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22" r:id="rId78"/>
    <p:sldId id="333" r:id="rId79"/>
    <p:sldId id="334" r:id="rId8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99"/>
    <a:srgbClr val="FF0066"/>
    <a:srgbClr val="FF3300"/>
    <a:srgbClr val="FFFF00"/>
    <a:srgbClr val="66FF66"/>
    <a:srgbClr val="3333FF"/>
    <a:srgbClr val="66FF33"/>
    <a:srgbClr val="CC3399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730F4-A198-4E2E-9AFA-02699B95824D}" type="datetimeFigureOut">
              <a:rPr lang="en-IN" smtClean="0"/>
              <a:t>18-05-2024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BF4FC-62B5-4B32-88C0-460D159DEE0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2877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730F4-A198-4E2E-9AFA-02699B95824D}" type="datetimeFigureOut">
              <a:rPr lang="en-IN" smtClean="0"/>
              <a:t>18-05-2024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BF4FC-62B5-4B32-88C0-460D159DEE0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05251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730F4-A198-4E2E-9AFA-02699B95824D}" type="datetimeFigureOut">
              <a:rPr lang="en-IN" smtClean="0"/>
              <a:t>18-05-2024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BF4FC-62B5-4B32-88C0-460D159DEE0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07447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730F4-A198-4E2E-9AFA-02699B95824D}" type="datetimeFigureOut">
              <a:rPr lang="en-IN" smtClean="0"/>
              <a:t>18-05-2024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BF4FC-62B5-4B32-88C0-460D159DEE0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82308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730F4-A198-4E2E-9AFA-02699B95824D}" type="datetimeFigureOut">
              <a:rPr lang="en-IN" smtClean="0"/>
              <a:t>18-05-2024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BF4FC-62B5-4B32-88C0-460D159DEE0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8340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730F4-A198-4E2E-9AFA-02699B95824D}" type="datetimeFigureOut">
              <a:rPr lang="en-IN" smtClean="0"/>
              <a:t>18-05-2024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BF4FC-62B5-4B32-88C0-460D159DEE0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97267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730F4-A198-4E2E-9AFA-02699B95824D}" type="datetimeFigureOut">
              <a:rPr lang="en-IN" smtClean="0"/>
              <a:t>18-05-2024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BF4FC-62B5-4B32-88C0-460D159DEE0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760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730F4-A198-4E2E-9AFA-02699B95824D}" type="datetimeFigureOut">
              <a:rPr lang="en-IN" smtClean="0"/>
              <a:t>18-05-2024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BF4FC-62B5-4B32-88C0-460D159DEE0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45349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730F4-A198-4E2E-9AFA-02699B95824D}" type="datetimeFigureOut">
              <a:rPr lang="en-IN" smtClean="0"/>
              <a:t>18-05-2024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BF4FC-62B5-4B32-88C0-460D159DEE0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7388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730F4-A198-4E2E-9AFA-02699B95824D}" type="datetimeFigureOut">
              <a:rPr lang="en-IN" smtClean="0"/>
              <a:t>18-05-2024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BF4FC-62B5-4B32-88C0-460D159DEE0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28643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730F4-A198-4E2E-9AFA-02699B95824D}" type="datetimeFigureOut">
              <a:rPr lang="en-IN" smtClean="0"/>
              <a:t>18-05-2024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BF4FC-62B5-4B32-88C0-460D159DEE0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79807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730F4-A198-4E2E-9AFA-02699B95824D}" type="datetimeFigureOut">
              <a:rPr lang="en-IN" smtClean="0"/>
              <a:t>18-05-2024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BF4FC-62B5-4B32-88C0-460D159DEE0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68634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C7C245-611E-71A5-3C4C-F469566BF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352"/>
            <a:ext cx="12192000" cy="655929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35AB3EC-5415-4232-97FF-D28A03671990}"/>
              </a:ext>
            </a:extLst>
          </p:cNvPr>
          <p:cNvSpPr/>
          <p:nvPr/>
        </p:nvSpPr>
        <p:spPr>
          <a:xfrm>
            <a:off x="3415374" y="4961235"/>
            <a:ext cx="58184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accent4"/>
                </a:solidFill>
              </a:rPr>
              <a:t>www.Padasalai.Net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05202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0406" y="1437703"/>
            <a:ext cx="11749825" cy="368947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மருத்துவர்</a:t>
            </a:r>
            <a:r>
              <a:rPr lang="en-IN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ஆசிரியர்</a:t>
            </a:r>
            <a:r>
              <a:rPr lang="en-IN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பொறியாளர் ஆகியோர் அறிவை அதிகமாகப் பயன்படுத்தி உழைப்பவர்கள்</a:t>
            </a:r>
            <a:r>
              <a:rPr lang="en-IN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உடல் உறுப்புகளைக் குறைவாகப் பயன்படுத்துபவர்கள். </a:t>
            </a:r>
            <a:endParaRPr lang="en-IN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சுருக்கமாக</a:t>
            </a:r>
            <a:r>
              <a:rPr lang="en-IN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பொருளியலில்உழைப்பு என்பது வருமானத்தைப் பெறுவதற்காக செய்யும் அனைத்துச் செயல்களாகும். </a:t>
            </a:r>
            <a:endParaRPr lang="en-IN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வருமானத்தை எதிர்பார்க்காமல்</a:t>
            </a: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அளிக்கின்ற உழைப்பு சேவை என அழைக்கப்படலாம். </a:t>
            </a:r>
            <a:endParaRPr lang="en-IN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மார்ஷலின் கூற்றுப்படி</a:t>
            </a:r>
            <a:r>
              <a:rPr lang="en-IN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b="1" dirty="0">
                <a:ln>
                  <a:solidFill>
                    <a:srgbClr val="FF00FF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உழைப்பு என்பது உற்பத்திக் காரணியான உழைப்பாளர் வருமானம் ஈட்டுவதற்காக தனது உழைப்புச் சக்தியைப் பயன்படுத்துவதாகும். </a:t>
            </a:r>
            <a:endParaRPr lang="en-IN" b="1" dirty="0">
              <a:ln>
                <a:solidFill>
                  <a:srgbClr val="FF00FF"/>
                </a:solidFill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436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1769" y="140733"/>
            <a:ext cx="11852856" cy="6392776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ta-IN" b="1" dirty="0">
                <a:ln>
                  <a:solidFill>
                    <a:srgbClr val="FF00FF"/>
                  </a:solidFill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உழைப்பின் சிறப்பியல்புகள் </a:t>
            </a:r>
            <a:endParaRPr lang="en-IN" b="1" dirty="0">
              <a:ln>
                <a:solidFill>
                  <a:srgbClr val="FF00FF"/>
                </a:solidFill>
              </a:ln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உழைப்பு இடம் பெயரக் கூடியது. </a:t>
            </a:r>
            <a:endParaRPr lang="en-IN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உழைப்பு என்பது செயல் உற்பத்திக் காரணியாகும். </a:t>
            </a:r>
            <a:endParaRPr lang="en-IN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உழைப்பு என்பது பல வகைப்படும். உடலுழைப்பு (விவசாயி) மற்றும் அறிவு திறன் சார்ந்த உழைப்பு (ஆசிரியர்</a:t>
            </a:r>
            <a:r>
              <a:rPr lang="en-IN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வழக்கறிஞர்). </a:t>
            </a:r>
            <a:endParaRPr lang="en-IN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உழைப்பு அழியக் கூடியது. </a:t>
            </a:r>
            <a:endParaRPr lang="en-IN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ta-IN" b="1" dirty="0">
                <a:ln>
                  <a:solidFill>
                    <a:srgbClr val="66FF66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உழைப்பை “உழைப்பாளரிடமிருந்து” பிரிக்க இயலாது.</a:t>
            </a:r>
            <a:endParaRPr lang="en-IN" b="1" dirty="0">
              <a:ln>
                <a:solidFill>
                  <a:srgbClr val="66FF66"/>
                </a:solidFill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உழைப்பு  இடங்களுக்கிடையேயும்</a:t>
            </a:r>
            <a:r>
              <a:rPr lang="en-IN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தொழில்களுக்கிடையேயும் மெதுவாக நகரக் கூடியது. </a:t>
            </a:r>
            <a:endParaRPr lang="en-IN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உழைப்பாளர்  உற்பத்திக்கு காரணமாகவும் அப்பொருளை பயன்படுத்தும் நுகர்வோராகவும் உள்ளார். </a:t>
            </a:r>
            <a:endParaRPr lang="en-IN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உழைப்பின் அலகுகள் பலவகைப் பட்டவை. உழைப்பு  திறமையைப் பொறுத்து மாறுபடும். </a:t>
            </a:r>
            <a:endParaRPr lang="en-IN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கூலியானது  உழைப்பாளரின் அளிப்பையும் திறனையும் பொறுத்து அமையும். </a:t>
            </a:r>
            <a:endParaRPr lang="en-IN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தனி உழைப்பாளரின் பேரம் பேசும் சக்தி குறைவு. </a:t>
            </a:r>
            <a:endParaRPr lang="en-IN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645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031" y="154547"/>
            <a:ext cx="7984901" cy="6499215"/>
          </a:xfrm>
          <a:prstGeom prst="rect">
            <a:avLst/>
          </a:prstGeom>
          <a:ln>
            <a:solidFill>
              <a:srgbClr val="CC0099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மூலதனம்</a:t>
            </a:r>
            <a:endParaRPr lang="en-IN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IN" sz="1400" b="1" dirty="0">
                <a:ln>
                  <a:solidFill>
                    <a:srgbClr val="3333FF"/>
                  </a:solidFill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“</a:t>
            </a:r>
            <a:r>
              <a:rPr lang="ta-IN" sz="1600" b="1" dirty="0">
                <a:ln>
                  <a:solidFill>
                    <a:srgbClr val="3333FF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இயற்கையின் கொடை தவிர்த்த</a:t>
            </a:r>
            <a:r>
              <a:rPr lang="en-IN" sz="1600" b="1" dirty="0">
                <a:ln>
                  <a:solidFill>
                    <a:srgbClr val="3333FF"/>
                  </a:solidFill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sz="1600" b="1" dirty="0">
                <a:ln>
                  <a:solidFill>
                    <a:srgbClr val="3333FF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வருமானம் அளிக்கக் கூடிய பிறவகைச் செல்வங்களே மூலதனம்” </a:t>
            </a: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என மார்ஷல் கூறியுள்ளார். </a:t>
            </a:r>
            <a:endParaRPr lang="en-IN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en-IN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போம்-போவர்க் </a:t>
            </a:r>
            <a:r>
              <a:rPr lang="ta-IN" sz="1600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கூற்றுப்படி “மூலதனம் என்பது உற்பத்தி செய்யப்பட்ட உற்பத்திக் காரணி ஆகும். </a:t>
            </a:r>
            <a:endParaRPr lang="en-IN" sz="1600" b="1" dirty="0">
              <a:ln>
                <a:solidFill>
                  <a:srgbClr val="FFFF00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ஏற்கனவே குறிப்பிட்ட படி மூலதனம் என்பது இரண்டாம் நிலை உற்பத்திக்காரணியாகும். </a:t>
            </a:r>
            <a:endParaRPr lang="en-IN" sz="1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en-IN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600" b="1" dirty="0">
                <a:ln>
                  <a:solidFill>
                    <a:srgbClr val="92D05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உற்பத்தியின் ஒரு பகுதி சேமிக்கப்படுகின்றது. </a:t>
            </a:r>
            <a:endParaRPr lang="en-IN" sz="1600" b="1" dirty="0">
              <a:ln>
                <a:solidFill>
                  <a:srgbClr val="92D050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600" b="1" dirty="0">
                <a:ln>
                  <a:solidFill>
                    <a:srgbClr val="92D05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இந்த ‘சேமிப்பே மூலதனம்’ ஆகும். </a:t>
            </a:r>
            <a:endParaRPr lang="en-IN" sz="1600" b="1" dirty="0">
              <a:ln>
                <a:solidFill>
                  <a:srgbClr val="92D050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எடுத்துக்காட்டாக மாம்பழம் முழுவதும் உண்ணப்படுவதில்லை</a:t>
            </a:r>
            <a:r>
              <a:rPr lang="en-IN" sz="1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; </a:t>
            </a: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மாம்பழத்தின் விதை சேமிக்கப்பட்டு</a:t>
            </a:r>
            <a:r>
              <a:rPr lang="en-IN" sz="1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அது வருங்காலங்களில் அதிக மாம்பழங்களை உருவாக்க பயன்படுகிறது. </a:t>
            </a:r>
            <a:endParaRPr lang="en-IN" sz="1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7932" y="309094"/>
            <a:ext cx="3966693" cy="22666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0508" y="3404154"/>
            <a:ext cx="2521541" cy="30909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25966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D629322-9059-A5AF-303A-88CD2F836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2064"/>
            <a:ext cx="12192000" cy="583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566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89397" y="373487"/>
            <a:ext cx="11294772" cy="6207617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  <a:spcAft>
                <a:spcPts val="800"/>
              </a:spcAft>
            </a:pPr>
            <a:r>
              <a:rPr lang="ta-IN" sz="2400" dirty="0">
                <a:ln>
                  <a:solidFill>
                    <a:srgbClr val="FFFF00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</a:rPr>
              <a:t>மூலதனத்தின் சிறப்பியல்புகள் </a:t>
            </a:r>
            <a:endParaRPr lang="en-IN" sz="2000" dirty="0">
              <a:ln>
                <a:solidFill>
                  <a:srgbClr val="FFFF00"/>
                </a:solidFill>
              </a:ln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ta-IN" sz="2000" dirty="0">
                <a:ln>
                  <a:solidFill>
                    <a:srgbClr val="66FF66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</a:rPr>
              <a:t>மூலதனம் மனித முயற்சியால்உருவாக்கப்பட்டது. </a:t>
            </a:r>
            <a:endParaRPr lang="en-IN" dirty="0">
              <a:ln>
                <a:solidFill>
                  <a:srgbClr val="66FF66"/>
                </a:solidFill>
              </a:ln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ta-IN" sz="2000" dirty="0">
                <a:ln>
                  <a:solidFill>
                    <a:srgbClr val="66FF66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</a:rPr>
              <a:t>மூலதனம் மனிதனுக்கு மனிதன்</a:t>
            </a:r>
            <a:r>
              <a:rPr lang="en-IN" sz="2000" dirty="0">
                <a:ln>
                  <a:solidFill>
                    <a:srgbClr val="66FF66"/>
                  </a:solidFill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sz="2000" dirty="0">
                <a:ln>
                  <a:solidFill>
                    <a:srgbClr val="66FF66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</a:rPr>
              <a:t>இடத்திற்கு இடம் பெயரக் கூடியது. </a:t>
            </a:r>
            <a:endParaRPr lang="en-IN" dirty="0">
              <a:ln>
                <a:solidFill>
                  <a:srgbClr val="66FF66"/>
                </a:solidFill>
              </a:ln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ta-IN" sz="2000" dirty="0">
                <a:ln>
                  <a:solidFill>
                    <a:srgbClr val="66FF66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</a:rPr>
              <a:t>மூலதனம் செயலற்ற உற்பத்திக் காரணியாகும். </a:t>
            </a:r>
            <a:endParaRPr lang="en-IN" dirty="0">
              <a:ln>
                <a:solidFill>
                  <a:srgbClr val="66FF66"/>
                </a:solidFill>
              </a:ln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ta-IN" sz="2000" dirty="0">
                <a:ln>
                  <a:solidFill>
                    <a:srgbClr val="66FF66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</a:rPr>
              <a:t>மூலதனத்தின்அளிப்பு நெகிழும் தன்மையுடையது. </a:t>
            </a:r>
            <a:endParaRPr lang="en-IN" dirty="0">
              <a:ln>
                <a:solidFill>
                  <a:srgbClr val="66FF66"/>
                </a:solidFill>
              </a:ln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ta-IN" sz="2000" dirty="0">
                <a:ln>
                  <a:solidFill>
                    <a:srgbClr val="66FF66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</a:rPr>
              <a:t>மூலதனத்தின் தேவைஎன்பது தருவிக்கப்பட்ட தேவையாகும். </a:t>
            </a:r>
            <a:endParaRPr lang="en-IN" dirty="0">
              <a:ln>
                <a:solidFill>
                  <a:srgbClr val="66FF66"/>
                </a:solidFill>
              </a:ln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ta-IN" sz="2000" dirty="0">
                <a:ln>
                  <a:solidFill>
                    <a:srgbClr val="66FF66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</a:rPr>
              <a:t>மூலதனம் பல ஆண்டுகள்  நீடிக்கும். </a:t>
            </a:r>
            <a:endParaRPr lang="en-IN" dirty="0">
              <a:ln>
                <a:solidFill>
                  <a:srgbClr val="66FF66"/>
                </a:solidFill>
              </a:ln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ta-IN" sz="2000" dirty="0">
                <a:ln>
                  <a:solidFill>
                    <a:srgbClr val="66FF66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</a:rPr>
              <a:t>மூலதனம் வருமானம் தரக்கூடியது </a:t>
            </a:r>
            <a:endParaRPr lang="en-IN" dirty="0">
              <a:ln>
                <a:solidFill>
                  <a:srgbClr val="66FF66"/>
                </a:solidFill>
              </a:ln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342900" lvl="0" indent="-342900">
              <a:lnSpc>
                <a:spcPct val="20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a-IN" sz="2000" dirty="0">
                <a:ln>
                  <a:solidFill>
                    <a:srgbClr val="66FF66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</a:rPr>
              <a:t>மூலதனம் தேய்வுறக் கூடியது</a:t>
            </a:r>
            <a:endParaRPr lang="en-IN" dirty="0">
              <a:ln>
                <a:solidFill>
                  <a:srgbClr val="66FF66"/>
                </a:solidFill>
              </a:ln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359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5307" y="218941"/>
            <a:ext cx="10947042" cy="2910626"/>
          </a:xfrm>
          <a:prstGeom prst="roundRect">
            <a:avLst/>
          </a:prstGeom>
          <a:solidFill>
            <a:srgbClr val="CC3300"/>
          </a:solidFill>
          <a:ln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2000" b="1" dirty="0">
                <a:ln w="6600">
                  <a:solidFill>
                    <a:srgbClr val="3333FF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முதலீடு புலனாகும் மற்றும் புலனாக முதலீடாக இருக்கலாம். உதாரணமாக கட்டிடங்கள்</a:t>
            </a:r>
            <a:r>
              <a:rPr lang="en-IN" sz="2000" b="1" dirty="0">
                <a:ln w="6600">
                  <a:solidFill>
                    <a:srgbClr val="3333FF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sz="2000" b="1" dirty="0">
                <a:ln w="6600">
                  <a:solidFill>
                    <a:srgbClr val="3333FF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இயந்திரங்கள்</a:t>
            </a:r>
            <a:r>
              <a:rPr lang="en-IN" sz="2000" b="1" dirty="0">
                <a:ln w="6600">
                  <a:solidFill>
                    <a:srgbClr val="3333FF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sz="2000" b="1" dirty="0">
                <a:ln w="6600">
                  <a:solidFill>
                    <a:srgbClr val="3333FF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தொழிற்கூடங்கள்</a:t>
            </a:r>
            <a:r>
              <a:rPr lang="en-IN" sz="2000" b="1" dirty="0">
                <a:ln w="6600">
                  <a:solidFill>
                    <a:srgbClr val="3333FF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sz="2000" b="1" dirty="0">
                <a:ln w="6600">
                  <a:solidFill>
                    <a:srgbClr val="3333FF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உள்ளீடு இருப்புக்கள்</a:t>
            </a:r>
            <a:r>
              <a:rPr lang="en-IN" sz="2000" b="1" dirty="0">
                <a:ln w="6600">
                  <a:solidFill>
                    <a:srgbClr val="3333FF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sz="2000" b="1" dirty="0">
                <a:ln w="6600">
                  <a:solidFill>
                    <a:srgbClr val="3333FF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சாலைகள் போன்றவை புலனாகும் முதலீடுகள். விளம்பரச் செலவுகள்</a:t>
            </a:r>
            <a:r>
              <a:rPr lang="en-IN" sz="2000" b="1" dirty="0">
                <a:ln w="6600">
                  <a:solidFill>
                    <a:srgbClr val="3333FF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sz="2000" b="1" dirty="0">
                <a:ln w="6600">
                  <a:solidFill>
                    <a:srgbClr val="3333FF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தொழிலாளர் பயிற்சி போன்றவை புலனாகா முதலீடுகள்.</a:t>
            </a:r>
            <a:endParaRPr lang="en-IN" b="1" dirty="0">
              <a:ln w="6600">
                <a:solidFill>
                  <a:srgbClr val="3333FF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72732" y="3348508"/>
            <a:ext cx="10612192" cy="3348507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ta-IN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alibri" panose="020F0502020204030204" pitchFamily="34" charset="0"/>
                <a:ea typeface="Calibri" panose="020F0502020204030204" pitchFamily="34" charset="0"/>
              </a:rPr>
              <a:t>நிதி மூலதனம் </a:t>
            </a:r>
            <a:endParaRPr lang="en-IN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alibri" panose="020F0502020204030204" pitchFamily="34" charset="0"/>
                <a:ea typeface="Calibri" panose="020F0502020204030204" pitchFamily="34" charset="0"/>
              </a:rPr>
              <a:t>பண்டங்கள் மற்றும் பணிகளை  உற்பத்தி செய்ய ஒரு நிறுவனத்திற்கு தேவையான  செல்வம் – பணத்தின் மூலம் மதிப்பிடப்படுகிறது. </a:t>
            </a:r>
            <a:endParaRPr lang="en-IN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alibri" panose="020F0502020204030204" pitchFamily="34" charset="0"/>
                <a:ea typeface="Calibri" panose="020F0502020204030204" pitchFamily="34" charset="0"/>
              </a:rPr>
              <a:t>இது பொதுவாக கடன்கள் மற்றும் பங்கு விற்பனை மூலமாகவோ உருவாக்கப்படுகிறது. </a:t>
            </a:r>
            <a:endParaRPr lang="en-IN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alibri" panose="020F0502020204030204" pitchFamily="34" charset="0"/>
                <a:ea typeface="Calibri" panose="020F0502020204030204" pitchFamily="34" charset="0"/>
              </a:rPr>
              <a:t>இதன் முதன்மை நோக்கம் இலாப</a:t>
            </a:r>
            <a:r>
              <a:rPr lang="en-IN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a-IN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alibri" panose="020F0502020204030204" pitchFamily="34" charset="0"/>
                <a:ea typeface="Calibri" panose="020F0502020204030204" pitchFamily="34" charset="0"/>
              </a:rPr>
              <a:t>நோக்கிற்காக செல்வத்தை குவித்து வைப்பது ஆகும்.</a:t>
            </a:r>
            <a:endParaRPr lang="en-IN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250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3133" y="136730"/>
            <a:ext cx="8221013" cy="644278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ta-IN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தொழில் அமைப்பு </a:t>
            </a:r>
            <a:endParaRPr lang="en-IN" sz="2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600" b="1" dirty="0">
                <a:ln>
                  <a:solidFill>
                    <a:srgbClr val="66FF66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ஒரு தொழிலை ஒருங்கிணைத்து ஏற்று  நடத்துபவர் ‘தொழில்</a:t>
            </a:r>
            <a:r>
              <a:rPr lang="en-IN" sz="1600" b="1" dirty="0">
                <a:ln>
                  <a:solidFill>
                    <a:srgbClr val="66FF66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a-IN" sz="1600" b="1" dirty="0">
                <a:ln>
                  <a:solidFill>
                    <a:srgbClr val="66FF66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அமைப்பாளர்’ (அ) ‘ தொழில்முனைவோர்’ ஆவார். </a:t>
            </a:r>
            <a:endParaRPr lang="en-IN" sz="1600" b="1" dirty="0">
              <a:ln>
                <a:solidFill>
                  <a:srgbClr val="66FF66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600" b="1" dirty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தொழில்முனைவோர் ஒரு முக்கியமான உற்பத்திக்காரணி ஆவார். </a:t>
            </a:r>
            <a:endParaRPr lang="en-IN" sz="1600" b="1" dirty="0">
              <a:ln>
                <a:solidFill>
                  <a:srgbClr val="FFC000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அவர் சிறப்பு உழைப்பினை மேற்கொள்பவர் ஆவார். </a:t>
            </a:r>
            <a:endParaRPr lang="en-IN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ஜோசப் சும்பீட்டரின் கூற்றுப்படி </a:t>
            </a:r>
            <a:r>
              <a:rPr lang="ta-IN" sz="1600" b="1" dirty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புத்தாக்கத்தைப் பயன்படுத்தி</a:t>
            </a:r>
            <a:r>
              <a:rPr lang="en-IN" sz="1600" b="1" dirty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sz="1600" b="1" dirty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மற்ற உற்பத்திக் காரணிகளை ஒருங்கிணைத்து</a:t>
            </a:r>
            <a:r>
              <a:rPr lang="en-IN" sz="1600" b="1" dirty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sz="1600" b="1" dirty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திட்டமிட்டு</a:t>
            </a:r>
            <a:r>
              <a:rPr lang="en-IN" sz="1600" b="1" dirty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sz="1600" b="1" dirty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பொருட்களை உற்பத்தி செய்பவரே தொழில் முனைவோர் ஆவர்</a:t>
            </a: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IN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600" b="1" dirty="0">
                <a:ln>
                  <a:solidFill>
                    <a:srgbClr val="3333FF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தொழில் முனைவோர் என்பவர் தொழிலை ஏற்று நடத்துபவராக மட்டுமல்லாது இடர்ப்பாடுகளையும் ஏற்கிறார். </a:t>
            </a:r>
            <a:endParaRPr lang="en-IN" sz="1600" b="1" dirty="0">
              <a:ln>
                <a:solidFill>
                  <a:srgbClr val="3333FF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பிற உற்பத்திக் காரணிகளான நிலம்</a:t>
            </a:r>
            <a:r>
              <a:rPr lang="en-IN" sz="1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உழைப்பு மற்றும் மூலதனம் ஆகியவற்றிற்கான ஊதியத்தை அளித்த பிறகு எஞ்சியுள்ள ஊதியமே தொழில் முனைவோரின் வெகுமதி ஆகும். </a:t>
            </a:r>
            <a:endParaRPr lang="en-IN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ஒரு தொழில் அமைப்பை நடத்தும் போது இலாபமோ</a:t>
            </a:r>
            <a:r>
              <a:rPr lang="en-IN" sz="1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நட்டமோ</a:t>
            </a:r>
            <a:r>
              <a:rPr lang="en-IN" sz="1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இலாப-நட்டமில்லா நிலையோ அமையலாம். </a:t>
            </a:r>
            <a:endParaRPr lang="en-IN" sz="1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1724" y="814949"/>
            <a:ext cx="3206839" cy="2543175"/>
          </a:xfrm>
          <a:prstGeom prst="rect">
            <a:avLst/>
          </a:prstGeom>
          <a:ln w="2286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9146" y="3771114"/>
            <a:ext cx="2454415" cy="26924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52760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304" y="167802"/>
            <a:ext cx="11874321" cy="6473567"/>
          </a:xfrm>
          <a:prstGeom prst="rect">
            <a:avLst/>
          </a:prstGeom>
          <a:ln>
            <a:solidFill>
              <a:srgbClr val="0000FF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ta-IN" sz="20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தொழில் முனைவோரின் பணிகள் </a:t>
            </a:r>
            <a:endParaRPr lang="en-IN" sz="2000" b="1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ta-IN" sz="20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துவக்கப்பணி: </a:t>
            </a:r>
            <a:endParaRPr lang="en-IN" sz="2000" b="1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தொழில்முனைவோர் தொழிலை தொடங்குபவர் ஆவார். </a:t>
            </a:r>
            <a:endParaRPr lang="en-IN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தொழில் முனைவோர் தன்னிடம் உள்ளவளங்கள் மற்றும் சூழ்நிலைக்கேற்றவாறு திட்டமிட்டு உற்பத்தியை மேற்கொள்பவர் ஆவார். </a:t>
            </a:r>
            <a:endParaRPr lang="en-IN" sz="1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en-IN" sz="2000" b="1" dirty="0">
              <a:solidFill>
                <a:schemeClr val="bg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ta-IN" sz="2000" b="1" dirty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புத்தாக்கப்பணி: </a:t>
            </a:r>
            <a:endParaRPr lang="en-IN" sz="2000" b="1" dirty="0">
              <a:solidFill>
                <a:schemeClr val="bg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வெற்றிகரமான தொழில் முனைவோர் எப்பொழுதும் புத்தாக்கம் புனைபவர். </a:t>
            </a:r>
            <a:endParaRPr lang="en-IN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உற்பத்தி முறைகளில் புதிய தொழில் நுட்பங்களை புகுத்துபவர். </a:t>
            </a:r>
            <a:endParaRPr lang="en-IN" sz="1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en-IN" sz="2000" b="1" dirty="0">
              <a:solidFill>
                <a:schemeClr val="bg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ta-IN" sz="2000" b="1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ஒருங்கிணைத்தல் : </a:t>
            </a:r>
            <a:endParaRPr lang="en-IN" sz="2000" b="1" dirty="0">
              <a:solidFill>
                <a:schemeClr val="bg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தொழில் முனைவோர் சரியான உற்பத்திக் காரணிகளின் கலவையை பயன்படுத்தி உற்பத்தியை மேற்கொள்பவர். </a:t>
            </a:r>
            <a:endParaRPr lang="en-IN" sz="1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087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7526" y="132721"/>
            <a:ext cx="11672552" cy="5529719"/>
          </a:xfrm>
          <a:prstGeom prst="rect">
            <a:avLst/>
          </a:prstGeom>
          <a:ln>
            <a:solidFill>
              <a:srgbClr val="66FF66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ta-IN" sz="2000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கட்டுப்படுத்துதல்</a:t>
            </a:r>
            <a:r>
              <a:rPr lang="en-IN" sz="2000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sz="2000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வழிகாட்டுதல் மற்றும் மேற்பார்வையிடுதல்: </a:t>
            </a:r>
            <a:endParaRPr lang="en-IN" sz="2000" b="1" dirty="0">
              <a:ln>
                <a:solidFill>
                  <a:srgbClr val="FFFF00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தொழில் முனைவோர் தனது குறிக்கோளை அடைவதற்கு இடையூறு வராமல் பார்த்துக் கொள்பவர். </a:t>
            </a:r>
            <a:endParaRPr lang="en-IN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தொழில் முனைவோர் அனைத்து உற்பத்திக் காரணிகளின் செயல்பாடுகளை நெறிப்படுத்தி</a:t>
            </a:r>
            <a:r>
              <a:rPr lang="en-IN" sz="1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மேற்பார்வையிட்டு அதன் மூலம் அதிக உற்பத்தியை பெருக்குவதற்கு வழி வகுப்பவர். </a:t>
            </a:r>
            <a:endParaRPr lang="en-IN" sz="1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en-IN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ta-IN" sz="2000" b="1" dirty="0">
                <a:ln>
                  <a:solidFill>
                    <a:srgbClr val="CC33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இடர்ப்பாடுகளை ஏற்றல் மற்றும் நிச்சயமற்ற தன்மை: </a:t>
            </a:r>
            <a:endParaRPr lang="en-IN" sz="2000" b="1" dirty="0">
              <a:ln>
                <a:solidFill>
                  <a:srgbClr val="CC3300"/>
                </a:solidFill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தொழில் முனைவோர் தொழிலில் ஏற்படக்கூடிய இடர்பாடு மற்றும் நிச்சயமற்ற தன்மையை எதிர்கொள்ள வேண்டும். </a:t>
            </a:r>
            <a:endParaRPr lang="en-IN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இடர்பாடுகளை காப்பீடு செய்ய முடியும். </a:t>
            </a:r>
            <a:endParaRPr lang="en-IN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ஆனால் நிச்சயமற்ற தன்மையை காப்பீடு செய்யமுடியாது. </a:t>
            </a:r>
            <a:endParaRPr lang="en-IN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இது இலாபத்தினைக் குறைக்கும்.</a:t>
            </a:r>
            <a:endParaRPr lang="en-IN" sz="1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27527" y="5662440"/>
            <a:ext cx="11672552" cy="102169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ta-IN" sz="1600" b="1" dirty="0">
                <a:ln>
                  <a:solidFill>
                    <a:srgbClr val="FFC000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</a:rPr>
              <a:t>தொழில் முனைவோர் என்பவர் பல்வேறு உற்பத்திக் காரணிகளான  நிலம்</a:t>
            </a:r>
            <a:r>
              <a:rPr lang="en-IN" sz="1600" b="1" dirty="0">
                <a:ln>
                  <a:solidFill>
                    <a:srgbClr val="FFC000"/>
                  </a:solidFill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sz="1600" b="1" dirty="0">
                <a:ln>
                  <a:solidFill>
                    <a:srgbClr val="FFC000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</a:rPr>
              <a:t>உழைப்பு</a:t>
            </a:r>
            <a:r>
              <a:rPr lang="en-IN" sz="1600" b="1" dirty="0">
                <a:ln>
                  <a:solidFill>
                    <a:srgbClr val="FFC000"/>
                  </a:solidFill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sz="1600" b="1" dirty="0">
                <a:ln>
                  <a:solidFill>
                    <a:srgbClr val="FFC000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</a:rPr>
              <a:t>மூலதனம் ஆகியவற்றை ஒருங்கிணைத்து செயற்படுத்தி உற்பத்தியில் இலாபம் பெற முயல்பவர்.</a:t>
            </a:r>
            <a:endParaRPr lang="en-IN" sz="1400" b="1" dirty="0">
              <a:ln>
                <a:solidFill>
                  <a:srgbClr val="FFC000"/>
                </a:solidFill>
              </a:ln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5221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FB67B6-2388-8032-7FA7-3BB73E4DC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6240"/>
            <a:ext cx="12192000" cy="606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345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5476" y="444309"/>
            <a:ext cx="11526129" cy="5786199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101600">
              <a:srgbClr val="FF3300">
                <a:alpha val="60000"/>
              </a:srgbClr>
            </a:glo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ta-IN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முன்னுரை</a:t>
            </a:r>
            <a:endParaRPr lang="en-IN" sz="2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உற்பத்தி என்பது பல்வேறு வகையான இடுபொருட்களைப் பயன்படுத்தி இறுதிப் பொருட்களை உற்பத்தி செய்து நுகர்வுக்காக வழங்குதல் ஆகும். </a:t>
            </a:r>
            <a:endParaRPr lang="en-IN" sz="2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உற்பத்தி என்பது பொருளாதார நலத்தை உருவாக்குவதாகும். </a:t>
            </a:r>
            <a:endParaRPr lang="en-IN" sz="2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தேவைகள் உற்பத்தியின் மூலம் நிறைவேற்றப்படுகின்றன. </a:t>
            </a:r>
            <a:endParaRPr lang="en-IN" sz="2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உற்பத்தி என்பது </a:t>
            </a:r>
            <a:r>
              <a:rPr lang="ta-IN" sz="20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நிலம்</a:t>
            </a:r>
            <a:r>
              <a:rPr lang="en-IN" sz="20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sz="20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உழைப்பு</a:t>
            </a:r>
            <a:r>
              <a:rPr lang="en-IN" sz="20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sz="20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மூலதனம்</a:t>
            </a:r>
            <a:r>
              <a:rPr lang="en-IN" sz="20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sz="20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அமைப்பு </a:t>
            </a:r>
            <a:r>
              <a:rPr lang="ta-IN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என்ற நான்கு உற்பத்திக் காரணிகளின் ஒத்துழைப்பால் உருவாவது ஆகும். </a:t>
            </a:r>
            <a:endParaRPr lang="en-IN" sz="2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பொருளியலில் உற்பத்தி என்பது புதிதாக உருவாக்குதல் அல்லது மதிப்பைக் கூட்டுதல் ஆகும்.</a:t>
            </a:r>
            <a:endParaRPr lang="en-IN" sz="2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சுருக்கமாக உற்பத்தி என்பது உள்ளீடுகளை வெளியீடுகளாக மாற்றுவது ஆகும்</a:t>
            </a:r>
            <a:endParaRPr lang="en-IN" sz="2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0467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1769" y="352760"/>
            <a:ext cx="11736946" cy="6186309"/>
          </a:xfrm>
          <a:prstGeom prst="rect">
            <a:avLst/>
          </a:prstGeom>
          <a:ln>
            <a:solidFill>
              <a:srgbClr val="CC33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ta-IN" sz="2000" b="1" dirty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உற்பத்தி சார்பு</a:t>
            </a:r>
            <a:endParaRPr lang="en-IN" sz="2000" b="1" dirty="0">
              <a:ln>
                <a:solidFill>
                  <a:srgbClr val="FFC000"/>
                </a:solidFill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IN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Q = f {N, L, K, T} 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இதில்</a:t>
            </a:r>
            <a:endParaRPr lang="en-IN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IN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Q </a:t>
            </a:r>
            <a:r>
              <a:rPr lang="ta-IN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என்பது உற்பத்தியின் அளவு</a:t>
            </a:r>
            <a:endParaRPr lang="en-IN" b="1" dirty="0">
              <a:ln>
                <a:solidFill>
                  <a:srgbClr val="FFFF00"/>
                </a:solidFill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IN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N = </a:t>
            </a:r>
            <a:r>
              <a:rPr lang="ta-IN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நிலம்</a:t>
            </a:r>
            <a:r>
              <a:rPr lang="en-IN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IN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L = </a:t>
            </a:r>
            <a:r>
              <a:rPr lang="ta-IN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உழைப்பு</a:t>
            </a:r>
            <a:r>
              <a:rPr lang="en-IN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IN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K = </a:t>
            </a:r>
            <a:r>
              <a:rPr lang="ta-IN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மூலதனம் மற்றும்</a:t>
            </a:r>
            <a:endParaRPr lang="en-IN" b="1" dirty="0">
              <a:ln>
                <a:solidFill>
                  <a:srgbClr val="FFFF00"/>
                </a:solidFill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IN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T= </a:t>
            </a:r>
            <a:r>
              <a:rPr lang="ta-IN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தொழில் நுட்பம். </a:t>
            </a:r>
            <a:endParaRPr lang="en-IN" b="1" dirty="0">
              <a:ln>
                <a:solidFill>
                  <a:srgbClr val="FFFF00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இவற்றிற்க்கு ஏற்றவாறு உற்பத்திச் சார்பு வேறுபடும்.</a:t>
            </a:r>
            <a:endParaRPr lang="en-IN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ஒரு நிறுவனத்திற்கு கிடைக்கக் கூடிய பல்வகை உள்ளீட்டு காரணிகளின் (</a:t>
            </a:r>
            <a:r>
              <a:rPr lang="en-IN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N, L, K,T)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அளவைப் பொறுத்து மொத்த உற்பத்தி</a:t>
            </a:r>
            <a:r>
              <a:rPr lang="en-IN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 (Q)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அமையும் என உற்பத்திச் சார்பு குறிப்பிடுகிறது.</a:t>
            </a:r>
            <a:endParaRPr lang="en-IN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4198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14DEF6-69C8-3BE5-DCF0-EF9787DF6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81" y="417315"/>
            <a:ext cx="11876037" cy="602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0278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2072" y="223093"/>
            <a:ext cx="11659673" cy="3457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ta-IN" b="1" dirty="0">
                <a:solidFill>
                  <a:srgbClr val="FF3399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மாறும் விகித விளைவு விதி</a:t>
            </a:r>
            <a:endParaRPr lang="en-IN" b="1" dirty="0">
              <a:solidFill>
                <a:srgbClr val="FF3399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ஒரே ஒரு உள்ளீட்டினை மட்டும் அதிகப்படுத்தி</a:t>
            </a: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பிற உள்ளீடுகளை மாற்றாமல்</a:t>
            </a: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உற்பத்தியைப் பெருக்க முயன்றால் மொத்த உற்பத்தி வளர் விகிதத்தில் உயர்ந்து பின்பு குறிப்பிட்ட புள்ளியில் நிலையானபின் குறைந்து செல்லும். </a:t>
            </a:r>
            <a:endParaRPr lang="en-IN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இறுதிநிலை உற்பத்தி எதிர்கணியமாக</a:t>
            </a: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கடைசியில் காணப்படும் </a:t>
            </a:r>
            <a:endParaRPr lang="en-IN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en-IN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ta-IN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ஸ்டிக்ளரின் கூற்றுப்படி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en-IN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3" name="Snip Diagonal Corner Rectangle 2"/>
          <p:cNvSpPr/>
          <p:nvPr/>
        </p:nvSpPr>
        <p:spPr>
          <a:xfrm>
            <a:off x="502276" y="3634283"/>
            <a:ext cx="10895527" cy="2743200"/>
          </a:xfrm>
          <a:prstGeom prst="snip2Diag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ta-IN" b="1" dirty="0">
                <a:ln>
                  <a:solidFill>
                    <a:srgbClr val="FF3399"/>
                  </a:solidFill>
                </a:ln>
                <a:solidFill>
                  <a:srgbClr val="66FF33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“உற்பத்தி பணிகளுக்கு பயன்படுத்தப்படும் பிறகாரணிகளின்அளவு நிலையாகஇருக்கும்போது</a:t>
            </a:r>
            <a:r>
              <a:rPr lang="en-IN" b="1" dirty="0">
                <a:ln>
                  <a:solidFill>
                    <a:srgbClr val="FF3399"/>
                  </a:solidFill>
                </a:ln>
                <a:solidFill>
                  <a:srgbClr val="66FF33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b="1" dirty="0">
                <a:ln>
                  <a:solidFill>
                    <a:srgbClr val="FF3399"/>
                  </a:solidFill>
                </a:ln>
                <a:solidFill>
                  <a:srgbClr val="66FF33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ஓர் உற்பத்தி காரணி சமஉயர்வாகஅதிகரிக்கும்போது ஒரு</a:t>
            </a:r>
            <a:r>
              <a:rPr lang="en-IN" b="1" dirty="0">
                <a:ln>
                  <a:solidFill>
                    <a:srgbClr val="FF3399"/>
                  </a:solidFill>
                </a:ln>
                <a:solidFill>
                  <a:srgbClr val="66FF33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 </a:t>
            </a:r>
            <a:r>
              <a:rPr lang="ta-IN" b="1" dirty="0">
                <a:ln>
                  <a:solidFill>
                    <a:srgbClr val="FF3399"/>
                  </a:solidFill>
                </a:ln>
                <a:solidFill>
                  <a:srgbClr val="66FF33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குறிப்பிட்ட புள்ளிக்குப் பிறகு மொத்தஉற்பத்தியின் அளவு குறையும். அதாவது இறுதி நிலை உற்பத்தி பூஜ்ஜியத்தை விட குறையும்“. </a:t>
            </a:r>
            <a:endParaRPr lang="en-IN" b="1" dirty="0">
              <a:ln>
                <a:solidFill>
                  <a:srgbClr val="FF3399"/>
                </a:solidFill>
              </a:ln>
              <a:solidFill>
                <a:srgbClr val="66FF33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1276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305" y="888642"/>
            <a:ext cx="11797047" cy="4503797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800"/>
              </a:spcAft>
            </a:pPr>
            <a:r>
              <a:rPr lang="ta-IN" sz="2000" b="1" dirty="0">
                <a:ln>
                  <a:solidFill>
                    <a:srgbClr val="FF3399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அனுமானங்கள் </a:t>
            </a:r>
            <a:endParaRPr lang="en-IN" sz="2000" b="1" dirty="0">
              <a:ln>
                <a:solidFill>
                  <a:srgbClr val="FF3399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ta-IN" sz="2000" b="1" dirty="0">
                <a:ln>
                  <a:solidFill>
                    <a:srgbClr val="66FF33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ஒரே ஒரு உற்பத்திக்காரணியின் அளவு மட்டும் உயர்த்தப்படுகிறது</a:t>
            </a:r>
            <a:r>
              <a:rPr lang="en-IN" sz="2000" b="1" dirty="0">
                <a:ln>
                  <a:solidFill>
                    <a:srgbClr val="66FF33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; </a:t>
            </a:r>
            <a:r>
              <a:rPr lang="ta-IN" sz="2000" b="1" dirty="0">
                <a:ln>
                  <a:solidFill>
                    <a:srgbClr val="66FF33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ஏனைய உற்பத்திக் காரணிகளின் அளவு மாறாமல்</a:t>
            </a:r>
            <a:r>
              <a:rPr lang="en-IN" sz="2000" b="1" dirty="0">
                <a:ln>
                  <a:solidFill>
                    <a:srgbClr val="66FF33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a-IN" sz="2000" b="1" dirty="0">
                <a:ln>
                  <a:solidFill>
                    <a:srgbClr val="66FF33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இருக்கிறது. </a:t>
            </a:r>
            <a:endParaRPr lang="en-IN" sz="2000" b="1" dirty="0">
              <a:ln>
                <a:solidFill>
                  <a:srgbClr val="66FF33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ta-IN" sz="2000" b="1" dirty="0">
                <a:ln>
                  <a:solidFill>
                    <a:srgbClr val="66FF33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மாறும் உற்பத்திக் காரணிகள் ஒரே தன்மையுடையவை. </a:t>
            </a:r>
            <a:endParaRPr lang="en-IN" sz="2000" b="1" dirty="0">
              <a:ln>
                <a:solidFill>
                  <a:srgbClr val="66FF33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ta-IN" sz="2000" b="1" dirty="0">
                <a:ln>
                  <a:solidFill>
                    <a:srgbClr val="66FF33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உற்பத்திப் பொருளானது பரும அலகுகளால் அளவிடப்படுகிறது. </a:t>
            </a:r>
            <a:endParaRPr lang="en-IN" sz="2000" b="1" dirty="0">
              <a:ln>
                <a:solidFill>
                  <a:srgbClr val="66FF33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ta-IN" sz="2000" b="1" dirty="0">
                <a:ln>
                  <a:solidFill>
                    <a:srgbClr val="66FF33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தொழில் நுட்ப நிலையில் மாற்றம் இல்லை. </a:t>
            </a:r>
            <a:endParaRPr lang="en-IN" sz="2000" b="1" dirty="0">
              <a:ln>
                <a:solidFill>
                  <a:srgbClr val="66FF33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342900" lvl="0" indent="-342900">
              <a:lnSpc>
                <a:spcPct val="20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a-IN" sz="2000" b="1" dirty="0">
                <a:ln>
                  <a:solidFill>
                    <a:srgbClr val="66FF33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பொருளின் விலையில் மாற்றம் இல்லை.</a:t>
            </a:r>
            <a:endParaRPr lang="en-IN" sz="2000" b="1" dirty="0">
              <a:ln>
                <a:solidFill>
                  <a:srgbClr val="66FF33"/>
                </a:solidFill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0935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8889" y="283924"/>
            <a:ext cx="11788462" cy="6288901"/>
          </a:xfrm>
          <a:prstGeom prst="rect">
            <a:avLst/>
          </a:prstGeom>
          <a:ln>
            <a:solidFill>
              <a:srgbClr val="FF0066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ta-IN" sz="2000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மொத்த உற்பத்தி </a:t>
            </a:r>
            <a:r>
              <a:rPr lang="en-IN" sz="2000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TP 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endParaRPr lang="en-IN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b="1" dirty="0">
                <a:ln>
                  <a:solidFill>
                    <a:srgbClr val="FF0066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ஒரு குறிப்பிட்ட காலத்தில் உற்பத்திக் காரணிகளின் கலவையை பயன்படுத்தி உற்பத்தி செய்யப்பட்ட மொத்த பண்டங்களின் அளவு மொத்த உற்பத்தியைக் குறிக்கும்.</a:t>
            </a:r>
            <a:endParaRPr lang="en-IN" b="1" dirty="0">
              <a:ln>
                <a:solidFill>
                  <a:srgbClr val="FF0066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endParaRPr lang="en-IN" b="1" dirty="0">
              <a:ln>
                <a:solidFill>
                  <a:srgbClr val="FF0066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இறுதிநிலை உற்பத்தியின் கூட்டுத் தொகையே மொத்த உற்பத்தி ஆகும். </a:t>
            </a:r>
            <a:endParaRPr lang="en-IN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அதாவது </a:t>
            </a:r>
            <a:endParaRPr lang="en-IN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IN" sz="2400" b="1" dirty="0">
                <a:ln>
                  <a:solidFill>
                    <a:srgbClr val="66FF33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TP = ΣMP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இதில் </a:t>
            </a:r>
            <a:endParaRPr lang="en-IN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TP =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மொத்த உற்பத்தி </a:t>
            </a:r>
            <a:endParaRPr lang="en-IN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MP =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இறுதிநிலை உற்பத்தி</a:t>
            </a:r>
            <a:endParaRPr lang="en-IN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Σ =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மொத்தம்</a:t>
            </a:r>
            <a:endParaRPr lang="en-IN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1613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0406" y="571474"/>
            <a:ext cx="11659672" cy="5770811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ta-IN" sz="2000" b="1" dirty="0">
                <a:ln>
                  <a:solidFill>
                    <a:srgbClr val="66FF33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சராசரி  உற்பத்தி (</a:t>
            </a:r>
            <a:r>
              <a:rPr lang="en-IN" sz="2000" b="1" dirty="0">
                <a:ln>
                  <a:solidFill>
                    <a:srgbClr val="66FF33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AP) 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ta-IN" b="1" dirty="0">
                <a:ln>
                  <a:solidFill>
                    <a:srgbClr val="FF3300"/>
                  </a:solidFill>
                </a:ln>
                <a:solidFill>
                  <a:srgbClr val="FF0066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மொத்த உற்பத்தியை உற்பத்தி காரணிகளின் அலகுகளால் வகுப்பதால் கிடைப்பது சராசரி உற்பத்தி ஆகும். </a:t>
            </a:r>
            <a:endParaRPr lang="en-IN" b="1" dirty="0">
              <a:ln>
                <a:solidFill>
                  <a:srgbClr val="FF3300"/>
                </a:solidFill>
              </a:ln>
              <a:solidFill>
                <a:srgbClr val="FF0066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ஓர் அலகு உற்பத்தி காரணியின் சராசரி உற்பத்தித் திறனே சராசரி உற்பத்தி ஆகும். </a:t>
            </a:r>
            <a:endParaRPr lang="en-IN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en-IN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கணித ரீதியாக </a:t>
            </a:r>
            <a:endParaRPr lang="en-IN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IN" sz="2400" b="1" dirty="0">
                <a:ln>
                  <a:solidFill>
                    <a:srgbClr val="FF33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AP = TP/N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இதில் </a:t>
            </a:r>
            <a:endParaRPr lang="en-IN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AP =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சராசரி உற்பத்தி </a:t>
            </a:r>
            <a:endParaRPr lang="en-IN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TP =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மொத்தஉற்பத்தி </a:t>
            </a:r>
            <a:endParaRPr lang="en-IN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N =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மொத்த உள்ளீடுகளின் அலகு</a:t>
            </a:r>
            <a:endParaRPr lang="en-IN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1379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427" y="353436"/>
            <a:ext cx="11848562" cy="6042680"/>
          </a:xfrm>
          <a:prstGeom prst="rect">
            <a:avLst/>
          </a:prstGeom>
          <a:ln>
            <a:solidFill>
              <a:srgbClr val="FFC000"/>
            </a:solidFill>
            <a:prstDash val="lgDashDotDot"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ta-IN" sz="1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இறுதிநிலை உற்பத்தி (</a:t>
            </a:r>
            <a:r>
              <a:rPr lang="en-IN" sz="1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MP) </a:t>
            </a:r>
          </a:p>
          <a:p>
            <a:pPr marL="171450" indent="-1714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ta-IN" sz="1200" b="1" dirty="0">
                <a:ln>
                  <a:solidFill>
                    <a:srgbClr val="66FF33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ஏற்கனவே உள்ள ஓர் உற்பத்திக் காரணியின் அளவில் ஓர் அதிகரிப்பு செய்யும் போது</a:t>
            </a:r>
            <a:r>
              <a:rPr lang="en-IN" sz="1200" b="1" dirty="0">
                <a:ln>
                  <a:solidFill>
                    <a:srgbClr val="66FF33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sz="1200" b="1" dirty="0">
                <a:ln>
                  <a:solidFill>
                    <a:srgbClr val="66FF33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மொத்த உற்பத்தியில் ஏற்படும் கூடுகின்ற நிகர அளவு உற்பத்தியே இறுதி நிலை உற்பத்தி ஆகும். </a:t>
            </a:r>
            <a:endParaRPr lang="en-IN" sz="1200" b="1" dirty="0">
              <a:ln>
                <a:solidFill>
                  <a:srgbClr val="66FF33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indent="-1714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ta-IN" sz="1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வேறு வகையில் கூறினால் இறுதிநிலை ஆக்கம் என்பது மொத்த உற்பத்தியில் ஏற்படும் மாற்றத்தினை உள்ளீடுகளில் ஏற்படும் மாற்றத்தினால் வகுப்பதாகும்.</a:t>
            </a:r>
            <a:endParaRPr lang="en-IN" sz="12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IN" sz="16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MP = ΔTP / ΔN </a:t>
            </a:r>
          </a:p>
          <a:p>
            <a:pPr marL="171450" indent="-1714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IN" sz="1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MP = </a:t>
            </a:r>
            <a:r>
              <a:rPr lang="ta-IN" sz="1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இறுதிநிலை உற்பத்தி</a:t>
            </a:r>
            <a:endParaRPr lang="en-IN" sz="12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IN" sz="1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ΔTP = </a:t>
            </a:r>
            <a:r>
              <a:rPr lang="ta-IN" sz="1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மொத்த உற்பத்தியில் ஏற்படும் மாற்றம்</a:t>
            </a:r>
            <a:endParaRPr lang="en-IN" sz="12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IN" sz="1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ΔN = </a:t>
            </a:r>
            <a:r>
              <a:rPr lang="ta-IN" sz="1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உள்ளீடுகளின் அலகுகளில் ஏற்படும்</a:t>
            </a:r>
            <a:r>
              <a:rPr lang="en-IN" sz="1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 </a:t>
            </a:r>
            <a:r>
              <a:rPr lang="ta-IN" sz="1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மாற்றம்</a:t>
            </a:r>
            <a:endParaRPr lang="en-IN" sz="12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ta-IN" sz="1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வேறு வகையில் கூறுவதனால்</a:t>
            </a:r>
            <a:r>
              <a:rPr lang="en-IN" sz="1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IN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MP = TP(n) – TP (n-1)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ta-IN" sz="1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இதில்</a:t>
            </a:r>
            <a:endParaRPr lang="en-IN" sz="12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IN" sz="1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MP = </a:t>
            </a:r>
            <a:r>
              <a:rPr lang="ta-IN" sz="1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இறுதி நிலை உற்பத்தி</a:t>
            </a:r>
            <a:endParaRPr lang="en-IN" sz="12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IN" sz="1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TP(n)= n </a:t>
            </a:r>
            <a:r>
              <a:rPr lang="ta-IN" sz="1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அலகு உள்ளீட்டு காரணிகளால்</a:t>
            </a:r>
            <a:endParaRPr lang="en-IN" sz="12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ta-IN" sz="1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கிடைக்கும் மொத்த உற்பத்தி</a:t>
            </a:r>
            <a:endParaRPr lang="en-IN" sz="12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IN" sz="1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TP(n-1) = (n-1) </a:t>
            </a:r>
            <a:r>
              <a:rPr lang="ta-IN" sz="1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அலகு உள்ளீட்டு காரணிகளால் அதாவது</a:t>
            </a:r>
            <a:r>
              <a:rPr lang="en-IN" sz="1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sz="1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முந்தைய அளவு உள்ளீட்டு காரணிகளால் கிடைக்கும் உற்பத்தியின் அளவு</a:t>
            </a:r>
            <a:r>
              <a:rPr lang="en-IN" sz="1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 </a:t>
            </a:r>
            <a:endParaRPr lang="en-IN" sz="1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1276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1768" y="313228"/>
            <a:ext cx="11827099" cy="888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மாறும் விகித விளைவு விதியை</a:t>
            </a: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கீழ்க்காணும் அட்டவணை</a:t>
            </a: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மற்றும் வரைபடத்தின் மூலம் விளக்கலாம்</a:t>
            </a: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. </a:t>
            </a:r>
            <a:endParaRPr lang="en-IN" sz="1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93" y="1459807"/>
            <a:ext cx="11629622" cy="5069782"/>
          </a:xfrm>
          <a:prstGeom prst="rect">
            <a:avLst/>
          </a:prstGeom>
          <a:ln w="228600" cap="sq" cmpd="thickThin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755229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4953" y="725219"/>
            <a:ext cx="11530884" cy="5078313"/>
          </a:xfrm>
          <a:prstGeom prst="rect">
            <a:avLst/>
          </a:prstGeom>
          <a:ln>
            <a:solidFill>
              <a:srgbClr val="CC33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a-IN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அட்டவணையில் மாறும்</a:t>
            </a:r>
            <a:r>
              <a:rPr lang="ta-IN" b="1" dirty="0">
                <a:solidFill>
                  <a:schemeClr val="accent3">
                    <a:lumMod val="20000"/>
                    <a:lumOff val="8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a-IN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உற்பத்தி</a:t>
            </a:r>
            <a:r>
              <a:rPr lang="ta-IN" b="1" dirty="0">
                <a:solidFill>
                  <a:schemeClr val="accent3">
                    <a:lumMod val="20000"/>
                    <a:lumOff val="8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a-IN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காரணியான</a:t>
            </a:r>
            <a:r>
              <a:rPr lang="ta-IN" b="1" dirty="0">
                <a:solidFill>
                  <a:schemeClr val="accent3">
                    <a:lumMod val="20000"/>
                    <a:lumOff val="8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a-IN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உழைப்பு</a:t>
            </a:r>
            <a:r>
              <a:rPr lang="en-IN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பிற</a:t>
            </a:r>
            <a:r>
              <a:rPr lang="ta-IN" b="1" dirty="0">
                <a:solidFill>
                  <a:schemeClr val="accent3">
                    <a:lumMod val="20000"/>
                    <a:lumOff val="8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a-IN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மாறா</a:t>
            </a:r>
            <a:r>
              <a:rPr lang="ta-IN" b="1" dirty="0">
                <a:solidFill>
                  <a:schemeClr val="accent3">
                    <a:lumMod val="20000"/>
                    <a:lumOff val="8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a-IN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உற்பத்தி</a:t>
            </a:r>
            <a:r>
              <a:rPr lang="ta-IN" b="1" dirty="0">
                <a:solidFill>
                  <a:schemeClr val="accent3">
                    <a:lumMod val="20000"/>
                    <a:lumOff val="8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a-IN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காரணிகளோடு</a:t>
            </a:r>
            <a:r>
              <a:rPr lang="ta-IN" b="1" dirty="0">
                <a:solidFill>
                  <a:schemeClr val="accent3">
                    <a:lumMod val="20000"/>
                    <a:lumOff val="8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a-IN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பயன்படுத்தப்படுகிறது</a:t>
            </a:r>
            <a:r>
              <a:rPr lang="en-IN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.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a-IN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இந்த</a:t>
            </a:r>
            <a:r>
              <a:rPr lang="ta-IN" b="1" dirty="0">
                <a:solidFill>
                  <a:schemeClr val="accent3">
                    <a:lumMod val="20000"/>
                    <a:lumOff val="8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a-IN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அட்டவணையின்</a:t>
            </a:r>
            <a:r>
              <a:rPr lang="ta-IN" b="1" dirty="0">
                <a:solidFill>
                  <a:schemeClr val="accent3">
                    <a:lumMod val="20000"/>
                    <a:lumOff val="8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a-IN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படி</a:t>
            </a:r>
            <a:r>
              <a:rPr lang="ta-IN" b="1" dirty="0">
                <a:solidFill>
                  <a:schemeClr val="accent3">
                    <a:lumMod val="20000"/>
                    <a:lumOff val="8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a-IN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உற்பத்தி</a:t>
            </a:r>
            <a:r>
              <a:rPr lang="ta-IN" b="1" dirty="0">
                <a:solidFill>
                  <a:schemeClr val="accent3">
                    <a:lumMod val="20000"/>
                    <a:lumOff val="8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a-IN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மூன்று</a:t>
            </a:r>
            <a:r>
              <a:rPr lang="ta-IN" b="1" dirty="0">
                <a:solidFill>
                  <a:schemeClr val="accent3">
                    <a:lumMod val="20000"/>
                    <a:lumOff val="8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a-IN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நிலைகளை</a:t>
            </a:r>
            <a:r>
              <a:rPr lang="ta-IN" b="1" dirty="0">
                <a:solidFill>
                  <a:schemeClr val="accent3">
                    <a:lumMod val="20000"/>
                    <a:lumOff val="8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a-IN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கொண்டது</a:t>
            </a:r>
            <a:r>
              <a:rPr lang="en-IN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.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a-IN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மொத்த</a:t>
            </a:r>
            <a:r>
              <a:rPr lang="ta-IN" b="1" dirty="0">
                <a:solidFill>
                  <a:schemeClr val="accent3">
                    <a:lumMod val="20000"/>
                    <a:lumOff val="8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a-IN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உற்பத்தி</a:t>
            </a:r>
            <a:r>
              <a:rPr lang="ta-IN" b="1" dirty="0">
                <a:solidFill>
                  <a:schemeClr val="accent3">
                    <a:lumMod val="20000"/>
                    <a:lumOff val="8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a-IN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முதல்</a:t>
            </a:r>
            <a:r>
              <a:rPr lang="ta-IN" b="1" dirty="0">
                <a:solidFill>
                  <a:schemeClr val="accent3">
                    <a:lumMod val="20000"/>
                    <a:lumOff val="8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a-IN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நிலையில்</a:t>
            </a:r>
            <a:r>
              <a:rPr lang="ta-IN" b="1" dirty="0">
                <a:solidFill>
                  <a:schemeClr val="accent3">
                    <a:lumMod val="20000"/>
                    <a:lumOff val="8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a-IN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அதிகரித்து</a:t>
            </a:r>
            <a:r>
              <a:rPr lang="en-IN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பின்பு</a:t>
            </a:r>
            <a:r>
              <a:rPr lang="ta-IN" b="1" dirty="0">
                <a:solidFill>
                  <a:schemeClr val="accent3">
                    <a:lumMod val="20000"/>
                    <a:lumOff val="8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a-IN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சமநிலையை</a:t>
            </a:r>
            <a:r>
              <a:rPr lang="ta-IN" b="1" dirty="0">
                <a:solidFill>
                  <a:schemeClr val="accent3">
                    <a:lumMod val="20000"/>
                    <a:lumOff val="8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a-IN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அடைந்து</a:t>
            </a:r>
            <a:r>
              <a:rPr lang="en-IN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நிலையாகி</a:t>
            </a:r>
            <a:r>
              <a:rPr lang="en-IN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பின்பு</a:t>
            </a:r>
            <a:r>
              <a:rPr lang="ta-IN" b="1" dirty="0">
                <a:solidFill>
                  <a:schemeClr val="accent3">
                    <a:lumMod val="20000"/>
                    <a:lumOff val="8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a-IN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குறைகிறது</a:t>
            </a:r>
            <a:r>
              <a:rPr lang="en-IN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.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a-IN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இறுதிநிலை</a:t>
            </a:r>
            <a:r>
              <a:rPr lang="ta-IN" b="1" dirty="0">
                <a:solidFill>
                  <a:schemeClr val="accent3">
                    <a:lumMod val="20000"/>
                    <a:lumOff val="8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a-IN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உற்பத்தி</a:t>
            </a:r>
            <a:r>
              <a:rPr lang="ta-IN" b="1" dirty="0">
                <a:solidFill>
                  <a:schemeClr val="accent3">
                    <a:lumMod val="20000"/>
                    <a:lumOff val="8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a-IN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அதிகரிக்கும்</a:t>
            </a:r>
            <a:r>
              <a:rPr lang="ta-IN" b="1" dirty="0">
                <a:solidFill>
                  <a:schemeClr val="accent3">
                    <a:lumMod val="20000"/>
                    <a:lumOff val="8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a-IN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போது</a:t>
            </a:r>
            <a:r>
              <a:rPr lang="ta-IN" b="1" dirty="0">
                <a:solidFill>
                  <a:schemeClr val="accent3">
                    <a:lumMod val="20000"/>
                    <a:lumOff val="8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a-IN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மொத்த</a:t>
            </a:r>
            <a:r>
              <a:rPr lang="en-IN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a-IN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உற்பத்தியும்</a:t>
            </a:r>
            <a:r>
              <a:rPr lang="ta-IN" b="1" dirty="0">
                <a:solidFill>
                  <a:schemeClr val="accent3">
                    <a:lumMod val="20000"/>
                    <a:lumOff val="8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a-IN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அதிகரிக்கும்</a:t>
            </a:r>
            <a:r>
              <a:rPr lang="en-IN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.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a-IN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இறுதிநிலை</a:t>
            </a:r>
            <a:r>
              <a:rPr lang="ta-IN" b="1" dirty="0">
                <a:solidFill>
                  <a:schemeClr val="accent3">
                    <a:lumMod val="20000"/>
                    <a:lumOff val="8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a-IN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உற்பத்தி</a:t>
            </a:r>
            <a:r>
              <a:rPr lang="ta-IN" b="1" dirty="0">
                <a:solidFill>
                  <a:schemeClr val="accent3">
                    <a:lumMod val="20000"/>
                    <a:lumOff val="8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a-IN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பூஜ்யமாகும்</a:t>
            </a:r>
            <a:r>
              <a:rPr lang="ta-IN" b="1" dirty="0">
                <a:solidFill>
                  <a:schemeClr val="accent3">
                    <a:lumMod val="20000"/>
                    <a:lumOff val="8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a-IN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வரை</a:t>
            </a:r>
            <a:r>
              <a:rPr lang="ta-IN" b="1" dirty="0">
                <a:solidFill>
                  <a:schemeClr val="accent3">
                    <a:lumMod val="20000"/>
                    <a:lumOff val="8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a-IN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மொத்த</a:t>
            </a:r>
            <a:r>
              <a:rPr lang="ta-IN" b="1" dirty="0">
                <a:solidFill>
                  <a:schemeClr val="accent3">
                    <a:lumMod val="20000"/>
                    <a:lumOff val="8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a-IN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உற்பத்தி</a:t>
            </a:r>
            <a:r>
              <a:rPr lang="ta-IN" b="1" dirty="0">
                <a:solidFill>
                  <a:schemeClr val="accent3">
                    <a:lumMod val="20000"/>
                    <a:lumOff val="8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a-IN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அதிகரித்துக்</a:t>
            </a:r>
            <a:r>
              <a:rPr lang="ta-IN" b="1" dirty="0">
                <a:solidFill>
                  <a:schemeClr val="accent3">
                    <a:lumMod val="20000"/>
                    <a:lumOff val="8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a-IN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கொண்டே</a:t>
            </a:r>
            <a:r>
              <a:rPr lang="ta-IN" b="1" dirty="0">
                <a:solidFill>
                  <a:schemeClr val="accent3">
                    <a:lumMod val="20000"/>
                    <a:lumOff val="8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a-IN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செல்லும்</a:t>
            </a:r>
            <a:r>
              <a:rPr lang="en-IN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.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a-IN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இறுதி</a:t>
            </a:r>
            <a:r>
              <a:rPr lang="ta-IN" b="1" dirty="0">
                <a:solidFill>
                  <a:schemeClr val="accent3">
                    <a:lumMod val="20000"/>
                    <a:lumOff val="8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a-IN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நிலை</a:t>
            </a:r>
            <a:r>
              <a:rPr lang="ta-IN" b="1" dirty="0">
                <a:solidFill>
                  <a:schemeClr val="accent3">
                    <a:lumMod val="20000"/>
                    <a:lumOff val="8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a-IN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உற்பத்தி</a:t>
            </a:r>
            <a:r>
              <a:rPr lang="ta-IN" b="1" dirty="0">
                <a:solidFill>
                  <a:schemeClr val="accent3">
                    <a:lumMod val="20000"/>
                    <a:lumOff val="8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a-IN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எதிரிடையாகி</a:t>
            </a:r>
            <a:r>
              <a:rPr lang="ta-IN" b="1" dirty="0">
                <a:solidFill>
                  <a:schemeClr val="accent3">
                    <a:lumMod val="20000"/>
                    <a:lumOff val="8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a-IN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மாறும்போது</a:t>
            </a:r>
            <a:r>
              <a:rPr lang="ta-IN" b="1" dirty="0">
                <a:solidFill>
                  <a:schemeClr val="accent3">
                    <a:lumMod val="20000"/>
                    <a:lumOff val="8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a-IN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மொத்த</a:t>
            </a:r>
            <a:r>
              <a:rPr lang="ta-IN" b="1" dirty="0">
                <a:solidFill>
                  <a:schemeClr val="accent3">
                    <a:lumMod val="20000"/>
                    <a:lumOff val="8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a-IN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உற்பத்தி</a:t>
            </a:r>
            <a:r>
              <a:rPr lang="ta-IN" b="1" dirty="0">
                <a:solidFill>
                  <a:schemeClr val="accent3">
                    <a:lumMod val="20000"/>
                    <a:lumOff val="8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a-IN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குறைகிறது</a:t>
            </a: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. </a:t>
            </a:r>
            <a:endParaRPr lang="en-IN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3822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55593" y="1713909"/>
            <a:ext cx="6096000" cy="3206006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வரைபடத்தில் உழைப்பாளர்களின் எண்ணிக்கை</a:t>
            </a: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 X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அச்சிலும்</a:t>
            </a: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. 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TP , AP 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மற்றும்</a:t>
            </a: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 MP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ஆகியவை</a:t>
            </a: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 Y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அச்சிலும் குறிக்கப்பட்டுள்ளன</a:t>
            </a: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. 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மூன்று வகையான நிலைகளை வரைபடத்தின் மூலம் அறிந்துக் கொள்ளலாம்</a:t>
            </a: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.</a:t>
            </a:r>
            <a:endParaRPr lang="en-IN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034" y="1314851"/>
            <a:ext cx="4809454" cy="4004123"/>
          </a:xfrm>
          <a:prstGeom prst="rect">
            <a:avLst/>
          </a:prstGeom>
          <a:ln w="228600" cap="sq" cmpd="thickThin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80419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36578B-C4B2-EADF-8EA7-CA10F1D31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2376"/>
            <a:ext cx="12192000" cy="541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6000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78EC795-4D9C-8066-2062-A74B3E229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9976"/>
            <a:ext cx="12192000" cy="571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0784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0405" y="282234"/>
            <a:ext cx="11659673" cy="6232475"/>
          </a:xfrm>
          <a:prstGeom prst="rect">
            <a:avLst/>
          </a:prstGeom>
          <a:ln>
            <a:solidFill>
              <a:srgbClr val="FF3399"/>
            </a:solidFill>
            <a:prstDash val="lg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800"/>
              </a:spcAft>
            </a:pPr>
            <a:r>
              <a:rPr lang="ta-IN" b="1" dirty="0">
                <a:ln>
                  <a:solidFill>
                    <a:srgbClr val="00B050"/>
                  </a:solidFill>
                </a:ln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இரண்டாம் நிலை </a:t>
            </a:r>
            <a:r>
              <a:rPr lang="en-IN" b="1" dirty="0">
                <a:ln>
                  <a:solidFill>
                    <a:srgbClr val="00B050"/>
                  </a:solidFill>
                </a:ln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II </a:t>
            </a:r>
          </a:p>
          <a:p>
            <a:pPr marL="171450" lvl="0" indent="-1714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6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இரண்டாம் நிலையில்</a:t>
            </a:r>
            <a:r>
              <a:rPr lang="en-IN" sz="16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a-IN" sz="16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இறுதிநிலை உற்பத்தியானது குறைந்து  </a:t>
            </a:r>
            <a:r>
              <a:rPr lang="en-IN" sz="16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6</a:t>
            </a:r>
            <a:r>
              <a:rPr lang="ta-IN" sz="16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அலகு உழைப்பை பயன்படுத்தும் போது பூஜ்யமாகிறது. </a:t>
            </a:r>
            <a:endParaRPr lang="en-IN" sz="1600" b="1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lvl="0" indent="-1714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IN" sz="16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X </a:t>
            </a:r>
            <a:r>
              <a:rPr lang="ta-IN" sz="16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அச்சை வெட்டுகிறது. </a:t>
            </a:r>
            <a:endParaRPr lang="en-IN" sz="1600" b="1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lvl="0" indent="-1714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6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நான்காவது உழைப்பை பயன்படுத்தும் போது </a:t>
            </a:r>
            <a:r>
              <a:rPr lang="en-IN" sz="16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MPL = APL  </a:t>
            </a:r>
            <a:r>
              <a:rPr lang="ta-IN" sz="16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இதில் </a:t>
            </a:r>
            <a:r>
              <a:rPr lang="en-IN" sz="16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MPL </a:t>
            </a:r>
            <a:r>
              <a:rPr lang="ta-IN" sz="16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வளைகோடானது </a:t>
            </a:r>
            <a:r>
              <a:rPr lang="en-IN" sz="16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APL </a:t>
            </a:r>
            <a:r>
              <a:rPr lang="ta-IN" sz="16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வளைகோட்டை விடகீழ் அமையும். </a:t>
            </a:r>
            <a:endParaRPr lang="en-IN" sz="1600" b="1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lvl="0" indent="-1714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IN" sz="16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TPL </a:t>
            </a:r>
            <a:r>
              <a:rPr lang="ta-IN" sz="16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வளைகோடு குறைந்து செல் வீதத்தில் அதிகரிக்கும். </a:t>
            </a:r>
            <a:endParaRPr lang="en-IN" sz="1600" b="1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lnSpc>
                <a:spcPct val="150000"/>
              </a:lnSpc>
              <a:spcAft>
                <a:spcPts val="800"/>
              </a:spcAft>
            </a:pPr>
            <a:endParaRPr lang="en-IN" sz="1600" b="1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lvl="0" algn="ctr">
              <a:lnSpc>
                <a:spcPct val="150000"/>
              </a:lnSpc>
              <a:spcAft>
                <a:spcPts val="800"/>
              </a:spcAft>
            </a:pPr>
            <a:r>
              <a:rPr lang="ta-IN" b="1" dirty="0">
                <a:ln>
                  <a:solidFill>
                    <a:srgbClr val="0000FF"/>
                  </a:solidFill>
                </a:ln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மூன்றாம் நிலை </a:t>
            </a:r>
            <a:r>
              <a:rPr lang="en-IN" b="1" dirty="0">
                <a:ln>
                  <a:solidFill>
                    <a:srgbClr val="0000FF"/>
                  </a:solidFill>
                </a:ln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III </a:t>
            </a:r>
          </a:p>
          <a:p>
            <a:pPr marL="171450" lvl="0" indent="-1714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6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மூன்றாம் நிலையில் ஏழு அலகு உழைப்பாளர்களை பயன்படுத்தும் போது உழைப்பின் இறுதிநிலை உற்பத்தித் திறன்</a:t>
            </a:r>
            <a:r>
              <a:rPr lang="en-IN" sz="16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a-IN" sz="16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எதிர் கணியமாகும். </a:t>
            </a:r>
            <a:endParaRPr lang="en-IN" sz="1600" b="1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lvl="0" indent="-1714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6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உழைப்பின் சராசரி உற்பத்தி திறன் குறைந்து சென்றாலும் நேர்மறை மதிப்பாகவே இருக்கும். </a:t>
            </a:r>
            <a:endParaRPr lang="en-IN" sz="1600" b="1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lvl="0" indent="-1714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IN" sz="16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6 </a:t>
            </a:r>
            <a:r>
              <a:rPr lang="ta-IN" sz="16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அலகு உழைப்புடன் கூடுதலாக</a:t>
            </a:r>
            <a:r>
              <a:rPr lang="en-IN" sz="16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IN" sz="16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1 </a:t>
            </a:r>
            <a:r>
              <a:rPr lang="ta-IN" sz="16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அலகு உழைப்பை பயன்படுத்தும் போது </a:t>
            </a:r>
            <a:r>
              <a:rPr lang="en-IN" sz="16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TPL  </a:t>
            </a:r>
            <a:r>
              <a:rPr lang="ta-IN" sz="16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குறையத் தொடங்கும்.</a:t>
            </a:r>
            <a:endParaRPr lang="en-IN" sz="1600" b="1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3901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152" y="605307"/>
            <a:ext cx="11425775" cy="5718220"/>
          </a:xfrm>
          <a:prstGeom prst="rect">
            <a:avLst/>
          </a:prstGeom>
          <a:ln w="228600" cap="sq" cmpd="thickThin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516977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3285" y="292375"/>
            <a:ext cx="11736946" cy="6058069"/>
          </a:xfrm>
          <a:prstGeom prst="rect">
            <a:avLst/>
          </a:prstGeom>
          <a:ln>
            <a:solidFill>
              <a:srgbClr val="FF0066"/>
            </a:solidFill>
            <a:prstDash val="lgDashDotDot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ta-IN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விகித அளவு விளைவு விதி</a:t>
            </a:r>
            <a:r>
              <a:rPr lang="en-IN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 (Laws Of Returns To Scale)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நீண்ட காலத்தில் அனைத்து உற்பத்திக் காரணிகளும் மாறக் கூடியவை. </a:t>
            </a:r>
            <a:endParaRPr lang="en-IN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அனைத்து உற்பத்தி காரணிகளும் எண்ணிக்கையில் அதிகரிக்கும் போது வெளியீட்டில் அதிகரிப்பு ஏற்படலாம். </a:t>
            </a:r>
            <a:endParaRPr lang="en-IN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இவ்விரண்டிற்கும் உள்ள தொடர்பை விளக்குவதே விகித அளவு விளைவு விதியாகும். </a:t>
            </a:r>
            <a:endParaRPr lang="en-IN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உயரும் அளவு என்பது அனைத்து உள்ளீடுகளும் ஒரு சேர அதிகரிப்பதாகும்.</a:t>
            </a:r>
            <a:endParaRPr lang="en-IN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en-IN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ta-IN" b="1" dirty="0">
                <a:ln>
                  <a:solidFill>
                    <a:srgbClr val="66FF33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அனுமானங்கள் </a:t>
            </a:r>
            <a:endParaRPr lang="en-IN" b="1" dirty="0">
              <a:ln>
                <a:solidFill>
                  <a:srgbClr val="66FF33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1. </a:t>
            </a: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தொழில் அமைப்பைத் தவிர அனைத்து உற்பத்திக் காரணிகளும் மாறக் கூடியவை</a:t>
            </a:r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(</a:t>
            </a: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நிலம்</a:t>
            </a:r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உழைப்பு</a:t>
            </a:r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மற்றும் மூலதனம்). </a:t>
            </a:r>
            <a:endParaRPr lang="en-IN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2. </a:t>
            </a: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தொழில் நுட்பத்தில் மாற்றம் இல்லை</a:t>
            </a:r>
            <a:endParaRPr lang="en-IN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3. </a:t>
            </a: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பண்டங்களின்</a:t>
            </a:r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அங்காடியில்</a:t>
            </a:r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நிறைவுப் போட்டி நிலவுகிறது. </a:t>
            </a:r>
            <a:endParaRPr lang="en-IN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4. </a:t>
            </a: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வெளியீடு அல்லது உற்பத்தி பரும அலகுகளால் அளவிடப்படுகிறது.</a:t>
            </a:r>
            <a:endParaRPr lang="en-IN" sz="1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9556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7526" y="245289"/>
            <a:ext cx="11711189" cy="6268383"/>
          </a:xfrm>
          <a:prstGeom prst="rect">
            <a:avLst/>
          </a:prstGeom>
          <a:ln>
            <a:solidFill>
              <a:srgbClr val="FFFF00"/>
            </a:solidFill>
            <a:prstDash val="lg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ta-IN" sz="2400" b="1" dirty="0">
                <a:ln>
                  <a:solidFill>
                    <a:srgbClr val="FF0066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விகித அளவு விளைவு விதியின் மூன்று நிலைகள் </a:t>
            </a:r>
            <a:endParaRPr lang="en-IN" sz="2400" b="1" dirty="0">
              <a:ln>
                <a:solidFill>
                  <a:srgbClr val="FF0066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IN" sz="2000" b="1" dirty="0">
                <a:ln>
                  <a:solidFill>
                    <a:srgbClr val="66FF33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1. </a:t>
            </a:r>
            <a:r>
              <a:rPr lang="ta-IN" sz="2000" b="1" dirty="0">
                <a:ln>
                  <a:solidFill>
                    <a:srgbClr val="66FF33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வளர்ந்து செல் விகித அளவு </a:t>
            </a:r>
            <a:endParaRPr lang="en-IN" sz="2000" b="1" dirty="0">
              <a:ln>
                <a:solidFill>
                  <a:srgbClr val="66FF33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இந்நிலையில் அனைத்து உள்ளீடுகளும் </a:t>
            </a: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1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விழுக்காடு உயரும் போது வெளியீடுகள் </a:t>
            </a: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1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விழுக்காட்டிற்கும் மேல் உயர்கிறது. </a:t>
            </a:r>
            <a:endParaRPr lang="en-IN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en-IN" sz="2000" b="1" dirty="0">
              <a:ln>
                <a:solidFill>
                  <a:srgbClr val="00B0F0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IN" sz="2000" b="1" dirty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2, </a:t>
            </a:r>
            <a:r>
              <a:rPr lang="ta-IN" sz="2000" b="1" dirty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மாறா விகித அளவு </a:t>
            </a:r>
            <a:endParaRPr lang="en-IN" sz="2000" b="1" dirty="0">
              <a:ln>
                <a:solidFill>
                  <a:srgbClr val="00B0F0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இதில்அனைத்து உற்பத்திக் காரணிகளும் </a:t>
            </a: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1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விழுக்காடு உயரும்போது வெளியீடும் அதே அளவு சமவிகித அளவில் </a:t>
            </a: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1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விழுக்காடு உயரும். </a:t>
            </a:r>
            <a:endParaRPr lang="en-IN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en-IN" sz="2000" b="1" dirty="0">
              <a:ln>
                <a:solidFill>
                  <a:srgbClr val="FFFF00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IN" sz="2000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3. </a:t>
            </a:r>
            <a:r>
              <a:rPr lang="ta-IN" sz="2000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குறைந்து செல் விகித அளவு </a:t>
            </a:r>
            <a:endParaRPr lang="en-IN" sz="2000" b="1" dirty="0">
              <a:ln>
                <a:solidFill>
                  <a:srgbClr val="FFFF00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இங்கு அனைத்து உற்பத்திக் காரணிகளும் </a:t>
            </a: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1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விழுக்காடு உயரும் போது வெளியீடு </a:t>
            </a: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1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விழுக்காட்டிற்கு குறைவாக உயர்கிறது.</a:t>
            </a:r>
            <a:endParaRPr lang="en-IN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5709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862" y="1875283"/>
            <a:ext cx="4924358" cy="2361864"/>
          </a:xfrm>
          <a:prstGeom prst="rect">
            <a:avLst/>
          </a:prstGeom>
          <a:ln w="228600" cap="sq" cmpd="thickThin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8073" y="1875283"/>
            <a:ext cx="4262907" cy="2361864"/>
          </a:xfrm>
          <a:prstGeom prst="rect">
            <a:avLst/>
          </a:prstGeom>
          <a:ln w="228600" cap="sq" cmpd="thickThin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360609" y="90152"/>
            <a:ext cx="11642500" cy="1441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ta-IN" b="1" dirty="0">
                <a:ln>
                  <a:solidFill>
                    <a:srgbClr val="66FF33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வரைபட</a:t>
            </a:r>
            <a:r>
              <a:rPr lang="en-IN" b="1" dirty="0">
                <a:ln>
                  <a:solidFill>
                    <a:srgbClr val="66FF33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a-IN" b="1" dirty="0">
                <a:ln>
                  <a:solidFill>
                    <a:srgbClr val="66FF33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விளக்கம் </a:t>
            </a:r>
            <a:endParaRPr lang="en-IN" b="1" dirty="0">
              <a:ln>
                <a:solidFill>
                  <a:srgbClr val="66FF33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விகித அளவு விளைவு விதிகளின் மூன்று நிலைகளும் பின்வரும் வரைபடம் மூலம் விளக்கப்படுகின்றன.</a:t>
            </a:r>
            <a:endParaRPr lang="en-IN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6744" y="4539417"/>
            <a:ext cx="11990230" cy="2318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7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வரைபடத்தின்படி புள்ளி </a:t>
            </a:r>
            <a:r>
              <a:rPr lang="en-IN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a </a:t>
            </a:r>
            <a:r>
              <a:rPr lang="ta-IN" sz="17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க்கும்</a:t>
            </a:r>
            <a:r>
              <a:rPr lang="ta-IN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IN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b </a:t>
            </a:r>
            <a:r>
              <a:rPr lang="ta-IN" sz="17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க்கும் இடையேயான பகுதி வளர்ந்து செல்விகித விளைவு விதியை குறிப்பிடுகிறது. </a:t>
            </a:r>
            <a:endParaRPr lang="en-IN" sz="17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7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ஏனென்றால் உற்பத்தியானது </a:t>
            </a:r>
            <a:r>
              <a:rPr lang="en-IN" sz="17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2</a:t>
            </a:r>
            <a:r>
              <a:rPr lang="ta-IN" sz="17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மடங்கு அதிகரித்துள்ளது. அதாவது </a:t>
            </a:r>
            <a:r>
              <a:rPr lang="en-IN" sz="17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q=1</a:t>
            </a:r>
            <a:r>
              <a:rPr lang="ta-IN" sz="17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லிருந்து </a:t>
            </a:r>
            <a:r>
              <a:rPr lang="en-IN" sz="17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q = 3</a:t>
            </a:r>
            <a:r>
              <a:rPr lang="ta-IN" sz="17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வரை இதற்காக</a:t>
            </a:r>
            <a:r>
              <a:rPr lang="en-IN" sz="17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IN" sz="17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1</a:t>
            </a:r>
            <a:r>
              <a:rPr lang="ta-IN" sz="17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அலகு உழைப்பும் </a:t>
            </a:r>
            <a:r>
              <a:rPr lang="en-IN" sz="17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1</a:t>
            </a:r>
            <a:r>
              <a:rPr lang="ta-IN" sz="17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அலகு மூலதனமும் (ஒரு மடங்குதான்) அதிகமாகப் பயன்படுத்தப்பட்டுள்ளன. </a:t>
            </a:r>
            <a:endParaRPr lang="en-IN" sz="17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1533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0405" y="450472"/>
            <a:ext cx="11801341" cy="6119624"/>
          </a:xfrm>
          <a:prstGeom prst="rect">
            <a:avLst/>
          </a:prstGeom>
          <a:ln>
            <a:solidFill>
              <a:srgbClr val="0000FF"/>
            </a:solidFill>
            <a:prstDash val="lgDashDotDot"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புள்ளி </a:t>
            </a: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b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க்கும் </a:t>
            </a: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c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க்கும் இடையே உள்ள பகுதி மாறா விகித அளவு விளைவு விதியை குறிக்கிறது. </a:t>
            </a:r>
            <a:endParaRPr lang="en-IN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ஏனென்றால் இங்கு உழைப்பையும் மூலதனத்தையும் </a:t>
            </a: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100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சதவீதம் அதிகமாகப் பயன்படுத்தி வெளியீட்டின் அளவும் </a:t>
            </a: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100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சதவீதம் அதிகப்படுத்தப்பட்டுள்ளது. </a:t>
            </a:r>
            <a:endParaRPr lang="en-IN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IN" sz="2000" b="1" dirty="0">
                <a:ln>
                  <a:solidFill>
                    <a:srgbClr val="66FF33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(q=3</a:t>
            </a:r>
            <a:r>
              <a:rPr lang="ta-IN" sz="2000" b="1" dirty="0">
                <a:ln>
                  <a:solidFill>
                    <a:srgbClr val="66FF33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லிருந்து </a:t>
            </a:r>
            <a:r>
              <a:rPr lang="en-IN" sz="2000" b="1" dirty="0">
                <a:ln>
                  <a:solidFill>
                    <a:srgbClr val="66FF33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q = 6</a:t>
            </a:r>
            <a:r>
              <a:rPr lang="ta-IN" sz="2000" b="1" dirty="0">
                <a:ln>
                  <a:solidFill>
                    <a:srgbClr val="66FF33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வரை) </a:t>
            </a:r>
            <a:endParaRPr lang="en-IN" sz="2000" b="1" dirty="0">
              <a:ln>
                <a:solidFill>
                  <a:srgbClr val="66FF33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endParaRPr lang="en-IN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புள்ளி </a:t>
            </a:r>
            <a:r>
              <a:rPr lang="en-IN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c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லிருந்து </a:t>
            </a:r>
            <a:r>
              <a:rPr lang="en-IN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d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வரை உள்ள பகுதி குறைந்து செல் விகித அளவு விளைவு விதியை குறிக்கிறது. </a:t>
            </a:r>
            <a:endParaRPr lang="en-IN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உற்பத்திக் காரணிகளை </a:t>
            </a: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4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அலகிலிருந்து </a:t>
            </a: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8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அலகுகளாக இரு மடங்கு உயர்த்திய போதும்</a:t>
            </a: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அதிகரித்த வெளியீடு உள்ளீட்டின் உயர்வை விட குறைவாகும். </a:t>
            </a:r>
            <a:endParaRPr lang="en-IN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அதாவது </a:t>
            </a: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33.33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சதவீதம் வெளியீடு கூடியுள்ளது. </a:t>
            </a:r>
            <a:endParaRPr lang="en-IN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ta-IN" sz="2000" b="1" dirty="0">
                <a:ln>
                  <a:solidFill>
                    <a:srgbClr val="FF3399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</a:t>
            </a:r>
            <a:r>
              <a:rPr lang="en-IN" sz="2000" b="1" dirty="0">
                <a:ln>
                  <a:solidFill>
                    <a:srgbClr val="FF3399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q=6 </a:t>
            </a:r>
            <a:r>
              <a:rPr lang="ta-IN" sz="2000" b="1" dirty="0">
                <a:ln>
                  <a:solidFill>
                    <a:srgbClr val="FF3399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லிருந்து </a:t>
            </a:r>
            <a:r>
              <a:rPr lang="en-IN" sz="2000" b="1" dirty="0">
                <a:ln>
                  <a:solidFill>
                    <a:srgbClr val="FF3399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q=8 </a:t>
            </a:r>
            <a:r>
              <a:rPr lang="ta-IN" sz="2000" b="1" dirty="0">
                <a:ln>
                  <a:solidFill>
                    <a:srgbClr val="FF3399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வரை)</a:t>
            </a:r>
            <a:endParaRPr lang="en-IN" sz="2000" b="1" dirty="0">
              <a:ln>
                <a:solidFill>
                  <a:srgbClr val="FF3399"/>
                </a:solidFill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0552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1768" y="339003"/>
            <a:ext cx="11801341" cy="6135013"/>
          </a:xfrm>
          <a:prstGeom prst="rect">
            <a:avLst/>
          </a:prstGeom>
          <a:ln>
            <a:solidFill>
              <a:srgbClr val="CC3399"/>
            </a:solidFill>
            <a:prstDash val="lgDashDotDot"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800"/>
              </a:spcAft>
            </a:pPr>
            <a:r>
              <a:rPr lang="ta-IN" sz="20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பொருளாதாரச்</a:t>
            </a:r>
            <a:r>
              <a:rPr lang="en-IN" sz="20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a-IN" sz="20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சிக்கனங்கள் (</a:t>
            </a:r>
            <a:r>
              <a:rPr lang="en-IN" sz="20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Economies of Scale) </a:t>
            </a:r>
          </a:p>
          <a:p>
            <a:pPr marL="285750" indent="-285750">
              <a:lnSpc>
                <a:spcPct val="20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700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பொருளாதாரச் சிக்கனம் என்பது உற்பத்திக் காரணிகளைப் பயன்படுத்தும் விகிதம் அதிகரிக்கப்படுவதால் வரும் நன்மையாகும். </a:t>
            </a:r>
            <a:endParaRPr lang="en-IN" sz="1700" b="1" dirty="0">
              <a:ln>
                <a:solidFill>
                  <a:srgbClr val="FFFF00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20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7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உற்பத்திக் காரணிகளின் கிடைப்பளவு விகிதம் இடத்திற்கு இடம் மாறுபடும். உற்பத்திக்கு  ஆகும் செலவு</a:t>
            </a:r>
            <a:r>
              <a:rPr lang="en-IN" sz="17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sz="17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உற்பத்தியின் அளவால் நிர்ணயிக்கப்படும். </a:t>
            </a:r>
            <a:endParaRPr lang="en-IN" sz="17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20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7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ஒவ்வொரு உற்பத்தியாளரும் உற்பத்தி செலவை கட்டுப்படுத்த விரும்புவர். </a:t>
            </a:r>
            <a:endParaRPr lang="en-IN" sz="17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20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7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பொருளாதாரச் சிக்கனம் நிறுவனத்தின்</a:t>
            </a:r>
            <a:r>
              <a:rPr lang="en-IN" sz="17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sz="17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அக மற்றும் புறக் காரணிகளால் நிர்ணயிக்கப்படும்.</a:t>
            </a:r>
            <a:endParaRPr lang="en-IN" sz="17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200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ta-IN" sz="17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மார்ஷலின் கூற்றுப்படி பொருளாதாரச் சிக்கனம் இரு வகையாக பிரிக்கப்படுகிறது. </a:t>
            </a:r>
            <a:endParaRPr lang="en-IN" sz="17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IN" sz="1700" b="1" dirty="0">
                <a:ln>
                  <a:solidFill>
                    <a:srgbClr val="FF3399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1. </a:t>
            </a:r>
            <a:r>
              <a:rPr lang="ta-IN" sz="1700" b="1" dirty="0">
                <a:ln>
                  <a:solidFill>
                    <a:srgbClr val="FF3399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அகச் சிக்கனங்கள் </a:t>
            </a:r>
            <a:endParaRPr lang="en-IN" sz="1700" b="1" dirty="0">
              <a:ln>
                <a:solidFill>
                  <a:srgbClr val="FF3399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IN" sz="1700" b="1" dirty="0">
                <a:ln>
                  <a:solidFill>
                    <a:srgbClr val="FF3399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2. </a:t>
            </a:r>
            <a:r>
              <a:rPr lang="ta-IN" sz="1700" b="1" dirty="0">
                <a:ln>
                  <a:solidFill>
                    <a:srgbClr val="FF3399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புறச்சிக்கனங்கள்</a:t>
            </a:r>
            <a:endParaRPr lang="en-IN" sz="1700" b="1" dirty="0">
              <a:ln>
                <a:solidFill>
                  <a:srgbClr val="FF3399"/>
                </a:solidFill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3688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096" y="321972"/>
            <a:ext cx="10792495" cy="6207617"/>
          </a:xfrm>
          <a:prstGeom prst="rect">
            <a:avLst/>
          </a:prstGeom>
          <a:ln w="228600" cap="sq" cmpd="thickThin">
            <a:solidFill>
              <a:srgbClr val="CC3399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820865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CCA597-EF18-E3E4-EA71-E54E94CD6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008"/>
            <a:ext cx="12192000" cy="672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129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0558" y="403172"/>
            <a:ext cx="11698310" cy="6001643"/>
          </a:xfrm>
          <a:prstGeom prst="rect">
            <a:avLst/>
          </a:prstGeom>
          <a:ln>
            <a:solidFill>
              <a:srgbClr val="FF00FF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IN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2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உற்பத்திக் காரணிகளின் இயல்புகள்</a:t>
            </a:r>
            <a:endParaRPr lang="en-IN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b="1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உற்பத்திக்காரணிகள் என்பது பண்டங்களை உற்பத்தி செய்யப் பயன்படும் வளங்கள் ஆகும். </a:t>
            </a:r>
            <a:endParaRPr lang="en-IN" b="1" dirty="0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இது நான்கு வகைப்படும். </a:t>
            </a:r>
            <a:endParaRPr lang="en-IN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ta-IN" b="1" dirty="0">
                <a:ln>
                  <a:solidFill>
                    <a:srgbClr val="FF33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நிலம்</a:t>
            </a:r>
            <a:endParaRPr lang="en-IN" b="1" dirty="0">
              <a:ln>
                <a:solidFill>
                  <a:srgbClr val="FF3300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ta-IN" b="1" dirty="0">
                <a:ln>
                  <a:solidFill>
                    <a:srgbClr val="FF33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உழைப்பு</a:t>
            </a:r>
            <a:endParaRPr lang="en-IN" b="1" dirty="0">
              <a:ln>
                <a:solidFill>
                  <a:srgbClr val="FF3300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ta-IN" b="1" dirty="0">
                <a:ln>
                  <a:solidFill>
                    <a:srgbClr val="FF33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மூலதனம்</a:t>
            </a:r>
            <a:endParaRPr lang="en-IN" b="1" dirty="0">
              <a:ln>
                <a:solidFill>
                  <a:srgbClr val="FF3300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ta-IN" b="1" dirty="0">
                <a:ln>
                  <a:solidFill>
                    <a:srgbClr val="FF33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அமைப்பு அல்லது தொழில்முனைதல்</a:t>
            </a:r>
            <a:endParaRPr lang="en-IN" b="1" dirty="0">
              <a:ln>
                <a:solidFill>
                  <a:srgbClr val="FF3300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இங்கு </a:t>
            </a:r>
            <a:r>
              <a:rPr lang="ta-IN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நிலம் என்பது இயற்கை</a:t>
            </a:r>
            <a:r>
              <a:rPr lang="en-IN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a-IN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வளமாகும் (அதாவது மண்</a:t>
            </a:r>
            <a:r>
              <a:rPr lang="en-IN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கனிமவளங்கள்</a:t>
            </a:r>
            <a:r>
              <a:rPr lang="en-IN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கடல்கள்</a:t>
            </a:r>
            <a:r>
              <a:rPr lang="en-IN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ஆறுகள்</a:t>
            </a:r>
            <a:r>
              <a:rPr lang="en-IN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இயற்கை</a:t>
            </a:r>
            <a:r>
              <a:rPr lang="en-IN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a-IN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காடுகள்</a:t>
            </a:r>
            <a:r>
              <a:rPr lang="en-IN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மீன்வளர்ப்பு</a:t>
            </a:r>
            <a:r>
              <a:rPr lang="en-IN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இன்னும் பல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...). </a:t>
            </a:r>
            <a:endParaRPr lang="en-IN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b="1" dirty="0">
                <a:ln>
                  <a:solidFill>
                    <a:srgbClr val="3333FF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உழைப்பு என்பது மனிதவளம். </a:t>
            </a:r>
            <a:endParaRPr lang="en-IN" b="1" dirty="0">
              <a:ln>
                <a:solidFill>
                  <a:srgbClr val="3333FF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ta-IN" b="1" dirty="0">
                <a:ln>
                  <a:solidFill>
                    <a:srgbClr val="FF00FF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நிலம் மற்றும் உழைப்பு என்பது முதன்மை</a:t>
            </a:r>
            <a:r>
              <a:rPr lang="en-IN" b="1" dirty="0">
                <a:ln>
                  <a:solidFill>
                    <a:srgbClr val="FF00FF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a-IN" b="1" dirty="0">
                <a:ln>
                  <a:solidFill>
                    <a:srgbClr val="FF00FF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உற்பத்திக்</a:t>
            </a:r>
            <a:r>
              <a:rPr lang="en-IN" b="1" dirty="0">
                <a:ln>
                  <a:solidFill>
                    <a:srgbClr val="FF00FF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a-IN" b="1" dirty="0">
                <a:ln>
                  <a:solidFill>
                    <a:srgbClr val="FF00FF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காரணிகளாகும். </a:t>
            </a:r>
            <a:endParaRPr lang="en-IN" b="1" dirty="0">
              <a:ln>
                <a:solidFill>
                  <a:srgbClr val="FF00FF"/>
                </a:solidFill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7531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8888" y="219096"/>
            <a:ext cx="11801341" cy="6355586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ta-IN" b="1" dirty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தொழில்  நுட்ப சிக்கனங்கள் </a:t>
            </a:r>
            <a:endParaRPr lang="en-IN" b="1" dirty="0">
              <a:ln>
                <a:solidFill>
                  <a:srgbClr val="FFC000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நிறுவனத்தின் அளவு பெரிய அளவாக இருப்பதால் கிடைக்கும் மூலதனமும் அதிகமாக இருக்கும்.</a:t>
            </a:r>
            <a:endParaRPr lang="en-IN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இதனால் ஒரு நிறுவனம் நவீன நுட்பங்களை புகுத்த</a:t>
            </a:r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முடியும். </a:t>
            </a:r>
            <a:endParaRPr lang="en-IN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எனவே இதன்</a:t>
            </a:r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மூலம் உற்பத்தியை அதிகரிக்கச் செய்ய</a:t>
            </a:r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முடியும். </a:t>
            </a:r>
            <a:endParaRPr lang="en-IN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மேலும் ஆராய்ச்சி மற்றும் வளர்ச்சியினால் உற்பத்தியின் தரத்தை</a:t>
            </a:r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உயர்த்த முடியும். </a:t>
            </a:r>
            <a:endParaRPr lang="en-IN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en-IN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ta-IN" b="1" dirty="0">
                <a:ln>
                  <a:solidFill>
                    <a:srgbClr val="CC3399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நிதிச்சிக்கனங்கள் </a:t>
            </a:r>
            <a:endParaRPr lang="en-IN" b="1" dirty="0">
              <a:ln>
                <a:solidFill>
                  <a:srgbClr val="CC3399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பெரிய நிறுவனங்கள் சந்தையில் பங்கு விற்பனை மூலம் மூலதன பெருக்கத்தை ஏற்படுத்தலாம்.</a:t>
            </a:r>
            <a:endParaRPr lang="en-IN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ஆனால் சிறிய நிறுவனங்கள் எளிதாக பங்கு விற்பனையை செய்ய இயலாது. </a:t>
            </a:r>
            <a:endParaRPr lang="en-IN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en-IN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ta-IN" b="1" dirty="0">
                <a:ln>
                  <a:solidFill>
                    <a:srgbClr val="66FF33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மேலாண்மை சிக்கனங்கள் </a:t>
            </a:r>
            <a:endParaRPr lang="en-IN" b="1" dirty="0">
              <a:ln>
                <a:solidFill>
                  <a:srgbClr val="66FF33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பேரளவு உற்பத்தி வேலைப் பகுப்பு முறைக்கு உதவுகிறது. </a:t>
            </a:r>
            <a:endParaRPr lang="en-IN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இதன் மூலம் சரியான வேலையாட்கள் சரியான துறையில்</a:t>
            </a:r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இருப்பார்கள். </a:t>
            </a:r>
            <a:endParaRPr lang="en-IN" sz="1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5665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699270"/>
          </a:xfrm>
          <a:prstGeom prst="rect">
            <a:avLst/>
          </a:prstGeom>
          <a:ln>
            <a:solidFill>
              <a:srgbClr val="FF3399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ta-IN" sz="1400" b="1" dirty="0">
                <a:ln>
                  <a:solidFill>
                    <a:srgbClr val="66FF33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உழைப்புச்சிக்கனங்கள் </a:t>
            </a:r>
            <a:endParaRPr lang="en-IN" sz="1400" b="1" dirty="0">
              <a:ln>
                <a:solidFill>
                  <a:srgbClr val="66FF33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பேரளவு உற்பத்தி வேலை பகுப்பு முறைக்கு வழி வகுக்கிறது. </a:t>
            </a:r>
            <a:endParaRPr lang="en-IN" sz="1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இதனை சிறப்பு உழைப்பு எனலாம். </a:t>
            </a:r>
            <a:endParaRPr lang="en-IN" sz="1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இது உழைப்பின் தரம் மற்றும் திறனை அதிகரிக்கும். </a:t>
            </a:r>
            <a:endParaRPr lang="en-IN" sz="1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நிறுவனத்தின் உற்பத்தி திறன் இதனால்</a:t>
            </a:r>
            <a:r>
              <a:rPr lang="en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a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அதிகரிக்கும்.</a:t>
            </a:r>
            <a:endParaRPr lang="en-IN" sz="1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en-IN" sz="1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ta-IN" sz="1400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சந்தை சார்ந்த சிக்கனங்கள் </a:t>
            </a:r>
            <a:endParaRPr lang="en-IN" sz="1400" b="1" dirty="0">
              <a:ln>
                <a:solidFill>
                  <a:srgbClr val="FFFF00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பேரளவு உற்பத்தியின்</a:t>
            </a:r>
            <a:r>
              <a:rPr lang="en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a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காரணமாக மூலப் பொருட்களை குறைந்த</a:t>
            </a:r>
            <a:r>
              <a:rPr lang="en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a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விலைக்கு வாங்க</a:t>
            </a:r>
            <a:r>
              <a:rPr lang="en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a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இயலும். </a:t>
            </a:r>
            <a:endParaRPr lang="en-IN" sz="1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தொலை தூர சந்தையில் பொருட்களை விற்க முடியும். </a:t>
            </a:r>
            <a:endParaRPr lang="en-IN" sz="1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இது உற்பத்தியாளரின் பேரம் பேசும் சக்தியை அதிகரிக்கிறது. </a:t>
            </a:r>
            <a:endParaRPr lang="en-IN" sz="1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 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ta-IN" sz="1400" b="1" dirty="0">
                <a:ln>
                  <a:solidFill>
                    <a:srgbClr val="FF0066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சந்தையில் தொடர்ந்திருப்பதன் சிக்கனங்கள் </a:t>
            </a:r>
            <a:endParaRPr lang="en-IN" sz="1400" b="1" dirty="0">
              <a:ln>
                <a:solidFill>
                  <a:srgbClr val="FF0066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பெரிய நிறுவனங்கள் பல்வேறு பொருட்களை உற்பத்தி செய்யலாம். </a:t>
            </a:r>
            <a:endParaRPr lang="en-IN" sz="1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உற்பத்தி செய்யப்பட்ட ஒரு பொருளின் சந்தையில் தோல்வியுற்று இழப்பு ஏற்பட்டாலும் வேறொரு பொருளின் இலாபத்தினால் இழப்பினை ஈடு செய்யமுடியும். </a:t>
            </a:r>
            <a:endParaRPr lang="en-IN" sz="1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ஒரே பொருளை மட்டும் உற்பத்தி செய்யும் சிறிய நிறுவனங்களுக்கு இந்த வாய்ப்பு இல்லை. </a:t>
            </a:r>
            <a:endParaRPr lang="en-IN" sz="1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328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2072" y="708707"/>
            <a:ext cx="11569521" cy="4965462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ta-IN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புறச்</a:t>
            </a:r>
            <a:r>
              <a:rPr lang="en-IN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a-IN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சிக்கனங்கள் </a:t>
            </a:r>
            <a:endParaRPr lang="en-IN" sz="2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புறச் சிக்கனங்கள் என்பது நிறுவனத்திற்கு வெளியே</a:t>
            </a: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ஏற்படும் மாற்றங்களால் உற்பத்தியின் முறைகளில் ஏற்படும் மேம்பாடுகளைக் குறிக்கும். </a:t>
            </a:r>
            <a:endParaRPr lang="en-IN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இது ஒரு நிறுவனம் மட்டும் பெறும் நன்மை அல்லாது</a:t>
            </a: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அனைத்து நிறுவனங்களும் பெறும் பயனாகும். </a:t>
            </a:r>
            <a:endParaRPr lang="en-IN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முக்கியமான புறச்</a:t>
            </a: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சிக்கனங்களை பின்வருமாறு காணலாம் </a:t>
            </a:r>
            <a:endParaRPr lang="en-IN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IN" b="1" dirty="0">
                <a:ln>
                  <a:solidFill>
                    <a:srgbClr val="FF0066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1. </a:t>
            </a:r>
            <a:r>
              <a:rPr lang="ta-IN" b="1" dirty="0">
                <a:ln>
                  <a:solidFill>
                    <a:srgbClr val="FF0066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மேம்பட்ட போக்குவரத்து வசதிகள் </a:t>
            </a:r>
            <a:endParaRPr lang="en-IN" b="1" dirty="0">
              <a:ln>
                <a:solidFill>
                  <a:srgbClr val="FF0066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IN" b="1" dirty="0">
                <a:ln>
                  <a:solidFill>
                    <a:srgbClr val="FF0066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2. </a:t>
            </a:r>
            <a:r>
              <a:rPr lang="ta-IN" b="1" dirty="0">
                <a:ln>
                  <a:solidFill>
                    <a:srgbClr val="FF0066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வங்கி செயல்பாடு சார்ந்தவசதிகள் </a:t>
            </a:r>
            <a:endParaRPr lang="en-IN" b="1" dirty="0">
              <a:ln>
                <a:solidFill>
                  <a:srgbClr val="FF0066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IN" b="1" dirty="0">
                <a:ln>
                  <a:solidFill>
                    <a:srgbClr val="FF0066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3. </a:t>
            </a:r>
            <a:r>
              <a:rPr lang="ta-IN" b="1" dirty="0">
                <a:ln>
                  <a:solidFill>
                    <a:srgbClr val="FF0066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நகரியல்வளர்ச்சி </a:t>
            </a:r>
            <a:endParaRPr lang="en-IN" b="1" dirty="0">
              <a:ln>
                <a:solidFill>
                  <a:srgbClr val="FF0066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IN" b="1" dirty="0">
                <a:ln>
                  <a:solidFill>
                    <a:srgbClr val="FF0066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4. </a:t>
            </a:r>
            <a:r>
              <a:rPr lang="ta-IN" b="1" dirty="0">
                <a:ln>
                  <a:solidFill>
                    <a:srgbClr val="FF0066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தகவல்மற்றும் தொலை தொடர்பு வளர்ச்சி </a:t>
            </a:r>
            <a:endParaRPr lang="en-IN" b="1" dirty="0">
              <a:ln>
                <a:solidFill>
                  <a:srgbClr val="FF0066"/>
                </a:solidFill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9810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3E21A4-3383-FB43-02CE-B48498435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15" y="267950"/>
            <a:ext cx="11821169" cy="632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870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253" y="231545"/>
            <a:ext cx="11736946" cy="6350456"/>
          </a:xfrm>
          <a:prstGeom prst="rect">
            <a:avLst/>
          </a:prstGeom>
          <a:ln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ta-IN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அகச்சிக்</a:t>
            </a:r>
            <a:r>
              <a:rPr lang="en-IN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a-IN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கனமின்மைகள் </a:t>
            </a:r>
            <a:endParaRPr lang="en-IN" b="1" dirty="0">
              <a:ln>
                <a:solidFill>
                  <a:srgbClr val="FFFF00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7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ஒரு நிறுவனம் உத்தம நிலைக்கு மேலும் தொடர்ந்து விரிவடைந்து செல்லும் போது</a:t>
            </a:r>
            <a:r>
              <a:rPr lang="en-IN" sz="17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sz="17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பொருளாதார சிக்கனங்கள் மறைவதுடன் சிக்கனமின்மைகள் தொடங்குகின்றன. </a:t>
            </a:r>
            <a:endParaRPr lang="en-IN" sz="17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IN" sz="17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 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ta-IN" b="1" dirty="0">
                <a:ln>
                  <a:solidFill>
                    <a:srgbClr val="66FF33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புறச்</a:t>
            </a:r>
            <a:r>
              <a:rPr lang="en-IN" b="1" dirty="0">
                <a:ln>
                  <a:solidFill>
                    <a:srgbClr val="66FF33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a-IN" b="1" dirty="0">
                <a:ln>
                  <a:solidFill>
                    <a:srgbClr val="66FF33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சிக்கனமின்மைகள் </a:t>
            </a:r>
            <a:endParaRPr lang="en-IN" b="1" dirty="0">
              <a:ln>
                <a:solidFill>
                  <a:srgbClr val="66FF33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700" b="1" dirty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புறச் சிக்கனமின்மைகள் என்பது ஒரு நிறுவனத்திற்கு வெளியே ஏற்படும் நிகழ்வுகள் காரணமாக ஒரு நிறுவனத்திற்கு ஏற்படும் இடையூறுகள் ஆகும். </a:t>
            </a:r>
            <a:endParaRPr lang="en-IN" sz="1700" b="1" dirty="0">
              <a:ln>
                <a:solidFill>
                  <a:srgbClr val="00B0F0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7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உதாரணமாக</a:t>
            </a:r>
            <a:r>
              <a:rPr lang="en-IN" sz="17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sz="17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பேருந்து வேலை நிறுத்தம் காரணமாக தொழிலாளர்கள் நிறுவனத்திற்கு சரியான நேரத்தில் வேலைக்குச் செல்ல இயலவில்லை. </a:t>
            </a:r>
            <a:endParaRPr lang="en-IN" sz="17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7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ஒரு குறிப்பிட்ட பகுதியில் புதிதாக உருவாக்கப்படும் தொழில் நிறுவனங்களின் காரணமாக பிற நிறுவனங்களின் வாடகை உயர்த்தப்படலாம். </a:t>
            </a:r>
            <a:endParaRPr lang="en-IN" sz="17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7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இவ்வாறாக</a:t>
            </a:r>
            <a:r>
              <a:rPr lang="en-IN" sz="17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sz="1700" b="1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ஒரு நிறுவனத்திற்கு வெளியில் நிகழும் நிகழ்வுகள்</a:t>
            </a:r>
            <a:r>
              <a:rPr lang="en-IN" sz="1700" b="1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sz="1700" b="1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அந்த நிறுவனத்தின் செலவைக் கூட்டினாலோ</a:t>
            </a:r>
            <a:r>
              <a:rPr lang="en-IN" sz="1700" b="1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sz="1700" b="1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இழப்பை ஏற்படுத்தினாலோ</a:t>
            </a:r>
            <a:r>
              <a:rPr lang="en-IN" sz="1700" b="1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sz="1700" b="1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அவை புறச்சிக்கனமின்மைகள் எனப்படும்.</a:t>
            </a:r>
            <a:endParaRPr lang="en-IN" sz="1700" b="1" dirty="0">
              <a:ln>
                <a:solidFill>
                  <a:srgbClr val="7030A0"/>
                </a:solidFill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2470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167E75-47BF-5485-67B6-5AA5E3A14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22" y="402073"/>
            <a:ext cx="11845555" cy="605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2195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648" y="334563"/>
            <a:ext cx="11788462" cy="5837495"/>
          </a:xfrm>
          <a:prstGeom prst="rect">
            <a:avLst/>
          </a:prstGeom>
          <a:ln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b="1" dirty="0">
                <a:ln>
                  <a:solidFill>
                    <a:srgbClr val="FF0066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பொருளியலில் சமஅளவு உற்பத்திக் கோடு என்பது இரண்டு அல்லது அதற்கு மேற்பட்ட உற்பத்தி காரணிகளை பல்வேறு கலவைகளில் பயன்படுத்தி ஒரே அளவு உற்பத்தி செய்வதை குறிக்கும்.</a:t>
            </a:r>
            <a:endParaRPr lang="en-IN" b="1" dirty="0">
              <a:ln>
                <a:solidFill>
                  <a:srgbClr val="FF0066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20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சம</a:t>
            </a: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அளவு உற்பத்தி கோடு</a:t>
            </a: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சமநோக்கு வளைகோட்டைப் போன்றதாகும். </a:t>
            </a:r>
            <a:endParaRPr lang="en-IN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சம</a:t>
            </a: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அளவு உற்பத்தி கோடு என்பது இரண்டு உற்பத்திக் காரணிகளின் (உழைப்பு</a:t>
            </a: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மூலதனம்) பல்வேறு கலவைகளில் ஒரே</a:t>
            </a: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அளவு உற்பத்தியைத் தரும் பல்வேறு புள்ளிகளின் இணைப்பாகும் என வரையறுக்கப்படுகிறது. </a:t>
            </a:r>
            <a:endParaRPr lang="en-IN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சமஅளவு உற்பத்தி கோட்டின்  வேறு பெயர்கள்</a:t>
            </a:r>
            <a:endParaRPr lang="en-IN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ta-IN" b="1" dirty="0">
                <a:ln>
                  <a:solidFill>
                    <a:srgbClr val="66FF66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‘சமஉற்பத்திக் கோடு’</a:t>
            </a:r>
            <a:endParaRPr lang="en-IN" b="1" dirty="0">
              <a:ln>
                <a:solidFill>
                  <a:srgbClr val="66FF66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IN" b="1" dirty="0">
                <a:ln>
                  <a:solidFill>
                    <a:srgbClr val="66FF66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 ‘</a:t>
            </a:r>
            <a:r>
              <a:rPr lang="ta-IN" b="1" dirty="0">
                <a:ln>
                  <a:solidFill>
                    <a:srgbClr val="66FF66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பண்ட மாற்றுக் கோடு’ </a:t>
            </a:r>
            <a:endParaRPr lang="en-IN" b="1" dirty="0">
              <a:ln>
                <a:solidFill>
                  <a:srgbClr val="66FF66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424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152" y="92045"/>
            <a:ext cx="9414458" cy="6765955"/>
          </a:xfrm>
          <a:prstGeom prst="rect">
            <a:avLst/>
          </a:prstGeom>
          <a:ln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ta-IN" b="1" dirty="0">
                <a:ln>
                  <a:solidFill>
                    <a:srgbClr val="66FF66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சமஅளவு உற்பத்தி கோட்டின் இலக்கணம் </a:t>
            </a:r>
            <a:endParaRPr lang="en-IN" b="1" dirty="0">
              <a:ln>
                <a:solidFill>
                  <a:srgbClr val="66FF66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பெர்கூஸன்</a:t>
            </a:r>
            <a:r>
              <a:rPr lang="en-IN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“</a:t>
            </a:r>
            <a:r>
              <a:rPr lang="ta-IN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சமஅளவு உற்பத்திக் கோடு என்பது அனைத்து சாத்தியமான உற்பத்திக் கலவைகளை பயன்படுத்தி குறிப்பிட்ட பரும அளவு உற்பத்தி வெளியீட்டினை பெறுவதாகும்”- </a:t>
            </a: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என வரையறுக்கிறார். </a:t>
            </a:r>
            <a:endParaRPr lang="en-IN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சமஅளவு உற்பத்திக் கோடுகள் கீழ்க்காணும் எடுகோள்களை அடிப்படையாகக் கொண்டவை.</a:t>
            </a:r>
            <a:endParaRPr lang="en-IN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IN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1. </a:t>
            </a: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உற்பத்திக்கு இரண்டு உற்பத்திக் காரணிகள் மட்டுமே பயன்படுத்தப்படுகின்றன.</a:t>
            </a:r>
            <a:endParaRPr lang="en-IN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2. </a:t>
            </a: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உற்பத்தி காரணிகள் சிறு பகுதிகளாக பிரிக்கப்பட இயலும்</a:t>
            </a:r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.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3. </a:t>
            </a: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தொழில் நுட்ப முறைகள்</a:t>
            </a:r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  </a:t>
            </a: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நிலையானவை</a:t>
            </a:r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.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4. </a:t>
            </a: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இரண்டு காரணிகளையும் மாற்றி அமைத்துக் கொள்ளலாம்</a:t>
            </a:r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. 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உற்பத்தி சார்பானது மாறும் விகித விளைவு விதியின் அடிப்படையில் அமைந்துள்ளது</a:t>
            </a:r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.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5. </a:t>
            </a: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கொடுக்கப்பட்டுள்ள உற்பத்தி முறையில் உற்பத்திக் காரணிகளை அதிக பட்ச திறமையுடன் பயன்படுத்த முடியும்</a:t>
            </a:r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4609" y="1349528"/>
            <a:ext cx="2511380" cy="2929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9904135" y="4391697"/>
            <a:ext cx="1712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பெர்கூஸன்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716432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758" y="241345"/>
            <a:ext cx="11657594" cy="3751106"/>
          </a:xfrm>
          <a:prstGeom prst="rect">
            <a:avLst/>
          </a:prstGeom>
          <a:ln w="228600" cap="sq" cmpd="thickThin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3644721" y="379284"/>
            <a:ext cx="56667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167424" y="4335656"/>
            <a:ext cx="11809927" cy="2339102"/>
          </a:xfrm>
          <a:prstGeom prst="rect">
            <a:avLst/>
          </a:prstGeom>
          <a:ln>
            <a:solidFill>
              <a:schemeClr val="accent2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அட்டவணை</a:t>
            </a:r>
            <a:r>
              <a:rPr lang="en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 </a:t>
            </a:r>
            <a:r>
              <a:rPr lang="ta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யின் படி உழைப்பு மற்றும் மூலதனத்தின் ஐந்து இணைப்பு கலவை ஒரே அளவிலான உற்பத்தியை தருகிறது</a:t>
            </a:r>
            <a:r>
              <a:rPr lang="en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. 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அதாவது</a:t>
            </a:r>
            <a:r>
              <a:rPr lang="en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 400 </a:t>
            </a:r>
            <a:r>
              <a:rPr lang="ta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மீட்டர் துணி</a:t>
            </a:r>
            <a:r>
              <a:rPr lang="en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.</a:t>
            </a:r>
            <a:r>
              <a:rPr lang="ta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IN" sz="1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இரண்டு உற்பத்தி காரணிகளான உழைப்பு மற்றும் மூலதனத்தை எடுத்துக் கொள்வோம். </a:t>
            </a:r>
            <a:endParaRPr lang="en-IN" sz="1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சமஅளவு உற்பத்தி கோடு அட்டவணையின் மூலம் இரு உற்பத்தி காரணிகளை பல்வேறு கலவைகளில் பயன்படுத்தி ஒரே அளவு உற்பத்தி செய்வதை காணலாம்.</a:t>
            </a:r>
            <a:endParaRPr lang="en-IN" sz="1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6546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76" y="1756825"/>
            <a:ext cx="4549127" cy="3884121"/>
          </a:xfrm>
          <a:prstGeom prst="rect">
            <a:avLst/>
          </a:prstGeom>
          <a:ln w="228600" cap="sq" cmpd="thickThin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5482106" y="2493427"/>
            <a:ext cx="6611155" cy="2410916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சம</a:t>
            </a:r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அளவு உற்பத்திக் கோடு என்பது இரண்டு உற்பத்திக் காரணிகளின் பல்வேறு  இணைப்புகளில்</a:t>
            </a:r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ஒரே அளவிலான </a:t>
            </a:r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 </a:t>
            </a: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உற்பத்தியைத் தருவதைக் காட்டுகிறது. </a:t>
            </a:r>
            <a:endParaRPr lang="en-IN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சம அளவு உற்பத்தி அட்டவணை வாயிலாக சமஅளவு உற்பத்திக் கோட்டை வரையலாம்.</a:t>
            </a:r>
            <a:endParaRPr lang="en-IN" sz="1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41698" y="482907"/>
            <a:ext cx="3754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சமஅளவு உற்பத்திக் கோடு</a:t>
            </a:r>
            <a:endParaRPr lang="en-IN" b="1" dirty="0">
              <a:ln>
                <a:solidFill>
                  <a:srgbClr val="FFFF00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802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799" y="579041"/>
            <a:ext cx="11595279" cy="5448928"/>
          </a:xfrm>
          <a:prstGeom prst="rect">
            <a:avLst/>
          </a:prstGeom>
          <a:ln>
            <a:solidFill>
              <a:srgbClr val="FFFF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இந்த இரு காரணிகளும்</a:t>
            </a:r>
            <a:r>
              <a:rPr lang="en-IN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நுகர்விற்காக சில பொருட்களை உற்பத்திச் செய்ய பயன்படுத்தப்படுகின்றன. </a:t>
            </a:r>
            <a:endParaRPr lang="en-IN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நுகர்விற்குப் போக</a:t>
            </a: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சில பொருட்கள் எஞ்சியிருக்க வாய்ப்புண்டு. </a:t>
            </a:r>
            <a:endParaRPr lang="en-IN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b="1" dirty="0">
                <a:ln>
                  <a:solidFill>
                    <a:srgbClr val="CCECFF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சேமிப்பு என்பது உற்பத்தியிலிருந்து நுகர்வு போக எஞ்சியதாகும். </a:t>
            </a:r>
            <a:endParaRPr lang="en-IN" b="1" dirty="0">
              <a:ln>
                <a:solidFill>
                  <a:srgbClr val="CCECFF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b="1" dirty="0">
                <a:ln>
                  <a:solidFill>
                    <a:srgbClr val="CC3399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சேமித்த தொகை முதலீடாகும். </a:t>
            </a:r>
            <a:endParaRPr lang="en-IN" b="1" dirty="0">
              <a:ln>
                <a:solidFill>
                  <a:srgbClr val="CC3399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அது உற்பத்திக்கான மூலதனமாக பயன்படுகிறது. </a:t>
            </a:r>
            <a:endParaRPr lang="en-IN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b="1" dirty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அமைப்பு அல்லது நிறுவனம் என்பது உழைப்பின்</a:t>
            </a:r>
            <a:r>
              <a:rPr lang="en-IN" b="1" dirty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a-IN" b="1" dirty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சிறப்பு வடிவம் ஆகும். </a:t>
            </a:r>
            <a:endParaRPr lang="en-IN" b="1" dirty="0">
              <a:ln>
                <a:solidFill>
                  <a:srgbClr val="0000FF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b="1" dirty="0">
                <a:ln>
                  <a:solidFill>
                    <a:srgbClr val="CC33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மூலதனம் மற்றும் அமைப்பு என்பது இரண்டாம் நிலை</a:t>
            </a:r>
            <a:r>
              <a:rPr lang="en-IN" b="1" dirty="0">
                <a:ln>
                  <a:solidFill>
                    <a:srgbClr val="CC33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a-IN" b="1" dirty="0">
                <a:ln>
                  <a:solidFill>
                    <a:srgbClr val="CC33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உற்பத்திக் காரணிகள். </a:t>
            </a:r>
            <a:endParaRPr lang="en-IN" b="1" dirty="0">
              <a:ln>
                <a:solidFill>
                  <a:srgbClr val="CC3300"/>
                </a:solidFill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இந்த நான்கு காரணிகளும் ஒன்றை ஒன்று சார்ந்துள்ளன. </a:t>
            </a:r>
            <a:endParaRPr lang="en-IN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இவை ஒருங்கிணைந்து பண்டங்கள் மற்றும் பணிகளின் உற்பத்தியை தீர்மானிக்கின்றன. </a:t>
            </a:r>
            <a:endParaRPr lang="en-IN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27424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240" y="257490"/>
            <a:ext cx="7902356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a-IN" sz="2000" b="1" dirty="0">
                <a:ln>
                  <a:solidFill>
                    <a:srgbClr val="66FF66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சமஅளவு உற்பத்திக் கோட்டு வரைபடம் (</a:t>
            </a:r>
            <a:r>
              <a:rPr lang="en-IN" sz="2000" b="1" dirty="0">
                <a:ln>
                  <a:solidFill>
                    <a:srgbClr val="66FF66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ISO quant Map)</a:t>
            </a:r>
            <a:endParaRPr lang="en-IN" sz="2000" b="1" dirty="0">
              <a:ln>
                <a:solidFill>
                  <a:srgbClr val="66FF66"/>
                </a:solidFill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38671" y="905229"/>
            <a:ext cx="6851561" cy="5386090"/>
          </a:xfrm>
          <a:prstGeom prst="rect">
            <a:avLst/>
          </a:prstGeom>
          <a:ln>
            <a:solidFill>
              <a:srgbClr val="FF3399"/>
            </a:solidFill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சமஅளவு உற்பத்திக்</a:t>
            </a: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கோட்டு வரைபடம் என்பது உற்பத்திக் காரணிகளின் பல்வேறு இணைப்பில் உள்ள பல சமஅளவு உற்பத்தி கோடுகளின் தொகுதி ஆகும். </a:t>
            </a:r>
            <a:endParaRPr lang="en-IN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ஒவ்வொரு சமநோக்கு வளைகோடும் வேறுபட்ட உற்பத்தியைக் கொண்டவை. </a:t>
            </a:r>
            <a:endParaRPr lang="en-IN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சுருங்கக்கூறின் சமநோக்கு கோட்டின் குடும்பம் சமஅளவு உற்பத்தி வரைபடமாகும்.</a:t>
            </a:r>
            <a:endParaRPr lang="en-IN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வேறுவகையில் கூறினால்</a:t>
            </a: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ஒரு வரைபடத்தில் ஒன்றுக்கு மேற்பட்ட சமஅளவு உற்பத்திக் கோடுகள் இருந்தால் அது சமஅளவு உற்பத்திக் கோட்டு வரைபடமாகும். </a:t>
            </a:r>
            <a:endParaRPr lang="en-IN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212" y="2137893"/>
            <a:ext cx="4557243" cy="3215425"/>
          </a:xfrm>
          <a:prstGeom prst="rect">
            <a:avLst/>
          </a:prstGeom>
          <a:ln w="228600" cap="sq" cmpd="thickThin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344396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29577" y="193107"/>
            <a:ext cx="7160654" cy="632993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ta-IN" sz="2000" b="1" dirty="0">
                <a:ln>
                  <a:solidFill>
                    <a:srgbClr val="FF0066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சமஉற்பத்திக் கோட்டின் பண்புகள் </a:t>
            </a:r>
            <a:endParaRPr lang="en-IN" sz="2000" b="1" dirty="0">
              <a:ln>
                <a:solidFill>
                  <a:srgbClr val="FF0066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IN" b="1" dirty="0">
                <a:ln>
                  <a:solidFill>
                    <a:srgbClr val="66FF33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1. </a:t>
            </a:r>
            <a:r>
              <a:rPr lang="ta-IN" b="1" dirty="0">
                <a:ln>
                  <a:solidFill>
                    <a:srgbClr val="66FF33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சம உற்பத்திக் கோடுகள் எதிர்மறை சரிவைக் கொண்டவை. </a:t>
            </a:r>
            <a:endParaRPr lang="en-IN" b="1" dirty="0">
              <a:ln>
                <a:solidFill>
                  <a:srgbClr val="66FF33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சம உற்பத்திக் கோடுகள் இடமிருந்து வலமாக மேலிருந்து கீழ்நோக்கி செல்வதிலிருந்து காரணிகள் பதிலீடாக  உள்ளன என்பதை அறியலாம். </a:t>
            </a:r>
            <a:endParaRPr lang="en-IN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ஒரு காரணியை அதிகமாக பயன்படுத்தும் போது</a:t>
            </a:r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மற்றொரு காரணியைக் குறைவாக பயன்படுத்தி வெளியீட்டின் அளவு மாறாமல் செய்ய இயலும்.</a:t>
            </a:r>
            <a:endParaRPr lang="en-IN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வரைபடத்தில் </a:t>
            </a:r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A –</a:t>
            </a: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என்னும் இணைப்பில் </a:t>
            </a:r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K5 </a:t>
            </a: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அளவு அதிக மூலதனத்தையும் </a:t>
            </a:r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L2 – </a:t>
            </a: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குறைந்த உழைப்பையும் கொண்டு உற்பத்தி செய்யப்படுகிறது. </a:t>
            </a:r>
            <a:endParaRPr lang="en-IN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B, C </a:t>
            </a: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மற்றும் </a:t>
            </a:r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D – </a:t>
            </a: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ஆகிய இணைப்பிற்கு உற்பத்தியாளர் இடம் பெயரும் போது அதிக அளவு உழைப்பும்</a:t>
            </a:r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குறைந்த அளவு மூலதனமும் பயன்படுத்தப்படுகின்றன</a:t>
            </a:r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6" y="2254474"/>
            <a:ext cx="4324350" cy="2838450"/>
          </a:xfrm>
          <a:prstGeom prst="rect">
            <a:avLst/>
          </a:prstGeom>
          <a:ln w="228600" cap="sq" cmpd="thickThin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4012286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878762-6C20-F939-ECB1-85727F678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9560"/>
            <a:ext cx="12192000" cy="627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7951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551" y="824114"/>
            <a:ext cx="11367618" cy="5241836"/>
          </a:xfrm>
          <a:prstGeom prst="rect">
            <a:avLst/>
          </a:prstGeom>
          <a:ln w="228600" cap="sq" cmpd="thickThin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5416437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27561" y="325900"/>
            <a:ext cx="6662670" cy="6073458"/>
          </a:xfrm>
          <a:prstGeom prst="rect">
            <a:avLst/>
          </a:prstGeom>
          <a:ln>
            <a:solidFill>
              <a:srgbClr val="66FF66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IN" b="1" dirty="0">
                <a:ln>
                  <a:solidFill>
                    <a:srgbClr val="FF0066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3. </a:t>
            </a:r>
            <a:r>
              <a:rPr lang="ta-IN" b="1" dirty="0">
                <a:ln>
                  <a:solidFill>
                    <a:srgbClr val="FF0066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சமஉற்பத்திக் கோடுகள் ஒன்றையொன்று வெட்டிக் கொள்ளாது</a:t>
            </a:r>
            <a:endParaRPr lang="en-IN" b="1" dirty="0">
              <a:ln>
                <a:solidFill>
                  <a:srgbClr val="FF0066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IQ2 </a:t>
            </a: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சமஉற்பத்தி வளைகோட்டில்உள்ள </a:t>
            </a:r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C </a:t>
            </a: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என்ற புள்ளி அதிக உற்பத்தியையும்</a:t>
            </a:r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IQ1 </a:t>
            </a: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சமஉற்பத்தி வளைகோட்டில்</a:t>
            </a:r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உள்ள </a:t>
            </a:r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B </a:t>
            </a: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என்ற புள்ளி குறைவான உற்பத்தியையும் </a:t>
            </a:r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IQ1 </a:t>
            </a: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குறிக்கிறது. </a:t>
            </a:r>
            <a:endParaRPr lang="en-IN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ஆனால் </a:t>
            </a:r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A </a:t>
            </a: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என்ற புள்ளி இரண்டு சமஉற்பத்தி வளைகோட்டிற்கும் </a:t>
            </a:r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IQ1, IQ2 </a:t>
            </a: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பொதுவாக உள்ளது.</a:t>
            </a:r>
            <a:endParaRPr lang="en-IN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இதன்பொருள் சமமற்ற இரு வேறு புள்ளிகள் சமமாகிவிட்டது என்பதாகும் </a:t>
            </a:r>
            <a:endParaRPr lang="en-IN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C=A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B=A, </a:t>
            </a: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என்றால் </a:t>
            </a:r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C=B 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ஆனால்</a:t>
            </a:r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C &gt;B, 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இது ஏற்றுக்கொள்ள முடியாததாகும்.</a:t>
            </a:r>
            <a:endParaRPr lang="en-IN" sz="1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904" y="1717637"/>
            <a:ext cx="4510825" cy="3464416"/>
          </a:xfrm>
          <a:prstGeom prst="rect">
            <a:avLst/>
          </a:prstGeom>
          <a:ln w="228600" cap="sq" cmpd="thickThin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2759854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33995" y="137773"/>
            <a:ext cx="6520630" cy="6617196"/>
          </a:xfrm>
          <a:prstGeom prst="rect">
            <a:avLst/>
          </a:prstGeom>
          <a:ln>
            <a:solidFill>
              <a:srgbClr val="FF33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IN" b="1" dirty="0">
                <a:ln>
                  <a:solidFill>
                    <a:srgbClr val="66FF33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4. </a:t>
            </a:r>
            <a:r>
              <a:rPr lang="ta-IN" b="1" dirty="0">
                <a:ln>
                  <a:solidFill>
                    <a:srgbClr val="66FF33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உயர் சம உற்பத்திக் கோடு உயர் உற்பத்தி அளவை குறிக்கிறது</a:t>
            </a:r>
            <a:endParaRPr lang="en-IN" b="1" dirty="0">
              <a:ln>
                <a:solidFill>
                  <a:srgbClr val="66FF33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20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சம</a:t>
            </a: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உற்பத்திக் கோடுகள் உயரே செல்லச் செல்ல உற்பத்தி அளவும் உயர்ந்து கொண்டே செல்லும்</a:t>
            </a: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. </a:t>
            </a:r>
          </a:p>
          <a:p>
            <a:pPr marL="285750" indent="-285750">
              <a:lnSpc>
                <a:spcPct val="20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கீழுள்ளசமஉற்பத்திக் கோட்டை</a:t>
            </a: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விட</a:t>
            </a: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அதிக</a:t>
            </a: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உற்பத்திக் காரணி பயன்படுத்தப்பட்டுள்ளதை உயர் சம உற்பத்திக் கோடு குறிப்பிடுகிறது</a:t>
            </a: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. </a:t>
            </a:r>
          </a:p>
          <a:p>
            <a:pPr marL="285750" indent="-285750">
              <a:lnSpc>
                <a:spcPct val="20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படத்தில் உள்ள</a:t>
            </a: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அம்புக் குறியானது சம உற்பத்திக் கோட்டின் உற்பத்தி வலப்புறமாக மேல்நோக்கி அதிகரிப்பதை</a:t>
            </a: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உணர்த்துகிறது</a:t>
            </a: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. </a:t>
            </a:r>
          </a:p>
          <a:p>
            <a:endParaRPr lang="en-IN" sz="8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216" y="2041166"/>
            <a:ext cx="4469908" cy="3097503"/>
          </a:xfrm>
          <a:prstGeom prst="rect">
            <a:avLst/>
          </a:prstGeom>
          <a:ln w="228600" cap="sq" cmpd="thickThin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glow rad="101600">
              <a:schemeClr val="accent1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618796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54580" y="231819"/>
            <a:ext cx="6593983" cy="649408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800"/>
              </a:spcAft>
            </a:pPr>
            <a:r>
              <a:rPr lang="en-IN" b="1" dirty="0"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5. </a:t>
            </a:r>
            <a:r>
              <a:rPr lang="ta-IN" b="1" dirty="0"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சமஉற்பத்திக் கோடு </a:t>
            </a:r>
            <a:r>
              <a:rPr lang="en-IN" b="1" dirty="0"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X </a:t>
            </a:r>
            <a:r>
              <a:rPr lang="ta-IN" b="1" dirty="0"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அச்சினையோஅல்லது </a:t>
            </a:r>
            <a:r>
              <a:rPr lang="en-IN" b="1" dirty="0"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Y </a:t>
            </a:r>
            <a:r>
              <a:rPr lang="ta-IN" b="1" dirty="0"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அச்சினையோ தொடாது.</a:t>
            </a:r>
            <a:endParaRPr lang="en-IN" b="1" dirty="0"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எந்த ஒரு சம உற்பத்திக் கோடும் </a:t>
            </a: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X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அச்சின் மேலோ அல்லது </a:t>
            </a: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Y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அச்சின் மேலோ அமையாது.</a:t>
            </a:r>
            <a:endParaRPr lang="en-IN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20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ஏனென்றால் </a:t>
            </a: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IQ1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ல்மூலதனம் மட்டுமே பயன்பட்டுள்ளது மற்றும் </a:t>
            </a: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IQ2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வில்உழைப்பு மட்டுமே பயன்படுத்தப்பட்டுள்ளது. </a:t>
            </a:r>
            <a:endParaRPr lang="en-IN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20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மூலதனம் அல்லது உழைப்பை மட்டுமே உற்பத்தியில் ஈடுபடுத்துவது  இயலாத செயல் என்று கருதப்படுகிறது</a:t>
            </a:r>
            <a:endParaRPr lang="en-IN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336" y="1831941"/>
            <a:ext cx="4392635" cy="3293839"/>
          </a:xfrm>
          <a:prstGeom prst="rect">
            <a:avLst/>
          </a:prstGeom>
          <a:ln w="228600" cap="sq" cmpd="thickThin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1377621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617" y="150029"/>
            <a:ext cx="11977352" cy="614142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ta-IN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சம</a:t>
            </a:r>
            <a:r>
              <a:rPr lang="en-IN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a-IN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உற்பத்தி செலவுக் கோடு </a:t>
            </a:r>
            <a:endParaRPr lang="en-IN" b="1" dirty="0">
              <a:ln>
                <a:solidFill>
                  <a:srgbClr val="FFFF00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ஒரு நிறுவனம் குறிப்பிட்ட அளவு பணச் செலவில் வாங்கக் கூடிய இரு காரணிகளின் பல தொகுப்புகளைக் குறிப்பிடுவதே சம உற்பத்திச் செலவுக் கோடு ஆகும். </a:t>
            </a:r>
            <a:endParaRPr lang="en-IN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சம உற்பத்தி செலவுக் கோட்டின் வேறு பெயர்கள் </a:t>
            </a:r>
            <a:endParaRPr lang="en-IN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spcAft>
                <a:spcPts val="800"/>
              </a:spcAft>
              <a:buFont typeface="+mj-lt"/>
              <a:buAutoNum type="arabicPeriod"/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சமவிலைக்கோடு </a:t>
            </a:r>
            <a:endParaRPr lang="en-IN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spcAft>
                <a:spcPts val="800"/>
              </a:spcAft>
              <a:buFont typeface="+mj-lt"/>
              <a:buAutoNum type="arabicPeriod"/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சம வருவாய் கோடு</a:t>
            </a:r>
            <a:endParaRPr lang="en-IN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spcAft>
                <a:spcPts val="800"/>
              </a:spcAft>
              <a:buFont typeface="+mj-lt"/>
              <a:buAutoNum type="arabicPeriod"/>
            </a:pP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சம செலவுக் கோடு </a:t>
            </a:r>
            <a:endParaRPr lang="en-IN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spcAft>
                <a:spcPts val="800"/>
              </a:spcAft>
              <a:buFont typeface="+mj-lt"/>
              <a:buAutoNum type="arabicPeriod"/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மொத்த உற்பத்தி வளை கோடு</a:t>
            </a:r>
            <a:endParaRPr lang="en-IN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ஓர் உற்பத்தியாளர் ஒரு குறிப்பிட்ட அளவு உற்பத்தி செய்ய </a:t>
            </a: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₹120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ஒதுக்கி வைத்துள்ளார் என்று எடுத்துக் கொண்டால் அவர்  இந்த தொகையை</a:t>
            </a: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A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மற்றும் </a:t>
            </a: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B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என்ற காரணிகளுக்கு செலவிடுவார். </a:t>
            </a:r>
            <a:endParaRPr lang="en-IN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A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என்ற காரணியின் விலை </a:t>
            </a: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₹30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எனவும்</a:t>
            </a: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B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என்ற காரணியின் விலை </a:t>
            </a: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₹10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எனவும் எடுத்துக் கொண்டால் சம உற்பத்திச் செலவுக் கோடு கீழ்க்காணும் அட்டவணையை பயன்படுத்தி வரையலாம்.</a:t>
            </a:r>
            <a:endParaRPr lang="en-IN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02068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77" y="348600"/>
            <a:ext cx="7070501" cy="3286125"/>
          </a:xfrm>
          <a:prstGeom prst="rect">
            <a:avLst/>
          </a:prstGeom>
          <a:ln w="228600" cap="sq" cmpd="thickThin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4597" y="348601"/>
            <a:ext cx="4036387" cy="3286125"/>
          </a:xfrm>
          <a:prstGeom prst="rect">
            <a:avLst/>
          </a:prstGeom>
          <a:ln w="228600" cap="sq" cmpd="thickThin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257577" y="4404272"/>
            <a:ext cx="11583407" cy="1924886"/>
          </a:xfrm>
          <a:prstGeom prst="rect">
            <a:avLst/>
          </a:prstGeom>
          <a:ln>
            <a:solidFill>
              <a:srgbClr val="66FF66"/>
            </a:solidFill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மேற்கண்ட வரைபடத்தில் </a:t>
            </a: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5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விதமான உற்பத்திக் கலவைகள் (மூலதனம் மற்றும் உழைப்பினை பயன்படுத்தி) பெறப்பட்டுள்ளன. </a:t>
            </a:r>
            <a:endParaRPr lang="en-IN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இதில்</a:t>
            </a: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A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என்ற கலவையில் </a:t>
            </a: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4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அலகுகள் மூலதனமும்</a:t>
            </a: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O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அலகு உழைப்பும்  உள்ளன.</a:t>
            </a:r>
            <a:endParaRPr lang="en-IN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இதற்காக </a:t>
            </a: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₹120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செலவிடப்பட்டுள்ளது. </a:t>
            </a:r>
            <a:endParaRPr lang="en-IN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55300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3284" y="245514"/>
            <a:ext cx="11698310" cy="6382516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இதனைப் போலவே மற்ற கலவைகளுக்காக (</a:t>
            </a: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B, C, D, E)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ஒரே மாதிரியான செலவு</a:t>
            </a: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மேற்கொள்ளப்பட்டது (</a:t>
            </a: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₹120). 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இதனை இவ்வாறு குறிப்பிடலாம்</a:t>
            </a:r>
            <a:endParaRPr lang="en-IN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IN" b="1" dirty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4K + OL = ₹120 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IN" b="1" dirty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3K + 3L = ₹120 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IN" b="1" dirty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2K + 6L = ₹120 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IN" b="1" dirty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1K + 9L = ₹120 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IN" b="1" dirty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OK +12L = ₹120 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ஆகையால் அனைத்து உற்பத்தி கலவைகளான </a:t>
            </a: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A, B, C, D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மற்றும் </a:t>
            </a: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E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ஒரே மொத்த உற்பத்திச் செலவை குறிக்கின்றன. </a:t>
            </a:r>
            <a:endParaRPr lang="en-IN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வரைபடத்தில் முக்கோணம் </a:t>
            </a: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OAE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என்றபகுதி மூலதனம் மற்றும் உழைப்பிற்காக ஆகும் செலவினை காட்டுகிறது. </a:t>
            </a:r>
            <a:endParaRPr lang="en-IN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AE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என்ற நேர்கோடு சம</a:t>
            </a: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உற்பத்தி செலவுக் கோடு ஆகும்.</a:t>
            </a:r>
            <a:endParaRPr lang="en-IN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171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8486" y="3353984"/>
            <a:ext cx="4301745" cy="27705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150253" y="193183"/>
            <a:ext cx="7538233" cy="6321602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ta-IN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நிலம் </a:t>
            </a:r>
            <a:endParaRPr lang="en-IN" sz="1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5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பொதுவாக</a:t>
            </a:r>
            <a:r>
              <a:rPr lang="en-IN" sz="15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a-IN" sz="15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நிலம் என்பது மண்</a:t>
            </a:r>
            <a:r>
              <a:rPr lang="en-IN" sz="15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a-IN" sz="15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அல்லது பூமியின் மேற்பரப்பு அல்லது தரைப் பரப்பினைக் குறிப்பதாகும்.</a:t>
            </a:r>
            <a:endParaRPr lang="en-IN" sz="15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5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ஆனால் </a:t>
            </a:r>
            <a:r>
              <a:rPr lang="ta-IN" sz="15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பொருளியலில் நிலம் என்பது இயற்கையின் கொடையாகும். </a:t>
            </a:r>
            <a:endParaRPr lang="en-IN" sz="1500" b="1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5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இந்த நிலத்தினை உற்பத்திக் காரணியாக பயன்படுத்தி வருமானம் பெற</a:t>
            </a:r>
            <a:r>
              <a:rPr lang="en-IN" sz="15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a-IN" sz="15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முடியும். </a:t>
            </a:r>
            <a:endParaRPr lang="en-IN" sz="15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5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நிலம் என்பது அனைத்துப் பொருள் செல்வங்களையும் உள்ளடக்கியது. </a:t>
            </a:r>
            <a:endParaRPr lang="en-IN" sz="15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5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ஒரு நாட்டின் இயற்கை வளங்களைப் பொறுத்தே அந்நாட்டின் பொருளாதார வளம் அமையும் என்று கூறப்படுகிறது. </a:t>
            </a:r>
            <a:endParaRPr lang="en-IN" sz="15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5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ஆனால் இன்று இயற்கை வளம் மிகுந்த பல நாடுகளில் ஏழைகள் அதிகமாக வாழ்கின்றனர். </a:t>
            </a:r>
            <a:endParaRPr lang="en-IN" sz="15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5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இயற்கை வளம் குறைவான நாடுகள் பொருளாதார வளர்ச்சியில் சிறந்து விளங்குகின்றன என்பதையும் மாணவர்கள் அறிய வேண்டும். </a:t>
            </a:r>
            <a:endParaRPr lang="en-IN" sz="15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9258" y="448480"/>
            <a:ext cx="3880200" cy="27103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7899258" y="2378945"/>
            <a:ext cx="1167469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IN" sz="11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ta-IN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நிலம்</a:t>
            </a:r>
            <a:endParaRPr lang="en-IN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35571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646" y="128493"/>
            <a:ext cx="11865735" cy="6176050"/>
          </a:xfrm>
          <a:prstGeom prst="rect">
            <a:avLst/>
          </a:prstGeom>
          <a:ln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ta-IN" sz="2000" b="1" dirty="0">
                <a:ln>
                  <a:solidFill>
                    <a:srgbClr val="FF3399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உற்பத்தியாளர் சமநிலை</a:t>
            </a:r>
            <a:endParaRPr lang="en-IN" sz="2000" b="1" dirty="0">
              <a:ln>
                <a:solidFill>
                  <a:srgbClr val="FF3399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உற்பத்தியாளர் சமநிலை என்பது ஒரு குறிப்பிட்ட நிலையில் உற்பத்தியாளர் உச்சபட்ச உற்பத்தியை அடையும் நிலையாகும். </a:t>
            </a:r>
            <a:endParaRPr lang="en-IN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இது உற்பத்திக் காரணிகளின் உத்தமஅளவு எனவும் அழைக்கப்படுகிறது. </a:t>
            </a:r>
            <a:endParaRPr lang="en-IN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சுருங்கக் கூறின்</a:t>
            </a:r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உற்பத்தியாளர்  இருக்கக்கூடிய தொகையைக் கொண்டு ஒரு குறிப்பிட்ட அளவு உற்பத்தியை குறைந்த செலவில் மேற்கொள்வதைக் குறிக்கும்.</a:t>
            </a:r>
            <a:endParaRPr lang="en-IN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காரணிகளின் உத்தம அளவு குறிப்பிடுவது </a:t>
            </a:r>
            <a:endParaRPr lang="en-IN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குறிப்பிட்ட அளவு உள்ளீட்டில் அதிகபட்ச உற்பத்தியைப் பெறுவது. </a:t>
            </a:r>
            <a:endParaRPr lang="en-IN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குறைந்த செலவில்</a:t>
            </a:r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குறிப்பிட்ட உற்பத்தியைப் பெறுவது. </a:t>
            </a:r>
            <a:endParaRPr lang="en-IN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உற்பத்தியாளர் சமநிலையை அடைய நிபந்தனை</a:t>
            </a:r>
            <a:endParaRPr lang="en-IN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உற்பத்தியாளர் சமநிலையை அடைய இரண்டு நிபந்தனைகளைக் கருத்தில் கொள்ள வேண்டும். </a:t>
            </a:r>
            <a:endParaRPr lang="en-IN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சமஅளவு செலவுக் கோடு</a:t>
            </a:r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சமஉற்பத்தி வளைகோட்டிற்கு தொடு கோடாக அமைய வேண்டும்</a:t>
            </a:r>
            <a:endParaRPr lang="en-IN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அந்த தொடு புள்ளியில் சம உற்பத்தி வளைகோடு தோற்றுவாய் நோக்கி குவிந்து காணப்படும் அல்லது </a:t>
            </a:r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MRTSLK </a:t>
            </a: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குறைந்து செல்லும்.</a:t>
            </a:r>
            <a:endParaRPr lang="en-IN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54429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746" y="770991"/>
            <a:ext cx="4295775" cy="3038475"/>
          </a:xfrm>
          <a:prstGeom prst="rect">
            <a:avLst/>
          </a:prstGeom>
          <a:ln w="228600" cap="sq" cmpd="thickThin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5147256" y="305674"/>
            <a:ext cx="6894489" cy="4252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மேற்கண்ட வரைபடத்தில் (</a:t>
            </a:r>
            <a:r>
              <a:rPr lang="en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3.11) E </a:t>
            </a:r>
            <a:r>
              <a:rPr lang="ta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என்ற புள்ளியில் உற்பத்தியாளர் அதிக அளவு இலாபத்தை பெறுகிறார். </a:t>
            </a:r>
            <a:endParaRPr lang="en-IN" sz="1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அந்தப் புள்ளியில் சமஅளவு உற்பத்திக் கோட்டினை சமஅளவு செலவுக் கோடு தொட்டுச் செல்லும். </a:t>
            </a:r>
            <a:endParaRPr lang="en-IN" sz="1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அந்தப் புள்ளியில்</a:t>
            </a:r>
            <a:r>
              <a:rPr lang="en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அந்த இரண்டு கோடுகளின் சாய்வும் சமமாக இருக்கும். </a:t>
            </a:r>
            <a:endParaRPr lang="en-IN" sz="1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உழைப்பிற்கான மூலதனத்தின் இறுதிநிலை தொழில்நுட்ப பதிலீட்டு வீதம் (</a:t>
            </a:r>
            <a:r>
              <a:rPr lang="en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MRTS) </a:t>
            </a:r>
            <a:r>
              <a:rPr lang="ta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உற்பத்தி காரணிகளின் விலை விகிதத்திற்கு சமமாகும். </a:t>
            </a:r>
            <a:endParaRPr lang="en-IN" sz="1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ta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இதனை இவ்வாறு குறிப்பிடலாம்.</a:t>
            </a:r>
            <a:endParaRPr lang="en-IN" sz="1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IN" b="1" dirty="0">
                <a:ln>
                  <a:solidFill>
                    <a:srgbClr val="FF33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MRTS LK =  P1/PK  =10/30=1/3=0.333</a:t>
            </a:r>
            <a:endParaRPr lang="en-IN" b="1" dirty="0">
              <a:ln>
                <a:solidFill>
                  <a:srgbClr val="FF3300"/>
                </a:solidFill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6011" y="4558120"/>
            <a:ext cx="11865734" cy="2209579"/>
          </a:xfrm>
          <a:prstGeom prst="rect">
            <a:avLst/>
          </a:prstGeom>
          <a:ln>
            <a:solidFill>
              <a:srgbClr val="66FF33"/>
            </a:solidFill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E </a:t>
            </a:r>
            <a:r>
              <a:rPr lang="ta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என்ற புள்ளியில் நிறுவனம் </a:t>
            </a:r>
            <a:r>
              <a:rPr lang="en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OM </a:t>
            </a:r>
            <a:r>
              <a:rPr lang="ta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அலகு உழைப்பையும் </a:t>
            </a:r>
            <a:r>
              <a:rPr lang="en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ON </a:t>
            </a:r>
            <a:r>
              <a:rPr lang="ta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அலகு மூலதனத்தையும் பயன்படுத்துகிறது. </a:t>
            </a:r>
            <a:endParaRPr lang="en-IN" sz="1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சம உற்பத்தி வளை கோடு (</a:t>
            </a:r>
            <a:r>
              <a:rPr lang="en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IQ) </a:t>
            </a:r>
            <a:r>
              <a:rPr lang="ta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ல் அமைந்துள்ள உற்பத்தியினை குறைந்த செலவு உற்பத்திக் கலவையினை பயன்படுத்தியோ</a:t>
            </a:r>
            <a:r>
              <a:rPr lang="en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இரு காரணிகளின் உத்தமஅளவை கலவையைப் பயன்படுத்தியோ பெற</a:t>
            </a:r>
            <a:r>
              <a:rPr lang="en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a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உற்பத்தியாளர் முயல்வார். </a:t>
            </a:r>
            <a:endParaRPr lang="en-IN" sz="1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உயர் சமசெலவுக் கோடுகளில் அமைந்துள்ள </a:t>
            </a:r>
            <a:r>
              <a:rPr lang="en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H, K, R </a:t>
            </a:r>
            <a:r>
              <a:rPr lang="ta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மற்றும் </a:t>
            </a:r>
            <a:r>
              <a:rPr lang="en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S </a:t>
            </a:r>
            <a:r>
              <a:rPr lang="ta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புள்ளிகள் அதிக செலவினங்களையும்</a:t>
            </a:r>
            <a:r>
              <a:rPr lang="en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உற்பத்தியாளர் அடைய இயலாத நிலையையும் குறிக்கின்றன.</a:t>
            </a:r>
            <a:endParaRPr lang="en-IN" sz="1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90680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6406" y="1365161"/>
            <a:ext cx="5357611" cy="3528811"/>
          </a:xfrm>
          <a:prstGeom prst="rect">
            <a:avLst/>
          </a:prstGeom>
          <a:ln w="228600" cap="sq" cmpd="thickThin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214646" y="193183"/>
            <a:ext cx="6018727" cy="645817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காப்-டக்லஸ் உற்பத்தி சார்பு </a:t>
            </a: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என்பது பொதுவாக நடைமுறையில் பயன்படுத்தப்படும் சமன்பாடு ஆகும்.</a:t>
            </a:r>
            <a:endParaRPr lang="en-IN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இது உழைப்பு மற்றும் மூலதனம் என்ற உள்ளீடுகளை பயன்படுத்தி எவ்வளவு உற்பத்தியை பெற முடியும் என்பதை விளக்குகிறது. </a:t>
            </a:r>
            <a:endParaRPr lang="en-IN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தொழில் நிறுவனங்கள் தம்முடைய உற்பத்தி அளவினை பிறதொழில் நிறுவனங்களோடு ஒப்பிட்டு ஆய்வு செய்யவும் இது பயன்படுகிறது.</a:t>
            </a:r>
            <a:endParaRPr lang="en-IN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உற்பத்தியில் உழைப்பின் பங்கினையும் மூலதனத்தின் பங்கினையும் ஒப்பிடவும் இது உதவுகிறது. </a:t>
            </a:r>
            <a:endParaRPr lang="en-IN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இச்சார்பு வளர்ந்த</a:t>
            </a:r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நவீன</a:t>
            </a:r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நிலையான நாடுகளில் பொருளாதர பகுத்தாய்விற்கு பயன்படுத்தப்படுகிறது.</a:t>
            </a:r>
            <a:endParaRPr lang="en-IN" sz="1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05972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646" y="159365"/>
            <a:ext cx="11775584" cy="6473567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காப் – டக்லஸ் உற்பத்தி சார்பினை அளித்தவர்கள் சார்லஸ் </a:t>
            </a:r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W </a:t>
            </a: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காப் மற்றும் பால்</a:t>
            </a:r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H </a:t>
            </a: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டக்லஸ் ஆவார்கள். </a:t>
            </a:r>
            <a:endParaRPr lang="en-IN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இதனை அமெரிக்க உற்பத்தி தொழிற்சாலையில் மேற்கொண்ட ஆய்வின் அடிப்படையில் அளித்தார்கள்.</a:t>
            </a:r>
            <a:endParaRPr lang="en-IN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இச்சார்பு ஒருபடித்தான சமச்சீர் தன்மை வாய்ந்த உற்பத்தி சார்பு ஆகும். </a:t>
            </a:r>
            <a:endParaRPr lang="en-IN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இச்சார்பு உற்பத்தி காரணிகளை ஓரளவிற்கு மட்டுமே ஒன்றுக்கொன்று பதிலீட்டு பண்டமாக பயன்படுத்த இயலும் என்பதை விளக்குகிறது. </a:t>
            </a:r>
            <a:endParaRPr lang="en-IN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காப் டக்லஸ் உற்பத்தி சார்பு கீழ்க்கண்டவாறு விளக்கப்படுகின்றது.</a:t>
            </a:r>
            <a:endParaRPr lang="en-IN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IN" sz="2400" b="1" dirty="0">
                <a:ln>
                  <a:solidFill>
                    <a:srgbClr val="FF3399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Q = AL α </a:t>
            </a:r>
            <a:r>
              <a:rPr lang="en-IN" sz="2400" b="1" dirty="0" err="1">
                <a:ln>
                  <a:solidFill>
                    <a:srgbClr val="FF3399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Kß</a:t>
            </a:r>
            <a:endParaRPr lang="en-IN" sz="2400" b="1" dirty="0">
              <a:ln>
                <a:solidFill>
                  <a:srgbClr val="FF3399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இதில்</a:t>
            </a:r>
            <a:endParaRPr lang="en-IN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IN" sz="1600" b="1" dirty="0">
                <a:ln>
                  <a:solidFill>
                    <a:srgbClr val="66FF66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Q = </a:t>
            </a:r>
            <a:r>
              <a:rPr lang="ta-IN" sz="1600" b="1" dirty="0">
                <a:ln>
                  <a:solidFill>
                    <a:srgbClr val="66FF66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வெளியீடு</a:t>
            </a:r>
            <a:endParaRPr lang="en-IN" sz="1600" b="1" dirty="0">
              <a:ln>
                <a:solidFill>
                  <a:srgbClr val="66FF66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IN" sz="1600" b="1" dirty="0">
                <a:ln>
                  <a:solidFill>
                    <a:srgbClr val="66FF66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A = </a:t>
            </a:r>
            <a:r>
              <a:rPr lang="ta-IN" sz="1600" b="1" dirty="0">
                <a:ln>
                  <a:solidFill>
                    <a:srgbClr val="66FF66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நேர்மறை நிலை மதிப்பு</a:t>
            </a:r>
            <a:endParaRPr lang="en-IN" sz="1600" b="1" dirty="0">
              <a:ln>
                <a:solidFill>
                  <a:srgbClr val="66FF66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IN" sz="1600" b="1" dirty="0">
                <a:ln>
                  <a:solidFill>
                    <a:srgbClr val="66FF66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K = </a:t>
            </a:r>
            <a:r>
              <a:rPr lang="ta-IN" sz="1600" b="1" dirty="0">
                <a:ln>
                  <a:solidFill>
                    <a:srgbClr val="66FF66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மூலதனம்</a:t>
            </a:r>
            <a:endParaRPr lang="en-IN" sz="1600" b="1" dirty="0">
              <a:ln>
                <a:solidFill>
                  <a:srgbClr val="66FF66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IN" sz="1600" b="1" dirty="0">
                <a:ln>
                  <a:solidFill>
                    <a:srgbClr val="66FF66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L = </a:t>
            </a:r>
            <a:r>
              <a:rPr lang="ta-IN" sz="1600" b="1" dirty="0">
                <a:ln>
                  <a:solidFill>
                    <a:srgbClr val="66FF66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உழைப்பு</a:t>
            </a:r>
            <a:endParaRPr lang="en-IN" sz="1600" b="1" dirty="0">
              <a:ln>
                <a:solidFill>
                  <a:srgbClr val="66FF66"/>
                </a:solidFill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97367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0406" y="618410"/>
            <a:ext cx="11724067" cy="5346335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α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மற்றும் </a:t>
            </a: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ß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ஆகியவை நேர்மறை பின்னம் ஆகும். </a:t>
            </a:r>
            <a:endParaRPr lang="en-IN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இவை உற்பத்தி உள்ளீடுகளான உழைப்பு மற்றும் மூலதனத்தின் அளவை மாற்றும் போது எந்தஅளவு உற்பத்தியில் மாற்றம் வரும் என்பதைக் குறிக்கின்றன. </a:t>
            </a:r>
            <a:endParaRPr lang="en-IN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ß = (1- α)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என்பது (</a:t>
            </a: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α+ß) = 1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மாறாத விகித விளைவை குறிக்கும். </a:t>
            </a:r>
            <a:endParaRPr lang="en-IN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காரணிகளின் திறனை</a:t>
            </a: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ß/α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சதவீதத்தின் மூலம் கணக்கிடலாம்</a:t>
            </a:r>
            <a:endParaRPr lang="en-IN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I. (α+ß) = 1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என்றால்மாறாத விகித விளைவு </a:t>
            </a:r>
            <a:endParaRPr lang="en-IN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II. (α+ß) &lt; 1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என்றால் குறைந்து செல் விகித விளைவு </a:t>
            </a:r>
            <a:endParaRPr lang="en-IN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III. (α+ß) &gt;1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வளர்ந்து செல் விகித விளைவு</a:t>
            </a:r>
            <a:endParaRPr lang="en-IN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இந்த</a:t>
            </a:r>
            <a:r>
              <a:rPr lang="ta-IN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உற்பத்தி</a:t>
            </a:r>
            <a:r>
              <a:rPr lang="ta-IN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சார்பின்படி</a:t>
            </a: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உற்பத்தி</a:t>
            </a:r>
            <a:r>
              <a:rPr lang="ta-IN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காரணிகளின்</a:t>
            </a:r>
            <a:r>
              <a:rPr lang="ta-IN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விகிதாச்சார</a:t>
            </a:r>
            <a:r>
              <a:rPr lang="ta-IN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அதிகரிப்பிற்கேற்ப</a:t>
            </a:r>
            <a:r>
              <a:rPr lang="ta-IN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வெளியீடும்</a:t>
            </a:r>
            <a:r>
              <a:rPr lang="ta-IN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அதே</a:t>
            </a:r>
            <a:r>
              <a:rPr lang="ta-IN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விகிதாச்சார</a:t>
            </a:r>
            <a:r>
              <a:rPr lang="ta-IN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அளவு</a:t>
            </a:r>
            <a:r>
              <a:rPr lang="ta-IN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அதிகரிக்கும்</a:t>
            </a: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a-IN" b="1" dirty="0">
                <a:solidFill>
                  <a:schemeClr val="bg1"/>
                </a:solidFill>
              </a:rPr>
              <a:t>காப் டக்லஸ் உற்பத்தி சார்பு மாறாத விகித அளவு விளைவை மட்டும் விளக்குகிறது. </a:t>
            </a:r>
            <a:endParaRPr lang="en-IN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14917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1768" y="398749"/>
            <a:ext cx="11775583" cy="5950347"/>
          </a:xfrm>
          <a:prstGeom prst="rect">
            <a:avLst/>
          </a:prstGeom>
          <a:ln>
            <a:solidFill>
              <a:srgbClr val="3333FF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காப்டக்ளஸ் உற்பத்தி சார்பு உழைப்பு மற்றும் மூலதனம் ஆகிய இரண்டு காரணிகளை மட்டும் எடுத்துக் கொள்கிறது</a:t>
            </a:r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. </a:t>
            </a:r>
          </a:p>
          <a:p>
            <a:pPr marL="171450" indent="-1714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உற்பத்தி செய்வதற்கு உழைப்பும் மூலதனமும் அவசியம் என்கிறது</a:t>
            </a:r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. </a:t>
            </a:r>
          </a:p>
          <a:p>
            <a:pPr marL="171450" indent="-1714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உழைப்பு நான்கில் மூன்று பங்கும்</a:t>
            </a:r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மூலதனம் நான்கில் ஒரு பங்கும் உற்பத்திக்கு பயன்படுத்தப்படுகிறது</a:t>
            </a:r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. </a:t>
            </a:r>
          </a:p>
          <a:p>
            <a:pPr marL="171450" indent="-1714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உற்பத்தி காரணிகளுக்கிடையேயான பதிலீட்டு நெகிழ்ச்சி ஒன்றுக்கு சமமாகும்</a:t>
            </a:r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. </a:t>
            </a:r>
          </a:p>
          <a:p>
            <a:pPr marL="171450" indent="-1714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காப் டக்லஸ் உற்பத்திச் சார்பானது உழைப்பையும்</a:t>
            </a:r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மூலதனத்தையும் பயன்படுத்தி எவ்வளவு உற்பத்தி செய்ய முடியும் என்பதெற்கென தனி சமன்பாட்டைக் கொண்டுள்ளது. </a:t>
            </a:r>
            <a:endParaRPr lang="en-IN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indent="-1714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உற்பத்தி தொழிற்சாலைகளுக்கும்</a:t>
            </a:r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இடைப்பட்ட தொழிற்சாலைகளுக்கும் இடையே உள்ள தொடர்பை அனுபவ</a:t>
            </a:r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ரீதியாக பயில உதவுகிறது. </a:t>
            </a:r>
            <a:endParaRPr lang="en-IN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indent="-1714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உழைப்பு மற்றும் மூலதனம் ஆகியவற்றின் பங்களிப்பை மொத்த</a:t>
            </a:r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உற்பத்தி கொண்டு தீர்மானிக்கலாம். </a:t>
            </a:r>
            <a:endParaRPr lang="en-IN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indent="-1714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இன்றைய அளவிலும்</a:t>
            </a:r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நவீன</a:t>
            </a:r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வளர்ந்த</a:t>
            </a:r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மற்றும் நிலையான நாடுகளில் பொருளாதார சிக்கனங்கள் சார்ந்த</a:t>
            </a:r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ஆய்விற்கு உதவுகிறது.</a:t>
            </a:r>
            <a:endParaRPr lang="en-IN" sz="1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31681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1768" y="119843"/>
            <a:ext cx="11801341" cy="3790781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ta-IN" sz="2400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அளிப்பு விதி </a:t>
            </a:r>
            <a:endParaRPr lang="en-IN" sz="2400" dirty="0">
              <a:ln>
                <a:solidFill>
                  <a:srgbClr val="FFFF00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அளிப்பு விதி உற்பத்தி பகுப்பாய்வுடன் தொடர்புடையது. அளிப்பு விதி விலைக்கும் அளிப்புக்கும் உள்ள நேரடியான தொடர்பினை விளக்குகிறது. </a:t>
            </a:r>
            <a:endParaRPr lang="en-IN" sz="1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ta-IN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உதாரணமாக துணியின் விலைஅதிகரித்தால் துணியின் அளிப்பும் அதிகரிக்கும். </a:t>
            </a:r>
            <a:endParaRPr lang="en-IN" sz="1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ta-IN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விலை அதிகரிக்கும் போது உற்பத்தியை அதிகரித்து அதன் மூலம் இலாபம் பெற முயல்வதால் அளிப்பு அதிகரிக்கிறது. </a:t>
            </a:r>
            <a:endParaRPr lang="en-IN" sz="1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ta-IN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இதற்கு முக்கிய காரணம்</a:t>
            </a:r>
            <a:r>
              <a:rPr lang="en-IN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விலை அதிகரிக்கும் போது</a:t>
            </a:r>
            <a:r>
              <a:rPr lang="en-IN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உற்பத்தியாளர் உற்பத்தியை அதிகரிக்கிறார். </a:t>
            </a:r>
            <a:endParaRPr lang="en-IN" sz="1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ta-IN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உற்பத்தி அதிகரிப்பு இலாபத்தை அதிகரிப்பதனால் அளிப்பு அதிகரிக்கிறது</a:t>
            </a:r>
            <a:r>
              <a:rPr lang="ta-IN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en-IN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1767" y="3928868"/>
            <a:ext cx="11801341" cy="119773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spcAft>
                <a:spcPts val="800"/>
              </a:spcAft>
            </a:pPr>
            <a:r>
              <a:rPr lang="ta-IN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அளிப்பு விதி ஒரு பொருளின் விலைக்கும்</a:t>
            </a:r>
            <a:r>
              <a:rPr lang="en-IN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அப்பொருளின் அளிப்பிற்கும் உள்ளநேரடி உறவை விளக்குகிறது. </a:t>
            </a:r>
            <a:endParaRPr lang="en-IN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01767" y="5254581"/>
            <a:ext cx="11801341" cy="139091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a-IN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இலக்கணம் </a:t>
            </a:r>
            <a:endParaRPr lang="en-IN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“</a:t>
            </a:r>
            <a:r>
              <a:rPr lang="ta-IN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மற்றவை மாறாதிருக்கும் போது ஒரு பொருளின் விலை அதிகரிக்கும் போது அப்பொருளின் அளிப்பும் அதிகரிக்கும்</a:t>
            </a:r>
            <a:r>
              <a:rPr lang="en-IN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. </a:t>
            </a:r>
            <a:r>
              <a:rPr lang="ta-IN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மேலும்</a:t>
            </a:r>
            <a:r>
              <a:rPr lang="en-IN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ஒரு பொருளின் விலைகுறையும் போது அப்பொருளின் அளிப்பும் குறையும்</a:t>
            </a:r>
            <a:r>
              <a:rPr lang="en-IN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”. </a:t>
            </a:r>
          </a:p>
        </p:txBody>
      </p:sp>
    </p:spTree>
    <p:extLst>
      <p:ext uri="{BB962C8B-B14F-4D97-AF65-F5344CB8AC3E}">
        <p14:creationId xmlns:p14="http://schemas.microsoft.com/office/powerpoint/2010/main" val="116010877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7528" y="177342"/>
            <a:ext cx="11839976" cy="6576159"/>
          </a:xfrm>
          <a:prstGeom prst="rect">
            <a:avLst/>
          </a:prstGeom>
          <a:ln>
            <a:solidFill>
              <a:srgbClr val="FF33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ta-IN" sz="2000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அளிப்பு சார்பு </a:t>
            </a:r>
            <a:endParaRPr lang="en-IN" sz="2000" b="1" dirty="0">
              <a:ln>
                <a:solidFill>
                  <a:srgbClr val="FFFF00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ஒரு பொருளின்அளிப்பு</a:t>
            </a:r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பொருளின் விலை</a:t>
            </a:r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உழைப்பின் விலை</a:t>
            </a:r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மூலதனத்தின்விலை</a:t>
            </a:r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தொழில்நுட்பம்</a:t>
            </a:r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நிறுவனங்களின் எண்ணிக்கை</a:t>
            </a:r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பதிலீட்டு பண்டங்களின் விலை</a:t>
            </a:r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எதிர்காலத்தின் விலை பற்றிய எதிர்பார்ப்பு ஆகியவற்றை பொறுத்து அமையும். </a:t>
            </a:r>
            <a:endParaRPr lang="en-IN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கணித ரீதியாகஅளிப்பு சார்பு கீழ் உள்ளவாறு குறிப்பிடப்படுகிறது. </a:t>
            </a:r>
            <a:endParaRPr lang="en-IN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IN" sz="2000" b="1" dirty="0">
                <a:ln>
                  <a:solidFill>
                    <a:srgbClr val="FF0066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Qs = f (</a:t>
            </a:r>
            <a:r>
              <a:rPr lang="en-IN" sz="2000" b="1" dirty="0" err="1">
                <a:ln>
                  <a:solidFill>
                    <a:srgbClr val="FF0066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Px</a:t>
            </a:r>
            <a:r>
              <a:rPr lang="en-IN" sz="2000" b="1" dirty="0">
                <a:ln>
                  <a:solidFill>
                    <a:srgbClr val="FF0066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 , </a:t>
            </a:r>
            <a:r>
              <a:rPr lang="en-IN" sz="2000" b="1" dirty="0" err="1">
                <a:ln>
                  <a:solidFill>
                    <a:srgbClr val="FF0066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Pr</a:t>
            </a:r>
            <a:r>
              <a:rPr lang="en-IN" sz="2000" b="1" dirty="0">
                <a:ln>
                  <a:solidFill>
                    <a:srgbClr val="FF0066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 , Pf , T, O, E)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இதில்</a:t>
            </a:r>
            <a:endParaRPr lang="en-IN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IN" sz="1600" b="1" dirty="0">
                <a:ln>
                  <a:solidFill>
                    <a:srgbClr val="3333FF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Qs = X </a:t>
            </a:r>
            <a:r>
              <a:rPr lang="ta-IN" sz="1600" b="1" dirty="0">
                <a:ln>
                  <a:solidFill>
                    <a:srgbClr val="3333FF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பண்டத்தின்அளிப்பின்அளவு </a:t>
            </a:r>
            <a:endParaRPr lang="en-IN" sz="1600" b="1" dirty="0">
              <a:ln>
                <a:solidFill>
                  <a:srgbClr val="3333FF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IN" sz="1600" b="1" dirty="0" err="1">
                <a:ln>
                  <a:solidFill>
                    <a:srgbClr val="3333FF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Px</a:t>
            </a:r>
            <a:r>
              <a:rPr lang="en-IN" sz="1600" b="1" dirty="0">
                <a:ln>
                  <a:solidFill>
                    <a:srgbClr val="3333FF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 = X </a:t>
            </a:r>
            <a:r>
              <a:rPr lang="ta-IN" sz="1600" b="1" dirty="0">
                <a:ln>
                  <a:solidFill>
                    <a:srgbClr val="3333FF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பண்டத்தின்விலை</a:t>
            </a:r>
            <a:endParaRPr lang="en-IN" sz="1600" b="1" dirty="0">
              <a:ln>
                <a:solidFill>
                  <a:srgbClr val="3333FF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IN" sz="1600" b="1" dirty="0" err="1">
                <a:ln>
                  <a:solidFill>
                    <a:srgbClr val="3333FF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Pr</a:t>
            </a:r>
            <a:r>
              <a:rPr lang="en-IN" sz="1600" b="1" dirty="0">
                <a:ln>
                  <a:solidFill>
                    <a:srgbClr val="3333FF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 = </a:t>
            </a:r>
            <a:r>
              <a:rPr lang="ta-IN" sz="1600" b="1" dirty="0">
                <a:ln>
                  <a:solidFill>
                    <a:srgbClr val="3333FF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தொடர்புடைய பண்டங்களின்விலை</a:t>
            </a:r>
            <a:endParaRPr lang="en-IN" sz="1600" b="1" dirty="0">
              <a:ln>
                <a:solidFill>
                  <a:srgbClr val="3333FF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IN" sz="1600" b="1" dirty="0">
                <a:ln>
                  <a:solidFill>
                    <a:srgbClr val="3333FF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Pf = </a:t>
            </a:r>
            <a:r>
              <a:rPr lang="ta-IN" sz="1600" b="1" dirty="0">
                <a:ln>
                  <a:solidFill>
                    <a:srgbClr val="3333FF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உற்பத்தி காரணிகளின்விலை</a:t>
            </a:r>
            <a:endParaRPr lang="en-IN" sz="1600" b="1" dirty="0">
              <a:ln>
                <a:solidFill>
                  <a:srgbClr val="3333FF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IN" sz="1600" b="1" dirty="0">
                <a:ln>
                  <a:solidFill>
                    <a:srgbClr val="3333FF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T = </a:t>
            </a:r>
            <a:r>
              <a:rPr lang="ta-IN" sz="1600" b="1" dirty="0">
                <a:ln>
                  <a:solidFill>
                    <a:srgbClr val="3333FF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தொழில்நுட்பம் </a:t>
            </a:r>
            <a:endParaRPr lang="en-IN" sz="1600" b="1" dirty="0">
              <a:ln>
                <a:solidFill>
                  <a:srgbClr val="3333FF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IN" sz="1600" b="1" dirty="0">
                <a:ln>
                  <a:solidFill>
                    <a:srgbClr val="3333FF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O = </a:t>
            </a:r>
            <a:r>
              <a:rPr lang="ta-IN" sz="1600" b="1" dirty="0">
                <a:ln>
                  <a:solidFill>
                    <a:srgbClr val="3333FF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உற்பத்தியாளரின் நோக்கம் </a:t>
            </a:r>
            <a:endParaRPr lang="en-IN" sz="1600" b="1" dirty="0">
              <a:ln>
                <a:solidFill>
                  <a:srgbClr val="3333FF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IN" sz="1600" b="1" dirty="0">
                <a:ln>
                  <a:solidFill>
                    <a:srgbClr val="3333FF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E = </a:t>
            </a:r>
            <a:r>
              <a:rPr lang="ta-IN" sz="1600" b="1" dirty="0">
                <a:ln>
                  <a:solidFill>
                    <a:srgbClr val="3333FF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பொருளின் வருங்கால விலை பற்றிய எதிர்பார்ப்பு </a:t>
            </a:r>
            <a:endParaRPr lang="en-IN" sz="1600" b="1" dirty="0">
              <a:ln>
                <a:solidFill>
                  <a:srgbClr val="3333FF"/>
                </a:solidFill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47073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799" y="454693"/>
            <a:ext cx="11518005" cy="6022161"/>
          </a:xfrm>
          <a:prstGeom prst="rect">
            <a:avLst/>
          </a:prstGeom>
          <a:ln>
            <a:solidFill>
              <a:srgbClr val="FFFF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800"/>
              </a:spcAft>
            </a:pPr>
            <a:r>
              <a:rPr lang="ta-IN" sz="24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அனுமானங்கள் (</a:t>
            </a:r>
            <a:r>
              <a:rPr lang="en-IN" sz="24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Assumptions) </a:t>
            </a: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அளிப்பு விதி கீழ்க்காணும் எடுகோள்களை அடிப்படையாக கொண்டது. </a:t>
            </a:r>
            <a:endParaRPr lang="en-IN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ta-IN" b="1" dirty="0">
                <a:ln>
                  <a:solidFill>
                    <a:srgbClr val="66FF66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உற்பத்தி காரணிகளின் விலையில் மாற்றம் இல்லை. </a:t>
            </a:r>
            <a:endParaRPr lang="en-IN" b="1" dirty="0">
              <a:ln>
                <a:solidFill>
                  <a:srgbClr val="66FF66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ta-IN" b="1" dirty="0">
                <a:ln>
                  <a:solidFill>
                    <a:srgbClr val="66FF66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முதலீட்டு பண்டங்களின் விலையில் மாற்றம் இல்லை.</a:t>
            </a:r>
            <a:endParaRPr lang="en-IN" b="1" dirty="0">
              <a:ln>
                <a:solidFill>
                  <a:srgbClr val="66FF66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ta-IN" b="1" dirty="0">
                <a:ln>
                  <a:solidFill>
                    <a:srgbClr val="66FF66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இயற்கை வளங்கள் மற்றும் அதன் கிடைப்பளவில் மாற்றம் இல்லை</a:t>
            </a:r>
            <a:r>
              <a:rPr lang="en-IN" b="1" dirty="0">
                <a:ln>
                  <a:solidFill>
                    <a:srgbClr val="66FF66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. </a:t>
            </a: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ta-IN" b="1" dirty="0">
                <a:ln>
                  <a:solidFill>
                    <a:srgbClr val="66FF66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பதிலீட்டு பண்டங்களின் விலைகளில் மாற்றம் இல்லை</a:t>
            </a:r>
            <a:r>
              <a:rPr lang="en-IN" b="1" dirty="0">
                <a:ln>
                  <a:solidFill>
                    <a:srgbClr val="66FF66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. </a:t>
            </a: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ta-IN" b="1" dirty="0">
                <a:ln>
                  <a:solidFill>
                    <a:srgbClr val="66FF66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தொழில் நுட்பத்தில் மாற்றம் இல்லை</a:t>
            </a:r>
            <a:r>
              <a:rPr lang="en-IN" b="1" dirty="0">
                <a:ln>
                  <a:solidFill>
                    <a:srgbClr val="66FF66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. </a:t>
            </a: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ta-IN" b="1" dirty="0">
                <a:ln>
                  <a:solidFill>
                    <a:srgbClr val="66FF66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கால நிலையில் மாற்றம் இல்லை</a:t>
            </a:r>
            <a:r>
              <a:rPr lang="en-IN" b="1" dirty="0">
                <a:ln>
                  <a:solidFill>
                    <a:srgbClr val="66FF66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. </a:t>
            </a: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ta-IN" b="1" dirty="0">
                <a:ln>
                  <a:solidFill>
                    <a:srgbClr val="66FF66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அரசியல் சூழ்நிலையில் மாற்றம் இல்லை</a:t>
            </a:r>
            <a:r>
              <a:rPr lang="en-IN" b="1" dirty="0">
                <a:ln>
                  <a:solidFill>
                    <a:srgbClr val="66FF66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. </a:t>
            </a:r>
          </a:p>
          <a:p>
            <a:pPr marL="342900" lvl="0" indent="-342900">
              <a:lnSpc>
                <a:spcPct val="20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ta-IN" b="1" dirty="0">
                <a:ln>
                  <a:solidFill>
                    <a:srgbClr val="66FF66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வரிக் கொள்கையில் மாற்றம் இல்லை</a:t>
            </a:r>
            <a:r>
              <a:rPr lang="en-IN" b="1" dirty="0">
                <a:ln>
                  <a:solidFill>
                    <a:srgbClr val="66FF66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. </a:t>
            </a:r>
            <a:endParaRPr lang="en-IN" b="1" dirty="0">
              <a:ln>
                <a:solidFill>
                  <a:srgbClr val="66FF66"/>
                </a:solidFill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52204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031" y="0"/>
            <a:ext cx="7186411" cy="6776214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ta-IN" b="1" dirty="0">
                <a:ln>
                  <a:solidFill>
                    <a:srgbClr val="FF0066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விளக்கம் </a:t>
            </a:r>
            <a:endParaRPr lang="en-IN" b="1" dirty="0">
              <a:ln>
                <a:solidFill>
                  <a:srgbClr val="FF0066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அளிப்பு சார்பு இவ்வாறு இருந்தால்</a:t>
            </a:r>
            <a:endParaRPr lang="en-IN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IN" b="1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Qs = f (P) 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எ.கா. </a:t>
            </a: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Q = 20P 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P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என்பது தன்னிச்சையான மாறி. இதன் மதிப்பு மாறும் போது அப்பொருளுக்கான அளிப்பின் (</a:t>
            </a: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Qs)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மாறுபாட்டைஅளவிடமுடியும். </a:t>
            </a:r>
            <a:endParaRPr lang="en-IN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endParaRPr lang="en-IN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ta-IN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அளிப்பு அட்டவணை </a:t>
            </a:r>
            <a:endParaRPr lang="en-IN" b="1" dirty="0">
              <a:ln>
                <a:solidFill>
                  <a:srgbClr val="FFFF00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அளிப்பு அட்டவணை என்பது பல்வேறு விலைகளில் பண்டங்களின் அளிப்பினை</a:t>
            </a: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காட்டுகிறது. </a:t>
            </a:r>
            <a:endParaRPr lang="en-IN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இதனைக் கீழே கொடுக்கப்பட்டுள்ள அளிப்பு அட்டவணையின் மூலம் விளக்கலாம்</a:t>
            </a:r>
            <a:r>
              <a:rPr lang="ta-IN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en-IN" sz="2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0519" y="1931227"/>
            <a:ext cx="4257675" cy="2428875"/>
          </a:xfrm>
          <a:prstGeom prst="rect">
            <a:avLst/>
          </a:prstGeom>
          <a:ln w="228600" cap="sq" cmpd="thickThin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60277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7C10C1-B7E1-1082-9290-BE3119CE3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400"/>
            <a:ext cx="121920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7691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2275" y="484961"/>
            <a:ext cx="6516710" cy="5919569"/>
          </a:xfrm>
          <a:prstGeom prst="rect">
            <a:avLst/>
          </a:prstGeom>
          <a:ln>
            <a:solidFill>
              <a:srgbClr val="FF3300"/>
            </a:solidFill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ta-IN" sz="2000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அளிப்பு கோடு </a:t>
            </a:r>
            <a:endParaRPr lang="en-IN" sz="2000" b="1" dirty="0">
              <a:ln>
                <a:solidFill>
                  <a:srgbClr val="FFFF00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அளிப்பு அட்டவணையில் கொடுக்கப்பட்டுள்ள புள்ளி விவரங்களின் அடிப்படையில் அளிப்பு கோடு வரையப்படுகிறது. </a:t>
            </a:r>
            <a:endParaRPr lang="en-IN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a-IN" sz="1600" b="1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ஒரு பண்டத்தின் விலை</a:t>
            </a:r>
            <a:r>
              <a:rPr lang="en-IN" sz="1600" b="1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a-IN" sz="1600" b="1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உயர்வால்அளிப்பு அதிகரிக்கும்</a:t>
            </a:r>
            <a:r>
              <a:rPr lang="en-IN" sz="1600" b="1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; </a:t>
            </a:r>
            <a:r>
              <a:rPr lang="ta-IN" sz="1600" b="1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விலை குறைந்தால்</a:t>
            </a:r>
            <a:r>
              <a:rPr lang="en-IN" sz="1600" b="1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a-IN" sz="1600" b="1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அளிப்பும் குறையும். </a:t>
            </a:r>
            <a:endParaRPr lang="en-IN" sz="1600" b="1" dirty="0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ஆகவே அளிப்பு கோடானது கீழிலிருந்து மேல்நோக்கி செல்லும். </a:t>
            </a:r>
            <a:endParaRPr lang="en-IN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IN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பண்டத்தின்அளிப்பின்அளவு </a:t>
            </a:r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X </a:t>
            </a: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அச்சிலும்</a:t>
            </a:r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விலை</a:t>
            </a:r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Y </a:t>
            </a: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அச்சிலும் குறிப்பிடப்பட்டுள்ளன. </a:t>
            </a:r>
            <a:endParaRPr lang="en-IN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SS </a:t>
            </a: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என்றஅளிப்புக் கோட்டில்அமைந்துள்ள</a:t>
            </a:r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a, b, c, d </a:t>
            </a: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மற்றும் </a:t>
            </a: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e </a:t>
            </a: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என்ற புள்ளிகள் பல்வேறு விலைகளில் அளிப்பின் அளவினை குறிக்கின்றன</a:t>
            </a:r>
            <a:endParaRPr lang="en-IN" sz="16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3996" y="1506407"/>
            <a:ext cx="4038600" cy="3876675"/>
          </a:xfrm>
          <a:prstGeom prst="rect">
            <a:avLst/>
          </a:prstGeom>
          <a:ln w="228600" cap="sq" cmpd="thickThin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407509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840" y="560644"/>
            <a:ext cx="11852855" cy="5601533"/>
          </a:xfrm>
          <a:prstGeom prst="rect">
            <a:avLst/>
          </a:prstGeom>
          <a:ln>
            <a:solidFill>
              <a:srgbClr val="FF330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ta-IN" b="1" dirty="0"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அளிப்பை தீர்மானிக்கும் காரணிகள் </a:t>
            </a:r>
            <a:endParaRPr lang="en-IN" b="1" dirty="0"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IN" b="1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1. </a:t>
            </a:r>
            <a:r>
              <a:rPr lang="ta-IN" b="1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பொருளின் விலை</a:t>
            </a:r>
            <a:endParaRPr lang="en-IN" b="1" dirty="0"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பொருளின் விலை</a:t>
            </a:r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அதிகமானால் அளிப்பின்</a:t>
            </a:r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அளவு அதிகமாகும். </a:t>
            </a:r>
            <a:endParaRPr lang="en-IN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உற்பத்தியாளருக்கும் </a:t>
            </a:r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விற்பனையாளருக்கும் அளிப்பினை அதிகரிக்க விலை ஒரு ஊக்கக் காரணி ஆகும். </a:t>
            </a:r>
            <a:endParaRPr lang="en-IN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en-IN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IN" b="1" dirty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2. </a:t>
            </a:r>
            <a:r>
              <a:rPr lang="ta-IN" b="1" dirty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பிற பண்டங்களின் விலைகள் </a:t>
            </a:r>
            <a:endParaRPr lang="en-IN" b="1" dirty="0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ஒரு பொருளின்அளிப்பு அப்பொருளின்</a:t>
            </a:r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a-IN" sz="1600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விலை</a:t>
            </a:r>
            <a:r>
              <a:rPr lang="ta-IN" sz="1600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1600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மட்டுமல்லாது</a:t>
            </a:r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பிறபண்டங்களின்</a:t>
            </a:r>
            <a:r>
              <a:rPr lang="ta-IN" sz="1600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விலையைப் பொறுத்தும் அமையும். </a:t>
            </a:r>
            <a:endParaRPr lang="en-IN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உதாரணமாக. பணப் பயிர்களான பருத்தி போன்ற பொருட்களின் விலை அதிகரித்தால் இப்பொருட்கள் அதிக அளவு உற்பத்தி செய்யப்படும். </a:t>
            </a:r>
            <a:endParaRPr lang="en-IN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இதன் காரணமாக</a:t>
            </a:r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உணவுப் பயிர்களான கோதுமை போன்றவை பயிரிடப்படும் நிலப்பரப்பு குறைந்து</a:t>
            </a:r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உணவுப் பொருட்களின் உற்பத்தி குறையலாம். </a:t>
            </a:r>
            <a:endParaRPr lang="en-IN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11951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1768" y="309248"/>
            <a:ext cx="11736947" cy="5991384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IN" sz="2000" b="1" dirty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3. </a:t>
            </a:r>
            <a:r>
              <a:rPr lang="ta-IN" sz="2000" b="1" dirty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காரணிகளின் விலை</a:t>
            </a:r>
            <a:endParaRPr lang="en-IN" sz="2000" b="1" dirty="0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உற்பத்திக் காரணிகளின் விலை அதிகரிக்கும் போது உற்பத்திச் செலவு அதிகரிக்கக் கூடும். இதனால் உற்பத்தியின் அளவு குறையும். </a:t>
            </a:r>
            <a:endParaRPr lang="en-IN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en-IN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IN" sz="20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4. </a:t>
            </a:r>
            <a:r>
              <a:rPr lang="ta-IN" sz="20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விலைபற்றிய எதிர்பார்ப்பு </a:t>
            </a:r>
            <a:endParaRPr lang="en-IN" sz="2000" b="1" dirty="0"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வருங்காலத்தில் விலைகள் பற்றிய எதிர்பார்ப்பு</a:t>
            </a:r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தற்போதைய அளிப்பின் அளவை நிர்ணயிக்கும்.</a:t>
            </a:r>
            <a:endParaRPr lang="en-IN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உற்பத்தியாளர்கள் வருங்காலத்தில்</a:t>
            </a:r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விலைகள் அதிகரிக்கும் என எதிர்பார்த்தால்</a:t>
            </a:r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நிகழ்காலத்தில்</a:t>
            </a:r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அவர்களின்</a:t>
            </a:r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உற்பத்தி அளவை</a:t>
            </a:r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குறைத்து அங்காடியில் குறைந்த அளவு பொருட்களை மட்டுமே விற்பனைசெய்வர். </a:t>
            </a:r>
            <a:endParaRPr lang="en-IN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en-IN" sz="1600" b="1" dirty="0"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IN" sz="2000" b="1" dirty="0"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5. </a:t>
            </a:r>
            <a:r>
              <a:rPr lang="ta-IN" sz="2000" b="1" dirty="0"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தொழில் நுட்பம் </a:t>
            </a:r>
            <a:endParaRPr lang="en-IN" sz="2000" b="1" dirty="0"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ஒரு நாட்டில்அதிக முன்னேற்றமான தொழில்நுட்ப முறைகளை பயன்படுத்தும் போது உற்பத்திச் செலவு குறைந்து</a:t>
            </a:r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பேரளவு உற்பத்தி ஏற்பட</a:t>
            </a:r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வாய்ப்புள்ளது. </a:t>
            </a:r>
            <a:endParaRPr lang="en-IN" sz="1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84093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153" y="143341"/>
            <a:ext cx="11964472" cy="6714659"/>
          </a:xfrm>
          <a:prstGeom prst="rect">
            <a:avLst/>
          </a:prstGeom>
          <a:ln>
            <a:solidFill>
              <a:srgbClr val="FFFF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IN" sz="1400" b="1" dirty="0">
                <a:ln>
                  <a:solidFill>
                    <a:srgbClr val="66FF66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6. </a:t>
            </a:r>
            <a:r>
              <a:rPr lang="ta-IN" sz="1400" b="1" dirty="0">
                <a:ln>
                  <a:solidFill>
                    <a:srgbClr val="66FF66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இயற்கை காரணிகள் </a:t>
            </a:r>
            <a:endParaRPr lang="en-IN" sz="1400" b="1" dirty="0">
              <a:ln>
                <a:solidFill>
                  <a:srgbClr val="66FF66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இயற்கை</a:t>
            </a:r>
            <a:r>
              <a:rPr lang="en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a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காரணிகளான பருவநிலை</a:t>
            </a:r>
            <a:r>
              <a:rPr lang="en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மழைஅளவு</a:t>
            </a:r>
            <a:r>
              <a:rPr lang="en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தட்பவெப்ப நிலை</a:t>
            </a:r>
            <a:r>
              <a:rPr lang="en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a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ஆகியவை</a:t>
            </a:r>
            <a:r>
              <a:rPr lang="en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a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வேளாண்</a:t>
            </a:r>
            <a:r>
              <a:rPr lang="en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a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உற்பத்தியை</a:t>
            </a:r>
            <a:r>
              <a:rPr lang="en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a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நிர்ணயிக்கும் காரணிகள் ஆகும். </a:t>
            </a:r>
            <a:endParaRPr lang="en-IN" sz="1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en-IN" sz="1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IN" sz="1400" b="1" dirty="0">
                <a:ln>
                  <a:solidFill>
                    <a:srgbClr val="FF3399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7. </a:t>
            </a:r>
            <a:r>
              <a:rPr lang="ta-IN" sz="1400" b="1" dirty="0">
                <a:ln>
                  <a:solidFill>
                    <a:srgbClr val="FF3399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புதிய கச்சா பொருட்களின் கண்டுபிடிப்பு </a:t>
            </a:r>
            <a:endParaRPr lang="en-IN" sz="1400" b="1" dirty="0">
              <a:ln>
                <a:solidFill>
                  <a:srgbClr val="FF3399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மலிவான மற்றும் தரமான புதிய கச்சாப் பொருள்களின் கண்டுபிடிப்பு பொருளின்</a:t>
            </a:r>
            <a:r>
              <a:rPr lang="en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a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அளிப்பினை அதிகரிக்கலாம். </a:t>
            </a:r>
            <a:endParaRPr lang="en-IN" sz="1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en-IN" sz="1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IN" sz="1400" b="1" dirty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8. </a:t>
            </a:r>
            <a:r>
              <a:rPr lang="ta-IN" sz="1400" b="1" dirty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வரிகள் மற்றும் சலுகைகள் </a:t>
            </a:r>
            <a:endParaRPr lang="en-IN" sz="1400" b="1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அரசு வழங்கும் உள்ளீடுகளுக்கான மானியம்</a:t>
            </a:r>
            <a:r>
              <a:rPr lang="en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மின்வசதிக்கான மானியம் ஆகியவை உற்பத்தியாளரை அதிக உற்பத்தி செய்யத் தூண்டும். அம்மானியங்களை திரும்பப்</a:t>
            </a:r>
            <a:r>
              <a:rPr lang="en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a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பெறும் போது உற்பத்தி குறையும். </a:t>
            </a:r>
            <a:endParaRPr lang="en-IN" sz="1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நேர்முக மற்றும் மறைமுகவரி உற்பத்தியை பெருக்க நினைக்கும் உற்பத்தியாளரின் திறமையையும் ஆர்வத்தையும் பாதிக்கலாம். </a:t>
            </a:r>
            <a:endParaRPr lang="en-IN" sz="1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en-IN" sz="1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IN" sz="1400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9. </a:t>
            </a:r>
            <a:r>
              <a:rPr lang="ta-IN" sz="1400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நிறுவனத்தின் நோக்கம் </a:t>
            </a:r>
            <a:endParaRPr lang="en-IN" sz="1400" b="1" dirty="0">
              <a:ln>
                <a:solidFill>
                  <a:srgbClr val="FFFF00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ஒரு நிறுவனத்தின் நோக்கம் தன் நிறுவனத்தின் விற்பனையை அதிகரிப்பது அல்லது அங்காடியில் தன் பொருட்களின் பங்கை அதிகரிப்பது என்று இருந்தால் அந்த நிறுவனத்தின்</a:t>
            </a:r>
            <a:r>
              <a:rPr lang="en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a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அளிப்பு அங்காடியில் அதிகமாக</a:t>
            </a:r>
            <a:r>
              <a:rPr lang="en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a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இருக்கும். </a:t>
            </a:r>
            <a:endParaRPr lang="en-IN" sz="1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11314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193183" y="141668"/>
            <a:ext cx="11565228" cy="6555346"/>
          </a:xfrm>
          <a:prstGeom prst="round2Same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66FF66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ta-IN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</a:rPr>
              <a:t>அளிப்பு நெகிழ்ச்சி </a:t>
            </a:r>
            <a:endParaRPr lang="en-IN" sz="2000" b="1" dirty="0">
              <a:ln>
                <a:solidFill>
                  <a:schemeClr val="accent4">
                    <a:lumMod val="75000"/>
                  </a:schemeClr>
                </a:solidFill>
              </a:ln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b="1" dirty="0">
                <a:latin typeface="Calibri" panose="020F0502020204030204" pitchFamily="34" charset="0"/>
                <a:ea typeface="Calibri" panose="020F0502020204030204" pitchFamily="34" charset="0"/>
              </a:rPr>
              <a:t>அளிப்பு நெகிழ்ச்சி என்பது விலைமாற்றத்திற்கு ஏற்ப அளிப்பில் ஏற்படும் மாற்ற வீதம் ஆகும். </a:t>
            </a:r>
            <a:endParaRPr lang="en-IN" sz="1600" b="1" dirty="0"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ta-IN" b="1" dirty="0">
                <a:latin typeface="Calibri" panose="020F0502020204030204" pitchFamily="34" charset="0"/>
                <a:ea typeface="Calibri" panose="020F0502020204030204" pitchFamily="34" charset="0"/>
              </a:rPr>
              <a:t>கணித ரீதியாக</a:t>
            </a:r>
            <a:endParaRPr lang="en-IN" sz="1600" b="1" dirty="0"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ta-IN" b="1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</a:rPr>
              <a:t>அளிப்பு நெகிழ்ச்சி = அளிப்பின்</a:t>
            </a:r>
            <a:r>
              <a:rPr lang="en-IN" b="1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a-IN" b="1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</a:rPr>
              <a:t>அளவில்</a:t>
            </a:r>
            <a:r>
              <a:rPr lang="en-IN" b="1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a-IN" b="1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</a:rPr>
              <a:t>ஏற்படும் விகிதாச்சார மாற்றம் </a:t>
            </a:r>
            <a:r>
              <a:rPr lang="en-IN" b="1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/ </a:t>
            </a:r>
            <a:r>
              <a:rPr lang="ta-IN" b="1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</a:rPr>
              <a:t>விலையில் ஏற்படும் விகிதாச்சார மாற்றம்</a:t>
            </a:r>
            <a:endParaRPr lang="en-IN" sz="1600" b="1" dirty="0"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IN" sz="2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Es</a:t>
            </a:r>
            <a:r>
              <a:rPr lang="en-IN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 = (ΔQs/Qs) / (ΔP/P)</a:t>
            </a:r>
            <a:endParaRPr lang="en-IN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IN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 </a:t>
            </a:r>
            <a:r>
              <a:rPr lang="en-IN" sz="2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es</a:t>
            </a:r>
            <a:r>
              <a:rPr lang="en-IN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 = ΔQs / ΔP × P/Qs</a:t>
            </a:r>
            <a:endParaRPr lang="en-IN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ta-IN" b="1" dirty="0">
                <a:latin typeface="Calibri" panose="020F0502020204030204" pitchFamily="34" charset="0"/>
                <a:ea typeface="Calibri" panose="020F0502020204030204" pitchFamily="34" charset="0"/>
              </a:rPr>
              <a:t>இதில் </a:t>
            </a:r>
            <a:endParaRPr lang="en-IN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IN" b="1" dirty="0">
                <a:ln>
                  <a:solidFill>
                    <a:srgbClr val="00B0F0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Qs </a:t>
            </a:r>
            <a:r>
              <a:rPr lang="ta-IN" b="1" dirty="0">
                <a:ln>
                  <a:solidFill>
                    <a:srgbClr val="00B0F0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</a:rPr>
              <a:t>என்பது அளிப்பு</a:t>
            </a:r>
            <a:endParaRPr lang="en-IN" sz="1600" b="1" dirty="0">
              <a:ln>
                <a:solidFill>
                  <a:srgbClr val="00B0F0"/>
                </a:solidFill>
              </a:ln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IN" b="1" dirty="0">
                <a:ln>
                  <a:solidFill>
                    <a:srgbClr val="00B0F0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P </a:t>
            </a:r>
            <a:r>
              <a:rPr lang="ta-IN" b="1" dirty="0">
                <a:ln>
                  <a:solidFill>
                    <a:srgbClr val="00B0F0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</a:rPr>
              <a:t>என்பது விலை</a:t>
            </a:r>
            <a:endParaRPr lang="en-IN" sz="1600" b="1" dirty="0">
              <a:ln>
                <a:solidFill>
                  <a:srgbClr val="00B0F0"/>
                </a:solidFill>
              </a:ln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IN" b="1" dirty="0">
                <a:ln>
                  <a:solidFill>
                    <a:srgbClr val="00B0F0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 Δ  </a:t>
            </a:r>
            <a:r>
              <a:rPr lang="ta-IN" b="1" dirty="0">
                <a:ln>
                  <a:solidFill>
                    <a:srgbClr val="00B0F0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</a:rPr>
              <a:t>என்பது மாற்றம்</a:t>
            </a:r>
            <a:endParaRPr lang="en-IN" sz="1600" b="1" dirty="0">
              <a:ln>
                <a:solidFill>
                  <a:srgbClr val="00B0F0"/>
                </a:solidFill>
              </a:ln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95582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162" y="451130"/>
            <a:ext cx="7371010" cy="5991384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ta-IN" sz="2000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அளிப்பு நெகிழ்ச்சியின் வகைகள் </a:t>
            </a:r>
            <a:endParaRPr lang="en-IN" sz="2000" b="1" dirty="0">
              <a:ln>
                <a:solidFill>
                  <a:srgbClr val="FFFF00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அளிப்பு நெகிழ்ச்சி ஐந்து வகைப்படும். </a:t>
            </a:r>
            <a:endParaRPr lang="en-IN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IN" sz="2000" b="1" dirty="0">
                <a:ln>
                  <a:solidFill>
                    <a:srgbClr val="FF3399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1. </a:t>
            </a:r>
            <a:r>
              <a:rPr lang="ta-IN" sz="2000" b="1" dirty="0">
                <a:ln>
                  <a:solidFill>
                    <a:srgbClr val="FF3399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மிகை நெகிழ்ச்சி அளிப்பு</a:t>
            </a:r>
            <a:endParaRPr lang="en-IN" sz="2000" b="1" dirty="0">
              <a:ln>
                <a:solidFill>
                  <a:srgbClr val="FF3399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அளிப்பு நெகிழ்ச்சி ஒன்றைக்காட்டிலும் அதிகமாக இருக்கும் (</a:t>
            </a:r>
            <a:r>
              <a:rPr lang="en-IN" sz="16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Es</a:t>
            </a:r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&gt;1). 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பொருளின் விலையில் ஒரு சதவீத மாற்றம் ஏற்படும் போது</a:t>
            </a:r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பொருளின் அளிப்பு ஒரு சதவீதத்தை விடஅதிக அளவு மாறுபடும். </a:t>
            </a:r>
            <a:endParaRPr lang="en-IN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IN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IN" sz="2000" b="1" dirty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2. </a:t>
            </a:r>
            <a:r>
              <a:rPr lang="ta-IN" sz="2000" b="1" dirty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ஒருமை நெகிழ்ச்சி அளிப்பு </a:t>
            </a:r>
            <a:endParaRPr lang="en-IN" sz="2000" b="1" dirty="0">
              <a:ln>
                <a:solidFill>
                  <a:srgbClr val="0000FF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அளிப்பின் நெகிழ்ச்சி ஒன்றுக்கு சமமாகஅமையும் (</a:t>
            </a:r>
            <a:r>
              <a:rPr lang="en-IN" sz="16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Es</a:t>
            </a:r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=1).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விலையில் ஒரு சதவீத மாற்றம் ஏற்பட்டால்</a:t>
            </a:r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அளிப்பிலும் ஒரு சதவீத மாற்றமே ஏற்படும். </a:t>
            </a:r>
            <a:endParaRPr lang="en-IN" sz="1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6417" y="734565"/>
            <a:ext cx="3837904" cy="2807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6417" y="3899339"/>
            <a:ext cx="3837904" cy="2385551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6993228" y="1918952"/>
            <a:ext cx="1043189" cy="5537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n>
                <a:solidFill>
                  <a:srgbClr val="FF0066"/>
                </a:solidFill>
              </a:ln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6993227" y="4732616"/>
            <a:ext cx="1043189" cy="5537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0674891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495" y="138212"/>
            <a:ext cx="7821769" cy="6719788"/>
          </a:xfrm>
          <a:prstGeom prst="rect">
            <a:avLst/>
          </a:prstGeom>
          <a:ln>
            <a:solidFill>
              <a:srgbClr val="FFFF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IN" sz="1600" b="1" dirty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3. </a:t>
            </a:r>
            <a:r>
              <a:rPr lang="ta-IN" sz="1600" b="1" dirty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குறைவான நெகிழ்ச்சி அளிப்பு</a:t>
            </a:r>
            <a:endParaRPr lang="en-IN" sz="1600" b="1" dirty="0">
              <a:ln>
                <a:solidFill>
                  <a:srgbClr val="FFC000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அளிப்பின் நெகிழ்ச்சி ஒன்றுக்கு குறைவாகவே அமையும் </a:t>
            </a:r>
            <a:r>
              <a:rPr lang="ta-IN" sz="2000" b="1" dirty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</a:t>
            </a:r>
            <a:r>
              <a:rPr lang="en-IN" sz="2000" b="1" dirty="0" err="1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Es</a:t>
            </a:r>
            <a:r>
              <a:rPr lang="en-IN" sz="2000" b="1" dirty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&lt;1). </a:t>
            </a: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விலையில் ஒரு சதவீதம் மாற்றம் ஏற்படும்போது அளிப்பில் ஏற்படும் மாற்றம் ஒரு சதவீதத்தை விடக் குறைவாக இருக்கும். </a:t>
            </a:r>
            <a:endParaRPr lang="en-IN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en-IN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IN" sz="1600" b="1" dirty="0">
                <a:ln>
                  <a:solidFill>
                    <a:srgbClr val="92D05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4. </a:t>
            </a:r>
            <a:r>
              <a:rPr lang="ta-IN" sz="1600" b="1" dirty="0">
                <a:ln>
                  <a:solidFill>
                    <a:srgbClr val="92D05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முற்றிலும் நெகிழ்ச்சியற்ற அளிப்பு </a:t>
            </a:r>
            <a:endParaRPr lang="en-IN" sz="1600" b="1" dirty="0">
              <a:ln>
                <a:solidFill>
                  <a:srgbClr val="92D050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அளிப்பு நெகிழ்ச்சி பூஜ்யத்திற்கு சமமாக உள்ளது </a:t>
            </a:r>
            <a:r>
              <a:rPr lang="ta-IN" sz="2000" b="1" dirty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(</a:t>
            </a:r>
            <a:r>
              <a:rPr lang="en-IN" sz="2000" b="1" dirty="0" err="1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Es</a:t>
            </a:r>
            <a:r>
              <a:rPr lang="en-IN" sz="2000" b="1" dirty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 = O) </a:t>
            </a: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விலையில் ஏற்படும் மாற்றம் அளிப்பின் அளவில் எவ்வித மாற்றத்தையும் ஏற்படுத்தாது. </a:t>
            </a:r>
            <a:endParaRPr lang="en-IN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en-IN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IN" sz="1600" b="1" dirty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5. </a:t>
            </a:r>
            <a:r>
              <a:rPr lang="ta-IN" sz="1600" b="1" dirty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முழுமை நெகிழ்ச்சியுள்ள அளிப்பு </a:t>
            </a:r>
            <a:endParaRPr lang="en-IN" sz="1600" b="1" dirty="0">
              <a:ln>
                <a:solidFill>
                  <a:srgbClr val="00B0F0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அளிப்பு நெகிழ்ச்சி அளவு முடிவில்லாத நிலையில் இருக்கும் </a:t>
            </a:r>
            <a:r>
              <a:rPr lang="ta-IN" sz="2400" b="1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(</a:t>
            </a:r>
            <a:r>
              <a:rPr lang="en-IN" sz="2400" b="1" dirty="0" err="1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es</a:t>
            </a:r>
            <a:r>
              <a:rPr lang="en-IN" sz="2400" b="1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=∞). </a:t>
            </a: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விலையில் ஏற்படும் சிறிய மாற்றம் அளிப்பில் அளவிட இயலாத மாற்றத்தை ஏற்படுத்தும் </a:t>
            </a:r>
            <a:endParaRPr lang="en-IN" sz="1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1518" y="370032"/>
            <a:ext cx="2890501" cy="1922408"/>
          </a:xfrm>
          <a:prstGeom prst="rect">
            <a:avLst/>
          </a:prstGeom>
          <a:ln w="228600" cap="sq" cmpd="thickThin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1518" y="2576529"/>
            <a:ext cx="2890501" cy="1843154"/>
          </a:xfrm>
          <a:prstGeom prst="rect">
            <a:avLst/>
          </a:prstGeom>
          <a:ln w="228600" cap="sq" cmpd="thickThin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1519" y="4703772"/>
            <a:ext cx="2890502" cy="1995152"/>
          </a:xfrm>
          <a:prstGeom prst="rect">
            <a:avLst/>
          </a:prstGeom>
          <a:ln w="228600" cap="sq" cmpd="thickThin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ight Arrow 5"/>
          <p:cNvSpPr/>
          <p:nvPr/>
        </p:nvSpPr>
        <p:spPr>
          <a:xfrm>
            <a:off x="7765961" y="1094704"/>
            <a:ext cx="1005557" cy="6181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ight Arrow 6"/>
          <p:cNvSpPr/>
          <p:nvPr/>
        </p:nvSpPr>
        <p:spPr>
          <a:xfrm>
            <a:off x="7790074" y="3294846"/>
            <a:ext cx="1005557" cy="6181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ight Arrow 7"/>
          <p:cNvSpPr/>
          <p:nvPr/>
        </p:nvSpPr>
        <p:spPr>
          <a:xfrm>
            <a:off x="7765960" y="5533623"/>
            <a:ext cx="1005557" cy="6181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3990398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1769" y="154258"/>
            <a:ext cx="11814220" cy="6612066"/>
          </a:xfrm>
          <a:prstGeom prst="rect">
            <a:avLst/>
          </a:prstGeom>
          <a:ln>
            <a:solidFill>
              <a:srgbClr val="FF33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ta-IN" sz="1400" b="1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அளிப்பின் நெகிழ்ச்சியை</a:t>
            </a:r>
            <a:r>
              <a:rPr lang="en-IN" sz="1400" b="1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a-IN" sz="1400" b="1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தீர்மானிக்கும் காரணிகள் </a:t>
            </a:r>
            <a:endParaRPr lang="en-IN" sz="1400" b="1" dirty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IN" sz="1400" b="1" dirty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1. </a:t>
            </a:r>
            <a:r>
              <a:rPr lang="ta-IN" sz="1400" b="1" dirty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பொருட்களின் தன்மை</a:t>
            </a:r>
            <a:endParaRPr lang="en-IN" sz="1400" b="1" dirty="0">
              <a:ln>
                <a:solidFill>
                  <a:srgbClr val="FFC000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நிலைத்து நீடிக்ககூடிய பொருட்களை நீண்டகாலம் வரை பாதுகாக்கலாம். </a:t>
            </a:r>
            <a:endParaRPr lang="en-IN" sz="1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உற்பத்தியாளர் அப்பொருளுக்கு அதிக விலை கிடைக்கும் வரை காத்திருக்க</a:t>
            </a:r>
            <a:r>
              <a:rPr lang="en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a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முடியும். </a:t>
            </a:r>
            <a:endParaRPr lang="en-IN" sz="1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எனவே</a:t>
            </a:r>
            <a:r>
              <a:rPr lang="en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நிலைத்து நீடிக்ககூடிய பொருட்களின் அளிப்பு நெகிழ்ச்சி அதிகம் விலைகூடியதும் அதிக அளவு பொருட்கள் சந்தைக்கு வரும். </a:t>
            </a:r>
            <a:endParaRPr lang="en-IN" sz="1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ஆனால்</a:t>
            </a:r>
            <a:r>
              <a:rPr lang="en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a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அழுகும் பொருட்கள் உடனே விற்றுத் தீரக் கூடியவை</a:t>
            </a:r>
            <a:r>
              <a:rPr lang="en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.</a:t>
            </a:r>
            <a:r>
              <a:rPr lang="ta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IN" sz="1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அழுகும் பொருட்களின் அளிப்பின் நெகிழ்ச்சி குறைவு. </a:t>
            </a:r>
            <a:endParaRPr lang="en-IN" sz="1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விலை கூடினாலும் அதிக அளவுப் பொருட்களைச் சந்தைக்கும்</a:t>
            </a:r>
            <a:r>
              <a:rPr lang="en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கொண்டு வர இயலாது.</a:t>
            </a:r>
            <a:endParaRPr lang="en-IN" sz="1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en-IN" sz="1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IN" sz="1400" b="1" dirty="0">
                <a:ln>
                  <a:solidFill>
                    <a:srgbClr val="FF3399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2. </a:t>
            </a:r>
            <a:r>
              <a:rPr lang="ta-IN" sz="1400" b="1" dirty="0">
                <a:ln>
                  <a:solidFill>
                    <a:srgbClr val="FF3399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உற்பத்திச் செலவு </a:t>
            </a:r>
            <a:endParaRPr lang="en-IN" sz="1400" b="1" dirty="0">
              <a:ln>
                <a:solidFill>
                  <a:srgbClr val="FF3399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a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ஒரு நிறுவனம் வளர்ந்து செல் விளைவு அல்லது மாறா விளைவு நிலையில் செயல்பட்டால்</a:t>
            </a:r>
            <a:r>
              <a:rPr lang="en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எளிதில் அளிப்பின் அளவை அதிகரிக்க இயலும். </a:t>
            </a:r>
            <a:endParaRPr lang="en-IN" sz="1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a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அதனால்அளிப்பின்</a:t>
            </a:r>
            <a:r>
              <a:rPr lang="ta-IN" sz="1400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a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நெகிழ்ச்சி அதிகம். </a:t>
            </a:r>
            <a:endParaRPr lang="en-IN" sz="1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a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ஒரு நிறுவனம் குறைந்து செல்விளைவு நிலையில் செயல்பட்டால்</a:t>
            </a:r>
            <a:r>
              <a:rPr lang="ta-IN" sz="1400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a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உற்பத்தி அதிகமாகும் போது உற்பத்தி செலவு வேகமாக அதிகரிக்கும். </a:t>
            </a:r>
            <a:endParaRPr lang="en-IN" sz="1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a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எனவே</a:t>
            </a:r>
            <a:r>
              <a:rPr lang="en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அளிப்பை அதிகரிப்பது கடினம். ஆகையால்</a:t>
            </a:r>
            <a:r>
              <a:rPr lang="en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a-IN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அங்கு அளிப்பின் நெகிழ்ச்சி குறைவாக இருக்கும்</a:t>
            </a:r>
            <a:endParaRPr lang="en-IN" sz="1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09325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8890" y="98527"/>
            <a:ext cx="11827099" cy="6627455"/>
          </a:xfrm>
          <a:prstGeom prst="rect">
            <a:avLst/>
          </a:prstGeom>
          <a:ln>
            <a:solidFill>
              <a:srgbClr val="0000FF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IN" sz="1600" b="1" dirty="0">
                <a:ln>
                  <a:solidFill>
                    <a:srgbClr val="FF3399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3. </a:t>
            </a:r>
            <a:r>
              <a:rPr lang="ta-IN" sz="1600" b="1" dirty="0">
                <a:ln>
                  <a:solidFill>
                    <a:srgbClr val="FF3399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தொழில்நுட்ப நிலை</a:t>
            </a:r>
            <a:endParaRPr lang="en-IN" sz="1600" b="1" dirty="0">
              <a:ln>
                <a:solidFill>
                  <a:srgbClr val="FF3399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பேரளவு உற்பத்தியில் அதிக மூலதனத்தை முதலீடு செய்யும் போது அளிப்பை அதிகரிப்பது சுலபமல்ல.</a:t>
            </a:r>
            <a:endParaRPr lang="en-IN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எனவே அளிப்பின் நெகிழ்ச்சி குறைவு. </a:t>
            </a:r>
            <a:endParaRPr lang="en-IN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மூலதன கருவிகளை குறைவாக பயன்படுத்தும் போதோ அல்லது எளிமையான தொழில்நுட்பத்தை பயன்படுத்தும் போதோ</a:t>
            </a:r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அளிப்பு அதிக நெகிழ்ச்சியுடையதாக இருக்க</a:t>
            </a:r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வாய்ப்பு உள்ளது. </a:t>
            </a:r>
            <a:endParaRPr lang="en-IN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en-IN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IN" sz="1600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4. </a:t>
            </a:r>
            <a:r>
              <a:rPr lang="ta-IN" sz="1600" b="1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கால அளவு </a:t>
            </a:r>
            <a:endParaRPr lang="en-IN" sz="1600" b="1" dirty="0">
              <a:ln>
                <a:solidFill>
                  <a:srgbClr val="FFFF00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மிகக் குறுகிய காலத்தில்பல நிறுவனங்களுக்கு அளிப்பின் அளவை அதிகரிக்க இயலாது. </a:t>
            </a:r>
            <a:endParaRPr lang="en-IN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எனவே அளிப்பின் நெகிழ்ச்சி மிகக்குறைவு. </a:t>
            </a:r>
            <a:endParaRPr lang="en-IN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நீண்ட காலத்தில்எல்லா உள்ளீடுகளின்</a:t>
            </a:r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(மாறும் மற்றும் மாறா) அளவுகளையும் எளிதாக மாற்றலாம். </a:t>
            </a:r>
            <a:endParaRPr lang="en-IN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எனவே</a:t>
            </a:r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அளிப்பின் அளவும் மாறும். </a:t>
            </a:r>
            <a:endParaRPr lang="en-IN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ஆகவே</a:t>
            </a:r>
            <a:r>
              <a:rPr lang="en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அளிப்பு அதிக நெகிழ்வு தன்மை உடையது.</a:t>
            </a:r>
            <a:endParaRPr lang="en-IN" sz="1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20949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0324" y="2459864"/>
            <a:ext cx="6135040" cy="2266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44542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3438" y="275931"/>
            <a:ext cx="11505126" cy="6242735"/>
          </a:xfrm>
          <a:prstGeom prst="rect">
            <a:avLst/>
          </a:prstGeom>
          <a:ln>
            <a:solidFill>
              <a:srgbClr val="66FF66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ta-IN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நிலத்தின் சிறப்பியல்புகள் </a:t>
            </a:r>
            <a:endParaRPr lang="en-IN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ta-IN" b="1" dirty="0">
                <a:ln>
                  <a:solidFill>
                    <a:srgbClr val="66FF66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நிலம் என்பது முதன்மை உற்பத்திக் காரணியாகும். </a:t>
            </a:r>
            <a:endParaRPr lang="en-IN" b="1" dirty="0">
              <a:ln>
                <a:solidFill>
                  <a:srgbClr val="66FF66"/>
                </a:solidFill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ta-IN" b="1" dirty="0">
                <a:ln>
                  <a:solidFill>
                    <a:srgbClr val="66FF66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நிலம் என்பது செயலற்ற உற்பத்திக் காரணியாகும். </a:t>
            </a:r>
            <a:endParaRPr lang="en-IN" b="1" dirty="0">
              <a:ln>
                <a:solidFill>
                  <a:srgbClr val="66FF66"/>
                </a:solidFill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ta-IN" b="1" dirty="0">
                <a:ln>
                  <a:solidFill>
                    <a:srgbClr val="66FF66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நிலம் என்பது இயற்கையின் கொடை. </a:t>
            </a:r>
            <a:endParaRPr lang="en-IN" b="1" dirty="0">
              <a:ln>
                <a:solidFill>
                  <a:srgbClr val="66FF66"/>
                </a:solidFill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ta-IN" b="1" dirty="0">
                <a:ln>
                  <a:solidFill>
                    <a:srgbClr val="66FF66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நிலத்திற்கு உற்பத்தி செலவு இல்லை. </a:t>
            </a:r>
            <a:endParaRPr lang="en-IN" b="1" dirty="0">
              <a:ln>
                <a:solidFill>
                  <a:srgbClr val="66FF66"/>
                </a:solidFill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ta-IN" b="1" dirty="0">
                <a:ln>
                  <a:solidFill>
                    <a:srgbClr val="66FF66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நிலத்தின் அளிப்பு மாறாதது</a:t>
            </a:r>
            <a:r>
              <a:rPr lang="en-IN" b="1" dirty="0">
                <a:ln>
                  <a:solidFill>
                    <a:srgbClr val="66FF66"/>
                  </a:solidFill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b="1" dirty="0">
                <a:ln>
                  <a:solidFill>
                    <a:srgbClr val="66FF66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நெகிழ்ச்சியற்றது. </a:t>
            </a:r>
            <a:endParaRPr lang="en-IN" b="1" dirty="0">
              <a:ln>
                <a:solidFill>
                  <a:srgbClr val="66FF66"/>
                </a:solidFill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ta-IN" b="1" dirty="0">
                <a:ln>
                  <a:solidFill>
                    <a:srgbClr val="66FF66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நிலம் நிலையானது</a:t>
            </a:r>
            <a:r>
              <a:rPr lang="en-IN" b="1" dirty="0">
                <a:ln>
                  <a:solidFill>
                    <a:srgbClr val="66FF66"/>
                  </a:solidFill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b="1" dirty="0">
                <a:ln>
                  <a:solidFill>
                    <a:srgbClr val="66FF66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அழிவற்றது. </a:t>
            </a:r>
            <a:endParaRPr lang="en-IN" b="1" dirty="0">
              <a:ln>
                <a:solidFill>
                  <a:srgbClr val="66FF66"/>
                </a:solidFill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ta-IN" b="1" dirty="0">
                <a:ln>
                  <a:solidFill>
                    <a:srgbClr val="66FF66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நிலம் என்பது அசைவற்றது</a:t>
            </a:r>
            <a:r>
              <a:rPr lang="en-IN" b="1" dirty="0">
                <a:ln>
                  <a:solidFill>
                    <a:srgbClr val="66FF66"/>
                  </a:solidFill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b="1" dirty="0">
                <a:ln>
                  <a:solidFill>
                    <a:srgbClr val="66FF66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இடமாற்றம் செய்ய முடியாதது. </a:t>
            </a:r>
            <a:endParaRPr lang="en-IN" b="1" dirty="0">
              <a:ln>
                <a:solidFill>
                  <a:srgbClr val="66FF66"/>
                </a:solidFill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ta-IN" b="1" dirty="0">
                <a:ln>
                  <a:solidFill>
                    <a:srgbClr val="66FF66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நிலம் என்பது செழுமையினைப் பொறுத்து பல வகைப்படும். </a:t>
            </a:r>
            <a:endParaRPr lang="en-IN" b="1" dirty="0">
              <a:ln>
                <a:solidFill>
                  <a:srgbClr val="66FF66"/>
                </a:solidFill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ta-IN" b="1" dirty="0">
                <a:ln>
                  <a:solidFill>
                    <a:srgbClr val="66FF66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நிலம் என்பது பலவிதப் பயன்பாடுகளைக் கொண்டது. </a:t>
            </a:r>
            <a:endParaRPr lang="en-IN" b="1" dirty="0">
              <a:ln>
                <a:solidFill>
                  <a:srgbClr val="66FF66"/>
                </a:solidFill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ta-IN" b="1" dirty="0">
                <a:ln>
                  <a:solidFill>
                    <a:srgbClr val="66FF66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நிலத்தின் பயன்பாடு குறைந்து செல் விளைவு விகித விதியை அடிப்படையாகக் கொண்டது. </a:t>
            </a:r>
            <a:endParaRPr lang="en-IN" b="1" dirty="0">
              <a:ln>
                <a:solidFill>
                  <a:srgbClr val="66FF66"/>
                </a:solidFill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831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009" y="162696"/>
            <a:ext cx="6868735" cy="6560770"/>
          </a:xfrm>
          <a:prstGeom prst="rect">
            <a:avLst/>
          </a:prstGeom>
          <a:ln>
            <a:solidFill>
              <a:srgbClr val="66FF66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ta-IN" sz="2400" b="1" dirty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உழைப்பு </a:t>
            </a:r>
            <a:endParaRPr lang="en-IN" sz="2400" b="1" dirty="0">
              <a:ln>
                <a:solidFill>
                  <a:srgbClr val="00B0F0"/>
                </a:solidFill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b="1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உழைப்பு என்பது செயல் உற்பத்திக்</a:t>
            </a:r>
            <a:r>
              <a:rPr lang="en-IN" b="1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a-IN" b="1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காரணியாகும். </a:t>
            </a:r>
            <a:endParaRPr lang="en-IN" b="1" dirty="0">
              <a:solidFill>
                <a:schemeClr val="bg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சாதாரணமாக</a:t>
            </a: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உழைப்பு என்பது உடல் உழைப்பு அல்லது திறமை சாரா உழைப்பைக் குறிக்கும்.</a:t>
            </a:r>
            <a:endParaRPr lang="en-IN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பொருளியலில்</a:t>
            </a:r>
            <a:r>
              <a:rPr lang="en-IN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வருமானத்தையோ வெகுமதியையோ எதிர்பார்த்துச் செய்யும் அனைத்து வேலைகளும் உழைப்பு  எனப்படும். </a:t>
            </a:r>
            <a:endParaRPr lang="en-IN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அந்த வேலை உடல் உழைப்பையோ அறிவினைப் பயன்படுத்தியோ</a:t>
            </a: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அமையலாம்.</a:t>
            </a:r>
            <a:endParaRPr lang="en-IN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எடுத்துக்காட்டாக</a:t>
            </a:r>
            <a:r>
              <a:rPr lang="en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விவசாயி</a:t>
            </a:r>
            <a:r>
              <a:rPr lang="en-IN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சமையல்காரர்</a:t>
            </a:r>
            <a:r>
              <a:rPr lang="en-IN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, </a:t>
            </a:r>
            <a:r>
              <a:rPr lang="ta-IN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ரிக்க்ஷா இழுப்பவர்  மற்றும் கொத்தனார் ஆகியோர் உடல் உழைப்பினை அதிகமாகப் பயன்படுத்துபவர்கள். </a:t>
            </a:r>
            <a:endParaRPr lang="en-IN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1372" y="1686035"/>
            <a:ext cx="4315362" cy="3202594"/>
          </a:xfrm>
          <a:prstGeom prst="rect">
            <a:avLst/>
          </a:prstGeom>
          <a:ln w="228600" cap="sq" cmpd="thickThin">
            <a:solidFill>
              <a:srgbClr val="FF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750988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4323</Words>
  <Application>Microsoft Office PowerPoint</Application>
  <PresentationFormat>Widescreen</PresentationFormat>
  <Paragraphs>537</Paragraphs>
  <Slides>79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4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Karthik Boopathy</dc:creator>
  <cp:lastModifiedBy>SysSoft</cp:lastModifiedBy>
  <cp:revision>67</cp:revision>
  <dcterms:created xsi:type="dcterms:W3CDTF">2022-10-03T14:18:12Z</dcterms:created>
  <dcterms:modified xsi:type="dcterms:W3CDTF">2024-05-18T09:12:45Z</dcterms:modified>
</cp:coreProperties>
</file>