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33CCFF"/>
    <a:srgbClr val="CC00CC"/>
    <a:srgbClr val="9999FF"/>
    <a:srgbClr val="FF6600"/>
    <a:srgbClr val="00CC66"/>
    <a:srgbClr val="FF9933"/>
    <a:srgbClr val="FFFFFF"/>
    <a:srgbClr val="FF99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A367-DCA6-4FF0-B6F8-9827CC0D72CE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8951-BA62-47EE-BA02-7451E964B3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41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A367-DCA6-4FF0-B6F8-9827CC0D72CE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8951-BA62-47EE-BA02-7451E964B3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615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A367-DCA6-4FF0-B6F8-9827CC0D72CE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8951-BA62-47EE-BA02-7451E964B3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0929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A367-DCA6-4FF0-B6F8-9827CC0D72CE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8951-BA62-47EE-BA02-7451E964B3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988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A367-DCA6-4FF0-B6F8-9827CC0D72CE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8951-BA62-47EE-BA02-7451E964B3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482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A367-DCA6-4FF0-B6F8-9827CC0D72CE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8951-BA62-47EE-BA02-7451E964B3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88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A367-DCA6-4FF0-B6F8-9827CC0D72CE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8951-BA62-47EE-BA02-7451E964B3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613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A367-DCA6-4FF0-B6F8-9827CC0D72CE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8951-BA62-47EE-BA02-7451E964B3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719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A367-DCA6-4FF0-B6F8-9827CC0D72CE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8951-BA62-47EE-BA02-7451E964B3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844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A367-DCA6-4FF0-B6F8-9827CC0D72CE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8951-BA62-47EE-BA02-7451E964B3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0956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A367-DCA6-4FF0-B6F8-9827CC0D72CE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8951-BA62-47EE-BA02-7451E964B3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8948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0A367-DCA6-4FF0-B6F8-9827CC0D72CE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48951-BA62-47EE-BA02-7451E964B3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647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9AF256-E09E-B53B-4210-FD69294DB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984"/>
            <a:ext cx="12192000" cy="63520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0652E54-20D8-42F9-83DB-EB460BCE0D5D}"/>
              </a:ext>
            </a:extLst>
          </p:cNvPr>
          <p:cNvSpPr/>
          <p:nvPr/>
        </p:nvSpPr>
        <p:spPr>
          <a:xfrm>
            <a:off x="3364574" y="4834235"/>
            <a:ext cx="59699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www.Padasalai.Net</a:t>
            </a:r>
          </a:p>
        </p:txBody>
      </p:sp>
    </p:spTree>
    <p:extLst>
      <p:ext uri="{BB962C8B-B14F-4D97-AF65-F5344CB8AC3E}">
        <p14:creationId xmlns:p14="http://schemas.microsoft.com/office/powerpoint/2010/main" val="3890010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495" y="390781"/>
            <a:ext cx="11930129" cy="5934958"/>
          </a:xfrm>
          <a:prstGeom prst="rect">
            <a:avLst/>
          </a:prstGeom>
          <a:ln>
            <a:solidFill>
              <a:srgbClr val="FF00FF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a-IN" sz="2000" b="1" dirty="0">
                <a:ln>
                  <a:solidFill>
                    <a:srgbClr val="FF99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சமூகச் செலவு (</a:t>
            </a:r>
            <a:r>
              <a:rPr lang="en-IN" sz="2000" b="1" dirty="0">
                <a:ln>
                  <a:solidFill>
                    <a:srgbClr val="FF9933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Social Cost)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சமூகச் செலவு என்பது உற்பத்தியின் விளைவாக சமுதாயம் எதிர் கொள்ளும் செலவாகும். </a:t>
            </a:r>
            <a:endParaRPr lang="en-IN" b="1" dirty="0">
              <a:ln>
                <a:solidFill>
                  <a:srgbClr val="00FF0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மார்ஷலின் கூற்றுப்படி. நிறுவனம் உற்பத்தி செய்யும் ஒரு பண்டத்தினால்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சமுதாயத்தில் உள்ள மற்ற மக்கள் ஏற்றுக் கொள்ளும் சங்கடங்களும்</a:t>
            </a:r>
            <a:r>
              <a:rPr lang="en-IN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தியாகங்களும் சமூகச் செலவு எனப்படும்.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இதனை உற்பத்தி செய்த நிறுவனங்களுக்கானது அல்ல</a:t>
            </a:r>
            <a:r>
              <a:rPr lang="en-IN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சமூதாயத்திற்கானதாகும்.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எ.கா. பெரிய தொழில் நிறுவனங்கள் ஏற்படுத்தும் காற்று மாசு</a:t>
            </a:r>
            <a:r>
              <a:rPr lang="en-IN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தண்ணீர் மாசு மற்றும் பல சேதங்களால் சமுதாயத்தின்ஒரு பகுதி மக்கள் பாதிக்கப்படுகிறார்கள்.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இது சமுதாயத்தில் ஒரு செலவினத்தை ஏற்படுத்துகிறது.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அச்செலவுகள் சமூக செலவுகள் எனக் கருதப்படுகின்றன.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சமூக செலவு </a:t>
            </a: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வெளிச் செலவுகள்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என்றும் அழைக்கப்படும்.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394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EBA6EF-FB3C-7857-9486-723FF1AEE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0624"/>
            <a:ext cx="12192000" cy="601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9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99" y="274234"/>
            <a:ext cx="11659673" cy="6155531"/>
          </a:xfrm>
          <a:prstGeom prst="rect">
            <a:avLst/>
          </a:prstGeom>
          <a:ln>
            <a:solidFill>
              <a:srgbClr val="00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a-IN" sz="2000" b="1" dirty="0">
                <a:ln>
                  <a:solidFill>
                    <a:srgbClr val="FF00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அமிழ்த்தப்பட்டசெலவு (</a:t>
            </a:r>
            <a:r>
              <a:rPr lang="en-IN" sz="2000" b="1" dirty="0">
                <a:ln>
                  <a:solidFill>
                    <a:srgbClr val="FF0066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Sunk Cost)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மீட்டு எடுக்க முடியாத</a:t>
            </a:r>
            <a:r>
              <a:rPr lang="en-IN" b="1" dirty="0">
                <a:ln>
                  <a:solidFill>
                    <a:srgbClr val="FF9900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கடந்த காலச் செலவுகள் அமிழ்த்தப்பட்ட செலவு ஆகும்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எதிர்கால வியாபாரத்தை தீர்மானிப்பதில் இக் கடந்த காலச் செலவுகள் பொருத்தமற்றதாக இருக்கும்.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மாற்றியமைக்க முடியாத</a:t>
            </a:r>
            <a:r>
              <a:rPr lang="en-IN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மீட்டு எடுக்க முடியாத</a:t>
            </a:r>
            <a:r>
              <a:rPr lang="en-IN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மேலும் ஒரு முறை முதலீடு செய்யப்பட்டது  மூழ்கியதாக கருதப்பட்டால் அவை அமிழ்த்தப்பட்ட செலவுகள் எனப்படும்.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எடுத்துக்காட்டாக ஒரு நிறுவனம் தனித்துவமிக்க உபகரணம் ஒன்றை தனித்துவமிக்க ஆலைக்காக வாங்கியிருந்தால்</a:t>
            </a:r>
            <a:r>
              <a:rPr lang="en-IN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அதற்கான செலவை அமிழ்த்தப்பட்ட செலவு என்கிறோம்.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ஏனெனில் இதன் மாற்றுப் பயன்பாடும் மாற்றுச் செலவும் பூஜ்ஜியமாகும். (வேறு பயனுக்கு பயன்படுத்த இயலாது).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ln>
                  <a:solidFill>
                    <a:srgbClr val="99FF99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அமிழ்த்தப்பட்ட செலவு என்பது கடந்த கால செலவினம் என்றும் அழைக்கப்படும்.</a:t>
            </a:r>
            <a:endParaRPr lang="en-IN" b="1" dirty="0">
              <a:ln>
                <a:solidFill>
                  <a:srgbClr val="99FF99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486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807A08-B6E9-A92F-1823-10151C2B4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68" y="819686"/>
            <a:ext cx="12004064" cy="52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78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354" y="1011253"/>
            <a:ext cx="11749826" cy="3724096"/>
          </a:xfrm>
          <a:prstGeom prst="rect">
            <a:avLst/>
          </a:prstGeom>
          <a:ln>
            <a:solidFill>
              <a:srgbClr val="99FF99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ta-IN" sz="2400" b="1" dirty="0">
                <a:ln>
                  <a:solidFill>
                    <a:srgbClr val="99FF99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முதன்மைச் செலவு (</a:t>
            </a:r>
            <a:r>
              <a:rPr lang="en-IN" sz="2400" b="1" dirty="0">
                <a:ln>
                  <a:solidFill>
                    <a:srgbClr val="99FF99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Prime Cost) </a:t>
            </a:r>
          </a:p>
          <a:p>
            <a:pPr marL="342900" indent="-342900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2000" b="1" dirty="0">
                <a:ln>
                  <a:solidFill>
                    <a:srgbClr val="FF00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 மாற்றத்திற்கு ஏற்பமாறுபடக் கூடிய  செலவுகளுடன்</a:t>
            </a:r>
            <a:r>
              <a:rPr lang="en-IN" sz="2000" b="1" dirty="0">
                <a:ln>
                  <a:solidFill>
                    <a:srgbClr val="FF0066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2000" b="1" dirty="0">
                <a:ln>
                  <a:solidFill>
                    <a:srgbClr val="FF00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நிர்வாகச் செலவையும் சேர்த்துக் கொண்டால் அது முதன்மைச் செலவு எனப்படும்.</a:t>
            </a:r>
            <a:endParaRPr lang="en-IN" sz="2000" b="1" dirty="0">
              <a:ln>
                <a:solidFill>
                  <a:srgbClr val="FF0066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இச்செலவுகள் </a:t>
            </a:r>
            <a:r>
              <a:rPr lang="ta-IN" sz="20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நேர்முகச் செலவுகள் </a:t>
            </a:r>
            <a:r>
              <a:rPr lang="ta-I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என்றும் அழைக்கப்படும். </a:t>
            </a:r>
            <a:endParaRPr lang="en-IN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ta-IN" sz="2000" b="1" dirty="0">
                <a:ln>
                  <a:solidFill>
                    <a:srgbClr val="FF99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முதன்மைச் செலவு = மாறும் செலவுகள் + நிர்வாகச் செலவுகள் </a:t>
            </a:r>
            <a:endParaRPr lang="en-IN" sz="2000" b="1" dirty="0">
              <a:ln>
                <a:solidFill>
                  <a:srgbClr val="FF9933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15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284" y="558206"/>
            <a:ext cx="11724067" cy="5119350"/>
          </a:xfrm>
          <a:prstGeom prst="rect">
            <a:avLst/>
          </a:prstGeom>
          <a:ln>
            <a:solidFill>
              <a:srgbClr val="FF0066"/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a-IN" sz="2000" b="1" dirty="0">
                <a:ln>
                  <a:solidFill>
                    <a:srgbClr val="99FF99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மாறாச் செலவு (</a:t>
            </a:r>
            <a:r>
              <a:rPr lang="en-IN" sz="2000" b="1" dirty="0">
                <a:ln>
                  <a:solidFill>
                    <a:srgbClr val="99FF99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Fixed Cost)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மாறாச் செலவுகள் உற்பத்தி மாற்றத்திற்கு ஏற்ப மாறுபடுவதில்லை</a:t>
            </a:r>
            <a:r>
              <a:rPr lang="en-IN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அதாவது மாறாக் காரணிகளுக்காக செய்யப்படும் செலவுகள் மாறாமல் நிலையாக இருக்கும்.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 அதிகரித்தாலும் அல்லது குறைந்தாலும் அல்லது உற்பத்தி பூஜ்ஜியமாக இருந்தாலும் கூட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இச்செலவுகள் மாறாமல் நிலையாக இருக்கும். 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எ.கா நிறுவனத்தின்வாடகை</a:t>
            </a:r>
            <a:r>
              <a:rPr lang="en-IN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காவலரின்ஊதியம்</a:t>
            </a:r>
            <a:r>
              <a:rPr lang="en-IN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நிரந்தர தொழிலாளர்களின் ஊதியம்</a:t>
            </a:r>
            <a:r>
              <a:rPr lang="en-IN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குறைந்த பட்ச உபகரணத்திற்காக செலுத்தும் செலவு மற்றும் காப்பீட்டுச் செலவு</a:t>
            </a:r>
            <a:r>
              <a:rPr lang="en-IN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மின்சாரத்திற்கான காப்புக் கட்டணம்</a:t>
            </a:r>
            <a:r>
              <a:rPr lang="en-IN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உரிமக் கட்டணம் போன்றவை மாறாச் செலவுகள் ஆகும்.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மாறாச் செலவை </a:t>
            </a:r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‘துணைச் செலவுகள்’ அல்லது ‘உற்பத்தி மேல் செலவுகள்’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என்றும் அழைக்கலாம். 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732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380305-2729-0C62-AAA3-AEDAD3D26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608"/>
            <a:ext cx="12192000" cy="627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02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14" y="231820"/>
            <a:ext cx="11694017" cy="6336405"/>
          </a:xfrm>
          <a:prstGeom prst="rect">
            <a:avLst/>
          </a:prstGeom>
          <a:ln w="228600" cap="sq" cmpd="thickThin">
            <a:solidFill>
              <a:srgbClr val="00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28722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042" y="328692"/>
            <a:ext cx="6096000" cy="5940088"/>
          </a:xfrm>
          <a:prstGeom prst="rect">
            <a:avLst/>
          </a:prstGeom>
          <a:ln w="12700">
            <a:solidFill>
              <a:srgbClr val="FF0066"/>
            </a:solidFill>
            <a:prstDash val="dashDot"/>
          </a:ln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ta-I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குறுகியகாலச் செலவுக் கோடுகள் </a:t>
            </a:r>
            <a:endParaRPr lang="en-IN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ta-I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மொத்தமாறாச் செலவு (</a:t>
            </a:r>
            <a:r>
              <a:rPr lang="en-IN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TFC) </a:t>
            </a:r>
          </a:p>
          <a:p>
            <a:pPr marL="342900" indent="-342900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மாறாத</a:t>
            </a: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உற்பத்திக் காரணிகளுக்கு செய்யப்படும் அனைத்துச் செலவுகளின் கூடுதல் மொத்த மாறாச் செலவாகும். </a:t>
            </a:r>
            <a:endParaRPr lang="en-IN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மொத்த மாறாச் செலவை விளக்கும் அட்டவணை மற்றும் வரைபடம் காட்டப்பட்டுள்ளது.</a:t>
            </a:r>
            <a:endParaRPr lang="en-IN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621" y="599149"/>
            <a:ext cx="3705225" cy="3467100"/>
          </a:xfrm>
          <a:prstGeom prst="rect">
            <a:avLst/>
          </a:prstGeom>
          <a:ln w="2286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6525296" y="4528847"/>
            <a:ext cx="5490693" cy="1938992"/>
          </a:xfrm>
          <a:prstGeom prst="rect">
            <a:avLst/>
          </a:prstGeom>
          <a:ln>
            <a:solidFill>
              <a:srgbClr val="00FF0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1600" b="1" dirty="0">
                <a:solidFill>
                  <a:schemeClr val="bg1"/>
                </a:solidFill>
              </a:rPr>
              <a:t>TC=Q3-18Q2+91Q+12 </a:t>
            </a:r>
            <a:r>
              <a:rPr lang="ta-IN" sz="1600" b="1" dirty="0">
                <a:solidFill>
                  <a:schemeClr val="bg1"/>
                </a:solidFill>
              </a:rPr>
              <a:t>என இருக்கும்போது மொத்த மாறாச் செலவு 12 ஆகும்.</a:t>
            </a:r>
            <a:endParaRPr lang="en-IN" sz="1600" b="1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</a:rPr>
              <a:t>காரணம் </a:t>
            </a:r>
            <a:r>
              <a:rPr lang="en-IN" sz="1600" b="1" dirty="0">
                <a:solidFill>
                  <a:schemeClr val="bg1"/>
                </a:solidFill>
              </a:rPr>
              <a:t>Q </a:t>
            </a:r>
            <a:r>
              <a:rPr lang="ta-IN" sz="1600" b="1" dirty="0">
                <a:solidFill>
                  <a:schemeClr val="bg1"/>
                </a:solidFill>
              </a:rPr>
              <a:t>என்பது பூஜ்ஜியம் எனில் மொத்தச் செலவு 12 ஆகும். </a:t>
            </a:r>
            <a:endParaRPr lang="en-IN" sz="1600" b="1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</a:rPr>
              <a:t>எனவே இது நிலையான செலவாகும்.</a:t>
            </a:r>
            <a:endParaRPr lang="en-IN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68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0710" y="753695"/>
            <a:ext cx="5709634" cy="4832092"/>
          </a:xfrm>
          <a:prstGeom prst="rect">
            <a:avLst/>
          </a:prstGeom>
          <a:ln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வரைபடத்திலிருந்து நாம் அறிபவை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அ) மொத்த மாறாச் செலவானது உற்பத்தி மாற்றத்திற்கு ஏற்ப மாறுவதில்லை. 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ஆ) உற்பத்தி பூஜ்ஜியமாக இருக்கும் போது கூட மாறாச் செலவு </a:t>
            </a:r>
            <a:r>
              <a:rPr lang="en-IN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1000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ஆக உள்ளது. 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இ) இது வரைபடத்தில் படுக்கை கோடாக </a:t>
            </a:r>
            <a:r>
              <a:rPr lang="en-IN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X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அச்சிற்கு இணையாக உள்ளது</a:t>
            </a:r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016" y="1474291"/>
            <a:ext cx="4286250" cy="3390900"/>
          </a:xfrm>
          <a:prstGeom prst="rect">
            <a:avLst/>
          </a:prstGeom>
          <a:ln w="228600" cap="sq" cmpd="thickThin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02912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139FF7-FA5C-A8ED-9B3E-A51CB5075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146"/>
            <a:ext cx="12192000" cy="629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79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283" y="122428"/>
            <a:ext cx="11801341" cy="1349087"/>
          </a:xfrm>
          <a:prstGeom prst="rect">
            <a:avLst/>
          </a:prstGeom>
          <a:ln>
            <a:solidFill>
              <a:srgbClr val="FF9933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  <a:ea typeface="Calibri" panose="020F0502020204030204" pitchFamily="34" charset="0"/>
              </a:rPr>
              <a:t>மொத்த மாறும் செலவு (</a:t>
            </a:r>
            <a:r>
              <a:rPr lang="en-IN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TVC) 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மாறும் உற்பத்திக் காரணிகளுக்கு செய்யப்படும் அனைத்துச் செலவுகளின் கூடுதல் மொத்த மாறும் செலவாகும்</a:t>
            </a:r>
            <a:r>
              <a:rPr lang="en-IN" sz="1600" b="1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.</a:t>
            </a:r>
            <a:endParaRPr lang="en-IN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25" y="1700011"/>
            <a:ext cx="5346075" cy="3052294"/>
          </a:xfrm>
          <a:prstGeom prst="rect">
            <a:avLst/>
          </a:prstGeom>
          <a:ln w="228600" cap="sq" cmpd="thickThin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251" y="1700010"/>
            <a:ext cx="4305300" cy="3052295"/>
          </a:xfrm>
          <a:prstGeom prst="rect">
            <a:avLst/>
          </a:prstGeom>
          <a:ln w="228600" cap="sq" cmpd="thickThin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57953" y="4980800"/>
            <a:ext cx="11996671" cy="1805623"/>
          </a:xfrm>
          <a:prstGeom prst="rect">
            <a:avLst/>
          </a:prstGeom>
          <a:ln>
            <a:solidFill>
              <a:srgbClr val="FF0066"/>
            </a:solidFill>
            <a:prstDash val="lgDashDot"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400" b="1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அட்டவணை மற்றும் வரைபடத்திலிருந்து அறிவது</a:t>
            </a:r>
            <a:r>
              <a:rPr lang="en-IN" sz="1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400" b="1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உற்பத்தி பூஜ்ஜியமாக இருக்கும் போது மாறும் செலவும் பூஜ்ஜியமாக உள்ளது. உற்பத்தி அதிகரிக்கும் போது மாறும் செலவும் அதிகரிக்கிறது. எனவே </a:t>
            </a:r>
            <a:r>
              <a:rPr lang="en-IN" sz="1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TVC-</a:t>
            </a:r>
            <a:r>
              <a:rPr lang="ta-IN" sz="1400" b="1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ன் சரிவானது இடமிருந்து வலமாக மேல் நோக்கிச் செல்கிறது. </a:t>
            </a:r>
            <a:endParaRPr lang="en-IN" sz="1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1400" b="1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உதாரணமாக </a:t>
            </a:r>
            <a:r>
              <a:rPr lang="en-IN" sz="1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TC=Q3-18Q2+91Q+12 – </a:t>
            </a:r>
            <a:r>
              <a:rPr lang="ta-IN" sz="1400" b="1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என இருந்தால் </a:t>
            </a:r>
            <a:endParaRPr lang="en-IN" sz="1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r>
              <a:rPr lang="ta-IN" sz="1400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மாறும் செலவு </a:t>
            </a:r>
            <a:r>
              <a:rPr lang="en-IN" sz="1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TVC= Q3- 18Q2+91Q –</a:t>
            </a:r>
            <a:r>
              <a:rPr lang="ta-IN" sz="1400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என இருக்கும்</a:t>
            </a:r>
            <a:endParaRPr lang="en-IN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00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030" y="105128"/>
            <a:ext cx="11938715" cy="6742167"/>
          </a:xfrm>
          <a:prstGeom prst="rect">
            <a:avLst/>
          </a:prstGeom>
          <a:ln>
            <a:solidFill>
              <a:srgbClr val="FF006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600" b="1" dirty="0">
                <a:ln>
                  <a:solidFill>
                    <a:srgbClr val="99FF99"/>
                  </a:solidFill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3</a:t>
            </a:r>
            <a:r>
              <a:rPr lang="ta-IN" sz="1600" b="1" dirty="0">
                <a:ln>
                  <a:solidFill>
                    <a:srgbClr val="99FF99"/>
                  </a:solidFill>
                </a:ln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 மொத்தச் செலவு வளைகோடு (</a:t>
            </a:r>
            <a:r>
              <a:rPr lang="en-IN" sz="1600" b="1" dirty="0">
                <a:ln>
                  <a:solidFill>
                    <a:srgbClr val="99FF99"/>
                  </a:solidFill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Total Cost) </a:t>
            </a:r>
            <a:endParaRPr lang="en-IN" sz="1600" b="1" dirty="0">
              <a:ln>
                <a:solidFill>
                  <a:srgbClr val="99FF99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400" b="1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ஓர் உற்பத்தியில் ஏற்படுகின்ற பல்வேறு செலவுகளின் மொத்த கூடுதல் அந்நிறுவனத்தின் மொத்தச் செலவு எனப்படுகிறது. மொத்தச் செலவு என்பது மொத்த மாறாச் செலவையும் (</a:t>
            </a:r>
            <a:r>
              <a:rPr lang="en-IN" sz="1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TFC), </a:t>
            </a:r>
            <a:r>
              <a:rPr lang="ta-IN" sz="1400" b="1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மொத்த மாறும் செலவையும் (</a:t>
            </a:r>
            <a:r>
              <a:rPr lang="en-IN" sz="1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TVC) </a:t>
            </a:r>
            <a:r>
              <a:rPr lang="ta-IN" sz="1400" b="1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உள்ளடக்கியதாகும். எனவே மொத்தச் செலவை கீழ்கண்டவாறு எழுதலாம். </a:t>
            </a:r>
            <a:endParaRPr lang="en-IN" sz="1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1400" b="1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மொத்தச் செலவு = மொத்த மாறாச் செலவு + மொத்த மாறும் செலவு </a:t>
            </a:r>
            <a:endParaRPr lang="en-IN" sz="1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2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TC = TFC + TVC </a:t>
            </a:r>
            <a:endParaRPr lang="en-IN" sz="1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1200" b="1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இதில்</a:t>
            </a:r>
            <a:endParaRPr lang="en-IN" sz="1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2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TC = </a:t>
            </a:r>
            <a:r>
              <a:rPr lang="ta-IN" sz="1200" b="1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மொத்தச் செலவு </a:t>
            </a:r>
            <a:endParaRPr lang="en-IN" sz="1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2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TFC =</a:t>
            </a:r>
            <a:r>
              <a:rPr lang="ta-IN" sz="1200" b="1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மொத்த மாறாச் செலவு </a:t>
            </a:r>
            <a:endParaRPr lang="en-IN" sz="1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2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TVC = </a:t>
            </a:r>
            <a:r>
              <a:rPr lang="ta-IN" sz="1200" b="1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மொத்த மாறும் செலவு </a:t>
            </a:r>
            <a:endParaRPr lang="en-IN" sz="1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1200" b="1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எ.கா. </a:t>
            </a:r>
            <a:r>
              <a:rPr lang="en-IN" sz="12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TFC = 1000 </a:t>
            </a:r>
            <a:endParaRPr lang="en-IN" sz="1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2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TVC = 200</a:t>
            </a:r>
            <a:r>
              <a:rPr lang="ta-IN" sz="1200" b="1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 எனில்</a:t>
            </a:r>
            <a:r>
              <a:rPr lang="ta-IN" sz="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 </a:t>
            </a:r>
            <a:r>
              <a:rPr lang="ta-IN" sz="1200" b="1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மொத்தச் செலவு (</a:t>
            </a:r>
            <a:r>
              <a:rPr lang="en-IN" sz="12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TC) </a:t>
            </a:r>
            <a:endParaRPr lang="en-IN" sz="1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2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TC = TFC + TVC </a:t>
            </a:r>
            <a:endParaRPr lang="en-IN" sz="1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2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TC = 1000+200 </a:t>
            </a:r>
            <a:endParaRPr lang="en-IN" sz="1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2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TC = 1200 </a:t>
            </a:r>
            <a:endParaRPr lang="en-IN" sz="1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1200" b="1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உதாரணமாக </a:t>
            </a:r>
            <a:r>
              <a:rPr lang="en-IN" sz="12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TFC=12 –</a:t>
            </a:r>
            <a:r>
              <a:rPr lang="ta-IN" sz="1200" b="1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எனவும்</a:t>
            </a:r>
            <a:r>
              <a:rPr lang="en-IN" sz="12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endParaRPr lang="en-IN" sz="1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2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TVC= Q3-18Q2+91Q –</a:t>
            </a:r>
            <a:r>
              <a:rPr lang="ta-IN" sz="1200" b="1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எனவும் இருந்தால்</a:t>
            </a:r>
            <a:endParaRPr lang="en-IN" sz="1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1200" b="1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மொத்தச் செலவு </a:t>
            </a:r>
            <a:r>
              <a:rPr lang="en-IN" sz="12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TC=Q3-18Q2+91Q+12–</a:t>
            </a:r>
            <a:r>
              <a:rPr lang="ta-IN" sz="1200" b="1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என இருக்கும். </a:t>
            </a:r>
            <a:endParaRPr lang="en-IN" sz="1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627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58" y="450156"/>
            <a:ext cx="5378472" cy="5976401"/>
          </a:xfrm>
          <a:prstGeom prst="rect">
            <a:avLst/>
          </a:prstGeom>
          <a:ln w="228600" cap="sq" cmpd="thickThin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756" y="450155"/>
            <a:ext cx="5452929" cy="5976401"/>
          </a:xfrm>
          <a:prstGeom prst="rect">
            <a:avLst/>
          </a:prstGeom>
          <a:ln w="228600" cap="sq" cmpd="thickThin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21734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78559D-5783-9A97-AB65-935801D19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416"/>
            <a:ext cx="12192000" cy="629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13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184" y="91661"/>
            <a:ext cx="11835684" cy="6586418"/>
          </a:xfrm>
          <a:prstGeom prst="rect">
            <a:avLst/>
          </a:prstGeom>
          <a:ln>
            <a:solidFill>
              <a:srgbClr val="FF3300"/>
            </a:solidFill>
            <a:prstDash val="lgDash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ln>
                  <a:solidFill>
                    <a:srgbClr val="99FF99"/>
                  </a:solidFill>
                </a:ln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சராசரி மாறாச் செலவு (</a:t>
            </a:r>
            <a:r>
              <a:rPr lang="en-IN" b="1" dirty="0">
                <a:ln>
                  <a:solidFill>
                    <a:srgbClr val="99FF99"/>
                  </a:solidFill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AFC) </a:t>
            </a:r>
            <a:endParaRPr lang="en-IN" b="1" dirty="0">
              <a:ln>
                <a:solidFill>
                  <a:srgbClr val="99FF99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சராசரி மாறாச் செலவு என்பது உற்பத்தியின் ஒரு அலகிற்கான மாறாச் செலவு என்பதாகும்.</a:t>
            </a:r>
            <a:endParaRPr lang="en-IN" sz="1600" b="1" dirty="0">
              <a:solidFill>
                <a:schemeClr val="bg1"/>
              </a:solidFill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சராசரி மாறாச் செலவு என்பது</a:t>
            </a:r>
            <a:r>
              <a:rPr lang="en-IN" sz="16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மொத்த மாறாச் செலவு</a:t>
            </a:r>
            <a:r>
              <a:rPr lang="en-IN" sz="16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உற்பத்தி செய்யப்பட்ட பண்டங்களின் எண்ணிக்கையால் வகுக்க கிடைக்கும் ஈவுத் தொகையாகும். இதை கீழ்காணுமாறு எழுதலாம். </a:t>
            </a:r>
            <a:endParaRPr lang="en-IN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IN" b="1" dirty="0">
                <a:ln>
                  <a:solidFill>
                    <a:srgbClr val="FF0066"/>
                  </a:solidFill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AFC = TFC / Q</a:t>
            </a:r>
            <a:endParaRPr lang="en-IN" b="1" dirty="0">
              <a:ln>
                <a:solidFill>
                  <a:srgbClr val="FF0066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1600" b="1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இதில்</a:t>
            </a:r>
            <a:r>
              <a:rPr lang="en-IN" sz="16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endParaRPr lang="en-IN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600" b="1" dirty="0">
                <a:ln>
                  <a:solidFill>
                    <a:srgbClr val="FF9933"/>
                  </a:solidFill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AFC = </a:t>
            </a:r>
            <a:r>
              <a:rPr lang="ta-IN" sz="1600" b="1" dirty="0">
                <a:ln>
                  <a:solidFill>
                    <a:srgbClr val="FF9933"/>
                  </a:solidFill>
                </a:ln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சராசரி மாறாச் செலவு </a:t>
            </a:r>
            <a:endParaRPr lang="en-IN" sz="1600" b="1" dirty="0">
              <a:ln>
                <a:solidFill>
                  <a:srgbClr val="FF9933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600" b="1" dirty="0">
                <a:ln>
                  <a:solidFill>
                    <a:srgbClr val="FF9933"/>
                  </a:solidFill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TFC = </a:t>
            </a:r>
            <a:r>
              <a:rPr lang="ta-IN" sz="1600" b="1" dirty="0">
                <a:ln>
                  <a:solidFill>
                    <a:srgbClr val="FF9933"/>
                  </a:solidFill>
                </a:ln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மொத்த மாறாச் செலவு </a:t>
            </a:r>
            <a:endParaRPr lang="en-IN" sz="1600" b="1" dirty="0">
              <a:ln>
                <a:solidFill>
                  <a:srgbClr val="FF9933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600" b="1" dirty="0">
                <a:ln>
                  <a:solidFill>
                    <a:srgbClr val="FF9933"/>
                  </a:solidFill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Q = </a:t>
            </a:r>
            <a:r>
              <a:rPr lang="ta-IN" sz="1600" b="1" dirty="0">
                <a:ln>
                  <a:solidFill>
                    <a:srgbClr val="FF9933"/>
                  </a:solidFill>
                </a:ln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உற்பத்தி அலகுகள் </a:t>
            </a:r>
            <a:endParaRPr lang="en-IN" sz="1600" b="1" dirty="0">
              <a:ln>
                <a:solidFill>
                  <a:srgbClr val="FF9933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16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எ.கா. </a:t>
            </a:r>
            <a:r>
              <a:rPr lang="en-IN" sz="16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TFC = 1000 </a:t>
            </a:r>
            <a:endParaRPr lang="en-IN" sz="1600" b="1" dirty="0">
              <a:ln>
                <a:solidFill>
                  <a:srgbClr val="FF00FF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6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Q = 10</a:t>
            </a:r>
            <a:r>
              <a:rPr lang="ta-IN" sz="16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 எனில்</a:t>
            </a:r>
            <a:r>
              <a:rPr lang="en-IN" sz="16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IN" sz="16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AFC = 100 </a:t>
            </a:r>
            <a:endParaRPr lang="en-IN" sz="1600" b="1" dirty="0">
              <a:ln>
                <a:solidFill>
                  <a:srgbClr val="FF00FF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6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AFC = TFC / Q </a:t>
            </a:r>
            <a:endParaRPr lang="en-IN" sz="1600" b="1" dirty="0">
              <a:ln>
                <a:solidFill>
                  <a:srgbClr val="FF00FF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6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= 1000 / 10 </a:t>
            </a:r>
            <a:endParaRPr lang="en-IN" sz="1600" b="1" dirty="0">
              <a:ln>
                <a:solidFill>
                  <a:srgbClr val="FF00FF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N" sz="16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AFC = 100 </a:t>
            </a:r>
          </a:p>
        </p:txBody>
      </p:sp>
    </p:spTree>
    <p:extLst>
      <p:ext uri="{BB962C8B-B14F-4D97-AF65-F5344CB8AC3E}">
        <p14:creationId xmlns:p14="http://schemas.microsoft.com/office/powerpoint/2010/main" val="3360795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88" y="471084"/>
            <a:ext cx="5716140" cy="5607744"/>
          </a:xfrm>
          <a:prstGeom prst="rect">
            <a:avLst/>
          </a:prstGeom>
          <a:ln w="228600" cap="sq" cmpd="thickThin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002" y="471084"/>
            <a:ext cx="5641349" cy="5607744"/>
          </a:xfrm>
          <a:prstGeom prst="rect">
            <a:avLst/>
          </a:prstGeom>
          <a:ln w="2286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45279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C56AEB-FD46-0B59-86EC-A8CC5944A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168"/>
            <a:ext cx="12192000" cy="569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66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162" y="314010"/>
            <a:ext cx="11711189" cy="6206827"/>
          </a:xfrm>
          <a:prstGeom prst="rect">
            <a:avLst/>
          </a:prstGeom>
          <a:ln>
            <a:solidFill>
              <a:srgbClr val="FF00FF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a-IN" sz="20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சராசரி மாறும் செலவு (</a:t>
            </a:r>
            <a:r>
              <a:rPr lang="en-IN" sz="20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AVC)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சராசரி மாறும் செலவு என்பது உற்பத்தியின் ஒரு அலகிற்கான மாறும் செலவைக் குறிக்கும்.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இது மொத்த மாறும் செலவைஉற்பத்தி செய்யப்பட்ட அலகுகளின் எண்ணிக்கையால் வகுக்க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கிடைக்கும் ஈவு ஆகும்.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IN" sz="20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AVC = TVC / Q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இதில்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IN" sz="1600" b="1" dirty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AVC = </a:t>
            </a:r>
            <a:r>
              <a:rPr lang="ta-IN" sz="1600" b="1" dirty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சராசரி மாறும் செலவு </a:t>
            </a:r>
            <a:endParaRPr lang="en-IN" sz="1600" b="1" dirty="0">
              <a:ln>
                <a:solidFill>
                  <a:srgbClr val="00FF0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IN" sz="1600" b="1" dirty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TVC = </a:t>
            </a:r>
            <a:r>
              <a:rPr lang="ta-IN" sz="1600" b="1" dirty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மொத்த மாறும் செலவு </a:t>
            </a:r>
            <a:endParaRPr lang="en-IN" sz="1600" b="1" dirty="0">
              <a:ln>
                <a:solidFill>
                  <a:srgbClr val="00FF0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IN" sz="1600" b="1" dirty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Q = </a:t>
            </a:r>
            <a:r>
              <a:rPr lang="ta-IN" sz="1600" b="1" dirty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 அளவு </a:t>
            </a:r>
            <a:endParaRPr lang="en-IN" sz="1600" b="1" dirty="0">
              <a:ln>
                <a:solidFill>
                  <a:srgbClr val="00FF0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எ.கா. 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TVC =300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Q = 2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எனில் 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AVC = 150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அதாவது =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300 / 2 = 150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சராசரி மாறும் செலவை கீழ்காணும் அட்டவணை மற்றும் வரைபடம் விளக்குகிறது.</a:t>
            </a:r>
            <a:endParaRPr lang="en-IN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992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96" y="308556"/>
            <a:ext cx="5529866" cy="3361924"/>
          </a:xfrm>
          <a:prstGeom prst="rect">
            <a:avLst/>
          </a:prstGeom>
          <a:ln w="228600" cap="sq" cmpd="thickThin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309" y="308556"/>
            <a:ext cx="6023559" cy="4327838"/>
          </a:xfrm>
          <a:prstGeom prst="rect">
            <a:avLst/>
          </a:prstGeom>
          <a:ln w="228600" cap="sq" cmpd="thickThin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62596" y="3889017"/>
            <a:ext cx="5529866" cy="85356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000" b="1" dirty="0">
                <a:ln>
                  <a:solidFill>
                    <a:srgbClr val="FF33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TVC=Q3-18Q2+91Q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000" b="1" dirty="0">
                <a:ln>
                  <a:solidFill>
                    <a:srgbClr val="FF33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AVC = Q2-18Q+91</a:t>
            </a:r>
            <a:endParaRPr lang="en-IN" sz="2000" b="1" dirty="0">
              <a:ln>
                <a:solidFill>
                  <a:srgbClr val="FF3300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596" y="4742584"/>
            <a:ext cx="11866272" cy="2015936"/>
          </a:xfrm>
          <a:prstGeom prst="rect">
            <a:avLst/>
          </a:prstGeom>
          <a:ln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அட்டவணை மற்றும் வரைபடத்தில் இருந்து அறிவது </a:t>
            </a:r>
            <a:endParaRPr lang="en-IN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அ) 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AVC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ஆரம்பத்தில் குறைந்து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பின் உற்பத்தி அதிகரிக்கும் போது 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AVC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அதிகரிக்கிறது. </a:t>
            </a:r>
            <a:endParaRPr lang="en-IN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ஆ) விளைவு விதி செயல்பாட்டின் காரணமாக 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AVC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ஒரு குறிப்பிட்ட புள்ளி வரை குறைந்து அதற்கு பின்பு அதிகரிக்கிறது. </a:t>
            </a:r>
            <a:endParaRPr lang="en-IN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இ) 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AVC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வளைகோடு </a:t>
            </a:r>
            <a:r>
              <a:rPr lang="ta-IN" sz="1400" b="1" dirty="0">
                <a:ln>
                  <a:solidFill>
                    <a:srgbClr val="99FF99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‘</a:t>
            </a:r>
            <a:r>
              <a:rPr lang="en-IN" sz="1400" b="1" dirty="0">
                <a:ln>
                  <a:solidFill>
                    <a:srgbClr val="99FF99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U’ </a:t>
            </a:r>
            <a:r>
              <a:rPr lang="ta-IN" sz="1400" b="1" dirty="0">
                <a:ln>
                  <a:solidFill>
                    <a:srgbClr val="99FF99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வடிவத்தில்</a:t>
            </a:r>
            <a:r>
              <a:rPr lang="en-IN" sz="1400" b="1" dirty="0">
                <a:ln>
                  <a:solidFill>
                    <a:srgbClr val="99FF99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உள்ளது.</a:t>
            </a:r>
            <a:endParaRPr lang="en-IN" sz="1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673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2260B7-4872-AC14-CD52-39C228A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50" y="267950"/>
            <a:ext cx="11766300" cy="632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88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4F1BBF-97F3-7D2C-CF82-85F44D80D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022"/>
            <a:ext cx="12192000" cy="636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885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425" y="224869"/>
            <a:ext cx="11848564" cy="6540252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6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2. </a:t>
            </a:r>
            <a:r>
              <a:rPr lang="ta-IN" sz="16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சராசரி மொத்தச் செலவு என்பது</a:t>
            </a:r>
            <a:r>
              <a:rPr lang="en-IN" sz="16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சராசரி மாறாச் செலவையும்</a:t>
            </a:r>
            <a:r>
              <a:rPr lang="en-IN" sz="16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சராசரி மாறும் செலவையும் கூட்ட கிடைப்பதாகும். </a:t>
            </a:r>
            <a:endParaRPr lang="en-IN" sz="1600" b="1" dirty="0">
              <a:ln>
                <a:solidFill>
                  <a:srgbClr val="FF00FF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IN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ATC = AFC + AVC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இதில்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600" b="1" dirty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ATC = </a:t>
            </a:r>
            <a:r>
              <a:rPr lang="ta-IN" sz="1600" b="1" dirty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சராசரி மொத்தச் செலவு </a:t>
            </a:r>
            <a:endParaRPr lang="en-IN" sz="1600" b="1" dirty="0">
              <a:ln>
                <a:solidFill>
                  <a:srgbClr val="00FF0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600" b="1" dirty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AFC = </a:t>
            </a:r>
            <a:r>
              <a:rPr lang="ta-IN" sz="1600" b="1" dirty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சராசரி மாறாச் செலவு </a:t>
            </a:r>
            <a:endParaRPr lang="en-IN" sz="1600" b="1" dirty="0">
              <a:ln>
                <a:solidFill>
                  <a:srgbClr val="00FF0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600" b="1" dirty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AVC = </a:t>
            </a:r>
            <a:r>
              <a:rPr lang="ta-IN" sz="1600" b="1" dirty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சராசரி மாறும் செலவு </a:t>
            </a:r>
            <a:endParaRPr lang="en-IN" sz="1600" b="1" dirty="0">
              <a:ln>
                <a:solidFill>
                  <a:srgbClr val="00FF0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IN" b="1" dirty="0">
                <a:ln>
                  <a:solidFill>
                    <a:srgbClr val="66CC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ATC = AFC + AVC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 அலகு (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Q) 2-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எனில்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TFC=1000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TVC=300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AFC=500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AVC=150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ATC=650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ஆக இருக்கும்.</a:t>
            </a:r>
            <a:endParaRPr lang="en-IN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398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96" y="293799"/>
            <a:ext cx="11602189" cy="6210031"/>
          </a:xfrm>
          <a:prstGeom prst="rect">
            <a:avLst/>
          </a:prstGeom>
          <a:ln w="2286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648496" y="417922"/>
            <a:ext cx="21507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81584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899" y="1233419"/>
            <a:ext cx="4684087" cy="4137069"/>
          </a:xfrm>
          <a:prstGeom prst="rect">
            <a:avLst/>
          </a:prstGeom>
          <a:ln w="2286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279042" y="536326"/>
            <a:ext cx="6096000" cy="5858014"/>
          </a:xfrm>
          <a:prstGeom prst="rect">
            <a:avLst/>
          </a:prstGeom>
          <a:ln>
            <a:solidFill>
              <a:srgbClr val="FF00FF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அட்டவணை மற்றும் வரைபடத்தில் இருந்து அறிவது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அ) சராசரி மொத்த செலவு வளைகோடு </a:t>
            </a:r>
            <a:r>
              <a:rPr lang="ta-IN" b="1" dirty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‘</a:t>
            </a:r>
            <a:r>
              <a:rPr lang="en-IN" b="1" dirty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U’ </a:t>
            </a:r>
            <a:r>
              <a:rPr lang="ta-IN" b="1" dirty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வடிவ வளைகோடாகும். </a:t>
            </a:r>
            <a:endParaRPr lang="en-IN" b="1" dirty="0">
              <a:ln>
                <a:solidFill>
                  <a:srgbClr val="00FF0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ஆ) சராசரி செலவு ஆரம்பத்தில்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குறைந்து பின் உற்பத்தி அதிகரிக்கும் போது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அந்நிறுவனம் ஒரு குறிப்பிட்ட புள்ளியில் குறைந்தபட்ச உற்பத்திச் செலவை எட்டுகிறது.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அக்குறிப்பிட்ட புள்ளியைத் தாண்டி உற்பத்தி அதிகரிக்கும் போது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சராசரி செலவும் அதிகரிக்கும்.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இ) </a:t>
            </a:r>
            <a:r>
              <a:rPr lang="ta-IN" sz="1600" b="1" dirty="0">
                <a:ln>
                  <a:solidFill>
                    <a:srgbClr val="FF33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மாறும் விளைவு விதி செயல்பாட்டின் காரணமாக</a:t>
            </a:r>
            <a:r>
              <a:rPr lang="en-IN" sz="1600" b="1" dirty="0">
                <a:ln>
                  <a:solidFill>
                    <a:srgbClr val="FF33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ln>
                  <a:solidFill>
                    <a:srgbClr val="FF33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சராசரி செலவுக் கோடு ‘</a:t>
            </a:r>
            <a:r>
              <a:rPr lang="en-IN" sz="1600" b="1" dirty="0">
                <a:ln>
                  <a:solidFill>
                    <a:srgbClr val="FF33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U’ </a:t>
            </a:r>
            <a:r>
              <a:rPr lang="ta-IN" sz="1600" b="1" dirty="0">
                <a:ln>
                  <a:solidFill>
                    <a:srgbClr val="FF33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வடிவத்தில் உள்ளது.</a:t>
            </a:r>
            <a:endParaRPr lang="en-IN" sz="1600" b="1" dirty="0">
              <a:ln>
                <a:solidFill>
                  <a:srgbClr val="FF3300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374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769" y="597083"/>
            <a:ext cx="11698309" cy="5678478"/>
          </a:xfrm>
          <a:prstGeom prst="rect">
            <a:avLst/>
          </a:prstGeom>
          <a:ln>
            <a:solidFill>
              <a:srgbClr val="00FF00"/>
            </a:solidFill>
          </a:ln>
          <a:effectLst>
            <a:glow rad="101600">
              <a:srgbClr val="FF0066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ln>
                  <a:solidFill>
                    <a:srgbClr val="FF33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இறுதிநிலைச் செலவு  கடைசியாக உற்பத்தி செய்த ஒரு பண்டத்திற்கான செலவு. </a:t>
            </a:r>
            <a:endParaRPr lang="en-IN" b="1" dirty="0">
              <a:ln>
                <a:solidFill>
                  <a:srgbClr val="FF330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இறுதிநிலைச் செலவு என்பது மொத்தச் செலவில் ஏற்படும் மாற்றத்தை குறிக்கிறது.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அதாவது </a:t>
            </a:r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கூடுதலாக ஓர் அலகுப் பண்டத்தை உற்பத்தி செய்வதால் மொத்தச் செலவில் ஏற்படுகின்ற கூடுதல் இறுதிநிலைச் செலவு எனப்படுகிறது</a:t>
            </a:r>
            <a:r>
              <a:rPr lang="ta-IN" sz="16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IN" sz="1600" b="1" dirty="0">
              <a:ln>
                <a:solidFill>
                  <a:srgbClr val="FF00FF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ஒரு நிறுவனத்தின் கூடுதல் உற்பத்தி தேவையா அல்லது இல்லையா என்பதை தீர்மானிக்கும் மிக முக்கிய காரணியாக இறுதிநிலைச் செலவு உள்ளது.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இறுதிநிலைச் செலவு கீழ்கண்ட முறைகளில் அளவிடப்படுகிறது.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IN" sz="2000" b="1" dirty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MC = ΔTC / ΔQ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இதில்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sz="1600" b="1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MC = </a:t>
            </a:r>
            <a:r>
              <a:rPr lang="ta-IN" sz="1600" b="1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இறுதிநிலைச் செலவு </a:t>
            </a:r>
            <a:endParaRPr lang="en-IN" sz="1600" b="1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sz="1600" b="1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ΔTC = </a:t>
            </a:r>
            <a:r>
              <a:rPr lang="ta-IN" sz="1600" b="1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மொத்த செலவில் ஏற்பட்ட  மாற்றம் </a:t>
            </a:r>
            <a:endParaRPr lang="en-IN" sz="1600" b="1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sz="1600" b="1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ΔQ = </a:t>
            </a:r>
            <a:r>
              <a:rPr lang="ta-IN" sz="1600" b="1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மொத்த உற்பத்தியில் உள்ள மாற்றம் </a:t>
            </a:r>
            <a:endParaRPr lang="en-IN" sz="1600" b="1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4136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284" y="352843"/>
            <a:ext cx="11556642" cy="6104235"/>
          </a:xfrm>
          <a:prstGeom prst="rect">
            <a:avLst/>
          </a:prstGeom>
          <a:ln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எ.கா ஒரு நிறுவனம்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4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பண்டத்தை உற்பத்தி செய்ய ஆகும் மொத்தச் செலவு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₹1600.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பிறகு அந்நிறுவனம் கூடுதலாக ஒரு பண்டம் (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4+1=5)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 செய்ய ஆகும் மொத்தச் செலவு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₹1900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எனில் இறுதிநிலைச் செலவு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₹300.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அதாவது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MC = ₹1900 – ₹1600 = ₹300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மற்றொரு முறையில் இறுதிநிலைச் செலவை கீழ்கண்டவாறு  அளவிடலாம்.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IN" sz="2000" b="1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MCn</a:t>
            </a:r>
            <a:r>
              <a:rPr lang="en-IN" sz="20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= </a:t>
            </a:r>
            <a:r>
              <a:rPr lang="en-IN" sz="2000" b="1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TCn</a:t>
            </a:r>
            <a:r>
              <a:rPr lang="en-IN" sz="20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- TCn-1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இதில்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MC =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இறுதி நிலைச் செலவு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TCn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= ‘n’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அலகு பண்டத்திற்கான மொத்த செலவு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TCn-1 = n-1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அலகு பண்டத்திற்கான மொத்த செலவு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எ.கா 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TC4 = ₹1600, TC4-1 = ₹1400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எனில்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MC = ₹200 (MC = ₹1600 - ₹1400) 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049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405" y="88716"/>
            <a:ext cx="117498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1600" b="1" dirty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இறுதிநிலை செலவுக் கோட்டின் போக்கு வரைபடம் மற்றும் அட்டவணையில் விளக்கப்பட்டுள்ளது. </a:t>
            </a:r>
            <a:endParaRPr lang="en-IN" sz="1600" b="1" dirty="0">
              <a:ln>
                <a:solidFill>
                  <a:srgbClr val="00FF00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54" y="818508"/>
            <a:ext cx="3946100" cy="2620151"/>
          </a:xfrm>
          <a:prstGeom prst="rect">
            <a:avLst/>
          </a:prstGeom>
          <a:ln w="2286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54" y="3902299"/>
            <a:ext cx="3946100" cy="2601532"/>
          </a:xfrm>
          <a:prstGeom prst="rect">
            <a:avLst/>
          </a:prstGeom>
          <a:ln w="2286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4786647" y="685693"/>
            <a:ext cx="7203583" cy="5871992"/>
          </a:xfrm>
          <a:prstGeom prst="rect">
            <a:avLst/>
          </a:prstGeom>
          <a:ln>
            <a:solidFill>
              <a:srgbClr val="FF00FF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அட்டவணை மற்றும் வரைபடத்தில் இருந்து அறிவது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அ) ஆரம்பத்தில் மாறும் காரணிகளின் சிறப்பான செயல்பாட்டின் காரணமாக இறுதிநிலை செலவு குறைகிறது. இது குறைந்தபட்ச செலவுப் புள்ளியை அடையும் வரை தொடர்கிறது.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ஆ) குறைந்தபட்ச செலவு புள்ளியைத் தாண்டியும்  உற்பத்தி அதிகரித்தால் இறுதிநிலை செலவு அதிகரிக்க ஆரம்பிக்கும்.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இ) </a:t>
            </a:r>
            <a:r>
              <a:rPr lang="ta-IN" sz="16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இறுதிநிலை செலவுக் கோடு ‘</a:t>
            </a:r>
            <a:r>
              <a:rPr lang="en-IN" sz="16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U’ </a:t>
            </a:r>
            <a:r>
              <a:rPr lang="ta-IN" sz="16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வடிவத்தில்உள்ளது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ஈ) மொத்தச் செலவின் சரிவு இறுதிநிலைச் செலவின் சரிவாகும்.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உதாரணமாக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TC=Q3-18Q2+91Q+12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எனில்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MC= 3Q2-36Q+91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4668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133" y="612842"/>
            <a:ext cx="7139189" cy="5683607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a-IN" sz="20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சராசரி செலவிற்கும்  இறுதிநிலை செலவிற்கும்  உள்ள தொடா்புகள் </a:t>
            </a:r>
            <a:endParaRPr lang="en-IN" sz="2000" b="1" dirty="0">
              <a:ln>
                <a:solidFill>
                  <a:srgbClr val="FF00FF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சராசரி செலவிற்கும் இறுதிநிலைச் செலவிற்கும் உள்ள தனித்தன்மையான தொடர்புகள்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அ) </a:t>
            </a:r>
            <a:r>
              <a:rPr lang="en-IN" b="1" dirty="0">
                <a:ln>
                  <a:solidFill>
                    <a:srgbClr val="FF99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AC </a:t>
            </a: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குறையும் போது </a:t>
            </a:r>
            <a:r>
              <a:rPr lang="en-IN" b="1" dirty="0">
                <a:ln>
                  <a:solidFill>
                    <a:srgbClr val="FF99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MC </a:t>
            </a: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அதற்கு கீழே குறைகிறது. </a:t>
            </a:r>
            <a:endParaRPr lang="en-IN" b="1" dirty="0">
              <a:ln>
                <a:solidFill>
                  <a:srgbClr val="FF990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ஆ) </a:t>
            </a:r>
            <a:r>
              <a:rPr lang="en-IN" b="1" dirty="0">
                <a:ln>
                  <a:solidFill>
                    <a:srgbClr val="FF99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AC-</a:t>
            </a: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யின் அடிமட்டப் புள்ளியில் </a:t>
            </a:r>
            <a:r>
              <a:rPr lang="en-IN" b="1" dirty="0">
                <a:ln>
                  <a:solidFill>
                    <a:srgbClr val="FF99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MC </a:t>
            </a: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சமமாக இருக்கிறது.</a:t>
            </a:r>
            <a:endParaRPr lang="en-IN" b="1" dirty="0">
              <a:ln>
                <a:solidFill>
                  <a:srgbClr val="FF990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இ)  </a:t>
            </a:r>
            <a:r>
              <a:rPr lang="en-IN" b="1" dirty="0">
                <a:ln>
                  <a:solidFill>
                    <a:srgbClr val="FF99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AC </a:t>
            </a: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அதிகரிக்கும் போது அதைவிட வேகமாக </a:t>
            </a:r>
            <a:r>
              <a:rPr lang="en-IN" b="1" dirty="0">
                <a:ln>
                  <a:solidFill>
                    <a:srgbClr val="FF99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MC </a:t>
            </a: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அதிகரிக்கிறது. எனவே </a:t>
            </a:r>
            <a:r>
              <a:rPr lang="en-IN" b="1" dirty="0">
                <a:ln>
                  <a:solidFill>
                    <a:srgbClr val="FF99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AC </a:t>
            </a: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கோட்டிற்கு மேலே </a:t>
            </a:r>
            <a:r>
              <a:rPr lang="en-IN" b="1" dirty="0">
                <a:ln>
                  <a:solidFill>
                    <a:srgbClr val="FF99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MC  </a:t>
            </a: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உள்ளது. </a:t>
            </a:r>
            <a:endParaRPr lang="en-IN" b="1" dirty="0">
              <a:ln>
                <a:solidFill>
                  <a:srgbClr val="FF990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ஈ)  </a:t>
            </a:r>
            <a:r>
              <a:rPr lang="en-IN" b="1" dirty="0">
                <a:ln>
                  <a:solidFill>
                    <a:srgbClr val="FF99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AC </a:t>
            </a: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கோட்டின் மிகத் தாழ்வான புள்ளியை </a:t>
            </a:r>
            <a:r>
              <a:rPr lang="en-IN" b="1" dirty="0">
                <a:ln>
                  <a:solidFill>
                    <a:srgbClr val="FF99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MC </a:t>
            </a: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கோடு கீழிருந்து மேல் நோக்கி வெட்டிச் செல்கிறது.</a:t>
            </a:r>
            <a:endParaRPr lang="en-IN" b="1" dirty="0">
              <a:ln>
                <a:solidFill>
                  <a:srgbClr val="FF990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900" y="1473446"/>
            <a:ext cx="4343400" cy="3962400"/>
          </a:xfrm>
          <a:prstGeom prst="rect">
            <a:avLst/>
          </a:prstGeom>
          <a:ln w="2286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561397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6535C2-023E-E40D-F0FE-CE01AC825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3" y="402336"/>
            <a:ext cx="11847444" cy="6053328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224205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406" y="275374"/>
            <a:ext cx="11801340" cy="6279924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ln>
                  <a:solidFill>
                    <a:srgbClr val="00CC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நீண்ட கால சராசரி செலவு என்பது நீண்டகால மொத்தச் செலவை</a:t>
            </a:r>
            <a:r>
              <a:rPr lang="en-IN" b="1" dirty="0">
                <a:ln>
                  <a:solidFill>
                    <a:srgbClr val="00CC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ln>
                  <a:solidFill>
                    <a:srgbClr val="00CC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மொத்த உற்பத்தி செய்யப்பட்ட அலகுகளால் வகுக்கப்படுவதால் பெறப்படும் செலவாகும்</a:t>
            </a:r>
            <a:r>
              <a:rPr lang="en-IN" b="1" dirty="0">
                <a:ln>
                  <a:solidFill>
                    <a:srgbClr val="00CC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IN" b="1" dirty="0">
                <a:ln>
                  <a:solidFill>
                    <a:srgbClr val="FF99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LAC = LTC / Q 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இதில்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b="1" dirty="0">
                <a:ln>
                  <a:solidFill>
                    <a:srgbClr val="CCCC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LAC = </a:t>
            </a:r>
            <a:r>
              <a:rPr lang="ta-IN" b="1" dirty="0">
                <a:ln>
                  <a:solidFill>
                    <a:srgbClr val="CCCC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நீண்டகால சராசரி செலவு</a:t>
            </a:r>
            <a:endParaRPr lang="en-IN" b="1" dirty="0">
              <a:ln>
                <a:solidFill>
                  <a:srgbClr val="CCCC0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b="1" dirty="0">
                <a:ln>
                  <a:solidFill>
                    <a:srgbClr val="CCCC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LTC = </a:t>
            </a:r>
            <a:r>
              <a:rPr lang="ta-IN" b="1" dirty="0">
                <a:ln>
                  <a:solidFill>
                    <a:srgbClr val="CCCC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நீண்டகால மொத்தச் செலவு</a:t>
            </a:r>
            <a:endParaRPr lang="en-IN" b="1" dirty="0">
              <a:ln>
                <a:solidFill>
                  <a:srgbClr val="CCCC0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b="1" dirty="0">
                <a:ln>
                  <a:solidFill>
                    <a:srgbClr val="CCCC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Q = </a:t>
            </a:r>
            <a:r>
              <a:rPr lang="ta-IN" b="1" dirty="0">
                <a:ln>
                  <a:solidFill>
                    <a:srgbClr val="CCCC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 அளவு</a:t>
            </a:r>
            <a:endParaRPr lang="en-IN" b="1" dirty="0">
              <a:ln>
                <a:solidFill>
                  <a:srgbClr val="CCCC0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நீண்டகால சராசரி செலவு வளைகோடானது பல குறுகிய கால சராசரி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வளைகோடுகளிலிருந்து பெறப்பட்டதாகும்.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அதாவது குறுகியகால சராசரி செலவு வளைகோடுகளின் மிகத்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தாழ்வான புள்ளிகளை ஒருங்கிணைத்து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நீண்ட கால சராசரி செலவு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வளைகோடானது அமைந்துள்ளது.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எனவே நீண்டகால சராசரி செலவு வளைகோடானது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N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N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'</a:t>
            </a:r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திட்ட வளைகோடு அல்லது உறை வடிவ வளைகோடு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என்றும் அழைக்கப்படுகிறது.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8522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426" y="296214"/>
            <a:ext cx="7031865" cy="5837495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தற்போதுள்ள செலவுக் கோட்பாடுகள் நீண்டகால சராசரி செலவுக் கோடு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'U'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வடிவமாக இல்லாமல்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'L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வடிவமாக இருக்கும் என்கின்றன.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நீண்ட காலத்தில் ஆலையின்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விரிவாக்கத்தினாலும்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 பொருளாதார அதிகரிப்பினாலும்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சிக்கனங்களினாலும் ஒவ்வொரு அலகிற்கான உற்பத்திச் செலவு வேகமாக குறையும்.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இதனால் சராசாரி செலவுக் கோடு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'L' 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வடிவமாக இருக்கும்.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631" y="1907598"/>
            <a:ext cx="4503984" cy="2265157"/>
          </a:xfrm>
          <a:prstGeom prst="rect">
            <a:avLst/>
          </a:prstGeom>
          <a:ln w="2286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68022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889" y="215122"/>
            <a:ext cx="11865735" cy="6370975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ta-IN" sz="2400" b="1" dirty="0">
                <a:ln>
                  <a:solidFill>
                    <a:srgbClr val="5B9BD5">
                      <a:lumMod val="60000"/>
                      <a:lumOff val="40000"/>
                    </a:srgbClr>
                  </a:solidFill>
                </a:ln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செலவுச் சார்பு 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செலவுச் சார்பு என்பது மொத்த செலவிற்கும் மற்றும் உற்பத்திக்கும் இடையே உள்ள தொடர்பினை வெளிப்படுத்துகிறது. </a:t>
            </a:r>
            <a:endParaRPr lang="en-IN" sz="20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a-IN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செலவுச் சார்பை இவ்வாறு எழுதலாம். </a:t>
            </a:r>
          </a:p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n-IN" sz="2800" b="1" dirty="0">
                <a:ln>
                  <a:solidFill>
                    <a:srgbClr val="FFC000"/>
                  </a:solidFill>
                </a:ln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C = f(Q) </a:t>
            </a: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ta-IN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எ.கா. </a:t>
            </a:r>
            <a:r>
              <a:rPr lang="en-IN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TC = Q3–18Q2 + 91Q + 12 </a:t>
            </a: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ta-IN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இதில் </a:t>
            </a:r>
            <a:endParaRPr lang="en-IN" sz="20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sz="2000" b="1" dirty="0">
                <a:ln>
                  <a:solidFill>
                    <a:srgbClr val="00B050"/>
                  </a:solidFill>
                </a:ln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C = </a:t>
            </a:r>
            <a:r>
              <a:rPr lang="ta-IN" sz="2000" b="1" dirty="0">
                <a:ln>
                  <a:solidFill>
                    <a:srgbClr val="00B050"/>
                  </a:solidFill>
                </a:ln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செலவு 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sz="2000" b="1" dirty="0">
                <a:ln>
                  <a:solidFill>
                    <a:srgbClr val="00B050"/>
                  </a:solidFill>
                </a:ln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Q = </a:t>
            </a:r>
            <a:r>
              <a:rPr lang="ta-IN" sz="2000" b="1" dirty="0">
                <a:ln>
                  <a:solidFill>
                    <a:srgbClr val="00B050"/>
                  </a:solidFill>
                </a:ln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 அளவு 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செலவுச் சார்பு என்பது பெறப்பட்ட சார்பு ஆகும். </a:t>
            </a:r>
            <a:endParaRPr lang="en-IN" sz="20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ஏனெனில் அவை உற்பத்திச் சார்பிலிருந்து பெறப்பட்டதாகும். </a:t>
            </a:r>
            <a:endParaRPr lang="ta-IN" sz="16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9266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890" y="572139"/>
            <a:ext cx="11621036" cy="4898777"/>
          </a:xfrm>
          <a:prstGeom prst="rect">
            <a:avLst/>
          </a:prstGeom>
          <a:ln>
            <a:solidFill>
              <a:srgbClr val="FF99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a-IN" sz="2400" b="1" dirty="0">
                <a:ln>
                  <a:solidFill>
                    <a:srgbClr val="FF99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வருவாய் பற்றி ஆய்வு </a:t>
            </a:r>
            <a:r>
              <a:rPr lang="en-IN" sz="2400" b="1" dirty="0">
                <a:ln>
                  <a:solidFill>
                    <a:srgbClr val="FF99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(REVENUE ANALYSIS)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ஒரு விற்பனையாளர் தன் பண்டபரிமாற்றத்தின் மூலம் ஈட்டுகின்ற பணமே வருவாய் எனப்படும். </a:t>
            </a:r>
            <a:endParaRPr lang="en-IN" b="1" dirty="0">
              <a:ln>
                <a:solidFill>
                  <a:srgbClr val="FF00FF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அதாவது வருவாய் என்பது விற்பனை வருவாயைக் குறிக்கும்.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உற்பத்தியாளர்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தான் உற்பத்தி செய்த பண்டத்தை ஒரு குறிப்பிட்ட விலையில்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சந்தையில் விற்பனை செய்வதன் மூலம் பெறுகின்ற வருமானமே அந்நிறுவனத்தின் வருவாய் எனப்படும்.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எ.கா.ஒரு நிறுவனம்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10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புத்தகங்களை வீதம் விற்பனை செய்தால் அந்நிறுவனத்தின் மொத்த வருவாய்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1000.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அதாவது (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10X 100 = 1000)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E381FC-38E2-874E-C4EF-19EEE52F1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0895"/>
            <a:ext cx="1219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90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285" y="404756"/>
            <a:ext cx="11724068" cy="6140142"/>
          </a:xfrm>
          <a:prstGeom prst="rect">
            <a:avLst/>
          </a:prstGeom>
          <a:ln>
            <a:solidFill>
              <a:srgbClr val="FF9933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a-IN" sz="24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வருவாய் கருத்துக்கள்</a:t>
            </a:r>
            <a:endParaRPr lang="en-IN" sz="2400" b="1" dirty="0">
              <a:ln>
                <a:solidFill>
                  <a:srgbClr val="FF00FF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வருவாய் என்பது மூன்று விதங்களில் விளக்கப்படுகிறது. அவை.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b="1" dirty="0">
                <a:ln>
                  <a:solidFill>
                    <a:srgbClr val="00CC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1.</a:t>
            </a:r>
            <a:r>
              <a:rPr lang="ta-IN" b="1" dirty="0">
                <a:ln>
                  <a:solidFill>
                    <a:srgbClr val="00CC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மொத்த வருவாய்</a:t>
            </a:r>
            <a:endParaRPr lang="en-IN" b="1" dirty="0">
              <a:ln>
                <a:solidFill>
                  <a:srgbClr val="00CC66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b="1" dirty="0">
                <a:ln>
                  <a:solidFill>
                    <a:srgbClr val="00CC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2.</a:t>
            </a:r>
            <a:r>
              <a:rPr lang="ta-IN" b="1" dirty="0">
                <a:ln>
                  <a:solidFill>
                    <a:srgbClr val="00CC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சராசரி வருவாய் மற்றும்</a:t>
            </a:r>
            <a:endParaRPr lang="en-IN" b="1" dirty="0">
              <a:ln>
                <a:solidFill>
                  <a:srgbClr val="00CC66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b="1" dirty="0">
                <a:ln>
                  <a:solidFill>
                    <a:srgbClr val="00CC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3. </a:t>
            </a:r>
            <a:r>
              <a:rPr lang="ta-IN" b="1" dirty="0">
                <a:ln>
                  <a:solidFill>
                    <a:srgbClr val="00CC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இறுதிநிலை வருவாய்</a:t>
            </a:r>
            <a:endParaRPr lang="en-IN" b="1" dirty="0">
              <a:ln>
                <a:solidFill>
                  <a:srgbClr val="00CC66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இக்கருத்துக்கள் விரிவாக விளக்கப்பட்டுள்ளன.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ln>
                  <a:solidFill>
                    <a:srgbClr val="FF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அ. மொத்த வருவாய் (</a:t>
            </a:r>
            <a:r>
              <a:rPr lang="en-IN" b="1" dirty="0">
                <a:ln>
                  <a:solidFill>
                    <a:srgbClr val="FF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Total Revenue)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ln>
                  <a:solidFill>
                    <a:srgbClr val="33CC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மொத்த வருவாய் என்பது</a:t>
            </a:r>
            <a:r>
              <a:rPr lang="en-IN" b="1" dirty="0">
                <a:ln>
                  <a:solidFill>
                    <a:srgbClr val="33CC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ln>
                  <a:solidFill>
                    <a:srgbClr val="33CC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ஒரு நிறுவனம் தன் உற்பத்தி பண்டங்களை விற்பனை செய்வதால் கிடைக்கும் மொத்த வருமானமே. </a:t>
            </a:r>
            <a:endParaRPr lang="en-IN" b="1" dirty="0">
              <a:ln>
                <a:solidFill>
                  <a:srgbClr val="33CCFF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விற்பனை செய்யப்பட்ட பண்டங்களின் எண்ணிக்கையை அப்பண்டத்தின் விலையால் பெருக்கக் கிடைப்பது மொத்த வருவாய் ஆகும்.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5105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98" y="212012"/>
            <a:ext cx="11530885" cy="6242735"/>
          </a:xfrm>
          <a:prstGeom prst="rect">
            <a:avLst/>
          </a:prstGeom>
          <a:ln>
            <a:solidFill>
              <a:srgbClr val="FF00FF"/>
            </a:solidFill>
            <a:prstDash val="sysDash"/>
          </a:ln>
          <a:effectLst>
            <a:glow rad="101600">
              <a:srgbClr val="33CCFF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IN" sz="2400" b="1" dirty="0">
                <a:ln>
                  <a:solidFill>
                    <a:srgbClr val="9999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TR = P X Q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இதில்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b="1" dirty="0">
                <a:ln>
                  <a:solidFill>
                    <a:srgbClr val="CC00CC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TR = </a:t>
            </a:r>
            <a:r>
              <a:rPr lang="ta-IN" b="1" dirty="0">
                <a:ln>
                  <a:solidFill>
                    <a:srgbClr val="CC00CC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மொத்த வருவாய் </a:t>
            </a:r>
            <a:endParaRPr lang="en-IN" b="1" dirty="0">
              <a:ln>
                <a:solidFill>
                  <a:srgbClr val="CC00CC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b="1" dirty="0">
                <a:ln>
                  <a:solidFill>
                    <a:srgbClr val="CC00CC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P = </a:t>
            </a:r>
            <a:r>
              <a:rPr lang="ta-IN" b="1" dirty="0">
                <a:ln>
                  <a:solidFill>
                    <a:srgbClr val="CC00CC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விலை</a:t>
            </a:r>
            <a:endParaRPr lang="en-IN" b="1" dirty="0">
              <a:ln>
                <a:solidFill>
                  <a:srgbClr val="CC00CC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b="1" dirty="0">
                <a:ln>
                  <a:solidFill>
                    <a:srgbClr val="CC00CC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Q = </a:t>
            </a:r>
            <a:r>
              <a:rPr lang="ta-IN" b="1" dirty="0">
                <a:ln>
                  <a:solidFill>
                    <a:srgbClr val="CC00CC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விற்பனைஅளவு </a:t>
            </a:r>
            <a:endParaRPr lang="en-IN" b="1" dirty="0">
              <a:ln>
                <a:solidFill>
                  <a:srgbClr val="CC00CC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உதாரணமாக ஒரு நிறுவனம்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100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கைபேசிகளை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₹500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வீதம் விற்பனை செய்தால் அந்நிறுவனத்தின் மொத்த வருவாய்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₹50,000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ஆகும்.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இதில்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b="1" dirty="0">
                <a:ln>
                  <a:solidFill>
                    <a:srgbClr val="FF99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P = 500 Q = 100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a-IN" b="1" dirty="0">
                <a:ln>
                  <a:solidFill>
                    <a:srgbClr val="FF99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ஃ </a:t>
            </a:r>
            <a:r>
              <a:rPr lang="en-IN" b="1" dirty="0">
                <a:ln>
                  <a:solidFill>
                    <a:srgbClr val="FF99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TR = P X Q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b="1" dirty="0">
                <a:ln>
                  <a:solidFill>
                    <a:srgbClr val="FF99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= 500 X 100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b="1" dirty="0">
                <a:ln>
                  <a:solidFill>
                    <a:srgbClr val="FF99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= 50,000</a:t>
            </a:r>
            <a:endParaRPr lang="en-IN" b="1" dirty="0">
              <a:ln>
                <a:solidFill>
                  <a:srgbClr val="FF9966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0870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374" y="200916"/>
            <a:ext cx="11904372" cy="888705"/>
          </a:xfrm>
          <a:prstGeom prst="rect">
            <a:avLst/>
          </a:prstGeom>
          <a:solidFill>
            <a:srgbClr val="002060"/>
          </a:solidFill>
          <a:ln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நிலையான விலையில்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-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விலை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₹5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ஆக உள்ள போது மொத்த வருவாயின் போக்கினை அட்டவணை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மற்றும் வரைபடம்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விளக்குகிறது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55" y="1524600"/>
            <a:ext cx="4862580" cy="4124325"/>
          </a:xfrm>
          <a:prstGeom prst="rect">
            <a:avLst/>
          </a:prstGeom>
          <a:ln w="2286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722" y="1524599"/>
            <a:ext cx="5839295" cy="4124325"/>
          </a:xfrm>
          <a:prstGeom prst="rect">
            <a:avLst/>
          </a:prstGeom>
          <a:ln w="2286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203699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495" y="122808"/>
            <a:ext cx="6997521" cy="3965188"/>
          </a:xfrm>
          <a:prstGeom prst="rect">
            <a:avLst/>
          </a:prstGeom>
          <a:ln>
            <a:solidFill>
              <a:srgbClr val="CC00CC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ln>
                  <a:solidFill>
                    <a:srgbClr val="FF99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விலைகுறையும் போது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பண்டங்களின் விற்பனை அதிகரிக்கும்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. (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பொருட்கள் அங்காடியில் நிறைகுறைப் போட்டி நிலவும்போது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)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இதனால் மொத்த வருவாயில் ஏற்படும் போக்கினை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அட்டவணை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மற்றும் வரைபடம்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விளக்குகிறது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.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IN" sz="2000" b="1" dirty="0">
                <a:ln>
                  <a:solidFill>
                    <a:srgbClr val="CC00CC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TR=</a:t>
            </a:r>
            <a:r>
              <a:rPr lang="en-IN" sz="2000" b="1" dirty="0" err="1">
                <a:ln>
                  <a:solidFill>
                    <a:srgbClr val="CC00CC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PxQ</a:t>
            </a:r>
            <a:r>
              <a:rPr lang="en-IN" sz="2000" b="1" dirty="0">
                <a:ln>
                  <a:solidFill>
                    <a:srgbClr val="CC00CC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1600" b="1" dirty="0">
                <a:ln>
                  <a:solidFill>
                    <a:srgbClr val="FF99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விலை</a:t>
            </a:r>
            <a:r>
              <a:rPr lang="en-IN" sz="1600" b="1" dirty="0">
                <a:ln>
                  <a:solidFill>
                    <a:srgbClr val="FF99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1</a:t>
            </a:r>
            <a:r>
              <a:rPr lang="ta-IN" sz="1600" b="1" dirty="0">
                <a:ln>
                  <a:solidFill>
                    <a:srgbClr val="FF99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ஆக உள்ள போது</a:t>
            </a:r>
            <a:r>
              <a:rPr lang="en-IN" sz="1600" b="1" dirty="0">
                <a:ln>
                  <a:solidFill>
                    <a:srgbClr val="FF99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P =1, Q =10, TR=10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1600" b="1" dirty="0">
                <a:ln>
                  <a:solidFill>
                    <a:srgbClr val="FF99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விலை</a:t>
            </a:r>
            <a:r>
              <a:rPr lang="en-IN" sz="1600" b="1" dirty="0">
                <a:ln>
                  <a:solidFill>
                    <a:srgbClr val="FF99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3</a:t>
            </a:r>
            <a:r>
              <a:rPr lang="ta-IN" sz="1600" b="1" dirty="0">
                <a:ln>
                  <a:solidFill>
                    <a:srgbClr val="FF99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ஆக உள்ள போது</a:t>
            </a:r>
            <a:r>
              <a:rPr lang="en-IN" sz="1600" b="1" dirty="0">
                <a:ln>
                  <a:solidFill>
                    <a:srgbClr val="FF99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P =3, Q =8, TR=24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1600" b="1" dirty="0">
                <a:ln>
                  <a:solidFill>
                    <a:srgbClr val="FF99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விலை</a:t>
            </a:r>
            <a:r>
              <a:rPr lang="en-IN" sz="1600" b="1" dirty="0">
                <a:ln>
                  <a:solidFill>
                    <a:srgbClr val="FF99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10</a:t>
            </a:r>
            <a:r>
              <a:rPr lang="ta-IN" sz="1600" b="1" dirty="0">
                <a:ln>
                  <a:solidFill>
                    <a:srgbClr val="FF99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ஆக உள்ள போது</a:t>
            </a:r>
            <a:r>
              <a:rPr lang="en-IN" sz="1600" b="1" dirty="0">
                <a:ln>
                  <a:solidFill>
                    <a:srgbClr val="FF99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P =10, Q =1, TR=10</a:t>
            </a:r>
            <a:r>
              <a:rPr lang="ta-IN" sz="1600" b="1" dirty="0">
                <a:ln>
                  <a:solidFill>
                    <a:srgbClr val="FF99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ஆக இருக்கும்.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777" y="573568"/>
            <a:ext cx="4198513" cy="5608290"/>
          </a:xfrm>
          <a:prstGeom prst="rect">
            <a:avLst/>
          </a:prstGeom>
          <a:ln w="2286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88" y="4353059"/>
            <a:ext cx="4286250" cy="2215166"/>
          </a:xfrm>
          <a:prstGeom prst="rect">
            <a:avLst/>
          </a:prstGeom>
          <a:ln w="228600" cap="sq" cmpd="thickThin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609566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768" y="249397"/>
            <a:ext cx="11775583" cy="6427401"/>
          </a:xfrm>
          <a:prstGeom prst="rect">
            <a:avLst/>
          </a:prstGeom>
          <a:ln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ln>
                  <a:solidFill>
                    <a:srgbClr val="FF99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ஆ. சராசரி வருவாய் (</a:t>
            </a:r>
            <a:r>
              <a:rPr lang="en-IN" b="1" dirty="0">
                <a:ln>
                  <a:solidFill>
                    <a:srgbClr val="FF99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Average Revenue)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சராசரி வருவாய் என்பது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ஒரு பண்டத்திற்கான வருவாய் ஆகும்.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சராசரி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வருவாய் என்பது மொத்த வருவாயை விற்பனை செய்யப்பட்ட பண்டங்களின் எண்ணிக்கையால் வகுக்கக் கிடைக்கும் ஈவு ஆகும்.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IN" b="1" dirty="0">
                <a:ln>
                  <a:solidFill>
                    <a:srgbClr val="33CC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AR = TR / Q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(TR= PQ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எனில்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AR= PQ/Q =P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எனவும் கூறலாம்)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இதில்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sz="1600" b="1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AR = </a:t>
            </a:r>
            <a:r>
              <a:rPr lang="ta-IN" sz="1600" b="1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சராசரி வருவாய் </a:t>
            </a:r>
            <a:endParaRPr lang="en-IN" sz="1600" b="1" dirty="0">
              <a:ln>
                <a:solidFill>
                  <a:srgbClr val="FFFFFF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sz="1600" b="1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TR = </a:t>
            </a:r>
            <a:r>
              <a:rPr lang="ta-IN" sz="1600" b="1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மொத்த வருவாய் </a:t>
            </a:r>
            <a:endParaRPr lang="en-IN" sz="1600" b="1" dirty="0">
              <a:ln>
                <a:solidFill>
                  <a:srgbClr val="FFFFFF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sz="1600" b="1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Q = </a:t>
            </a:r>
            <a:r>
              <a:rPr lang="ta-IN" sz="1600" b="1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விற்பனை</a:t>
            </a:r>
            <a:r>
              <a:rPr lang="en-IN" sz="1600" b="1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600" b="1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அளவு </a:t>
            </a:r>
            <a:endParaRPr lang="en-IN" sz="1600" b="1" dirty="0">
              <a:ln>
                <a:solidFill>
                  <a:srgbClr val="FFFFFF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எடுத்துக்காட்டாக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5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அலகுகளைவிற்பனைசெய்யும்போது மொத்த வருவாய் 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₹ 30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எனில் ஒரு பண்டத்திற்கான சராசரி வருவாய் 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₹ 6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ஆகும். (சராசரி வருவாய் 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30/5 = 6) 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இது சராசரி வருவாய் விலைக்குச் சமமாக உள்ளதைக் காட்டுகிறது.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IN" b="1" dirty="0">
                <a:ln>
                  <a:solidFill>
                    <a:srgbClr val="CC00CC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AR = TR / Q = PQ / Q = P </a:t>
            </a:r>
            <a:endParaRPr lang="en-IN" b="1" dirty="0">
              <a:ln>
                <a:solidFill>
                  <a:srgbClr val="CC00CC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42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EE9CB1-2768-BBBF-F37C-3966363D8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15" y="676417"/>
            <a:ext cx="11821169" cy="55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944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99" y="559940"/>
            <a:ext cx="11608157" cy="5781070"/>
          </a:xfrm>
          <a:prstGeom prst="rect">
            <a:avLst/>
          </a:prstGeom>
          <a:ln>
            <a:solidFill>
              <a:srgbClr val="FF9933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மற்றொரு முறையிலும் இறுதிநிலை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வருவாயைக் கணக்கிடலாம்.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அவை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IN" sz="20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MR = </a:t>
            </a:r>
            <a:r>
              <a:rPr lang="en-IN" sz="2000" b="1" dirty="0" err="1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TRn</a:t>
            </a:r>
            <a:r>
              <a:rPr lang="en-IN" sz="20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– TRn-1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a-IN" sz="20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அல்லது </a:t>
            </a:r>
            <a:endParaRPr lang="en-IN" sz="2000" b="1" dirty="0">
              <a:ln>
                <a:solidFill>
                  <a:srgbClr val="FF00FF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IN" sz="20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MR = TRn+1 – </a:t>
            </a:r>
            <a:r>
              <a:rPr lang="en-IN" sz="2000" b="1" dirty="0" err="1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TRn</a:t>
            </a:r>
            <a:r>
              <a:rPr lang="en-IN" sz="20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= ΔTR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இதில்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b="1" dirty="0" err="1">
                <a:ln>
                  <a:solidFill>
                    <a:srgbClr val="33CC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TRn</a:t>
            </a:r>
            <a:r>
              <a:rPr lang="en-IN" b="1" dirty="0">
                <a:ln>
                  <a:solidFill>
                    <a:srgbClr val="33CC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= ‘n’ </a:t>
            </a:r>
            <a:r>
              <a:rPr lang="ta-IN" b="1" dirty="0">
                <a:ln>
                  <a:solidFill>
                    <a:srgbClr val="33CC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அலகிற்கான மொத்த வருவாய் </a:t>
            </a:r>
            <a:endParaRPr lang="en-IN" b="1" dirty="0">
              <a:ln>
                <a:solidFill>
                  <a:srgbClr val="33CCFF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b="1" dirty="0">
                <a:ln>
                  <a:solidFill>
                    <a:srgbClr val="33CC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TRn-1 = n-1</a:t>
            </a:r>
            <a:r>
              <a:rPr lang="ta-IN" b="1" dirty="0">
                <a:ln>
                  <a:solidFill>
                    <a:srgbClr val="33CC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அலகிற்கான மொத்த வருவாய் </a:t>
            </a:r>
            <a:endParaRPr lang="en-IN" b="1" dirty="0">
              <a:ln>
                <a:solidFill>
                  <a:srgbClr val="33CCFF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b="1" dirty="0">
                <a:ln>
                  <a:solidFill>
                    <a:srgbClr val="33CC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TRn+1 = n+1</a:t>
            </a:r>
            <a:r>
              <a:rPr lang="ta-IN" b="1" dirty="0">
                <a:ln>
                  <a:solidFill>
                    <a:srgbClr val="33CC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அலகிற்கான மொத்த வருவாய் </a:t>
            </a:r>
            <a:endParaRPr lang="en-IN" b="1" dirty="0">
              <a:ln>
                <a:solidFill>
                  <a:srgbClr val="33CCFF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(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விலை மாறாத போது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TR=P*Q, MR = ΔTR/ΔQ= P,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எனவே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AR –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க்குச் சமமாக இருக்கும்) 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984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9D01BA-7018-2792-FE53-E0AC921B0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3816"/>
            <a:ext cx="12192000" cy="523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684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910" y="355913"/>
            <a:ext cx="6542468" cy="5752857"/>
          </a:xfrm>
          <a:prstGeom prst="rect">
            <a:avLst/>
          </a:prstGeom>
          <a:ln>
            <a:solidFill>
              <a:srgbClr val="CC00CC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மாறாத விலையில் </a:t>
            </a:r>
            <a:r>
              <a:rPr lang="en-IN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AR </a:t>
            </a:r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மற்றும் </a:t>
            </a:r>
            <a:r>
              <a:rPr lang="en-IN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MR </a:t>
            </a:r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வளைகோடுகள் </a:t>
            </a:r>
            <a:endParaRPr lang="en-IN" b="1" dirty="0">
              <a:ln>
                <a:solidFill>
                  <a:srgbClr val="FF00FF"/>
                </a:solidFill>
              </a:ln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7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விலையில்</a:t>
            </a:r>
            <a:r>
              <a:rPr lang="en-IN" sz="17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7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மாற்றம் இல்லையெனில்</a:t>
            </a:r>
            <a:r>
              <a:rPr lang="en-IN" sz="17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AR </a:t>
            </a:r>
            <a:r>
              <a:rPr lang="ta-IN" sz="17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மற்றும் </a:t>
            </a:r>
            <a:r>
              <a:rPr lang="en-IN" sz="17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MR </a:t>
            </a:r>
            <a:r>
              <a:rPr lang="ta-IN" sz="17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வளைகோடுகள் ஒன்றிணைந்து ஒரேகோடாக இருக்கும். </a:t>
            </a:r>
            <a:endParaRPr lang="en-IN" sz="17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7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நிறைவுப் போட்டியில் விலையில்</a:t>
            </a:r>
            <a:r>
              <a:rPr lang="en-IN" sz="17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7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மாற்றம் இருக்காது. </a:t>
            </a:r>
            <a:endParaRPr lang="en-IN" sz="17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7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விலை ஒரே அளவாக இருக்கும். </a:t>
            </a:r>
            <a:endParaRPr lang="en-IN" sz="17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7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எனவே </a:t>
            </a:r>
            <a:r>
              <a:rPr lang="en-IN" sz="17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AR </a:t>
            </a:r>
            <a:r>
              <a:rPr lang="ta-IN" sz="17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மற்றும் </a:t>
            </a:r>
            <a:r>
              <a:rPr lang="en-IN" sz="17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MR </a:t>
            </a:r>
            <a:r>
              <a:rPr lang="ta-IN" sz="17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வளைகோடுகள் </a:t>
            </a:r>
            <a:r>
              <a:rPr lang="en-IN" sz="17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X </a:t>
            </a:r>
            <a:r>
              <a:rPr lang="ta-IN" sz="17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அச்சுக்கு இணையாக ஒரு படுக்கைக் கோடாக இருக்கும்.</a:t>
            </a:r>
            <a:endParaRPr lang="en-IN" sz="17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700" b="1" dirty="0">
                <a:solidFill>
                  <a:schemeClr val="bg1"/>
                </a:solidFill>
              </a:rPr>
              <a:t>மாறாத விலையில் </a:t>
            </a:r>
            <a:r>
              <a:rPr lang="en-IN" sz="1700" b="1" dirty="0">
                <a:solidFill>
                  <a:schemeClr val="bg1"/>
                </a:solidFill>
              </a:rPr>
              <a:t>AR </a:t>
            </a:r>
            <a:r>
              <a:rPr lang="ta-IN" sz="1700" b="1" dirty="0">
                <a:solidFill>
                  <a:schemeClr val="bg1"/>
                </a:solidFill>
              </a:rPr>
              <a:t>மற்றும் </a:t>
            </a:r>
            <a:r>
              <a:rPr lang="en-IN" sz="1700" b="1" dirty="0">
                <a:solidFill>
                  <a:schemeClr val="bg1"/>
                </a:solidFill>
              </a:rPr>
              <a:t>MR </a:t>
            </a:r>
            <a:r>
              <a:rPr lang="ta-IN" sz="1700" b="1" dirty="0">
                <a:solidFill>
                  <a:schemeClr val="bg1"/>
                </a:solidFill>
              </a:rPr>
              <a:t>வளைகோடானது அட்டவணை மற்றும் வரைபடம் விளக்குகிறது</a:t>
            </a:r>
            <a:endParaRPr lang="en-IN" sz="17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539" y="308745"/>
            <a:ext cx="4505325" cy="3600450"/>
          </a:xfrm>
          <a:prstGeom prst="rect">
            <a:avLst/>
          </a:prstGeom>
          <a:ln w="228600" cap="sq" cmpd="thickThin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539" y="4204750"/>
            <a:ext cx="4505325" cy="2234687"/>
          </a:xfrm>
          <a:prstGeom prst="rect">
            <a:avLst/>
          </a:prstGeom>
          <a:ln w="2286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19001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526" y="170388"/>
            <a:ext cx="11801341" cy="6483826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a-IN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செலவு கருத்துக்கள் </a:t>
            </a:r>
            <a:endParaRPr lang="en-IN" sz="1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16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பணச் செலவு (</a:t>
            </a:r>
            <a:r>
              <a:rPr lang="en-IN" sz="16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Money Cost) </a:t>
            </a:r>
          </a:p>
          <a:p>
            <a:pPr marL="171450" indent="-1714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உற்பத்திச் செலவுகள் பணத்தால் குறிப்பிடப்பட்டால் அது பணச் செலவு எனப்படும். </a:t>
            </a:r>
            <a:endParaRPr lang="en-IN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வேறுவகையில் கூறினால்</a:t>
            </a:r>
            <a:r>
              <a:rPr lang="en-IN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ஒரு நிறுவனம் ஒரு பொருளைஉற்பத்தி செய்ய பணமாக செலவிடுகின்ற அனைத்துச் செலவுகளுமே பணச் செலவு எனப்படுகிறது. </a:t>
            </a:r>
            <a:endParaRPr lang="en-IN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பணச் செலவில் கீழ்கண்ட செலவுகள் உள்ளடங்கியுள்ளன அவை</a:t>
            </a:r>
            <a:r>
              <a:rPr lang="en-IN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400" b="1" dirty="0">
                <a:solidFill>
                  <a:schemeClr val="bg1"/>
                </a:solidFill>
                <a:effectLst>
                  <a:glow rad="101600">
                    <a:srgbClr val="66CCFF">
                      <a:alpha val="60000"/>
                    </a:srgb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கச்சாப் பொருள்களுக்கான செலவுகள்  உழைப்பற்கான கூலி மற்றும் சம்பளம்</a:t>
            </a:r>
            <a:r>
              <a:rPr lang="en-IN" sz="1400" b="1" dirty="0">
                <a:solidFill>
                  <a:schemeClr val="bg1"/>
                </a:solidFill>
                <a:effectLst>
                  <a:glow rad="101600">
                    <a:srgbClr val="66CCFF">
                      <a:alpha val="60000"/>
                    </a:srgb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400" b="1" dirty="0">
                <a:solidFill>
                  <a:schemeClr val="bg1"/>
                </a:solidFill>
                <a:effectLst>
                  <a:glow rad="101600">
                    <a:srgbClr val="66CCFF">
                      <a:alpha val="60000"/>
                    </a:srgb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கட்டிடங்களுக்கான வாடகை</a:t>
            </a:r>
            <a:r>
              <a:rPr lang="en-IN" sz="1400" b="1" dirty="0">
                <a:solidFill>
                  <a:schemeClr val="bg1"/>
                </a:solidFill>
                <a:effectLst>
                  <a:glow rad="101600">
                    <a:srgbClr val="66CCFF">
                      <a:alpha val="60000"/>
                    </a:srgb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400" b="1" dirty="0">
                <a:solidFill>
                  <a:schemeClr val="bg1"/>
                </a:solidFill>
                <a:effectLst>
                  <a:glow rad="101600">
                    <a:srgbClr val="66CCFF">
                      <a:alpha val="60000"/>
                    </a:srgb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மூலதனத்திற்கான வட்டி</a:t>
            </a:r>
            <a:r>
              <a:rPr lang="en-IN" sz="1400" b="1" dirty="0">
                <a:solidFill>
                  <a:schemeClr val="bg1"/>
                </a:solidFill>
                <a:effectLst>
                  <a:glow rad="101600">
                    <a:srgbClr val="66CCFF">
                      <a:alpha val="60000"/>
                    </a:srgb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400" b="1" dirty="0">
                <a:solidFill>
                  <a:schemeClr val="bg1"/>
                </a:solidFill>
                <a:effectLst>
                  <a:glow rad="101600">
                    <a:srgbClr val="66CCFF">
                      <a:alpha val="60000"/>
                    </a:srgb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எரிபொருள் மற்றும் மின்சக்திக்கான செலவு</a:t>
            </a:r>
            <a:r>
              <a:rPr lang="en-IN" sz="1400" b="1" dirty="0">
                <a:solidFill>
                  <a:schemeClr val="bg1"/>
                </a:solidFill>
                <a:effectLst>
                  <a:glow rad="101600">
                    <a:srgbClr val="66CCFF">
                      <a:alpha val="60000"/>
                    </a:srgb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400" b="1" dirty="0">
                <a:solidFill>
                  <a:schemeClr val="bg1"/>
                </a:solidFill>
                <a:effectLst>
                  <a:glow rad="101600">
                    <a:srgbClr val="66CCFF">
                      <a:alpha val="60000"/>
                    </a:srgb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போக்குவரத்துச் செலவுகள் மற்றும் உற்பத்திச் சார்ந்த பிற செலவுகள்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ஆகியவை அனைத்தும் பணச் செலவு எனப்படும். </a:t>
            </a:r>
            <a:endParaRPr lang="en-IN" sz="1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பணச் செலவு சூழ்நிலைகளுக்கு ஏற்பபல பெயர்களில் அழைக்கப்படுகிறது.</a:t>
            </a:r>
            <a:endParaRPr lang="en-IN" sz="1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a-IN" sz="1400" b="1" dirty="0">
                <a:solidFill>
                  <a:schemeClr val="bg1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முதன்மைச் செலவு</a:t>
            </a:r>
            <a:endParaRPr lang="en-IN" sz="1400" b="1" dirty="0">
              <a:solidFill>
                <a:schemeClr val="bg1"/>
              </a:solidFill>
              <a:effectLst>
                <a:glow rad="101600">
                  <a:srgbClr val="FF0066">
                    <a:alpha val="60000"/>
                  </a:srgb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a-IN" sz="1400" b="1" dirty="0">
                <a:solidFill>
                  <a:schemeClr val="bg1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நேரடிச் செலவு</a:t>
            </a:r>
            <a:r>
              <a:rPr lang="en-IN" sz="1400" b="1" dirty="0">
                <a:solidFill>
                  <a:schemeClr val="bg1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a-IN" sz="1400" b="1" dirty="0">
                <a:solidFill>
                  <a:schemeClr val="bg1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பெயரளவுச் செலவு</a:t>
            </a:r>
            <a:endParaRPr lang="en-IN" sz="1400" b="1" dirty="0">
              <a:solidFill>
                <a:schemeClr val="bg1"/>
              </a:solidFill>
              <a:effectLst>
                <a:glow rad="101600">
                  <a:srgbClr val="FF0066">
                    <a:alpha val="60000"/>
                  </a:srgb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a-IN" sz="1400" b="1" dirty="0">
                <a:solidFill>
                  <a:schemeClr val="bg1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கணக்கியல் செலவு (</a:t>
            </a:r>
            <a:r>
              <a:rPr lang="en-IN" sz="1400" b="1" dirty="0">
                <a:solidFill>
                  <a:schemeClr val="bg1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Accounting Cost)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a-IN" sz="1400" b="1" dirty="0">
                <a:solidFill>
                  <a:schemeClr val="bg1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வெளிப்படையான செலவு</a:t>
            </a:r>
            <a:endParaRPr lang="en-IN" sz="1400" b="1" dirty="0">
              <a:solidFill>
                <a:schemeClr val="bg1"/>
              </a:solidFill>
              <a:effectLst>
                <a:glow rad="101600">
                  <a:srgbClr val="FF0066">
                    <a:alpha val="60000"/>
                  </a:srgb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a-IN" sz="1400" b="1" dirty="0">
                <a:solidFill>
                  <a:schemeClr val="bg1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வெளிச்செல்லும் செலவு</a:t>
            </a:r>
            <a:endParaRPr lang="en-IN" sz="1400" b="1" dirty="0">
              <a:solidFill>
                <a:schemeClr val="bg1"/>
              </a:solidFill>
              <a:effectLst>
                <a:glow rad="101600">
                  <a:srgbClr val="FF0066">
                    <a:alpha val="60000"/>
                  </a:srgb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4766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496FD8-3A9E-263A-CBCE-1499E8559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15" y="520956"/>
            <a:ext cx="11821169" cy="58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319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27" y="776287"/>
            <a:ext cx="4572000" cy="5305425"/>
          </a:xfrm>
          <a:prstGeom prst="rect">
            <a:avLst/>
          </a:prstGeom>
          <a:ln w="228600" cap="sq" cmpd="thickThin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033" y="1535804"/>
            <a:ext cx="4914498" cy="3786389"/>
          </a:xfrm>
          <a:prstGeom prst="rect">
            <a:avLst/>
          </a:prstGeom>
          <a:ln w="2286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854569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315" y="1822424"/>
            <a:ext cx="11376338" cy="302647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en-IN" sz="20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TR, AR </a:t>
            </a:r>
            <a:r>
              <a:rPr lang="ta-IN" sz="20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மற்றும் </a:t>
            </a:r>
            <a:r>
              <a:rPr lang="en-IN" sz="20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MR </a:t>
            </a:r>
            <a:r>
              <a:rPr lang="ta-IN" sz="20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வளைகோடுகளுக்கு இடையே உள்ள தொடர்பு </a:t>
            </a:r>
            <a:endParaRPr lang="en-IN" sz="2000" b="1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IN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MR </a:t>
            </a:r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நேர்மறையாக இருக்கும் போது </a:t>
            </a:r>
            <a:r>
              <a:rPr lang="en-IN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TR </a:t>
            </a:r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அதிகரிக்கிறது. </a:t>
            </a:r>
            <a:endParaRPr lang="en-IN" b="1" dirty="0">
              <a:ln>
                <a:solidFill>
                  <a:srgbClr val="FF00FF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IN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MR </a:t>
            </a:r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பூஜ்ஜியமாக இருக்கும் போது </a:t>
            </a:r>
            <a:r>
              <a:rPr lang="en-IN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TR </a:t>
            </a:r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உச்சத்தில்இருக்கும். </a:t>
            </a:r>
            <a:endParaRPr lang="en-IN" b="1" dirty="0">
              <a:ln>
                <a:solidFill>
                  <a:srgbClr val="FF00FF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IN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MR </a:t>
            </a:r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எதிர்மறையாக இருக்கும் போது </a:t>
            </a:r>
            <a:r>
              <a:rPr lang="en-IN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TR </a:t>
            </a:r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குறைய ஆரம்பிக்கிறது. </a:t>
            </a:r>
            <a:endParaRPr lang="en-IN" b="1" dirty="0">
              <a:ln>
                <a:solidFill>
                  <a:srgbClr val="FF00FF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IN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AR </a:t>
            </a:r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மற்றும் </a:t>
            </a:r>
            <a:r>
              <a:rPr lang="en-IN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MR </a:t>
            </a:r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குறையும்போது</a:t>
            </a:r>
            <a:r>
              <a:rPr lang="en-IN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MR, AR</a:t>
            </a:r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ஐ விட வேகமாக குறையும். </a:t>
            </a:r>
            <a:endParaRPr lang="en-IN" b="1" dirty="0">
              <a:ln>
                <a:solidFill>
                  <a:srgbClr val="FF00FF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9817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011" y="171685"/>
            <a:ext cx="11839978" cy="6177332"/>
          </a:xfrm>
          <a:prstGeom prst="rect">
            <a:avLst/>
          </a:prstGeom>
          <a:ln>
            <a:solidFill>
              <a:srgbClr val="CC00CC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IN" sz="16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en-IN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TR, AR, MR </a:t>
            </a:r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மற்றும் தேவை</a:t>
            </a:r>
            <a:r>
              <a:rPr lang="en-IN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நெகிழ்ச்சி </a:t>
            </a:r>
            <a:endParaRPr lang="en-IN" b="1" dirty="0">
              <a:ln>
                <a:solidFill>
                  <a:srgbClr val="FF00FF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AR, MR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மற்றும் தேவை நெகிழ்ச்சி (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e)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இடையே உள்ள தொடர்புகளை கீழ்காணுமாறு விளக்கலாம்.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IN" b="1" dirty="0">
                <a:ln>
                  <a:solidFill>
                    <a:srgbClr val="00CC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e = AR/AR-MR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AR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மற்றும்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MR -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கோடுகளுக்கிடையேயான தொடர்பானது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AR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கோட்டின் நெகிழ்ச்சியைப் பொருத்து அமையும்.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IN" b="1" dirty="0">
                <a:ln>
                  <a:solidFill>
                    <a:srgbClr val="FF66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(AR = DD = P)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அ) விலைத் தேவை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நெகிழ்ச்சி </a:t>
            </a:r>
            <a:r>
              <a:rPr lang="ta-IN" b="1" dirty="0">
                <a:ln>
                  <a:solidFill>
                    <a:srgbClr val="33CC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ஒன்றுக்கு அதிகமாக இருக்கும்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போது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MR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நேர்மறையாகவும்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TR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அதிகரித்துக் கொண்டும் இருக்கும்.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ஆ) விலைத் தேவை நெகிழ்ச்சி </a:t>
            </a:r>
            <a:r>
              <a:rPr lang="ta-IN" b="1" dirty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ஒன்றுக்கு குறைவாக இருக்கும்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போது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MR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எதிர்மறையாகவும்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TR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குறைந்து கொண்டும் இருக்கும்.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இ) விலைத் தேவைநெகிழ்ச்சி </a:t>
            </a:r>
            <a:r>
              <a:rPr lang="ta-IN" b="1" dirty="0">
                <a:ln>
                  <a:solidFill>
                    <a:srgbClr val="9999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ஒன்றுக்குச் சமமாக இருக்கும் போது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MR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பூஜ்ஜியத்துக்கு சமமாக இருக்கும் அப்போது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TR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உச்சத்தில் மாறாமல் இருக்கும்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.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5462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24" y="251746"/>
            <a:ext cx="4457700" cy="4127071"/>
          </a:xfrm>
          <a:prstGeom prst="rect">
            <a:avLst/>
          </a:prstGeom>
          <a:ln w="2286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775" y="251744"/>
            <a:ext cx="4053624" cy="4127073"/>
          </a:xfrm>
          <a:prstGeom prst="rect">
            <a:avLst/>
          </a:prstGeom>
          <a:ln w="228600" cap="sq" cmpd="thickThin">
            <a:solidFill>
              <a:srgbClr val="33CC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0" y="4325255"/>
            <a:ext cx="12093261" cy="2559675"/>
          </a:xfrm>
          <a:prstGeom prst="rect">
            <a:avLst/>
          </a:prstGeom>
          <a:solidFill>
            <a:srgbClr val="002060"/>
          </a:solidFill>
          <a:ln>
            <a:solidFill>
              <a:srgbClr val="CC00CC"/>
            </a:solidFill>
          </a:ln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அட்டவணையிலிருந்து நாம் அறிந்து கொள்வது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மொத்த செலவின முறைப்படி 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1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முதல்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5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அலகு வரை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விலைத் தேவை நெகிழ்ச்சி ஒன்றுக்கு அதிகமாக இருக்கிறது. எனவே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TR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அதிகரிக்கிறது மேலும் 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MR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நேர்மறையாக இருக்கிறது. </a:t>
            </a:r>
            <a:endParaRPr lang="en-IN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6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வது அலகில் விலைத் தேவை நெகிழ்ச்சி ஒன்றுக்கு சமமாக இருக்கிறது. எனவே 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TR 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உச்சமாக இருக்கிறது 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MR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பூஜ்ஜியத்தில் இருக்கிறது. </a:t>
            </a:r>
            <a:endParaRPr lang="en-IN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6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முதல்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10 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அலகு வரை விலைத் தேவை நெகிழ்ச்சி ஒன்றுக்கு குறைவாக இருக்கிறது எனவே 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TR 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குறைகிறது மேலும் 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MR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எதிர்மறையாக இருக்கிறது.</a:t>
            </a:r>
            <a:endParaRPr lang="en-IN" sz="1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6973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324" y="2459864"/>
            <a:ext cx="6135040" cy="2266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9043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42635B-D264-AAA9-AEF7-CFB12610D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9496"/>
            <a:ext cx="12192000" cy="577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15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010" y="132850"/>
            <a:ext cx="11865735" cy="6555641"/>
          </a:xfrm>
          <a:prstGeom prst="rect">
            <a:avLst/>
          </a:prstGeom>
          <a:ln>
            <a:solidFill>
              <a:srgbClr val="00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solidFill>
                  <a:schemeClr val="bg1"/>
                </a:solidFill>
                <a:effectLst>
                  <a:glow rad="101600">
                    <a:srgbClr val="FF9933">
                      <a:alpha val="60000"/>
                    </a:srgb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வெளிப்படையான செலவு/ செலவிட்டசெலவு (</a:t>
            </a:r>
            <a:r>
              <a:rPr lang="en-IN" b="1" dirty="0">
                <a:solidFill>
                  <a:schemeClr val="bg1"/>
                </a:solidFill>
                <a:effectLst>
                  <a:glow rad="101600">
                    <a:srgbClr val="FF9933">
                      <a:alpha val="60000"/>
                    </a:srgb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Explicit Cost / Paid - out cost) </a:t>
            </a:r>
          </a:p>
          <a:p>
            <a:pPr marL="171450" indent="-1714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உற்பத்திக் காரணிகளை வாங்க மற்றவர்களுக்கு செலுத்தும் செலுத்துகையே வெளிப்படையான செலவு எனப்படும்.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அதாவது ஒரு நிறுவனம் தன்னுடைய உற்பத்திக்கு தேவையான காரணிகளை விலைக்கு வாங்கியோ அல்லது வாடகைக்கு அமர்த்தியோ உற்பத்தியை மேற்கொள்ளும் போது ஏற்படும் ஒட்டு மொத்தச் செலவு வெளிப்படையான செலவு எனப்படும். </a:t>
            </a:r>
            <a:endParaRPr lang="en-IN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6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1. </a:t>
            </a:r>
            <a:r>
              <a:rPr lang="ta-IN" sz="16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உழைப்பாளர்களின் கூலி</a:t>
            </a:r>
            <a:r>
              <a:rPr lang="en-IN" sz="16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6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2. </a:t>
            </a:r>
            <a:r>
              <a:rPr lang="ta-IN" sz="16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கச்சாப்பொருள்களுக்கான செலவு</a:t>
            </a:r>
            <a:r>
              <a:rPr lang="en-IN" sz="16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6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3. </a:t>
            </a:r>
            <a:r>
              <a:rPr lang="ta-IN" sz="16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கட்டிடவாடகை</a:t>
            </a:r>
            <a:r>
              <a:rPr lang="en-IN" sz="16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6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4. </a:t>
            </a:r>
            <a:r>
              <a:rPr lang="ta-IN" sz="16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முதலீட்டிற்கான வட்டி</a:t>
            </a:r>
            <a:r>
              <a:rPr lang="en-IN" sz="16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6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5. </a:t>
            </a:r>
            <a:r>
              <a:rPr lang="ta-IN" sz="16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போக்குவரத்துச் செலவுகள் மற்றும் விளம்பரச் செலவுகள்</a:t>
            </a:r>
            <a:r>
              <a:rPr lang="en-IN" sz="16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6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6. </a:t>
            </a:r>
            <a:r>
              <a:rPr lang="ta-IN" sz="16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ஏனைய செலவுகளான உரிமம் கட்டணச் செலவு</a:t>
            </a:r>
            <a:r>
              <a:rPr lang="en-IN" sz="16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தேய்மானம் மற்றும் காப்பீட்டுச் செலவு ஆகியவை வெளிப்படையான செலவில்</a:t>
            </a:r>
            <a:r>
              <a:rPr lang="en-IN" sz="16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600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அடங்கும். </a:t>
            </a:r>
            <a:endParaRPr lang="en-IN" sz="1600" b="1" dirty="0">
              <a:ln>
                <a:solidFill>
                  <a:srgbClr val="FF00FF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வெளிப்படையான செலவு என்பது </a:t>
            </a:r>
            <a:r>
              <a:rPr lang="ta-IN" sz="1600" b="1" dirty="0">
                <a:solidFill>
                  <a:schemeClr val="bg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கணக்கியல் செலவு அல்லது வெளிச்செல்லும் செலவு அல்லது பணச் செலவு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என்றும் அழைக்கப்படும்</a:t>
            </a:r>
            <a:r>
              <a:rPr lang="ta-IN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IN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765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526" y="132587"/>
            <a:ext cx="11775583" cy="6571030"/>
          </a:xfrm>
          <a:prstGeom prst="rect">
            <a:avLst/>
          </a:prstGeom>
          <a:ln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IN" sz="2000" b="1" dirty="0">
                <a:solidFill>
                  <a:schemeClr val="bg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4</a:t>
            </a:r>
            <a:r>
              <a:rPr lang="ta-IN" sz="2000" b="1" dirty="0">
                <a:solidFill>
                  <a:schemeClr val="bg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உள்ளார்ந்த செலவு (</a:t>
            </a:r>
            <a:r>
              <a:rPr lang="en-IN" sz="2000" b="1" dirty="0">
                <a:solidFill>
                  <a:schemeClr val="bg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Implicit Cost)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நிறுவனத்திற்குச் சொந்தமான உற்பத்தி வளங்களுக்கு வழங்கப்படும்  ஊதியம் உள்ளார்ந்த செலவு எனப்படும்.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சுருக்கமாக கூறினால்</a:t>
            </a:r>
            <a:r>
              <a:rPr lang="en-IN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ஒரு நிறுவனத்திற்கு சொந்தமான வளங்கள் மற்றும் சுய உழைப்பிற்கான செலவுகள் உள்ளார்ந்த செலவுகள் எனப்படும். 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ஒரு உற்பத்தியாளர் தனது சொந்த நிலம்</a:t>
            </a:r>
            <a:r>
              <a:rPr lang="en-IN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கட்டிடம்</a:t>
            </a:r>
            <a:r>
              <a:rPr lang="en-IN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இயந்திரங்கள்</a:t>
            </a:r>
            <a:r>
              <a:rPr lang="en-IN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மகிழுந்து (கார்)</a:t>
            </a:r>
            <a:r>
              <a:rPr lang="en-IN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மற்றும் இதர உற்பத்தி சாதனங்களை உற்பத்தியில் பயன்படுத்தும் போது அதற்கான செலவுகளைக் கணக்கில் எடுத்துக் கொள்வதில்லை.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இச் செலவுகளுக்கு பணமும் வழங்கப்படுவதும்  இல்லை. 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எனினும் ஒரு நிறுவனத்தின் இலாபம்</a:t>
            </a:r>
            <a:r>
              <a:rPr lang="en-IN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நஷ்டம் கணக்கீடு செய்யும் பொழுது உற்பத்தியாளரின் சொந்த பணிக்கான மதிப்பீடுகள் கணக்கில் எடுத்துக் கொள்ளப்பட வேண்டும்.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உள்ளார்ந்த செலவு என்பது </a:t>
            </a:r>
            <a:r>
              <a:rPr lang="ta-IN" b="1" dirty="0">
                <a:solidFill>
                  <a:schemeClr val="bg1"/>
                </a:solidFill>
                <a:effectLst>
                  <a:glow rad="101600">
                    <a:srgbClr val="00FF00">
                      <a:alpha val="60000"/>
                    </a:srgb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மறைந்திருக்கும் செலவு அல்லது ஏட்டுச் செலவு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என்றும் அழைக்கப்படும்.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729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405" y="249970"/>
            <a:ext cx="11814219" cy="3770263"/>
          </a:xfrm>
          <a:prstGeom prst="rect">
            <a:avLst/>
          </a:prstGeom>
          <a:ln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a-I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பொருளாதாரச் செலவு (</a:t>
            </a:r>
            <a:r>
              <a:rPr lang="en-IN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Economic Cost)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ஒரு நிறுவனத்தின்உற்பத்திக்கு உறுதியான அளிப்பை முறைப்படுத்தும் சொந்த வளங்கள் மற்றும் விலைக்கு வாங்கப்பட்ட அல்லது வாடகைக்கு அமர்த்தப்பட்ட உற்பத்திக் காரணிகளுக்கு ஆகும்  செலவுகள் பொருளாதாரச் செலவுகள்  எனப்படும். 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வெளிப்படையான மற்றும் உள்ளார்ந்த செலவுகளை உள்ளடக்கியதே பொருளாதாரச் செலவு எனப்படும்.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இயல்பு இலாபம் மற்றும் பொருளாதார இலாபம் ஆகியவற்றை</a:t>
            </a:r>
            <a:r>
              <a:rPr lang="en-IN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பொருளாதாரச் செலவைக் கொண்டு கணக்கிடலாம். 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240405" y="4559121"/>
            <a:ext cx="11621037" cy="1455313"/>
          </a:xfrm>
          <a:prstGeom prst="flowChartTerminator">
            <a:avLst/>
          </a:prstGeom>
          <a:solidFill>
            <a:srgbClr val="002060"/>
          </a:solidFill>
          <a:ln>
            <a:solidFill>
              <a:srgbClr val="00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  <a:effectLst>
                  <a:glow rad="101600">
                    <a:srgbClr val="FF00FF">
                      <a:alpha val="60000"/>
                    </a:srgb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பொருளாதாரச் செலவு = உள்ளார்ந்த செலவு + வெளிப்படையான செலவு</a:t>
            </a:r>
            <a:endParaRPr lang="en-IN" b="1" dirty="0">
              <a:ln>
                <a:solidFill>
                  <a:srgbClr val="FF00FF"/>
                </a:solidFill>
              </a:ln>
              <a:solidFill>
                <a:prstClr val="white"/>
              </a:solidFill>
              <a:effectLst>
                <a:glow rad="101600">
                  <a:srgbClr val="FF00FF">
                    <a:alpha val="60000"/>
                  </a:srgb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773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2504</Words>
  <Application>Microsoft Office PowerPoint</Application>
  <PresentationFormat>Widescreen</PresentationFormat>
  <Paragraphs>275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Calibri Light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Karthik Boopathy</dc:creator>
  <cp:lastModifiedBy>SysSoft</cp:lastModifiedBy>
  <cp:revision>50</cp:revision>
  <dcterms:created xsi:type="dcterms:W3CDTF">2022-10-04T13:28:37Z</dcterms:created>
  <dcterms:modified xsi:type="dcterms:W3CDTF">2024-05-18T09:18:38Z</dcterms:modified>
</cp:coreProperties>
</file>