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9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  <a:srgbClr val="66FF33"/>
    <a:srgbClr val="00FFFF"/>
    <a:srgbClr val="FF99FF"/>
    <a:srgbClr val="FF9900"/>
    <a:srgbClr val="9966FF"/>
    <a:srgbClr val="3399FF"/>
    <a:srgbClr val="CC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429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796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732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78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62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5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01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84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368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708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84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DF3A-DAE5-4308-BBF9-5F7629D5E5E8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9C55-23B2-406D-A029-109B4E7D2F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10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f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B62BB-FC10-D838-9DE8-388FB8ACE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0"/>
            <a:ext cx="1180253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D0DD04-F1E6-4B38-866F-AE1AD1F9DE52}"/>
              </a:ext>
            </a:extLst>
          </p:cNvPr>
          <p:cNvSpPr/>
          <p:nvPr/>
        </p:nvSpPr>
        <p:spPr>
          <a:xfrm>
            <a:off x="7179424" y="2192635"/>
            <a:ext cx="3522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33151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-152225" y="2926429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38648" y="1958555"/>
            <a:ext cx="8649461" cy="40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9)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ஒரு</a:t>
            </a:r>
            <a:r>
              <a:rPr lang="ta-IN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அலகு</a:t>
            </a:r>
            <a:r>
              <a:rPr lang="ta-IN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கூடுதலாக</a:t>
            </a:r>
            <a:r>
              <a:rPr lang="ta-IN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உற்ப</a:t>
            </a:r>
            <a:r>
              <a:rPr lang="ta-IN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த்தி</a:t>
            </a:r>
            <a:r>
              <a:rPr lang="ta-IN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செய்வதற்கு</a:t>
            </a:r>
            <a:r>
              <a:rPr lang="ta-IN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ஆகும்  செலவு</a:t>
            </a:r>
            <a:endParaRPr lang="en-IN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7045" y="4886521"/>
            <a:ext cx="2424062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மொத்தச்</a:t>
            </a:r>
            <a:r>
              <a:rPr lang="ta-IN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sz="1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80335" y="4897532"/>
            <a:ext cx="3018775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இறுதிநிலைச்</a:t>
            </a:r>
            <a:r>
              <a:rPr lang="ta-IN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sz="1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42883" y="3259723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மாறாச்</a:t>
            </a:r>
            <a:r>
              <a:rPr lang="ta-IN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2767459" y="3264422"/>
            <a:ext cx="2244525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மாறும்</a:t>
            </a:r>
            <a:r>
              <a:rPr lang="ta-IN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sz="1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10) </a:t>
              </a:r>
              <a:r>
                <a:rPr lang="ta-IN" b="1" dirty="0">
                  <a:ln>
                    <a:solidFill>
                      <a:srgbClr val="FF99FF"/>
                    </a:solidFill>
                  </a:ln>
                </a:rPr>
                <a:t>உற்பத்திக்கு ஏற்றாற் போல் மாறும் செலவு</a:t>
              </a: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 ---------- </a:t>
              </a:r>
              <a:r>
                <a:rPr lang="ta-IN" b="1" dirty="0">
                  <a:ln>
                    <a:solidFill>
                      <a:srgbClr val="FF99FF"/>
                    </a:solidFill>
                  </a:ln>
                </a:rPr>
                <a:t>செலவு எனப்படும்</a:t>
              </a: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99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95310" y="490061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மாறா</a:t>
            </a:r>
            <a:endParaRPr lang="en-IN" dirty="0">
              <a:ln>
                <a:solidFill>
                  <a:srgbClr val="9966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55311" y="4965512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மொத்த</a:t>
            </a:r>
            <a:endParaRPr lang="de-AT" baseline="-25000" dirty="0">
              <a:ln>
                <a:solidFill>
                  <a:srgbClr val="9966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95310" y="3243069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மாறும்</a:t>
            </a:r>
            <a:endParaRPr lang="de-AT" baseline="-25000" dirty="0">
              <a:ln>
                <a:solidFill>
                  <a:srgbClr val="9966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88680" y="3275933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9966FF"/>
                  </a:solidFill>
                </a:ln>
                <a:solidFill>
                  <a:prstClr val="white"/>
                </a:solidFill>
              </a:rPr>
              <a:t>பண</a:t>
            </a:r>
            <a:endParaRPr lang="de-AT" baseline="-25000" dirty="0">
              <a:ln>
                <a:solidFill>
                  <a:srgbClr val="9966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9966FF"/>
                    </a:solidFill>
                  </a:ln>
                </a:rPr>
                <a:t>11) </a:t>
              </a:r>
              <a:r>
                <a:rPr lang="ta-IN" b="1" dirty="0">
                  <a:ln>
                    <a:solidFill>
                      <a:srgbClr val="9966FF"/>
                    </a:solidFill>
                  </a:ln>
                </a:rPr>
                <a:t>கூலி</a:t>
              </a:r>
              <a:r>
                <a:rPr lang="en-US" b="1" dirty="0">
                  <a:ln>
                    <a:solidFill>
                      <a:srgbClr val="9966FF"/>
                    </a:solidFill>
                  </a:ln>
                </a:rPr>
                <a:t> ----------- </a:t>
              </a:r>
              <a:r>
                <a:rPr lang="ta-IN" b="1" dirty="0">
                  <a:ln>
                    <a:solidFill>
                      <a:srgbClr val="9966FF"/>
                    </a:solidFill>
                  </a:ln>
                </a:rPr>
                <a:t>செலவுக்கு</a:t>
              </a:r>
              <a:r>
                <a:rPr lang="en-US" b="1" dirty="0">
                  <a:ln>
                    <a:solidFill>
                      <a:srgbClr val="9966FF"/>
                    </a:solidFill>
                  </a:ln>
                </a:rPr>
                <a:t>  </a:t>
              </a:r>
              <a:r>
                <a:rPr lang="ta-IN" b="1" dirty="0">
                  <a:ln>
                    <a:solidFill>
                      <a:srgbClr val="9966FF"/>
                    </a:solidFill>
                  </a:ln>
                </a:rPr>
                <a:t>எடுத்துக்காட்டாகும்</a:t>
              </a:r>
              <a:r>
                <a:rPr lang="en-US" b="1" dirty="0">
                  <a:ln>
                    <a:solidFill>
                      <a:srgbClr val="9966FF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9966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63062" y="490061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வாய்ப்பு</a:t>
            </a:r>
            <a:endParaRPr lang="en-IN" dirty="0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9079" y="4900610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இறுதி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நிலை</a:t>
            </a:r>
            <a:endParaRPr lang="en-IN" dirty="0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85627" y="3233965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மாறும்</a:t>
            </a:r>
            <a:endParaRPr lang="en-IN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64315" y="3356489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மாறா</a:t>
            </a:r>
            <a:endParaRPr lang="de-AT" baseline="-25000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2" y="171685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9900"/>
                    </a:solidFill>
                  </a:ln>
                </a:rPr>
                <a:t>12) 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</a:rPr>
                <a:t>ஒரு அலகு உற்பத்திக்கான செலவு</a:t>
              </a:r>
              <a:r>
                <a:rPr lang="en-US" b="1" dirty="0">
                  <a:ln>
                    <a:solidFill>
                      <a:srgbClr val="FF9900"/>
                    </a:solidFill>
                  </a:ln>
                </a:rPr>
                <a:t> ------------</a:t>
              </a:r>
              <a:r>
                <a:rPr lang="ta-IN" b="1" dirty="0">
                  <a:ln>
                    <a:solidFill>
                      <a:srgbClr val="FF9900"/>
                    </a:solidFill>
                  </a:ln>
                </a:rPr>
                <a:t>செலவாகும்</a:t>
              </a:r>
              <a:r>
                <a:rPr lang="en-US" b="1" dirty="0">
                  <a:ln>
                    <a:solidFill>
                      <a:srgbClr val="FF9900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99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99252" y="490061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மொத்த</a:t>
            </a:r>
            <a:endParaRPr lang="en-IN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26777" y="4900610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மாறும்</a:t>
            </a:r>
            <a:endParaRPr lang="en-IN" dirty="0">
              <a:ln>
                <a:solidFill>
                  <a:srgbClr val="FF99FF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16581" y="3275933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இறுதி</a:t>
            </a:r>
            <a:r>
              <a:rPr lang="en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நிலை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09813" y="3264422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சராசரி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228537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96191" y="2908100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11634" y="1953656"/>
            <a:ext cx="804874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13)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சராசரிச்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செலவுக்கான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வாய்ப்பாடு</a:t>
            </a:r>
            <a:endParaRPr lang="en-IN" dirty="0">
              <a:ln>
                <a:solidFill>
                  <a:srgbClr val="FF99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5523" y="4927783"/>
            <a:ext cx="136710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b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AFC / Q</a:t>
            </a:r>
            <a:endParaRPr lang="en-IN" dirty="0">
              <a:ln>
                <a:solidFill>
                  <a:srgbClr val="00FF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2255" y="4879835"/>
            <a:ext cx="14221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b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TVC / Q</a:t>
            </a:r>
            <a:endParaRPr lang="en-IN" dirty="0">
              <a:ln>
                <a:solidFill>
                  <a:srgbClr val="00FF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63130" y="3173741"/>
            <a:ext cx="133081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b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TC / Q</a:t>
            </a:r>
            <a:endParaRPr lang="en-IN" dirty="0">
              <a:ln>
                <a:solidFill>
                  <a:srgbClr val="00FF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99249" y="3201519"/>
            <a:ext cx="14333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b="1" dirty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AVC / Q</a:t>
            </a:r>
            <a:endParaRPr lang="en-IN" dirty="0">
              <a:ln>
                <a:solidFill>
                  <a:srgbClr val="00FF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00FFFF"/>
                    </a:solidFill>
                  </a:ln>
                </a:rPr>
                <a:t>14) </a:t>
              </a:r>
              <a:r>
                <a:rPr lang="ta-IN" b="1" dirty="0">
                  <a:ln>
                    <a:solidFill>
                      <a:srgbClr val="00FFFF"/>
                    </a:solidFill>
                  </a:ln>
                </a:rPr>
                <a:t>மொத்த மாறாச் செலவு</a:t>
              </a:r>
              <a:r>
                <a:rPr lang="en-US" b="1" dirty="0">
                  <a:ln>
                    <a:solidFill>
                      <a:srgbClr val="00FFFF"/>
                    </a:solidFill>
                  </a:ln>
                </a:rPr>
                <a:t> 100, </a:t>
              </a:r>
              <a:r>
                <a:rPr lang="ta-IN" b="1" dirty="0">
                  <a:ln>
                    <a:solidFill>
                      <a:srgbClr val="00FFFF"/>
                    </a:solidFill>
                  </a:ln>
                </a:rPr>
                <a:t>மொத்த மாறும் செலவு</a:t>
              </a:r>
              <a:r>
                <a:rPr lang="en-US" b="1" dirty="0">
                  <a:ln>
                    <a:solidFill>
                      <a:srgbClr val="00FFFF"/>
                    </a:solidFill>
                  </a:ln>
                </a:rPr>
                <a:t> 125 </a:t>
              </a:r>
              <a:r>
                <a:rPr lang="ta-IN" b="1" dirty="0">
                  <a:ln>
                    <a:solidFill>
                      <a:srgbClr val="00FFFF"/>
                    </a:solidFill>
                  </a:ln>
                </a:rPr>
                <a:t>எனில் மொத்தச் செலவைக் கணக்கிடுக</a:t>
              </a:r>
              <a:r>
                <a:rPr lang="en-US" b="1" dirty="0">
                  <a:ln>
                    <a:solidFill>
                      <a:srgbClr val="00FFFF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00FF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25463" y="487858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) 325</a:t>
            </a:r>
            <a:endParaRPr lang="en-IN" dirty="0">
              <a:ln>
                <a:solidFill>
                  <a:srgbClr val="66FF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75911" y="4878587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) 225</a:t>
            </a:r>
            <a:endParaRPr lang="de-AT" baseline="-25000" dirty="0">
              <a:ln>
                <a:solidFill>
                  <a:srgbClr val="66FF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45992" y="330659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) 175</a:t>
            </a:r>
            <a:endParaRPr lang="de-AT" baseline="-25000" dirty="0">
              <a:ln>
                <a:solidFill>
                  <a:srgbClr val="66FF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75911" y="3324525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) 125</a:t>
            </a:r>
            <a:endParaRPr lang="de-AT" baseline="-25000" dirty="0">
              <a:ln>
                <a:solidFill>
                  <a:srgbClr val="66FF33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66FF33"/>
                    </a:solidFill>
                  </a:ln>
                </a:rPr>
                <a:t>15) </a:t>
              </a:r>
              <a:r>
                <a:rPr lang="ta-IN" b="1" dirty="0">
                  <a:ln>
                    <a:solidFill>
                      <a:srgbClr val="66FF33"/>
                    </a:solidFill>
                  </a:ln>
                </a:rPr>
                <a:t>நீண்ட கால சராசரி செலவுக் கோடு</a:t>
              </a:r>
              <a:r>
                <a:rPr lang="en-US" b="1" dirty="0">
                  <a:ln>
                    <a:solidFill>
                      <a:srgbClr val="66FF33"/>
                    </a:solidFill>
                  </a:ln>
                </a:rPr>
                <a:t> ---------- </a:t>
              </a:r>
              <a:r>
                <a:rPr lang="ta-IN" b="1" dirty="0">
                  <a:ln>
                    <a:solidFill>
                      <a:srgbClr val="66FF33"/>
                    </a:solidFill>
                  </a:ln>
                </a:rPr>
                <a:t>கோடு என அழைக்கப்படுகிறது</a:t>
              </a:r>
              <a:r>
                <a:rPr lang="en-US" b="1" dirty="0">
                  <a:ln>
                    <a:solidFill>
                      <a:srgbClr val="66FF33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66FF33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67576" y="4829682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விற்பனை</a:t>
            </a:r>
            <a:endParaRPr lang="en-IN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0007" y="4965512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உற்பத்தி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24858" y="3324525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திட்ட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3054" y="3243069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FF"/>
                  </a:solidFill>
                </a:ln>
                <a:solidFill>
                  <a:prstClr val="white"/>
                </a:solidFill>
              </a:rPr>
              <a:t>தேவைக்</a:t>
            </a:r>
            <a:endParaRPr lang="de-AT" baseline="-25000" dirty="0">
              <a:ln>
                <a:solidFill>
                  <a:srgbClr val="FF99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145774" y="2956794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16) </a:t>
              </a:r>
              <a:r>
                <a:rPr lang="ta-IN" b="1" dirty="0">
                  <a:ln>
                    <a:solidFill>
                      <a:srgbClr val="FF99FF"/>
                    </a:solidFill>
                  </a:ln>
                </a:rPr>
                <a:t>பொருட்களின் விற்பனை மூலம் கிடைக்கும் வருமானம்</a:t>
              </a: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 --------</a:t>
              </a:r>
              <a:r>
                <a:rPr lang="ta-IN" b="1" dirty="0">
                  <a:ln>
                    <a:solidFill>
                      <a:srgbClr val="FF99FF"/>
                    </a:solidFill>
                  </a:ln>
                </a:rPr>
                <a:t>வருவாயாகும்</a:t>
              </a:r>
              <a:r>
                <a:rPr lang="en-US" b="1" dirty="0">
                  <a:ln>
                    <a:solidFill>
                      <a:srgbClr val="FF99FF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99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3776" y="4900610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இறுதி</a:t>
            </a:r>
            <a:r>
              <a:rPr lang="en-IN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நிலை</a:t>
            </a:r>
            <a:endParaRPr lang="en-IN" dirty="0">
              <a:ln>
                <a:solidFill>
                  <a:srgbClr val="00FF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1242" y="4889599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சராசரி</a:t>
            </a:r>
            <a:endParaRPr lang="de-AT" baseline="-25000" dirty="0">
              <a:ln>
                <a:solidFill>
                  <a:srgbClr val="00FF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68233" y="3399182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u="dbl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மொத்த</a:t>
            </a:r>
            <a:endParaRPr lang="de-AT" baseline="-25000" dirty="0">
              <a:ln>
                <a:solidFill>
                  <a:srgbClr val="00FF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6923" y="3312553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00FFFF"/>
                  </a:solidFill>
                </a:ln>
                <a:solidFill>
                  <a:prstClr val="white"/>
                </a:solidFill>
              </a:rPr>
              <a:t>இலாபம்</a:t>
            </a:r>
            <a:endParaRPr lang="de-AT" baseline="-25000" dirty="0">
              <a:ln>
                <a:solidFill>
                  <a:srgbClr val="00FF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00FFFF"/>
                    </a:solidFill>
                  </a:ln>
                </a:rPr>
                <a:t>17) </a:t>
              </a:r>
              <a:r>
                <a:rPr lang="ta-IN" b="1" dirty="0">
                  <a:ln>
                    <a:solidFill>
                      <a:srgbClr val="00FFFF"/>
                    </a:solidFill>
                  </a:ln>
                </a:rPr>
                <a:t>ஒரு அலகு பொருளை கூடுதலாக விற்பதால் கிடைக்கும் வருவாய்</a:t>
              </a:r>
              <a:r>
                <a:rPr lang="en-US" b="1" dirty="0">
                  <a:ln>
                    <a:solidFill>
                      <a:srgbClr val="00FFFF"/>
                    </a:solidFill>
                  </a:ln>
                </a:rPr>
                <a:t> ----------- </a:t>
              </a:r>
              <a:r>
                <a:rPr lang="ta-IN" b="1" dirty="0">
                  <a:ln>
                    <a:solidFill>
                      <a:srgbClr val="00FFFF"/>
                    </a:solidFill>
                  </a:ln>
                </a:rPr>
                <a:t>வருவாயாகும்</a:t>
              </a:r>
              <a:r>
                <a:rPr lang="en-US" b="1" dirty="0">
                  <a:ln>
                    <a:solidFill>
                      <a:srgbClr val="00FFFF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00FF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780695" y="4965512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மொத்த</a:t>
            </a:r>
            <a:endParaRPr lang="en-IN" dirty="0">
              <a:ln>
                <a:solidFill>
                  <a:srgbClr val="FF33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4500" y="4880965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இறுதிநிலை</a:t>
            </a:r>
            <a:endParaRPr lang="de-AT" baseline="-25000" dirty="0">
              <a:ln>
                <a:solidFill>
                  <a:srgbClr val="FF33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98451" y="330659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சராசரி</a:t>
            </a:r>
            <a:endParaRPr lang="de-AT" baseline="-25000" dirty="0">
              <a:ln>
                <a:solidFill>
                  <a:srgbClr val="FF33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0979" y="3285881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இலாபம்</a:t>
            </a:r>
            <a:endParaRPr lang="de-AT" baseline="-25000" dirty="0">
              <a:ln>
                <a:solidFill>
                  <a:srgbClr val="FF3399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385780" y="2908100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3399"/>
                    </a:solidFill>
                  </a:ln>
                </a:rPr>
                <a:t>18) </a:t>
              </a:r>
              <a:r>
                <a:rPr lang="ta-IN" b="1" dirty="0">
                  <a:ln>
                    <a:solidFill>
                      <a:srgbClr val="FF3399"/>
                    </a:solidFill>
                  </a:ln>
                </a:rPr>
                <a:t>இறுதிநிலை வருவாய் என்பது ஏற்கனவே உள்ள </a:t>
              </a:r>
              <a:r>
                <a:rPr lang="en-US" b="1" dirty="0">
                  <a:ln>
                    <a:solidFill>
                      <a:srgbClr val="FF3399"/>
                    </a:solidFill>
                  </a:ln>
                </a:rPr>
                <a:t>-------- </a:t>
              </a:r>
              <a:r>
                <a:rPr lang="ta-IN" b="1" dirty="0">
                  <a:ln>
                    <a:solidFill>
                      <a:srgbClr val="FF3399"/>
                    </a:solidFill>
                  </a:ln>
                </a:rPr>
                <a:t>உடன் கூடுதலாக  பெறுவது</a:t>
              </a:r>
              <a:r>
                <a:rPr lang="en-US" b="1" dirty="0">
                  <a:ln>
                    <a:solidFill>
                      <a:srgbClr val="FF3399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3399"/>
                  </a:solidFill>
                </a:ln>
              </a:endParaRPr>
            </a:p>
            <a:p>
              <a:pPr algn="ctr">
                <a:lnSpc>
                  <a:spcPct val="150000"/>
                </a:lnSpc>
              </a:pPr>
              <a:endParaRPr lang="de-AT" baseline="-25000" dirty="0">
                <a:ln>
                  <a:solidFill>
                    <a:srgbClr val="FF3399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71554" y="4900610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மொத்தச் செலவு</a:t>
            </a:r>
            <a:endParaRPr lang="en-IN" dirty="0">
              <a:ln>
                <a:solidFill>
                  <a:srgbClr val="66FF33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0559" y="4900610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மொத்த உற்பத்தி</a:t>
            </a:r>
            <a:endParaRPr lang="en-IN" dirty="0">
              <a:ln>
                <a:solidFill>
                  <a:srgbClr val="66FF33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71554" y="3279017"/>
            <a:ext cx="296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மொத்த வருவாய்</a:t>
            </a:r>
            <a:endParaRPr lang="en-IN" dirty="0">
              <a:ln>
                <a:solidFill>
                  <a:srgbClr val="66FF33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41770" y="3208348"/>
            <a:ext cx="317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prstClr val="white"/>
                </a:solidFill>
              </a:rPr>
              <a:t>மொத்த விற்பனை</a:t>
            </a:r>
            <a:endParaRPr lang="en-IN" b="1" dirty="0">
              <a:ln>
                <a:solidFill>
                  <a:srgbClr val="66FF33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86841" y="1769059"/>
            <a:ext cx="6096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IN" sz="2000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1  </a:t>
            </a:r>
            <a:r>
              <a:rPr lang="ta-IN" sz="2000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r>
              <a:rPr lang="ta-IN" sz="2000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என்பது</a:t>
            </a:r>
            <a:endParaRPr lang="en-IN" sz="2000" dirty="0">
              <a:ln>
                <a:solidFill>
                  <a:srgbClr val="FF00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05376" y="4900610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உற்பத்தி</a:t>
            </a:r>
            <a:endParaRPr lang="en-IN" dirty="0">
              <a:ln>
                <a:solidFill>
                  <a:srgbClr val="CCFF33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2595" y="4900610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மாறாச்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dirty="0">
              <a:ln>
                <a:solidFill>
                  <a:srgbClr val="CCFF33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1631" y="3188439"/>
            <a:ext cx="1507144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மதிப்பு</a:t>
            </a:r>
            <a:endParaRPr lang="en-IN" dirty="0">
              <a:ln>
                <a:solidFill>
                  <a:srgbClr val="CCFF33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18762" y="3175084"/>
            <a:ext cx="1497526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b="1" dirty="0">
                <a:ln>
                  <a:solidFill>
                    <a:srgbClr val="CCFF33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விலை</a:t>
            </a:r>
            <a:endParaRPr lang="en-IN" dirty="0">
              <a:ln>
                <a:solidFill>
                  <a:srgbClr val="CCFF33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4" y="171685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5131" y="2890367"/>
            <a:ext cx="11900452" cy="951823"/>
            <a:chOff x="0" y="4156542"/>
            <a:chExt cx="12192000" cy="951823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54061" y="4156542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66FF33"/>
                    </a:solidFill>
                  </a:ln>
                </a:rPr>
                <a:t>     19) </a:t>
              </a:r>
              <a:r>
                <a:rPr lang="ta-IN" b="1" dirty="0">
                  <a:ln>
                    <a:solidFill>
                      <a:srgbClr val="66FF33"/>
                    </a:solidFill>
                  </a:ln>
                </a:rPr>
                <a:t>விலை நிலையாக இருக்கும்போது</a:t>
              </a:r>
              <a:r>
                <a:rPr lang="en-US" b="1" dirty="0">
                  <a:ln>
                    <a:solidFill>
                      <a:srgbClr val="66FF33"/>
                    </a:solidFill>
                  </a:ln>
                </a:rPr>
                <a:t>, AR </a:t>
              </a:r>
              <a:r>
                <a:rPr lang="ta-IN" b="1" dirty="0">
                  <a:ln>
                    <a:solidFill>
                      <a:srgbClr val="66FF33"/>
                    </a:solidFill>
                  </a:ln>
                </a:rPr>
                <a:t>கோடு</a:t>
              </a:r>
              <a:r>
                <a:rPr lang="en-US" b="1" dirty="0">
                  <a:ln>
                    <a:solidFill>
                      <a:srgbClr val="66FF33"/>
                    </a:solidFill>
                  </a:ln>
                </a:rPr>
                <a:t> MR </a:t>
              </a:r>
              <a:r>
                <a:rPr lang="ta-IN" b="1" dirty="0">
                  <a:ln>
                    <a:solidFill>
                      <a:srgbClr val="66FF33"/>
                    </a:solidFill>
                  </a:ln>
                </a:rPr>
                <a:t>கோட்டுக்கு</a:t>
              </a:r>
              <a:r>
                <a:rPr lang="en-US" b="1" dirty="0">
                  <a:ln>
                    <a:solidFill>
                      <a:srgbClr val="66FF33"/>
                    </a:solidFill>
                  </a:ln>
                </a:rPr>
                <a:t>------------- </a:t>
              </a:r>
              <a:r>
                <a:rPr lang="ta-IN" b="1" dirty="0">
                  <a:ln>
                    <a:solidFill>
                      <a:srgbClr val="66FF33"/>
                    </a:solidFill>
                  </a:ln>
                </a:rPr>
                <a:t>ஆக இருக்கும்</a:t>
              </a:r>
              <a:r>
                <a:rPr lang="en-US" b="1" dirty="0">
                  <a:ln>
                    <a:solidFill>
                      <a:srgbClr val="66FF33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66FF33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40925" y="4942314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தொடர்பற்று</a:t>
            </a:r>
            <a:endParaRPr lang="en-IN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3885" y="4909146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குறைவாக</a:t>
            </a:r>
            <a:endParaRPr lang="en-IN" dirty="0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39931" y="3220086"/>
            <a:ext cx="2498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அதிகமாக </a:t>
            </a:r>
            <a:endParaRPr lang="en-IN" dirty="0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5708" y="3236074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சமமாக</a:t>
            </a:r>
            <a:endParaRPr lang="de-AT" baseline="-25000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4" y="265639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2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 b="1" dirty="0">
                <a:ln>
                  <a:solidFill>
                    <a:srgbClr val="FF3399"/>
                  </a:solidFill>
                </a:ln>
              </a:endParaRPr>
            </a:p>
          </p:txBody>
        </p:sp>
        <p:sp>
          <p:nvSpPr>
            <p:cNvPr id="2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000" b="1" dirty="0">
                <a:ln>
                  <a:solidFill>
                    <a:srgbClr val="FF3399"/>
                  </a:solidFill>
                </a:ln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5131" y="2890367"/>
            <a:ext cx="11900452" cy="951823"/>
            <a:chOff x="0" y="4156542"/>
            <a:chExt cx="12192000" cy="951823"/>
          </a:xfrm>
        </p:grpSpPr>
        <p:cxnSp>
          <p:nvCxnSpPr>
            <p:cNvPr id="2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ln>
                    <a:solidFill>
                      <a:srgbClr val="FF3399"/>
                    </a:solidFill>
                  </a:ln>
                </a:rPr>
                <a:t>₹200</a:t>
              </a:r>
              <a:endParaRPr lang="de-AT" sz="2000" b="1" dirty="0">
                <a:ln>
                  <a:solidFill>
                    <a:srgbClr val="FF3399"/>
                  </a:solidFill>
                </a:ln>
              </a:endParaRPr>
            </a:p>
          </p:txBody>
        </p:sp>
        <p:sp>
          <p:nvSpPr>
            <p:cNvPr id="3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54061" y="4156542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ln>
                    <a:solidFill>
                      <a:srgbClr val="FF3399"/>
                    </a:solidFill>
                  </a:ln>
                </a:rPr>
                <a:t>₹100</a:t>
              </a:r>
              <a:endParaRPr lang="de-AT" sz="2000" b="1" dirty="0">
                <a:ln>
                  <a:solidFill>
                    <a:srgbClr val="FF3399"/>
                  </a:solidFill>
                </a:ln>
              </a:endParaRPr>
            </a:p>
          </p:txBody>
        </p:sp>
      </p:grpSp>
      <p:grpSp>
        <p:nvGrpSpPr>
          <p:cNvPr id="3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3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dirty="0">
                <a:ln>
                  <a:solidFill>
                    <a:srgbClr val="66FF33"/>
                  </a:solidFill>
                </a:ln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340925" y="494231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IN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53885" y="490914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dirty="0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39931" y="3220086"/>
            <a:ext cx="2498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35708" y="3236074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de-AT" baseline="-25000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67438" y="1862326"/>
            <a:ext cx="855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TAU-Mullai"/>
              </a:rPr>
              <a:t>20)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ஒரு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புத்தகம்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 </a:t>
            </a:r>
            <a:r>
              <a:rPr lang="en-IN" sz="1600" dirty="0">
                <a:ln>
                  <a:solidFill>
                    <a:srgbClr val="FFC000"/>
                  </a:solidFill>
                </a:ln>
              </a:rPr>
              <a:t>₹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TAU-Mullai"/>
              </a:rPr>
              <a:t>10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வீதம்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TAU-Mullai"/>
              </a:rPr>
              <a:t> 40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புத்தகங்களை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விற்கிறார்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  <a:cs typeface="TAU-Mullai"/>
              </a:rPr>
              <a:t>,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tha" panose="020B060402020202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எனில்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அவருக்கு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கிடைக்கும்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மொத்த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U-Mullai"/>
                <a:ea typeface="Calibri" panose="020F0502020204030204" pitchFamily="34" charset="0"/>
              </a:rPr>
              <a:t>வருவாய்</a:t>
            </a:r>
            <a:endParaRPr lang="en-IN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82134" y="490914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2000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₹400</a:t>
            </a:r>
            <a:endParaRPr lang="de-AT" sz="2000" b="1" dirty="0">
              <a:ln>
                <a:solidFill>
                  <a:srgbClr val="FF33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12563" y="4878368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2000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₹300</a:t>
            </a:r>
            <a:endParaRPr lang="de-AT" sz="2000" b="1" dirty="0">
              <a:ln>
                <a:solidFill>
                  <a:srgbClr val="FF3399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owerPoint Wallpapers - Top Free Free PowerPoint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11" y="2360054"/>
            <a:ext cx="5471778" cy="213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23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CCFF33"/>
                    </a:solidFill>
                  </a:ln>
                </a:rPr>
                <a:t>2) </a:t>
              </a:r>
              <a:r>
                <a:rPr lang="ta-IN" b="1" dirty="0">
                  <a:ln>
                    <a:solidFill>
                      <a:srgbClr val="CCFF33"/>
                    </a:solidFill>
                  </a:ln>
                </a:rPr>
                <a:t>செலவுச் சார்புகளை</a:t>
              </a:r>
              <a:r>
                <a:rPr lang="en-US" b="1" dirty="0">
                  <a:ln>
                    <a:solidFill>
                      <a:srgbClr val="CCFF33"/>
                    </a:solidFill>
                  </a:ln>
                </a:rPr>
                <a:t> ------------ </a:t>
              </a:r>
              <a:r>
                <a:rPr lang="ta-IN" b="1" dirty="0">
                  <a:ln>
                    <a:solidFill>
                      <a:srgbClr val="CCFF33"/>
                    </a:solidFill>
                  </a:ln>
                </a:rPr>
                <a:t>சார்புகள் எனலாம்</a:t>
              </a:r>
              <a:r>
                <a:rPr lang="en-US" b="1" dirty="0">
                  <a:ln>
                    <a:solidFill>
                      <a:srgbClr val="CCFF33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CCFF33"/>
                  </a:solidFill>
                </a:ln>
              </a:endParaRPr>
            </a:p>
            <a:p>
              <a:pPr algn="ctr"/>
              <a:endParaRPr lang="de-AT" baseline="-25000" dirty="0">
                <a:ln>
                  <a:solidFill>
                    <a:srgbClr val="CCFF33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56960" y="4965512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schemeClr val="bg1"/>
                </a:solidFill>
              </a:rPr>
              <a:t>ஈ</a:t>
            </a:r>
            <a:r>
              <a:rPr lang="en-US" b="1" dirty="0">
                <a:ln>
                  <a:solidFill>
                    <a:srgbClr val="3399FF"/>
                  </a:solidFill>
                </a:ln>
                <a:solidFill>
                  <a:schemeClr val="bg1"/>
                </a:solidFill>
              </a:rPr>
              <a:t>) </a:t>
            </a:r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schemeClr val="bg1"/>
                </a:solidFill>
              </a:rPr>
              <a:t>நுகர்வு</a:t>
            </a:r>
            <a:endParaRPr lang="en-IN" dirty="0">
              <a:ln>
                <a:solidFill>
                  <a:srgbClr val="3399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5024" y="4900610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தேவை </a:t>
            </a:r>
            <a:endParaRPr lang="en-IN" dirty="0">
              <a:ln>
                <a:solidFill>
                  <a:srgbClr val="3399FF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3331" y="3324525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schemeClr val="bg1"/>
                </a:solidFill>
              </a:rPr>
              <a:t>ஆ</a:t>
            </a:r>
            <a:r>
              <a:rPr lang="en-US" b="1" dirty="0">
                <a:ln>
                  <a:solidFill>
                    <a:srgbClr val="3399FF"/>
                  </a:solidFill>
                </a:ln>
                <a:solidFill>
                  <a:schemeClr val="bg1"/>
                </a:solidFill>
              </a:rPr>
              <a:t>) </a:t>
            </a:r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schemeClr val="bg1"/>
                </a:solidFill>
              </a:rPr>
              <a:t>முதலீடு</a:t>
            </a:r>
            <a:endParaRPr lang="en-IN" dirty="0">
              <a:ln>
                <a:solidFill>
                  <a:srgbClr val="3399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0944" y="3288968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உற்பத்தி</a:t>
            </a:r>
            <a:endParaRPr lang="en-IN" b="1" dirty="0">
              <a:ln>
                <a:solidFill>
                  <a:srgbClr val="3399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3399FF"/>
                    </a:solidFill>
                  </a:ln>
                </a:rPr>
                <a:t>3) </a:t>
              </a:r>
              <a:r>
                <a:rPr lang="ta-IN" b="1" dirty="0">
                  <a:ln>
                    <a:solidFill>
                      <a:srgbClr val="3399FF"/>
                    </a:solidFill>
                  </a:ln>
                </a:rPr>
                <a:t>பணச் செலவை</a:t>
              </a:r>
              <a:r>
                <a:rPr lang="en-US" b="1" dirty="0">
                  <a:ln>
                    <a:solidFill>
                      <a:srgbClr val="3399FF"/>
                    </a:solidFill>
                  </a:ln>
                </a:rPr>
                <a:t> ------------ </a:t>
              </a:r>
              <a:r>
                <a:rPr lang="ta-IN" b="1" dirty="0">
                  <a:ln>
                    <a:solidFill>
                      <a:srgbClr val="3399FF"/>
                    </a:solidFill>
                  </a:ln>
                </a:rPr>
                <a:t>செலவு என்றும் அழைக்கலாம்</a:t>
              </a:r>
              <a:r>
                <a:rPr lang="en-US" b="1" dirty="0">
                  <a:ln>
                    <a:solidFill>
                      <a:srgbClr val="3399FF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3399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98140" y="4889599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உண்மை</a:t>
            </a:r>
            <a:endParaRPr lang="en-IN" dirty="0">
              <a:ln>
                <a:solidFill>
                  <a:srgbClr val="FF33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96375" y="4882281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சமூக</a:t>
            </a:r>
            <a:endParaRPr lang="en-IN" dirty="0">
              <a:ln>
                <a:solidFill>
                  <a:srgbClr val="FF3399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09764" y="3257689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உள்ளுறு</a:t>
            </a:r>
            <a:endParaRPr lang="en-IN" dirty="0">
              <a:ln>
                <a:solidFill>
                  <a:srgbClr val="FF33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6783" y="3243069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prstClr val="white"/>
                </a:solidFill>
              </a:rPr>
              <a:t>வெளியுறு</a:t>
            </a:r>
            <a:endParaRPr lang="de-AT" baseline="-25000" dirty="0">
              <a:ln>
                <a:solidFill>
                  <a:srgbClr val="FF3399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n>
                    <a:solidFill>
                      <a:srgbClr val="FF3399"/>
                    </a:solidFill>
                  </a:ln>
                </a:rPr>
                <a:t>      4) </a:t>
              </a:r>
              <a:r>
                <a:rPr lang="ta-IN" b="1" dirty="0">
                  <a:ln>
                    <a:solidFill>
                      <a:srgbClr val="FF3399"/>
                    </a:solidFill>
                  </a:ln>
                </a:rPr>
                <a:t>வெளியுறு செலவுகள் மற்றும் உள்ளுறு செலவுகளின் கூடுதல்</a:t>
              </a:r>
              <a:r>
                <a:rPr lang="en-US" b="1" dirty="0">
                  <a:ln>
                    <a:solidFill>
                      <a:srgbClr val="FF3399"/>
                    </a:solidFill>
                  </a:ln>
                </a:rPr>
                <a:t> ------</a:t>
              </a:r>
              <a:r>
                <a:rPr lang="ta-IN" b="1" dirty="0">
                  <a:ln>
                    <a:solidFill>
                      <a:srgbClr val="FF3399"/>
                    </a:solidFill>
                  </a:ln>
                </a:rPr>
                <a:t>செலவாகும்</a:t>
              </a:r>
              <a:r>
                <a:rPr lang="en-US" b="1" dirty="0">
                  <a:ln>
                    <a:solidFill>
                      <a:srgbClr val="FF3399"/>
                    </a:solidFill>
                  </a:ln>
                </a:rPr>
                <a:t>.</a:t>
              </a:r>
              <a:endParaRPr lang="en-IN" dirty="0">
                <a:ln>
                  <a:solidFill>
                    <a:srgbClr val="FF3399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895310" y="490061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மாறா</a:t>
            </a:r>
            <a:endParaRPr lang="en-IN" dirty="0">
              <a:ln>
                <a:solidFill>
                  <a:srgbClr val="33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0113" y="4859161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பண</a:t>
            </a:r>
            <a:endParaRPr lang="de-AT" baseline="-25000" dirty="0">
              <a:ln>
                <a:solidFill>
                  <a:srgbClr val="33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39869" y="3346548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பொருளாதார</a:t>
            </a:r>
            <a:endParaRPr lang="en-IN" dirty="0">
              <a:ln>
                <a:solidFill>
                  <a:srgbClr val="3399FF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66039" y="3346874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3399FF"/>
                  </a:solidFill>
                </a:ln>
                <a:solidFill>
                  <a:prstClr val="white"/>
                </a:solidFill>
              </a:rPr>
              <a:t>சமூக</a:t>
            </a:r>
            <a:endParaRPr lang="de-AT" baseline="-25000" dirty="0">
              <a:ln>
                <a:solidFill>
                  <a:srgbClr val="3399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3399FF"/>
                    </a:solidFill>
                  </a:ln>
                </a:rPr>
                <a:t> 5)  </a:t>
              </a:r>
              <a:r>
                <a:rPr lang="ta-IN" b="1" dirty="0">
                  <a:ln>
                    <a:solidFill>
                      <a:srgbClr val="3399FF"/>
                    </a:solidFill>
                  </a:ln>
                </a:rPr>
                <a:t>வெளியுறு செலவுகள் என்பது</a:t>
              </a:r>
              <a:endParaRPr lang="en-IN" dirty="0">
                <a:ln>
                  <a:solidFill>
                    <a:srgbClr val="3399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17552" y="4965512"/>
            <a:ext cx="308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மூழ்கும் செலவுகள்</a:t>
            </a:r>
            <a:endParaRPr lang="en-IN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1412" y="4965512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சமூகச் செலவு</a:t>
            </a:r>
            <a:endParaRPr lang="de-AT" baseline="-25000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13595" y="3332797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உண்மைச் செலவுகள்</a:t>
            </a:r>
            <a:endParaRPr lang="en-IN" dirty="0">
              <a:ln>
                <a:solidFill>
                  <a:srgbClr val="FF9900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3666" y="3133597"/>
            <a:ext cx="3759362" cy="750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கையிலிருந்து செய்யும் </a:t>
            </a:r>
            <a:endParaRPr lang="en-IN" b="1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prstClr val="white"/>
                </a:solidFill>
              </a:rPr>
              <a:t>செலவுகள்</a:t>
            </a:r>
            <a:endParaRPr lang="en-IN" dirty="0">
              <a:ln>
                <a:solidFill>
                  <a:srgbClr val="FF99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61821" y="1729829"/>
            <a:ext cx="8027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6)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தனக்குச்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சொந்தமான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வளங்களை</a:t>
            </a:r>
            <a:r>
              <a:rPr lang="en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நிறுவனத்திற்கு செய்யும்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r>
              <a:rPr lang="en-US" b="1" dirty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 -----</a:t>
            </a:r>
            <a:endParaRPr lang="en-IN" dirty="0">
              <a:ln>
                <a:solidFill>
                  <a:srgbClr val="FF99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1407" y="4915999"/>
            <a:ext cx="2414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உள்ளுறு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dirty="0">
              <a:ln>
                <a:solidFill>
                  <a:srgbClr val="FF99FF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5624" y="4915999"/>
            <a:ext cx="2095445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பணச்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sz="1600" dirty="0">
              <a:ln>
                <a:solidFill>
                  <a:srgbClr val="FF99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2774" y="3320252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வெளியுறு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dirty="0">
              <a:ln>
                <a:solidFill>
                  <a:srgbClr val="FF99FF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3599" y="3316417"/>
            <a:ext cx="2691763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உண்மைச்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1600" b="1" dirty="0">
                <a:ln>
                  <a:solidFill>
                    <a:srgbClr val="FF99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</a:t>
            </a:r>
            <a:endParaRPr lang="en-IN" sz="1600" dirty="0">
              <a:ln>
                <a:solidFill>
                  <a:srgbClr val="FF99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n>
                    <a:solidFill>
                      <a:srgbClr val="FF0066"/>
                    </a:solidFill>
                  </a:ln>
                </a:rPr>
                <a:t>7) </a:t>
              </a:r>
              <a:r>
                <a:rPr lang="ta-IN" b="1" dirty="0">
                  <a:ln>
                    <a:solidFill>
                      <a:srgbClr val="FF0066"/>
                    </a:solidFill>
                  </a:ln>
                </a:rPr>
                <a:t>உற்பத்தியின் எல்லா மட்டங்களிலும் மாறாத செலவுகள்</a:t>
              </a:r>
              <a:r>
                <a:rPr lang="en-US" b="1" dirty="0">
                  <a:ln>
                    <a:solidFill>
                      <a:srgbClr val="FF0066"/>
                    </a:solidFill>
                  </a:ln>
                </a:rPr>
                <a:t>----------------</a:t>
              </a:r>
              <a:endParaRPr lang="en-IN" dirty="0">
                <a:ln>
                  <a:solidFill>
                    <a:srgbClr val="FF0066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2618" y="4900610"/>
            <a:ext cx="245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ஈ</a:t>
            </a: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சமூகச் செலவு</a:t>
            </a:r>
            <a:endParaRPr lang="en-IN" dirty="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0084" y="4900610"/>
            <a:ext cx="307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இ</a:t>
            </a: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உண்மைச் செலவு </a:t>
            </a:r>
            <a:endParaRPr lang="en-IN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9381" y="3214516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ஆ</a:t>
            </a: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மாறும் செலவு</a:t>
            </a:r>
            <a:endParaRPr lang="en-IN" b="1" dirty="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5174" y="3257689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அ</a:t>
            </a: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)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</a:rPr>
              <a:t>மாறாச் செலவு</a:t>
            </a:r>
            <a:endParaRPr lang="de-AT" baseline="-25000" dirty="0">
              <a:ln>
                <a:solidFill>
                  <a:srgbClr val="FFC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91548" y="2958671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75113" y="1813563"/>
            <a:ext cx="6096000" cy="400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8)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சராசரி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மாறும்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செலவுக்கான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வாய்ப்பாடு</a:t>
            </a:r>
            <a:endParaRPr lang="en-IN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44605" y="4894499"/>
            <a:ext cx="135857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ஈ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TAC / Q</a:t>
            </a:r>
            <a:endParaRPr lang="en-IN" dirty="0">
              <a:ln>
                <a:solidFill>
                  <a:srgbClr val="FF00FF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72266" y="4900610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இ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TFC / Q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 </a:t>
            </a:r>
            <a:endParaRPr lang="en-IN" dirty="0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46833" y="3280128"/>
            <a:ext cx="148470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ஆ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TVC / Q</a:t>
            </a:r>
            <a:endParaRPr lang="en-IN" b="1" dirty="0">
              <a:ln>
                <a:solidFill>
                  <a:srgbClr val="FF00FF"/>
                </a:solidFill>
              </a:ln>
              <a:solidFill>
                <a:srgbClr val="FFFF00"/>
              </a:solidFill>
              <a:latin typeface="TAU-Mullai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2835" y="3269569"/>
            <a:ext cx="134363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</a:rPr>
              <a:t>அ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) T C / </a:t>
            </a:r>
            <a:r>
              <a:rPr lang="en-US" b="1" u="dbl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  <a:latin typeface="TAU-Mullai"/>
                <a:ea typeface="Calibri" panose="020F0502020204030204" pitchFamily="34" charset="0"/>
                <a:cs typeface="TAU-Mullai"/>
              </a:rPr>
              <a:t>Q</a:t>
            </a:r>
            <a:endParaRPr lang="en-IN" b="1" dirty="0">
              <a:ln>
                <a:solidFill>
                  <a:srgbClr val="FF00FF"/>
                </a:solidFill>
              </a:ln>
              <a:solidFill>
                <a:srgbClr val="FFFF00"/>
              </a:solidFill>
              <a:latin typeface="TAU-Mullai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475</Words>
  <Application>Microsoft Office PowerPoint</Application>
  <PresentationFormat>Widescreen</PresentationFormat>
  <Paragraphs>102</Paragraphs>
  <Slides>22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Latha</vt:lpstr>
      <vt:lpstr>TAU-Mullai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 Boopathy</dc:creator>
  <cp:lastModifiedBy>SysSoft</cp:lastModifiedBy>
  <cp:revision>16</cp:revision>
  <dcterms:created xsi:type="dcterms:W3CDTF">2022-10-23T13:37:26Z</dcterms:created>
  <dcterms:modified xsi:type="dcterms:W3CDTF">2024-05-18T09:17:34Z</dcterms:modified>
</cp:coreProperties>
</file>