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7C80"/>
    <a:srgbClr val="CC00CC"/>
    <a:srgbClr val="FF9999"/>
    <a:srgbClr val="00FF00"/>
    <a:srgbClr val="9999FF"/>
    <a:srgbClr val="CC3300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7F-5329-4E35-BE04-2F25451AC73C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6AF-5396-42D1-A460-7BD025E82D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3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7F-5329-4E35-BE04-2F25451AC73C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6AF-5396-42D1-A460-7BD025E82D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74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7F-5329-4E35-BE04-2F25451AC73C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6AF-5396-42D1-A460-7BD025E82D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9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7F-5329-4E35-BE04-2F25451AC73C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6AF-5396-42D1-A460-7BD025E82D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176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7F-5329-4E35-BE04-2F25451AC73C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6AF-5396-42D1-A460-7BD025E82D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56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7F-5329-4E35-BE04-2F25451AC73C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6AF-5396-42D1-A460-7BD025E82D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38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7F-5329-4E35-BE04-2F25451AC73C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6AF-5396-42D1-A460-7BD025E82D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85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7F-5329-4E35-BE04-2F25451AC73C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6AF-5396-42D1-A460-7BD025E82D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773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7F-5329-4E35-BE04-2F25451AC73C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6AF-5396-42D1-A460-7BD025E82D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98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7F-5329-4E35-BE04-2F25451AC73C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6AF-5396-42D1-A460-7BD025E82D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621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7F-5329-4E35-BE04-2F25451AC73C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6AF-5396-42D1-A460-7BD025E82D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842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C87F-5329-4E35-BE04-2F25451AC73C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746AF-5396-42D1-A460-7BD025E82D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691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DF821C-83CE-F0A5-E3AF-BD2F82B6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0"/>
            <a:ext cx="1180253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FF3EA9-F85B-4413-8441-B63A3C1546A9}"/>
              </a:ext>
            </a:extLst>
          </p:cNvPr>
          <p:cNvSpPr/>
          <p:nvPr/>
        </p:nvSpPr>
        <p:spPr>
          <a:xfrm>
            <a:off x="7077824" y="2103735"/>
            <a:ext cx="3522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134586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00FF"/>
                    </a:solidFill>
                  </a:ln>
                </a:rPr>
                <a:t>9) </a:t>
              </a:r>
              <a:r>
                <a:rPr lang="ta-IN" b="1" dirty="0">
                  <a:ln>
                    <a:solidFill>
                      <a:srgbClr val="FF00FF"/>
                    </a:solidFill>
                  </a:ln>
                </a:rPr>
                <a:t>எச்ச உரிமை கூலிக் கோட்பாட்டை எடுத்துரைத்தவர்</a:t>
              </a:r>
              <a:endParaRPr lang="en-IN" dirty="0">
                <a:ln>
                  <a:solidFill>
                    <a:srgbClr val="FF00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27622" y="490061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33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CC33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3300"/>
                  </a:solidFill>
                </a:ln>
                <a:solidFill>
                  <a:prstClr val="white"/>
                </a:solidFill>
              </a:rPr>
              <a:t>நைட்</a:t>
            </a:r>
            <a:endParaRPr lang="en-IN" dirty="0">
              <a:ln>
                <a:solidFill>
                  <a:srgbClr val="CC3300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61855" y="4931067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33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CC33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3300"/>
                  </a:solidFill>
                </a:ln>
                <a:solidFill>
                  <a:prstClr val="white"/>
                </a:solidFill>
              </a:rPr>
              <a:t>ஹாலே</a:t>
            </a:r>
            <a:endParaRPr lang="en-IN" dirty="0">
              <a:ln>
                <a:solidFill>
                  <a:srgbClr val="CC33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09764" y="3293511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33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CC33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3300"/>
                  </a:solidFill>
                </a:ln>
                <a:solidFill>
                  <a:prstClr val="white"/>
                </a:solidFill>
              </a:rPr>
              <a:t>வாக்கர்</a:t>
            </a:r>
            <a:endParaRPr lang="de-AT" baseline="-25000" dirty="0">
              <a:ln>
                <a:solidFill>
                  <a:srgbClr val="CC33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14780" y="3293511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33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CC33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3300"/>
                  </a:solidFill>
                </a:ln>
                <a:solidFill>
                  <a:prstClr val="white"/>
                </a:solidFill>
              </a:rPr>
              <a:t>கீன்ஸ்</a:t>
            </a:r>
            <a:endParaRPr lang="de-AT" baseline="-25000" dirty="0">
              <a:ln>
                <a:solidFill>
                  <a:srgbClr val="CC33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CC3300"/>
                    </a:solidFill>
                  </a:ln>
                </a:rPr>
                <a:t>10) </a:t>
              </a:r>
              <a:r>
                <a:rPr lang="ta-IN" b="1" dirty="0">
                  <a:ln>
                    <a:solidFill>
                      <a:srgbClr val="CC3300"/>
                    </a:solidFill>
                  </a:ln>
                </a:rPr>
                <a:t>முதலை பயன்படுத்துவற்கான வெகுமதி</a:t>
              </a:r>
              <a:endParaRPr lang="en-IN" dirty="0">
                <a:ln>
                  <a:solidFill>
                    <a:srgbClr val="CC33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27796" y="4900610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இலாபம்</a:t>
            </a:r>
            <a:endParaRPr lang="en-IN" dirty="0">
              <a:ln>
                <a:solidFill>
                  <a:srgbClr val="00FF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1985" y="4877694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வட்டி</a:t>
            </a:r>
            <a:endParaRPr lang="de-AT" baseline="-25000" dirty="0">
              <a:ln>
                <a:solidFill>
                  <a:srgbClr val="00FF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13867" y="334687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கூலி</a:t>
            </a:r>
            <a:endParaRPr lang="de-AT" baseline="-25000" dirty="0">
              <a:ln>
                <a:solidFill>
                  <a:srgbClr val="00FF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80872" y="3243069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வாரம்</a:t>
            </a:r>
            <a:endParaRPr lang="de-AT" baseline="-25000" dirty="0">
              <a:ln>
                <a:solidFill>
                  <a:srgbClr val="00FF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03026"/>
            <a:ext cx="11900452" cy="944925"/>
            <a:chOff x="0" y="4163440"/>
            <a:chExt cx="12192000" cy="944925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346289" y="4163440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00FF00"/>
                    </a:solidFill>
                  </a:ln>
                </a:rPr>
                <a:t>11) </a:t>
              </a:r>
              <a:r>
                <a:rPr lang="ta-IN" b="1" dirty="0">
                  <a:ln>
                    <a:solidFill>
                      <a:srgbClr val="00FF00"/>
                    </a:solidFill>
                  </a:ln>
                </a:rPr>
                <a:t>கீன்சின் வட்டிக் கோட்பாடு இவ்வாறு வழங்கப்படுகிறது</a:t>
              </a:r>
              <a:r>
                <a:rPr lang="en-US" b="1" dirty="0">
                  <a:ln>
                    <a:solidFill>
                      <a:srgbClr val="00FF00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00FF00"/>
                  </a:solidFill>
                </a:ln>
              </a:endParaRPr>
            </a:p>
            <a:p>
              <a:pPr algn="ctr"/>
              <a:endParaRPr lang="de-AT" baseline="-25000" dirty="0">
                <a:ln>
                  <a:solidFill>
                    <a:srgbClr val="00FF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25691" y="4900610"/>
            <a:ext cx="319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ஏஜியோ கோட்பாடு</a:t>
            </a:r>
            <a:endParaRPr lang="en-IN" dirty="0">
              <a:ln>
                <a:solidFill>
                  <a:srgbClr val="FF7C80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64" y="3231437"/>
            <a:ext cx="4283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நீர்மை விருப்பக் கோட்பாடு</a:t>
            </a:r>
            <a:endParaRPr lang="de-AT" dirty="0">
              <a:ln>
                <a:solidFill>
                  <a:srgbClr val="FF7C8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57456" y="3231437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கடன் நிதிக் கோட்பாடு</a:t>
            </a:r>
            <a:endParaRPr lang="en-IN" dirty="0">
              <a:ln>
                <a:solidFill>
                  <a:srgbClr val="FF7C8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9113" y="4939259"/>
            <a:ext cx="410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துய்ப்பு தவிர்ப்பு கோட்பாடு</a:t>
            </a:r>
            <a:endParaRPr lang="en-IN" dirty="0">
              <a:ln>
                <a:solidFill>
                  <a:srgbClr val="FF7C8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FF7C80"/>
                    </a:solidFill>
                  </a:ln>
                </a:rPr>
                <a:t>12) </a:t>
              </a:r>
              <a:r>
                <a:rPr lang="ta-IN" b="1" dirty="0">
                  <a:ln>
                    <a:solidFill>
                      <a:srgbClr val="FF7C80"/>
                    </a:solidFill>
                  </a:ln>
                </a:rPr>
                <a:t>கடன் நிதிக் கோட்பாட்டின்படி கடன் நிதிகளின் அளிப்பு இதற்குச் சமமாகும்</a:t>
              </a:r>
              <a:endParaRPr lang="en-IN" dirty="0">
                <a:ln>
                  <a:solidFill>
                    <a:srgbClr val="FF7C8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61407" y="4900610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en-US" sz="2000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S + BC + DH + DS</a:t>
            </a:r>
            <a:endParaRPr lang="en-IN" sz="2000" dirty="0">
              <a:ln>
                <a:solidFill>
                  <a:srgbClr val="99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61407" y="3279520"/>
            <a:ext cx="2233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sz="2000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) S + DS + BC + DI</a:t>
            </a:r>
            <a:endParaRPr lang="de-AT" sz="2000" baseline="-25000" dirty="0">
              <a:ln>
                <a:solidFill>
                  <a:srgbClr val="99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93219" y="4889599"/>
            <a:ext cx="2323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en-US" sz="2000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I + DS + DH + BC</a:t>
            </a:r>
            <a:endParaRPr lang="de-AT" sz="2000" baseline="-25000" dirty="0">
              <a:ln>
                <a:solidFill>
                  <a:srgbClr val="99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0013" y="3232649"/>
            <a:ext cx="2271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en-US" sz="2000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S + BC + DH + DI</a:t>
            </a:r>
            <a:endParaRPr lang="de-AT" sz="2000" baseline="-25000" dirty="0">
              <a:ln>
                <a:solidFill>
                  <a:srgbClr val="9999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357809" y="4620434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9999FF"/>
                    </a:solidFill>
                  </a:ln>
                </a:rPr>
                <a:t>13) </a:t>
              </a:r>
              <a:r>
                <a:rPr lang="ta-IN" b="1" dirty="0">
                  <a:ln>
                    <a:solidFill>
                      <a:srgbClr val="9999FF"/>
                    </a:solidFill>
                  </a:ln>
                </a:rPr>
                <a:t>எதிர்பாராத செலவுகள் என்ற கருத்தை கீன்ஸ் கீழ்க்கண்டவாறு குறிப்பிடுகிறார்</a:t>
              </a:r>
              <a:r>
                <a:rPr lang="en-US" b="1" dirty="0">
                  <a:ln>
                    <a:solidFill>
                      <a:srgbClr val="9999FF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9999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79653" y="4900610"/>
            <a:ext cx="315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தனிப்பட்ட நோக்கம்</a:t>
            </a:r>
            <a:endParaRPr lang="en-IN" dirty="0">
              <a:ln>
                <a:solidFill>
                  <a:srgbClr val="00FF00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96700" y="4900610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ஊக நோக்கம்</a:t>
            </a:r>
            <a:endParaRPr lang="en-IN" dirty="0">
              <a:ln>
                <a:solidFill>
                  <a:srgbClr val="00FF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1733" y="3306594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முன்னெச்சரிக்கை நோக்கம்</a:t>
            </a:r>
            <a:endParaRPr lang="en-IN" dirty="0">
              <a:ln>
                <a:solidFill>
                  <a:srgbClr val="00FF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5067" y="3275933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</a:rPr>
              <a:t>பரிமாற்ற நோக்கம்</a:t>
            </a:r>
            <a:endParaRPr lang="de-AT" baseline="-25000" dirty="0">
              <a:ln>
                <a:solidFill>
                  <a:srgbClr val="00FF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00FF00"/>
                    </a:solidFill>
                  </a:ln>
                </a:rPr>
                <a:t>14) </a:t>
              </a:r>
              <a:r>
                <a:rPr lang="ta-IN" b="1" dirty="0">
                  <a:ln>
                    <a:solidFill>
                      <a:srgbClr val="00FF00"/>
                    </a:solidFill>
                  </a:ln>
                </a:rPr>
                <a:t>தனி நபர்களுக்கு நாட்டின் செல்வத்தை அல்லது வருமானத்தைப் பகிர்ந்தளிப்பதென்பது </a:t>
              </a:r>
              <a:r>
                <a:rPr lang="en-US" b="1" dirty="0">
                  <a:ln>
                    <a:solidFill>
                      <a:srgbClr val="00FF00"/>
                    </a:solidFill>
                  </a:ln>
                </a:rPr>
                <a:t>-------------------------</a:t>
              </a:r>
              <a:endParaRPr lang="en-IN" dirty="0">
                <a:ln>
                  <a:solidFill>
                    <a:srgbClr val="00FF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85114" y="4900610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பணிகளின் பகிர்வு</a:t>
            </a:r>
            <a:endParaRPr lang="en-IN" dirty="0">
              <a:ln>
                <a:solidFill>
                  <a:srgbClr val="FF7C8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54556" y="4918188"/>
            <a:ext cx="342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பண்டங்களின் பகிர்வு</a:t>
            </a:r>
            <a:endParaRPr lang="de-AT" baseline="-25000" dirty="0">
              <a:ln>
                <a:solidFill>
                  <a:srgbClr val="FF7C8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5114" y="3243069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தனி நபர் பகிர்வு</a:t>
            </a:r>
            <a:endParaRPr lang="en-IN" dirty="0">
              <a:ln>
                <a:solidFill>
                  <a:srgbClr val="FF7C8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54556" y="3290161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செயல்முறைப் பகிர்வு</a:t>
            </a:r>
            <a:endParaRPr lang="en-IN" dirty="0">
              <a:ln>
                <a:solidFill>
                  <a:srgbClr val="FF7C8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51791" y="4652198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7C80"/>
                    </a:solidFill>
                  </a:ln>
                </a:rPr>
                <a:t>15) </a:t>
              </a:r>
              <a:r>
                <a:rPr lang="ta-IN" b="1" dirty="0">
                  <a:ln>
                    <a:solidFill>
                      <a:srgbClr val="FF7C80"/>
                    </a:solidFill>
                  </a:ln>
                </a:rPr>
                <a:t>இலாபம் இதற்கான வெகுமதி ஆகும்</a:t>
              </a:r>
              <a:r>
                <a:rPr lang="en-US" b="1" dirty="0">
                  <a:ln>
                    <a:solidFill>
                      <a:srgbClr val="FF7C80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7C8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86765" y="4900610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உழைப்பு</a:t>
            </a:r>
            <a:endParaRPr lang="de-AT" baseline="-25000" dirty="0">
              <a:ln>
                <a:solidFill>
                  <a:srgbClr val="33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6783" y="4918188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மூலதனம்</a:t>
            </a:r>
            <a:endParaRPr lang="en-IN" dirty="0">
              <a:ln>
                <a:solidFill>
                  <a:srgbClr val="33CCFF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09764" y="3306594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அமைப்பு</a:t>
            </a:r>
            <a:endParaRPr lang="de-AT" baseline="-25000" dirty="0">
              <a:ln>
                <a:solidFill>
                  <a:srgbClr val="33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37184" y="3322740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நிலம்</a:t>
            </a:r>
            <a:endParaRPr lang="de-AT" baseline="-25000" dirty="0">
              <a:ln>
                <a:solidFill>
                  <a:srgbClr val="33CC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91548" y="2961153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33CCFF"/>
                    </a:solidFill>
                  </a:ln>
                </a:rPr>
                <a:t>16) </a:t>
              </a:r>
              <a:r>
                <a:rPr lang="ta-IN" b="1" dirty="0">
                  <a:ln>
                    <a:solidFill>
                      <a:srgbClr val="33CCFF"/>
                    </a:solidFill>
                  </a:ln>
                </a:rPr>
                <a:t>புத்தாக்க இலாபக் கோட்பாட்டை வழங்கியவர்</a:t>
              </a:r>
              <a:r>
                <a:rPr lang="en-US" b="1" dirty="0">
                  <a:ln>
                    <a:solidFill>
                      <a:srgbClr val="33CCFF"/>
                    </a:solidFill>
                  </a:ln>
                </a:rPr>
                <a:t> -----------------</a:t>
              </a:r>
              <a:endParaRPr lang="en-IN" dirty="0">
                <a:ln>
                  <a:solidFill>
                    <a:srgbClr val="33CC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817774" y="490061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99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99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99"/>
                  </a:solidFill>
                </a:ln>
                <a:solidFill>
                  <a:prstClr val="white"/>
                </a:solidFill>
              </a:rPr>
              <a:t>நைட்</a:t>
            </a:r>
            <a:endParaRPr lang="en-IN" dirty="0">
              <a:ln>
                <a:solidFill>
                  <a:srgbClr val="FF9999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3243" y="4900610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99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99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99"/>
                  </a:solidFill>
                </a:ln>
                <a:solidFill>
                  <a:prstClr val="white"/>
                </a:solidFill>
              </a:rPr>
              <a:t>கீன்ஸ்</a:t>
            </a:r>
            <a:endParaRPr lang="de-AT" baseline="-25000" dirty="0">
              <a:ln>
                <a:solidFill>
                  <a:srgbClr val="FF9999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5586" y="3275933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9999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99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99"/>
                  </a:solidFill>
                </a:ln>
                <a:solidFill>
                  <a:prstClr val="white"/>
                </a:solidFill>
              </a:rPr>
              <a:t>சும்பீட்டர்</a:t>
            </a:r>
            <a:endParaRPr lang="en-IN" dirty="0">
              <a:ln>
                <a:solidFill>
                  <a:srgbClr val="FF9999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22506" y="3221345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99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99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99"/>
                  </a:solidFill>
                </a:ln>
                <a:solidFill>
                  <a:prstClr val="white"/>
                </a:solidFill>
              </a:rPr>
              <a:t>ஹாலே</a:t>
            </a:r>
            <a:endParaRPr lang="de-AT" baseline="-25000" dirty="0">
              <a:ln>
                <a:solidFill>
                  <a:srgbClr val="FF9999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9999"/>
                    </a:solidFill>
                  </a:ln>
                </a:rPr>
                <a:t>17) </a:t>
              </a:r>
              <a:r>
                <a:rPr lang="ta-IN" b="1" dirty="0">
                  <a:ln>
                    <a:solidFill>
                      <a:srgbClr val="FF9999"/>
                    </a:solidFill>
                  </a:ln>
                </a:rPr>
                <a:t>போலிவாரம் இதனால்  தோன்றுகிறது</a:t>
              </a:r>
              <a:r>
                <a:rPr lang="en-US" b="1" dirty="0">
                  <a:ln>
                    <a:solidFill>
                      <a:srgbClr val="FF9999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9999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67243" y="4878587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எதுவுமில்லை</a:t>
            </a:r>
            <a:endParaRPr lang="en-IN" dirty="0">
              <a:ln>
                <a:solidFill>
                  <a:srgbClr val="CC00CC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36414" y="4889599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இறக்குமதிப் பொருட்கள்</a:t>
            </a:r>
            <a:endParaRPr lang="de-AT" baseline="-25000" dirty="0">
              <a:ln>
                <a:solidFill>
                  <a:srgbClr val="CC00CC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0410" y="3275933"/>
            <a:ext cx="411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வீட்டில் தயார் செய்தவை</a:t>
            </a:r>
            <a:endParaRPr lang="en-IN" dirty="0">
              <a:ln>
                <a:solidFill>
                  <a:srgbClr val="CC00CC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84807" y="3108696"/>
            <a:ext cx="4290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மனிதன் உருவாக்கிய </a:t>
            </a:r>
            <a:endParaRPr lang="en-IN" b="1" dirty="0">
              <a:ln>
                <a:solidFill>
                  <a:srgbClr val="CC00CC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prstClr val="white"/>
                </a:solidFill>
              </a:rPr>
              <a:t>உபகரணங்கள்</a:t>
            </a:r>
            <a:endParaRPr lang="en-IN" dirty="0">
              <a:ln>
                <a:solidFill>
                  <a:srgbClr val="CC00CC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repeatCount="indefinite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8" presetClass="exit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ln>
                  <a:solidFill>
                    <a:srgbClr val="FF7C80"/>
                  </a:solidFill>
                </a:ln>
              </a:endParaRPr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ln>
                  <a:solidFill>
                    <a:srgbClr val="FF7C80"/>
                  </a:solidFill>
                </a:ln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ln>
                    <a:solidFill>
                      <a:srgbClr val="CC00CC"/>
                    </a:solidFill>
                  </a:ln>
                </a:rPr>
                <a:t>18) ”</a:t>
              </a:r>
              <a:r>
                <a:rPr lang="ta-IN" sz="1600" b="1" dirty="0">
                  <a:ln>
                    <a:solidFill>
                      <a:srgbClr val="CC00CC"/>
                    </a:solidFill>
                  </a:ln>
                </a:rPr>
                <a:t>ஓர் உற்பத்தியாளர் ஒப்பந்தத்தின் மூலம் உழைப்பாளி தன் பணியை வழங்கியதற்காக </a:t>
              </a:r>
              <a:r>
                <a:rPr lang="en-IN" sz="1600" dirty="0">
                  <a:ln>
                    <a:solidFill>
                      <a:srgbClr val="CC00CC"/>
                    </a:solidFill>
                  </a:ln>
                </a:rPr>
                <a:t> </a:t>
              </a:r>
              <a:r>
                <a:rPr lang="ta-IN" sz="1600" b="1" dirty="0">
                  <a:ln>
                    <a:solidFill>
                      <a:srgbClr val="CC00CC"/>
                    </a:solidFill>
                  </a:ln>
                </a:rPr>
                <a:t>கொடுக்கும் மொத்த பணமே கூலியாகும்</a:t>
              </a:r>
              <a:r>
                <a:rPr lang="en-US" sz="1600" b="1" dirty="0">
                  <a:ln>
                    <a:solidFill>
                      <a:srgbClr val="CC00CC"/>
                    </a:solidFill>
                  </a:ln>
                </a:rPr>
                <a:t>” </a:t>
              </a:r>
              <a:r>
                <a:rPr lang="ta-IN" sz="1600" b="1" dirty="0">
                  <a:ln>
                    <a:solidFill>
                      <a:srgbClr val="CC00CC"/>
                    </a:solidFill>
                  </a:ln>
                </a:rPr>
                <a:t>இதைக் கூறியவர் யார்</a:t>
              </a:r>
              <a:r>
                <a:rPr lang="en-US" sz="1600" b="1" dirty="0">
                  <a:ln>
                    <a:solidFill>
                      <a:srgbClr val="CC00CC"/>
                    </a:solidFill>
                  </a:ln>
                </a:rPr>
                <a:t>?</a:t>
              </a:r>
              <a:endParaRPr lang="en-IN" sz="1600" dirty="0">
                <a:ln>
                  <a:solidFill>
                    <a:srgbClr val="CC00CC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825611" y="4900610"/>
            <a:ext cx="1426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) J.S. </a:t>
            </a:r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மில்</a:t>
            </a:r>
            <a:endParaRPr lang="en-IN" dirty="0">
              <a:ln>
                <a:solidFill>
                  <a:srgbClr val="FF7C8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9940" y="4880965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வாக்கர்</a:t>
            </a:r>
            <a:endParaRPr lang="de-AT" baseline="-25000" dirty="0">
              <a:ln>
                <a:solidFill>
                  <a:srgbClr val="FF7C8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25611" y="3275933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மார்ஷல்</a:t>
            </a:r>
            <a:endParaRPr lang="en-IN" dirty="0">
              <a:ln>
                <a:solidFill>
                  <a:srgbClr val="FF7C80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8268" y="3311293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7C80"/>
                  </a:solidFill>
                </a:ln>
                <a:solidFill>
                  <a:prstClr val="white"/>
                </a:solidFill>
              </a:rPr>
              <a:t>பென்ஹாம்</a:t>
            </a:r>
            <a:endParaRPr lang="de-AT" baseline="-25000" dirty="0">
              <a:ln>
                <a:solidFill>
                  <a:srgbClr val="FF7C8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1) </a:t>
              </a:r>
              <a:r>
                <a:rPr lang="ta-IN" b="1" dirty="0">
                  <a:ln>
                    <a:solidFill>
                      <a:srgbClr val="FF0000"/>
                    </a:solidFill>
                  </a:ln>
                </a:rPr>
                <a:t>பொருளியலில் வருமானப் பகிர்வு என்பது எதனுடன் தொடர்புடையது</a:t>
              </a:r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?</a:t>
              </a:r>
              <a:endParaRPr lang="en-IN" dirty="0">
                <a:ln>
                  <a:solidFill>
                    <a:srgbClr val="FF00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50786" y="4878587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)</a:t>
            </a:r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வணிகர்கள்</a:t>
            </a:r>
            <a:endParaRPr lang="en-IN" dirty="0">
              <a:ln>
                <a:solidFill>
                  <a:srgbClr val="9999FF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1131" y="4889599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நிறுவனங்கள்</a:t>
            </a:r>
            <a:endParaRPr lang="de-AT" baseline="-25000" dirty="0">
              <a:ln>
                <a:solidFill>
                  <a:srgbClr val="99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08570" y="3271934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தனி நபர்</a:t>
            </a:r>
            <a:endParaRPr lang="de-AT" baseline="-25000" dirty="0">
              <a:ln>
                <a:solidFill>
                  <a:srgbClr val="99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36923" y="3244860"/>
            <a:ext cx="34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99FF"/>
                  </a:solidFill>
                </a:ln>
                <a:solidFill>
                  <a:prstClr val="white"/>
                </a:solidFill>
              </a:rPr>
              <a:t>உற்பத்திக் காரணிகள்</a:t>
            </a:r>
            <a:endParaRPr lang="de-AT" baseline="-25000" dirty="0">
              <a:ln>
                <a:solidFill>
                  <a:srgbClr val="9999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7C80"/>
                    </a:solidFill>
                  </a:ln>
                </a:rPr>
                <a:t>19) </a:t>
              </a:r>
              <a:r>
                <a:rPr lang="ta-IN" b="1" dirty="0">
                  <a:ln>
                    <a:solidFill>
                      <a:srgbClr val="FF7C80"/>
                    </a:solidFill>
                  </a:ln>
                </a:rPr>
                <a:t>துய்ப்பு தவிர்ப்பு வட்டிக் கோட்பாட்டை எடுத்துரைத்தவர்</a:t>
              </a:r>
              <a:endParaRPr lang="en-IN" dirty="0">
                <a:ln>
                  <a:solidFill>
                    <a:srgbClr val="FF7C8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61407" y="4900610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ஈ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நட் விக்சல்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0440" y="4900610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போம்போவர்க்</a:t>
            </a:r>
            <a:endParaRPr lang="de-AT" b="1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9242" y="3275933"/>
            <a:ext cx="205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ஆ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N.W.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சீனியர்</a:t>
            </a:r>
            <a:endParaRPr lang="de-AT" b="1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87605" y="3275933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அ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ஆல்ஃப்ரட் மார்ஷல்</a:t>
            </a:r>
            <a:endParaRPr lang="de-AT" b="1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293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7C80"/>
                    </a:solidFill>
                  </a:ln>
                </a:rPr>
                <a:t>20) </a:t>
              </a:r>
              <a:r>
                <a:rPr lang="ta-IN" b="1" dirty="0">
                  <a:ln>
                    <a:solidFill>
                      <a:srgbClr val="FF7C80"/>
                    </a:solidFill>
                  </a:ln>
                </a:rPr>
                <a:t>கடன் நிதி வட்டிக் கோட்பாடானது</a:t>
              </a:r>
              <a:r>
                <a:rPr lang="en-US" b="1" dirty="0">
                  <a:ln>
                    <a:solidFill>
                      <a:srgbClr val="FF7C80"/>
                    </a:solidFill>
                  </a:ln>
                </a:rPr>
                <a:t> --------------------</a:t>
              </a:r>
              <a:endParaRPr lang="en-IN" dirty="0">
                <a:ln>
                  <a:solidFill>
                    <a:srgbClr val="FF7C8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10193" y="4900610"/>
            <a:ext cx="437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புதிய தொன்மைக் கோட்பாடு</a:t>
            </a:r>
            <a:endParaRPr lang="en-IN" dirty="0">
              <a:ln>
                <a:solidFill>
                  <a:srgbClr val="33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06632" y="329374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நவீன கோட்பாடு</a:t>
            </a:r>
            <a:endParaRPr lang="en-IN" dirty="0">
              <a:ln>
                <a:solidFill>
                  <a:srgbClr val="33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3665" y="4960062"/>
            <a:ext cx="282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மரபுக் கோட்பாடு</a:t>
            </a:r>
            <a:endParaRPr lang="de-AT" baseline="-25000" dirty="0">
              <a:ln>
                <a:solidFill>
                  <a:srgbClr val="33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8032" y="3275933"/>
            <a:ext cx="364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CCFF"/>
                  </a:solidFill>
                </a:ln>
                <a:solidFill>
                  <a:prstClr val="white"/>
                </a:solidFill>
              </a:rPr>
              <a:t>தொன்மைக் கோட்பாடு</a:t>
            </a:r>
            <a:endParaRPr lang="de-AT" baseline="-25000" dirty="0">
              <a:ln>
                <a:solidFill>
                  <a:srgbClr val="33CC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75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6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9999FF"/>
                    </a:solidFill>
                  </a:ln>
                </a:rPr>
                <a:t>2) </a:t>
              </a:r>
              <a:r>
                <a:rPr lang="ta-IN" b="1" dirty="0">
                  <a:ln>
                    <a:solidFill>
                      <a:srgbClr val="9999FF"/>
                    </a:solidFill>
                  </a:ln>
                </a:rPr>
                <a:t>பகிர்வுக் கோட்பாடு எவ்வாறு அழைக்கப்படுகிறது</a:t>
              </a:r>
              <a:r>
                <a:rPr lang="en-US" b="1" dirty="0">
                  <a:ln>
                    <a:solidFill>
                      <a:srgbClr val="9999FF"/>
                    </a:solidFill>
                  </a:ln>
                </a:rPr>
                <a:t>?</a:t>
              </a:r>
              <a:endParaRPr lang="en-IN" dirty="0">
                <a:ln>
                  <a:solidFill>
                    <a:srgbClr val="9999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39511" y="4900610"/>
            <a:ext cx="302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ஈ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வட்டிக் கோட்பாடு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49646" y="3279520"/>
            <a:ext cx="430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ஆ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காரணி விலைக் கோட்பாடு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5837" y="492201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கூலிக் கோட்பாடு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lvl="0" algn="ctr"/>
            <a:endParaRPr lang="de-AT" baseline="-250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70030" y="3230673"/>
            <a:ext cx="439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அ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உற்பத்தி விலைக் கோட்பாடு</a:t>
            </a:r>
            <a:endParaRPr lang="de-AT" b="1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868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3) </a:t>
              </a:r>
              <a:r>
                <a:rPr lang="ta-IN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எதனைப் பயன்படுத்துவதற்கான வெகுமதியே வாரம் ஆகும்</a:t>
              </a:r>
              <a:r>
                <a: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?</a:t>
              </a:r>
              <a:endParaRPr lang="e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61407" y="4878587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ஈ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அமைப்பு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1948" y="4900610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இ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நிலம்</a:t>
            </a:r>
            <a:endParaRPr lang="de-AT" b="1" baseline="-25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01293" y="3201142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ஆ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உழைப்பாளி</a:t>
            </a:r>
            <a:endParaRPr lang="de-AT" b="1" baseline="-25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54768" y="3195445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அ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ta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மூலதனம்</a:t>
            </a:r>
            <a:endParaRPr lang="de-AT" b="1" baseline="-25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3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endParaRPr>
            </a:p>
            <a:p>
              <a:pPr algn="ctr"/>
              <a:r>
                <a:rPr lang="en-US" b="1" dirty="0"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a:rPr>
                <a:t>4) </a:t>
              </a:r>
              <a:r>
                <a:rPr lang="ta-IN" b="1" dirty="0"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a:rPr>
                <a:t>போலி வாரம் என்ற கருத்து யாருடன் தொடர்புடையது</a:t>
              </a:r>
              <a:r>
                <a:rPr lang="en-US" b="1" dirty="0"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a:rPr>
                <a:t>?</a:t>
              </a:r>
              <a:endParaRPr lang="en-IN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endParaRPr>
            </a:p>
            <a:p>
              <a:r>
                <a:rPr lang="en-US" b="1" dirty="0"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a:rPr>
                <a:t> </a:t>
              </a:r>
              <a:endParaRPr lang="en-IN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endParaRPr>
            </a:p>
            <a:p>
              <a:pPr algn="ctr"/>
              <a:endParaRPr lang="de-AT" baseline="-250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24712" y="4829682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மார்ஷல்</a:t>
            </a:r>
            <a:endParaRPr lang="en-IN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5409" y="4882281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வாக்கர்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 </a:t>
            </a:r>
            <a:endParaRPr lang="en-IN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48143" y="3275620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கீன்ஸ்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 </a:t>
            </a:r>
            <a:endParaRPr lang="en-IN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20435" y="3275851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ரிக்கார்டோ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 </a:t>
            </a:r>
            <a:endParaRPr lang="en-IN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3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5) </a:t>
              </a:r>
              <a:r>
                <a:rPr lang="ta-IN" b="1" dirty="0">
                  <a:ln>
                    <a:solidFill>
                      <a:srgbClr val="FF0000"/>
                    </a:solidFill>
                  </a:ln>
                </a:rPr>
                <a:t>தொன்மை கூலிக் கோட்பாட்டை எடுத்துரைத்தவர் யார்</a:t>
              </a:r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?</a:t>
              </a:r>
              <a:endParaRPr lang="en-IN" dirty="0">
                <a:ln>
                  <a:solidFill>
                    <a:srgbClr val="FF00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71100" y="4900610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வாக்கர்</a:t>
            </a:r>
            <a:endParaRPr lang="en-IN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4949" y="4918188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மார்ஷல்</a:t>
            </a:r>
            <a:endParaRPr lang="de-AT" baseline="-25000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94321" y="3273145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கீன்ஸ்</a:t>
            </a:r>
            <a:endParaRPr lang="de-AT" baseline="-25000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4611" y="3273145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ரிக்கார்டோ</a:t>
            </a:r>
            <a:endParaRPr lang="de-AT" baseline="-25000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171685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6) </a:t>
              </a:r>
              <a:r>
                <a:rPr lang="ta-IN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நிலத்திற்கு உண்மையானதும் அழிக்க முடியாத சக்தியும் உள்ளது என்ற கருத்தைப் பயன்படுத்தியவர்</a:t>
              </a:r>
              <a:r>
                <a: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.</a:t>
              </a:r>
              <a:endParaRPr lang="en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31428" y="4829682"/>
            <a:ext cx="20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ரிக்கார்டோ</a:t>
            </a:r>
            <a:endParaRPr lang="en-IN" dirty="0">
              <a:ln>
                <a:solidFill>
                  <a:srgbClr val="00B0F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4073" y="4900610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கிளார்க்</a:t>
            </a:r>
            <a:endParaRPr lang="de-AT" baseline="-25000" dirty="0">
              <a:ln>
                <a:solidFill>
                  <a:srgbClr val="00B0F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0742" y="3300076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வாக்கர்</a:t>
            </a:r>
            <a:endParaRPr lang="de-AT" baseline="-25000" dirty="0">
              <a:ln>
                <a:solidFill>
                  <a:srgbClr val="00B0F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4697" y="3300076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) JS </a:t>
            </a:r>
            <a:r>
              <a:rPr lang="ta-IN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</a:rPr>
              <a:t>மில்</a:t>
            </a:r>
            <a:endParaRPr lang="de-AT" baseline="-25000" dirty="0">
              <a:ln>
                <a:solidFill>
                  <a:srgbClr val="00B0F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3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FF00"/>
                    </a:solidFill>
                  </a:ln>
                </a:rPr>
                <a:t>7. </a:t>
              </a:r>
              <a:r>
                <a:rPr lang="ta-IN" b="1" dirty="0">
                  <a:ln>
                    <a:solidFill>
                      <a:srgbClr val="FFFF00"/>
                    </a:solidFill>
                  </a:ln>
                </a:rPr>
                <a:t>உழைப்பாளருக்கான வெகுமதி</a:t>
              </a:r>
              <a:r>
                <a:rPr lang="en-US" b="1" dirty="0">
                  <a:ln>
                    <a:solidFill>
                      <a:srgbClr val="FFFF00"/>
                    </a:solidFill>
                  </a:ln>
                </a:rPr>
                <a:t> ---------------</a:t>
              </a:r>
              <a:endParaRPr lang="en-IN" dirty="0">
                <a:ln>
                  <a:solidFill>
                    <a:srgbClr val="FFFF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927370" y="496551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வட்டி</a:t>
            </a:r>
            <a:endParaRPr lang="en-IN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89333" y="4965512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இலாபம்</a:t>
            </a:r>
            <a:endParaRPr lang="de-AT" baseline="-25000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63250" y="3257689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கூலி</a:t>
            </a:r>
            <a:endParaRPr lang="de-AT" baseline="-25000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65249" y="3243069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வாரம்</a:t>
            </a:r>
            <a:endParaRPr lang="de-AT" baseline="-25000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9900"/>
                    </a:solidFill>
                  </a:ln>
                </a:rPr>
                <a:t>8) </a:t>
              </a:r>
              <a:r>
                <a:rPr lang="ta-IN" b="1" dirty="0">
                  <a:ln>
                    <a:solidFill>
                      <a:srgbClr val="FF9900"/>
                    </a:solidFill>
                  </a:ln>
                </a:rPr>
                <a:t>பணக்கூலியின் வேறுபெயர்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365796" y="4912738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மாற்றுக்கூலி</a:t>
            </a:r>
            <a:endParaRPr lang="en-IN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3782" y="4938438"/>
            <a:ext cx="241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சரியான கூலி</a:t>
            </a:r>
            <a:endParaRPr lang="de-AT" baseline="-25000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9511" y="3275933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பெயரளவுக் கூலி</a:t>
            </a:r>
            <a:endParaRPr lang="de-AT" baseline="-25000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8216" y="3273002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உண்மைக்கூலி</a:t>
            </a:r>
            <a:endParaRPr lang="de-AT" baseline="-25000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8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482</Words>
  <Application>Microsoft Office PowerPoint</Application>
  <PresentationFormat>Widescreen</PresentationFormat>
  <Paragraphs>104</Paragraphs>
  <Slides>23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 Boopathy</dc:creator>
  <cp:lastModifiedBy>SysSoft</cp:lastModifiedBy>
  <cp:revision>14</cp:revision>
  <dcterms:created xsi:type="dcterms:W3CDTF">2022-10-23T13:46:48Z</dcterms:created>
  <dcterms:modified xsi:type="dcterms:W3CDTF">2024-05-18T09:21:51Z</dcterms:modified>
</cp:coreProperties>
</file>