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0066"/>
    <a:srgbClr val="6600CC"/>
    <a:srgbClr val="FF99FF"/>
    <a:srgbClr val="996633"/>
    <a:srgbClr val="0099CC"/>
    <a:srgbClr val="CC00FF"/>
    <a:srgbClr val="99CC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A48A-CC2C-44E9-B0E8-BABF2AB7E9C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45D0-E010-423F-9670-E6798AD73D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240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A48A-CC2C-44E9-B0E8-BABF2AB7E9C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45D0-E010-423F-9670-E6798AD73D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983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A48A-CC2C-44E9-B0E8-BABF2AB7E9C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45D0-E010-423F-9670-E6798AD73D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166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A48A-CC2C-44E9-B0E8-BABF2AB7E9C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45D0-E010-423F-9670-E6798AD73D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971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A48A-CC2C-44E9-B0E8-BABF2AB7E9C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45D0-E010-423F-9670-E6798AD73D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918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A48A-CC2C-44E9-B0E8-BABF2AB7E9C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45D0-E010-423F-9670-E6798AD73D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754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A48A-CC2C-44E9-B0E8-BABF2AB7E9C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45D0-E010-423F-9670-E6798AD73D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867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A48A-CC2C-44E9-B0E8-BABF2AB7E9C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45D0-E010-423F-9670-E6798AD73D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203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A48A-CC2C-44E9-B0E8-BABF2AB7E9C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45D0-E010-423F-9670-E6798AD73D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564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A48A-CC2C-44E9-B0E8-BABF2AB7E9C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45D0-E010-423F-9670-E6798AD73D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48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A48A-CC2C-44E9-B0E8-BABF2AB7E9C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45D0-E010-423F-9670-E6798AD73D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302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A48A-CC2C-44E9-B0E8-BABF2AB7E9C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B45D0-E010-423F-9670-E6798AD73D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117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F7D92FE-4C83-A272-7061-6B93B446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0"/>
            <a:ext cx="1180253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9A8B80-9D76-4618-8FDE-F1D12F5E8A04}"/>
              </a:ext>
            </a:extLst>
          </p:cNvPr>
          <p:cNvSpPr/>
          <p:nvPr/>
        </p:nvSpPr>
        <p:spPr>
          <a:xfrm>
            <a:off x="6714117" y="2052935"/>
            <a:ext cx="3945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www.Padasalai.Net</a:t>
            </a:r>
          </a:p>
        </p:txBody>
      </p:sp>
    </p:spTree>
    <p:extLst>
      <p:ext uri="{BB962C8B-B14F-4D97-AF65-F5344CB8AC3E}">
        <p14:creationId xmlns:p14="http://schemas.microsoft.com/office/powerpoint/2010/main" val="395657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>
                    <a:solidFill>
                      <a:srgbClr val="99CC00"/>
                    </a:solidFill>
                  </a:ln>
                </a:rPr>
                <a:t>9) D = 150 – 50P </a:t>
              </a:r>
              <a:r>
                <a:rPr lang="ta-IN" sz="2000" b="1" dirty="0">
                  <a:ln>
                    <a:solidFill>
                      <a:srgbClr val="99CC00"/>
                    </a:solidFill>
                  </a:ln>
                </a:rPr>
                <a:t>எனில் சாய்வு</a:t>
              </a:r>
              <a:r>
                <a:rPr lang="en-US" sz="2000" b="1" dirty="0">
                  <a:ln>
                    <a:solidFill>
                      <a:srgbClr val="99CC00"/>
                    </a:solidFill>
                  </a:ln>
                </a:rPr>
                <a:t> _________ </a:t>
              </a:r>
              <a:r>
                <a:rPr lang="ta-IN" sz="2000" b="1" dirty="0">
                  <a:ln>
                    <a:solidFill>
                      <a:srgbClr val="99CC00"/>
                    </a:solidFill>
                  </a:ln>
                </a:rPr>
                <a:t>ஆகும்</a:t>
              </a:r>
              <a:r>
                <a:rPr lang="en-US" sz="2000" b="1" dirty="0">
                  <a:ln>
                    <a:solidFill>
                      <a:srgbClr val="99CC00"/>
                    </a:solidFill>
                  </a:ln>
                </a:rPr>
                <a:t>.</a:t>
              </a:r>
              <a:endParaRPr lang="en-IN" sz="2000" dirty="0">
                <a:ln>
                  <a:solidFill>
                    <a:srgbClr val="99CC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018149" y="4889599"/>
            <a:ext cx="886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sz="2000" b="1" dirty="0">
                <a:ln>
                  <a:solidFill>
                    <a:srgbClr val="CC00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sz="2000" b="1" dirty="0">
                <a:ln>
                  <a:solidFill>
                    <a:srgbClr val="CC00FF"/>
                  </a:solidFill>
                </a:ln>
                <a:solidFill>
                  <a:prstClr val="white"/>
                </a:solidFill>
              </a:rPr>
              <a:t>) -50</a:t>
            </a:r>
            <a:endParaRPr lang="en-IN" sz="2000" dirty="0">
              <a:ln>
                <a:solidFill>
                  <a:srgbClr val="CC00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1205" y="4889599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sz="2000" b="1" dirty="0">
                <a:ln>
                  <a:solidFill>
                    <a:srgbClr val="CC00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sz="2000" b="1" dirty="0">
                <a:ln>
                  <a:solidFill>
                    <a:srgbClr val="CC00FF"/>
                  </a:solidFill>
                </a:ln>
                <a:solidFill>
                  <a:prstClr val="white"/>
                </a:solidFill>
              </a:rPr>
              <a:t>) 5</a:t>
            </a:r>
            <a:endParaRPr lang="de-AT" sz="2000" baseline="-25000" dirty="0">
              <a:ln>
                <a:solidFill>
                  <a:srgbClr val="CC00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90095" y="3273002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sz="2000" b="1" dirty="0">
                <a:ln>
                  <a:solidFill>
                    <a:srgbClr val="CC00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sz="2000" b="1" dirty="0">
                <a:ln>
                  <a:solidFill>
                    <a:srgbClr val="CC00FF"/>
                  </a:solidFill>
                </a:ln>
                <a:solidFill>
                  <a:prstClr val="white"/>
                </a:solidFill>
              </a:rPr>
              <a:t>) 50</a:t>
            </a:r>
            <a:endParaRPr lang="de-AT" sz="2000" baseline="-25000" dirty="0">
              <a:ln>
                <a:solidFill>
                  <a:srgbClr val="CC00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39834" y="3273002"/>
            <a:ext cx="835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sz="2000" b="1" dirty="0">
                <a:ln>
                  <a:solidFill>
                    <a:srgbClr val="CC00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sz="2000" b="1" dirty="0">
                <a:ln>
                  <a:solidFill>
                    <a:srgbClr val="CC00FF"/>
                  </a:solidFill>
                </a:ln>
                <a:solidFill>
                  <a:prstClr val="white"/>
                </a:solidFill>
              </a:rPr>
              <a:t>) -5</a:t>
            </a:r>
            <a:endParaRPr lang="de-AT" sz="2000" baseline="-25000" dirty="0">
              <a:ln>
                <a:solidFill>
                  <a:srgbClr val="CC00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3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3" y="260187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CC00FF"/>
                    </a:solidFill>
                  </a:ln>
                </a:rPr>
                <a:t>10) </a:t>
              </a:r>
              <a:r>
                <a:rPr lang="ta-IN" b="1" dirty="0">
                  <a:ln>
                    <a:solidFill>
                      <a:srgbClr val="CC00FF"/>
                    </a:solidFill>
                  </a:ln>
                </a:rPr>
                <a:t>ஒரு அணியின அணிக்கோவை மதிப்பு </a:t>
              </a:r>
              <a:r>
                <a:rPr lang="en-US" b="1" dirty="0">
                  <a:ln>
                    <a:solidFill>
                      <a:srgbClr val="CC00FF"/>
                    </a:solidFill>
                  </a:ln>
                </a:rPr>
                <a:t>Δ=0 </a:t>
              </a:r>
              <a:r>
                <a:rPr lang="ta-IN" b="1" dirty="0">
                  <a:ln>
                    <a:solidFill>
                      <a:srgbClr val="CC00FF"/>
                    </a:solidFill>
                  </a:ln>
                </a:rPr>
                <a:t>எனறால் அச சார்புகளுககு தீர்வு</a:t>
              </a:r>
              <a:r>
                <a:rPr lang="en-US" b="1" dirty="0">
                  <a:ln>
                    <a:solidFill>
                      <a:srgbClr val="CC00FF"/>
                    </a:solidFill>
                  </a:ln>
                </a:rPr>
                <a:t> ___________,</a:t>
              </a:r>
              <a:endParaRPr lang="en-IN" dirty="0">
                <a:ln>
                  <a:solidFill>
                    <a:srgbClr val="CC00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99152" y="4889599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99CC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0099CC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99CC"/>
                  </a:solidFill>
                </a:ln>
                <a:solidFill>
                  <a:prstClr val="white"/>
                </a:solidFill>
              </a:rPr>
              <a:t>பூஜ்யம்</a:t>
            </a:r>
            <a:endParaRPr lang="en-IN" dirty="0">
              <a:ln>
                <a:solidFill>
                  <a:srgbClr val="0099CC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9792" y="4925289"/>
            <a:ext cx="2826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99CC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0099CC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99CC"/>
                  </a:solidFill>
                </a:ln>
                <a:solidFill>
                  <a:prstClr val="white"/>
                </a:solidFill>
              </a:rPr>
              <a:t>எண்ணிலி</a:t>
            </a:r>
            <a:r>
              <a:rPr lang="en-US" b="1" dirty="0">
                <a:ln>
                  <a:solidFill>
                    <a:srgbClr val="0099CC"/>
                  </a:solidFill>
                </a:ln>
                <a:solidFill>
                  <a:prstClr val="white"/>
                </a:solidFill>
              </a:rPr>
              <a:t> (infinity)</a:t>
            </a:r>
            <a:endParaRPr lang="de-AT" baseline="-25000" dirty="0">
              <a:ln>
                <a:solidFill>
                  <a:srgbClr val="0099CC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5383" y="3243069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99CC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0099CC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99CC"/>
                  </a:solidFill>
                </a:ln>
                <a:solidFill>
                  <a:prstClr val="white"/>
                </a:solidFill>
              </a:rPr>
              <a:t>கிடையாது</a:t>
            </a:r>
            <a:endParaRPr lang="de-AT" baseline="-25000" dirty="0">
              <a:ln>
                <a:solidFill>
                  <a:srgbClr val="0099CC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1586" y="3270066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99CC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0099CC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99CC"/>
                  </a:solidFill>
                </a:ln>
                <a:solidFill>
                  <a:prstClr val="white"/>
                </a:solidFill>
              </a:rPr>
              <a:t>உண்டு</a:t>
            </a:r>
            <a:endParaRPr lang="de-AT" baseline="-25000" dirty="0">
              <a:ln>
                <a:solidFill>
                  <a:srgbClr val="0099CC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0099CC"/>
                    </a:solidFill>
                  </a:ln>
                </a:rPr>
                <a:t>11) </a:t>
              </a:r>
              <a:r>
                <a:rPr lang="ta-IN" b="1" dirty="0">
                  <a:ln>
                    <a:solidFill>
                      <a:srgbClr val="0099CC"/>
                    </a:solidFill>
                  </a:ln>
                </a:rPr>
                <a:t>நிலை நிற்கும் புள்ளி</a:t>
              </a:r>
              <a:r>
                <a:rPr lang="en-US" b="1" dirty="0">
                  <a:ln>
                    <a:solidFill>
                      <a:srgbClr val="0099CC"/>
                    </a:solidFill>
                  </a:ln>
                </a:rPr>
                <a:t> (State of rest) ________ </a:t>
              </a:r>
              <a:r>
                <a:rPr lang="ta-IN" b="1" dirty="0">
                  <a:ln>
                    <a:solidFill>
                      <a:srgbClr val="0099CC"/>
                    </a:solidFill>
                  </a:ln>
                </a:rPr>
                <a:t>எனப்படும்</a:t>
              </a:r>
              <a:r>
                <a:rPr lang="en-US" b="1" dirty="0">
                  <a:ln>
                    <a:solidFill>
                      <a:srgbClr val="0099CC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0099CC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186782" y="4809337"/>
            <a:ext cx="2704587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அதிகபட்ச புள்ளி</a:t>
            </a:r>
            <a:endParaRPr lang="en-IN" dirty="0">
              <a:ln>
                <a:solidFill>
                  <a:srgbClr val="6600CC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07455" y="4944756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குறைந்தபட்ச புள்ளி </a:t>
            </a:r>
            <a:endParaRPr lang="en-IN" dirty="0">
              <a:ln>
                <a:solidFill>
                  <a:srgbClr val="6600CC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09036" y="3175084"/>
            <a:ext cx="2973891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சமநிலையின்மை</a:t>
            </a:r>
            <a:endParaRPr lang="en-IN" b="1" dirty="0">
              <a:ln>
                <a:solidFill>
                  <a:srgbClr val="6600CC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57685" y="3196780"/>
            <a:ext cx="1806905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சமநிலை</a:t>
            </a:r>
            <a:endParaRPr lang="de-AT" baseline="-25000" dirty="0">
              <a:ln>
                <a:solidFill>
                  <a:srgbClr val="6600CC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1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6600CC"/>
                    </a:solidFill>
                  </a:ln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12) </a:t>
              </a:r>
              <a:r>
                <a:rPr lang="ta-IN" b="1" dirty="0">
                  <a:ln>
                    <a:solidFill>
                      <a:srgbClr val="6600CC"/>
                    </a:solidFill>
                  </a:ln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நிலையான மதிப்பின் வகையீட்டுக்கெழு மதிப்பு</a:t>
              </a:r>
              <a:r>
                <a:rPr lang="en-US" b="1" dirty="0">
                  <a:ln>
                    <a:solidFill>
                      <a:srgbClr val="6600CC"/>
                    </a:solidFill>
                  </a:ln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_______ </a:t>
              </a:r>
              <a:r>
                <a:rPr lang="ta-IN" b="1" dirty="0">
                  <a:ln>
                    <a:solidFill>
                      <a:srgbClr val="6600CC"/>
                    </a:solidFill>
                  </a:ln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ஆகும்</a:t>
              </a:r>
              <a:r>
                <a:rPr lang="en-US" b="1" dirty="0">
                  <a:ln>
                    <a:solidFill>
                      <a:srgbClr val="6600CC"/>
                    </a:solidFill>
                  </a:ln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.</a:t>
              </a:r>
              <a:endParaRPr lang="en-IN" dirty="0">
                <a:ln>
                  <a:solidFill>
                    <a:srgbClr val="6600CC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39872" y="4965512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ஈ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எண்ணிலியல்ல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29947" y="4900610"/>
            <a:ext cx="2826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இ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எண்ணிலி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(infinity)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68795" y="3333995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ஆ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பூஜ்யம்</a:t>
            </a:r>
            <a:endParaRPr lang="de-AT" b="1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9048" y="3306594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அ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ஒன்று</a:t>
            </a:r>
            <a:endParaRPr lang="de-AT" b="1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971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145774" y="2928240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>
                    <a:solidFill>
                      <a:srgbClr val="6600CC"/>
                    </a:solidFill>
                  </a:ln>
                </a:rPr>
                <a:t>13) </a:t>
              </a:r>
              <a:r>
                <a:rPr lang="en-US" sz="2000" b="1" dirty="0" err="1">
                  <a:ln>
                    <a:solidFill>
                      <a:srgbClr val="6600CC"/>
                    </a:solidFill>
                  </a:ln>
                </a:rPr>
                <a:t>xn</a:t>
              </a:r>
              <a:r>
                <a:rPr lang="en-US" sz="2000" b="1" dirty="0">
                  <a:ln>
                    <a:solidFill>
                      <a:srgbClr val="6600CC"/>
                    </a:solidFill>
                  </a:ln>
                </a:rPr>
                <a:t> </a:t>
              </a:r>
              <a:r>
                <a:rPr lang="ta-IN" sz="2000" b="1" dirty="0">
                  <a:ln>
                    <a:solidFill>
                      <a:srgbClr val="6600CC"/>
                    </a:solidFill>
                  </a:ln>
                </a:rPr>
                <a:t>என்பதன் வகையீட்டுக்கெழு</a:t>
              </a:r>
              <a:r>
                <a:rPr lang="en-US" sz="2000" b="1" dirty="0">
                  <a:ln>
                    <a:solidFill>
                      <a:srgbClr val="6600CC"/>
                    </a:solidFill>
                  </a:ln>
                </a:rPr>
                <a:t> _______ </a:t>
              </a:r>
              <a:r>
                <a:rPr lang="ta-IN" sz="2000" b="1" dirty="0">
                  <a:ln>
                    <a:solidFill>
                      <a:srgbClr val="6600CC"/>
                    </a:solidFill>
                  </a:ln>
                </a:rPr>
                <a:t>ஆகும்</a:t>
              </a:r>
              <a:r>
                <a:rPr lang="en-US" sz="2000" b="1" dirty="0">
                  <a:ln>
                    <a:solidFill>
                      <a:srgbClr val="6600CC"/>
                    </a:solidFill>
                  </a:ln>
                </a:rPr>
                <a:t>.</a:t>
              </a:r>
              <a:endParaRPr lang="en-IN" sz="2000" dirty="0">
                <a:ln>
                  <a:solidFill>
                    <a:srgbClr val="6600CC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878601" y="4889599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ஒன்று</a:t>
            </a:r>
            <a:endParaRPr lang="en-IN" dirty="0">
              <a:ln>
                <a:solidFill>
                  <a:srgbClr val="CCCC00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85768" y="4851936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பூஜ்யம்</a:t>
            </a:r>
            <a:endParaRPr lang="en-IN" dirty="0">
              <a:ln>
                <a:solidFill>
                  <a:srgbClr val="CCCC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2983" y="3244334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) n x (n+1)</a:t>
            </a:r>
            <a:endParaRPr lang="de-AT" baseline="-25000" dirty="0">
              <a:ln>
                <a:solidFill>
                  <a:srgbClr val="CCCC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257" y="3287121"/>
            <a:ext cx="1266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en-US" b="1" dirty="0" err="1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nx</a:t>
            </a:r>
            <a:r>
              <a:rPr lang="en-US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(n-1)</a:t>
            </a:r>
            <a:endParaRPr lang="de-AT" baseline="-25000" dirty="0">
              <a:ln>
                <a:solidFill>
                  <a:srgbClr val="CCCC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5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CCCC00"/>
                    </a:solidFill>
                  </a:ln>
                </a:rPr>
                <a:t>14) </a:t>
              </a:r>
              <a:r>
                <a:rPr lang="ta-IN" b="1" dirty="0">
                  <a:ln>
                    <a:solidFill>
                      <a:srgbClr val="CCCC00"/>
                    </a:solidFill>
                  </a:ln>
                </a:rPr>
                <a:t>கணித முறையில் வெளிப்படுத்தப்பட்ட  மொத்த  செலவுச் சார்பில் நிலையான செலவு</a:t>
              </a:r>
              <a:r>
                <a:rPr lang="en-US" b="1" dirty="0">
                  <a:ln>
                    <a:solidFill>
                      <a:srgbClr val="CCCC00"/>
                    </a:solidFill>
                  </a:ln>
                </a:rPr>
                <a:t> ______</a:t>
              </a:r>
              <a:r>
                <a:rPr lang="ta-IN" b="1" dirty="0">
                  <a:ln>
                    <a:solidFill>
                      <a:srgbClr val="CCCC00"/>
                    </a:solidFill>
                  </a:ln>
                </a:rPr>
                <a:t>உறுப்பால் குறிப்பிடப்படும்</a:t>
              </a:r>
              <a:r>
                <a:rPr lang="en-US" b="1" dirty="0">
                  <a:ln>
                    <a:solidFill>
                      <a:srgbClr val="CCCC00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CCCC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39511" y="4900610"/>
            <a:ext cx="2983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நிலையான மதிப்பு</a:t>
            </a:r>
            <a:endParaRPr lang="en-IN" dirty="0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53094" y="4873536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அளவு</a:t>
            </a:r>
            <a:endParaRPr lang="en-IN" dirty="0">
              <a:ln>
                <a:solidFill>
                  <a:srgbClr val="FF0066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72680" y="3306594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விலை</a:t>
            </a:r>
            <a:endParaRPr lang="de-AT" baseline="-25000" dirty="0">
              <a:ln>
                <a:solidFill>
                  <a:srgbClr val="FF0066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53094" y="3306594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நடுவான</a:t>
            </a:r>
            <a:endParaRPr lang="de-AT" baseline="-25000" dirty="0">
              <a:ln>
                <a:solidFill>
                  <a:srgbClr val="FF0066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145774" y="2936645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0066"/>
                    </a:solidFill>
                  </a:ln>
                </a:rPr>
                <a:t>15) </a:t>
              </a:r>
              <a:r>
                <a:rPr lang="ta-IN" b="1" dirty="0">
                  <a:ln>
                    <a:solidFill>
                      <a:srgbClr val="FF0066"/>
                    </a:solidFill>
                  </a:ln>
                </a:rPr>
                <a:t>மொத்த வருவாய்ச் சார்பின் முதல் வகையீடு </a:t>
              </a:r>
              <a:r>
                <a:rPr lang="en-US" b="1" dirty="0">
                  <a:ln>
                    <a:solidFill>
                      <a:srgbClr val="FF0066"/>
                    </a:solidFill>
                  </a:ln>
                </a:rPr>
                <a:t>________ </a:t>
              </a:r>
              <a:r>
                <a:rPr lang="ta-IN" b="1" dirty="0">
                  <a:ln>
                    <a:solidFill>
                      <a:srgbClr val="FF0066"/>
                    </a:solidFill>
                  </a:ln>
                </a:rPr>
                <a:t>ஆகும்</a:t>
              </a:r>
              <a:r>
                <a:rPr lang="en-US" b="1" dirty="0">
                  <a:ln>
                    <a:solidFill>
                      <a:srgbClr val="FF0066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FF0066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67683" y="4915354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6633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9966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96633"/>
                  </a:solidFill>
                </a:ln>
                <a:solidFill>
                  <a:prstClr val="white"/>
                </a:solidFill>
              </a:rPr>
              <a:t>பூஜ்ஜியம்</a:t>
            </a:r>
            <a:endParaRPr lang="en-IN" dirty="0">
              <a:ln>
                <a:solidFill>
                  <a:srgbClr val="99663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7097" y="4915354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996633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9966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96633"/>
                  </a:solidFill>
                </a:ln>
                <a:solidFill>
                  <a:prstClr val="white"/>
                </a:solidFill>
              </a:rPr>
              <a:t>இறுதிநிலை வருவாய்</a:t>
            </a:r>
            <a:endParaRPr lang="en-IN" dirty="0">
              <a:ln>
                <a:solidFill>
                  <a:srgbClr val="996633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48025" y="3266139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6633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9966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96633"/>
                  </a:solidFill>
                </a:ln>
                <a:solidFill>
                  <a:prstClr val="white"/>
                </a:solidFill>
              </a:rPr>
              <a:t>இலாபம்</a:t>
            </a:r>
            <a:endParaRPr lang="de-AT" baseline="-25000" dirty="0">
              <a:ln>
                <a:solidFill>
                  <a:srgbClr val="99663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91636" y="3268822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6633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9966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96633"/>
                  </a:solidFill>
                </a:ln>
                <a:solidFill>
                  <a:prstClr val="white"/>
                </a:solidFill>
              </a:rPr>
              <a:t>சராசரி வருவாய்</a:t>
            </a:r>
            <a:endParaRPr lang="de-AT" baseline="-25000" dirty="0">
              <a:ln>
                <a:solidFill>
                  <a:srgbClr val="996633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2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996633"/>
                    </a:solidFill>
                  </a:ln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16) </a:t>
              </a:r>
              <a:r>
                <a:rPr lang="ta-IN" b="1" dirty="0">
                  <a:ln>
                    <a:solidFill>
                      <a:srgbClr val="996633"/>
                    </a:solidFill>
                  </a:ln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தேவை நெகிழ்ச்சி</a:t>
              </a:r>
              <a:r>
                <a:rPr lang="en-US" b="1" dirty="0">
                  <a:ln>
                    <a:solidFill>
                      <a:srgbClr val="996633"/>
                    </a:solidFill>
                  </a:ln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______ </a:t>
              </a:r>
              <a:r>
                <a:rPr lang="ta-IN" b="1" dirty="0">
                  <a:ln>
                    <a:solidFill>
                      <a:srgbClr val="996633"/>
                    </a:solidFill>
                  </a:ln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உள்ள விகிதம் ஆகும்</a:t>
              </a:r>
              <a:r>
                <a:rPr lang="en-US" b="1" dirty="0">
                  <a:ln>
                    <a:solidFill>
                      <a:srgbClr val="996633"/>
                    </a:solidFill>
                  </a:ln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.</a:t>
              </a:r>
              <a:endParaRPr lang="en-IN" dirty="0">
                <a:ln>
                  <a:solidFill>
                    <a:srgbClr val="996633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  <a:p>
              <a:pPr algn="ctr"/>
              <a:endParaRPr lang="de-AT" baseline="-250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38921" y="4500500"/>
            <a:ext cx="4229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இறுதிநிலை தேவைச் </a:t>
            </a:r>
            <a:endParaRPr lang="en-IN" sz="1600" b="1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சார்பிற்கும்</a:t>
            </a:r>
            <a:r>
              <a:rPr lang="en-US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,  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மொத்த தேவைச் சார்பிற்கும்</a:t>
            </a:r>
            <a:endParaRPr lang="en-IN" sz="1600" dirty="0">
              <a:ln>
                <a:solidFill>
                  <a:srgbClr val="FF99FF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03021" y="4664006"/>
            <a:ext cx="2929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நிலையான மற்றும் </a:t>
            </a:r>
            <a:endParaRPr lang="en-IN" sz="1600" b="1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மாறும் வருவாய்</a:t>
            </a:r>
            <a:endParaRPr lang="en-IN" sz="1600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24772" y="2801877"/>
            <a:ext cx="4113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இறுதிநிலை தேவைச் </a:t>
            </a:r>
            <a:endParaRPr lang="en-IN" sz="1600" b="1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சார்பிற்கும் </a:t>
            </a:r>
            <a:r>
              <a:rPr lang="en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சராசரி தேவைச் சார்பிற்கும்</a:t>
            </a:r>
            <a:endParaRPr lang="en-IN" sz="1600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31513" y="2801877"/>
            <a:ext cx="3872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இறுதிநிலை தேவைச் </a:t>
            </a:r>
            <a:r>
              <a:rPr lang="en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சார்பிற்கும் வருவாய் </a:t>
            </a:r>
            <a:r>
              <a:rPr lang="en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சார்பிற்கும்</a:t>
            </a:r>
            <a:endParaRPr lang="en-IN" sz="1600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>
                    <a:solidFill>
                      <a:srgbClr val="FF99FF"/>
                    </a:solidFill>
                  </a:ln>
                </a:rPr>
                <a:t>17)  </a:t>
              </a:r>
              <a:r>
                <a:rPr lang="en-US" sz="2000" b="1" dirty="0" err="1">
                  <a:ln>
                    <a:solidFill>
                      <a:srgbClr val="FF99FF"/>
                    </a:solidFill>
                  </a:ln>
                </a:rPr>
                <a:t>x+y</a:t>
              </a:r>
              <a:r>
                <a:rPr lang="en-US" sz="2000" b="1" dirty="0">
                  <a:ln>
                    <a:solidFill>
                      <a:srgbClr val="FF99FF"/>
                    </a:solidFill>
                  </a:ln>
                </a:rPr>
                <a:t> = 5, x-y= 3 </a:t>
              </a:r>
              <a:r>
                <a:rPr lang="ta-IN" sz="2000" b="1" dirty="0">
                  <a:ln>
                    <a:solidFill>
                      <a:srgbClr val="FF99FF"/>
                    </a:solidFill>
                  </a:ln>
                </a:rPr>
                <a:t>என்றால்</a:t>
              </a:r>
              <a:r>
                <a:rPr lang="en-US" sz="2000" b="1" dirty="0">
                  <a:ln>
                    <a:solidFill>
                      <a:srgbClr val="FF99FF"/>
                    </a:solidFill>
                  </a:ln>
                </a:rPr>
                <a:t> x </a:t>
              </a:r>
              <a:r>
                <a:rPr lang="ta-IN" sz="2000" b="1" dirty="0">
                  <a:ln>
                    <a:solidFill>
                      <a:srgbClr val="FF99FF"/>
                    </a:solidFill>
                  </a:ln>
                </a:rPr>
                <a:t>ன் மதிப்பு</a:t>
              </a:r>
              <a:r>
                <a:rPr lang="en-US" sz="2000" b="1" dirty="0">
                  <a:ln>
                    <a:solidFill>
                      <a:srgbClr val="FF99FF"/>
                    </a:solidFill>
                  </a:ln>
                </a:rPr>
                <a:t> ______ </a:t>
              </a:r>
              <a:r>
                <a:rPr lang="ta-IN" sz="2000" b="1" dirty="0">
                  <a:ln>
                    <a:solidFill>
                      <a:srgbClr val="FF99FF"/>
                    </a:solidFill>
                  </a:ln>
                </a:rPr>
                <a:t>ஆகும்</a:t>
              </a:r>
              <a:r>
                <a:rPr lang="en-US" sz="2000" b="1" dirty="0"/>
                <a:t>.</a:t>
              </a:r>
              <a:endParaRPr lang="en-IN" sz="20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199880" y="4900610"/>
            <a:ext cx="678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sz="2000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sz="2000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) 8</a:t>
            </a:r>
            <a:endParaRPr lang="en-IN" sz="2000" dirty="0">
              <a:ln>
                <a:solidFill>
                  <a:srgbClr val="6600CC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6368" y="4900610"/>
            <a:ext cx="873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sz="2000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sz="2000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) 16</a:t>
            </a:r>
            <a:endParaRPr lang="de-AT" sz="2000" baseline="-25000" dirty="0">
              <a:ln>
                <a:solidFill>
                  <a:srgbClr val="6600CC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93468" y="3300076"/>
            <a:ext cx="813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sz="2000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sz="2000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) 3</a:t>
            </a:r>
            <a:endParaRPr lang="de-AT" sz="2000" baseline="-25000" dirty="0">
              <a:ln>
                <a:solidFill>
                  <a:srgbClr val="6600CC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11979" y="3306594"/>
            <a:ext cx="75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sz="2000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sz="2000" b="1" dirty="0">
                <a:ln>
                  <a:solidFill>
                    <a:srgbClr val="6600CC"/>
                  </a:solidFill>
                </a:ln>
                <a:solidFill>
                  <a:prstClr val="white"/>
                </a:solidFill>
              </a:rPr>
              <a:t>) 4</a:t>
            </a:r>
            <a:endParaRPr lang="de-AT" sz="2000" baseline="-25000" dirty="0">
              <a:ln>
                <a:solidFill>
                  <a:srgbClr val="6600CC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n>
                    <a:solidFill>
                      <a:srgbClr val="6600CC"/>
                    </a:solidFill>
                  </a:ln>
                </a:rPr>
                <a:t>18) </a:t>
              </a:r>
              <a:r>
                <a:rPr lang="ta-IN" b="1" dirty="0">
                  <a:ln>
                    <a:solidFill>
                      <a:srgbClr val="6600CC"/>
                    </a:solidFill>
                  </a:ln>
                </a:rPr>
                <a:t>தொகையீடு என்பது</a:t>
              </a:r>
              <a:r>
                <a:rPr lang="en-US" b="1" dirty="0">
                  <a:ln>
                    <a:solidFill>
                      <a:srgbClr val="6600CC"/>
                    </a:solidFill>
                  </a:ln>
                </a:rPr>
                <a:t> _______ </a:t>
              </a:r>
              <a:r>
                <a:rPr lang="ta-IN" b="1" dirty="0">
                  <a:ln>
                    <a:solidFill>
                      <a:srgbClr val="6600CC"/>
                    </a:solidFill>
                  </a:ln>
                </a:rPr>
                <a:t>என்பதின் தலை கீழ் செயல்பாடாகும்</a:t>
              </a:r>
              <a:r>
                <a:rPr lang="en-US" b="1" dirty="0">
                  <a:ln>
                    <a:solidFill>
                      <a:srgbClr val="6600CC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6600CC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54058" y="4900610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வகையீடு</a:t>
            </a:r>
            <a:endParaRPr lang="en-IN" dirty="0">
              <a:ln>
                <a:solidFill>
                  <a:srgbClr val="FF0066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31529" y="4889599"/>
            <a:ext cx="2484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கலந்தகலவை</a:t>
            </a:r>
            <a:endParaRPr lang="de-AT" baseline="-25000" dirty="0">
              <a:ln>
                <a:solidFill>
                  <a:srgbClr val="FF0066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11318" y="3264422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கலவை</a:t>
            </a:r>
            <a:endParaRPr lang="de-AT" baseline="-25000" dirty="0">
              <a:ln>
                <a:solidFill>
                  <a:srgbClr val="FF0066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14459" y="3306594"/>
            <a:ext cx="1919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prstClr val="white"/>
                </a:solidFill>
              </a:rPr>
              <a:t>வேறுபாடு</a:t>
            </a:r>
            <a:endParaRPr lang="de-AT" baseline="-25000" dirty="0">
              <a:ln>
                <a:solidFill>
                  <a:srgbClr val="FF0066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FFC000"/>
                    </a:solidFill>
                  </a:ln>
                </a:rPr>
                <a:t>1) __________ </a:t>
              </a:r>
              <a:r>
                <a:rPr lang="ta-IN" b="1" dirty="0">
                  <a:ln>
                    <a:solidFill>
                      <a:srgbClr val="FFC000"/>
                    </a:solidFill>
                  </a:ln>
                </a:rPr>
                <a:t>இவற்றின ஒருங்கினைப்பே கணி்தவியல் பொருளாதாரம் எனப்படும்</a:t>
              </a:r>
              <a:r>
                <a:rPr lang="en-US" b="1" dirty="0">
                  <a:ln>
                    <a:solidFill>
                      <a:srgbClr val="FFC000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FFC0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84366" y="4696235"/>
            <a:ext cx="3966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வரைபடங்கள மற்றும் </a:t>
            </a:r>
            <a:endParaRPr lang="en-IN" b="1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பொருளாதாரம்</a:t>
            </a:r>
            <a:endParaRPr lang="en-IN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78676" y="4751099"/>
            <a:ext cx="37689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பொருளாதாரம் மற்றும் </a:t>
            </a:r>
            <a:endParaRPr lang="en-IN" b="1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சமன்பாடுகள்</a:t>
            </a:r>
            <a:endParaRPr lang="de-AT" baseline="-25000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51905" y="2998509"/>
            <a:ext cx="38314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பொருளாதாரம் மற்றும் </a:t>
            </a:r>
            <a:endParaRPr lang="en-IN" b="1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புளளியியல்</a:t>
            </a:r>
            <a:endParaRPr lang="en-IN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3967" y="3107635"/>
            <a:ext cx="4102449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கணி்தம் மற்றும் </a:t>
            </a:r>
            <a:endParaRPr lang="en-IN" b="1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</a:rPr>
              <a:t>பொருளாதாரம்</a:t>
            </a:r>
            <a:endParaRPr lang="en-IN" dirty="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1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185530" y="2871138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n>
                    <a:solidFill>
                      <a:srgbClr val="FF0066"/>
                    </a:solidFill>
                  </a:ln>
                </a:rPr>
                <a:t>19) Data processing </a:t>
              </a:r>
              <a:r>
                <a:rPr lang="en-US" b="1" dirty="0">
                  <a:ln>
                    <a:solidFill>
                      <a:srgbClr val="FF0066"/>
                    </a:solidFill>
                  </a:ln>
                </a:rPr>
                <a:t>_________ </a:t>
              </a:r>
              <a:r>
                <a:rPr lang="ta-IN" b="1" dirty="0">
                  <a:ln>
                    <a:solidFill>
                      <a:srgbClr val="FF0066"/>
                    </a:solidFill>
                  </a:ln>
                </a:rPr>
                <a:t>ல்  மேற்கொள்ளப்படுகின்றது</a:t>
              </a:r>
              <a:r>
                <a:rPr lang="en-US" b="1" dirty="0">
                  <a:ln>
                    <a:solidFill>
                      <a:srgbClr val="FF0066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FF0066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39511" y="4890327"/>
            <a:ext cx="2553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விரலி</a:t>
            </a:r>
            <a:r>
              <a:rPr lang="en-US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 </a:t>
            </a:r>
            <a:r>
              <a:rPr lang="en-US" sz="2000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(Pen Drive</a:t>
            </a:r>
            <a:r>
              <a:rPr lang="en-US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)</a:t>
            </a:r>
            <a:endParaRPr lang="en-IN" dirty="0">
              <a:ln>
                <a:solidFill>
                  <a:srgbClr val="CCCC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4098" y="4935408"/>
            <a:ext cx="4158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en-US" sz="2000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PC</a:t>
            </a:r>
            <a:r>
              <a:rPr lang="en-US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மற்றும் கணக்கீடு கருவி</a:t>
            </a:r>
            <a:endParaRPr lang="de-AT" baseline="-25000" dirty="0">
              <a:ln>
                <a:solidFill>
                  <a:srgbClr val="CCCC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75745" y="3229032"/>
            <a:ext cx="442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கணக்கீடு கருவியில் மட்டும்</a:t>
            </a:r>
            <a:endParaRPr lang="en-IN" dirty="0">
              <a:ln>
                <a:solidFill>
                  <a:srgbClr val="CCCC00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0471" y="3257107"/>
            <a:ext cx="2521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en-US" sz="2000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PC</a:t>
            </a:r>
            <a:r>
              <a:rPr lang="en-US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b="1" dirty="0">
                <a:ln>
                  <a:solidFill>
                    <a:srgbClr val="CCCC00"/>
                  </a:solidFill>
                </a:ln>
                <a:solidFill>
                  <a:prstClr val="white"/>
                </a:solidFill>
              </a:rPr>
              <a:t>யில் மட்டும்</a:t>
            </a:r>
            <a:endParaRPr lang="en-IN" dirty="0">
              <a:ln>
                <a:solidFill>
                  <a:srgbClr val="CCCC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3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0000"/>
                    </a:solidFill>
                  </a:ln>
                </a:rPr>
                <a:t>20) Ctrl + M </a:t>
              </a:r>
              <a:r>
                <a:rPr lang="ta-IN" b="1" dirty="0">
                  <a:ln>
                    <a:solidFill>
                      <a:srgbClr val="FF0000"/>
                    </a:solidFill>
                  </a:ln>
                </a:rPr>
                <a:t>என்ற ஆணை</a:t>
              </a:r>
              <a:r>
                <a:rPr lang="en-US" b="1" dirty="0">
                  <a:ln>
                    <a:solidFill>
                      <a:srgbClr val="FF0000"/>
                    </a:solidFill>
                  </a:ln>
                </a:rPr>
                <a:t> ______ </a:t>
              </a:r>
              <a:r>
                <a:rPr lang="ta-IN" b="1" dirty="0">
                  <a:ln>
                    <a:solidFill>
                      <a:srgbClr val="FF0000"/>
                    </a:solidFill>
                  </a:ln>
                </a:rPr>
                <a:t>பயன்படுத்தப்படுகின்றது</a:t>
              </a:r>
              <a:r>
                <a:rPr lang="en-US" b="1" dirty="0">
                  <a:ln>
                    <a:solidFill>
                      <a:srgbClr val="FF0000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FF0000"/>
                  </a:solidFill>
                </a:ln>
              </a:endParaRPr>
            </a:p>
            <a:p>
              <a:pPr algn="ctr"/>
              <a:endParaRPr lang="de-AT" baseline="-25000" dirty="0">
                <a:ln>
                  <a:solidFill>
                    <a:srgbClr val="FF00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39511" y="4820292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நழுமத்தை நீக்க</a:t>
            </a:r>
            <a:endParaRPr lang="en-IN" dirty="0">
              <a:ln>
                <a:solidFill>
                  <a:srgbClr val="92D05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28399" y="4889599"/>
            <a:ext cx="3829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புதிய நழுமத்தைப் பெற </a:t>
            </a:r>
            <a:endParaRPr lang="en-IN" dirty="0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54484" y="3257689"/>
            <a:ext cx="216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நகலெடுக்க</a:t>
            </a:r>
            <a:endParaRPr lang="en-IN" dirty="0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4222" y="332240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சேமிக்க</a:t>
            </a:r>
            <a:endParaRPr lang="en-IN" b="1" dirty="0">
              <a:ln>
                <a:solidFill>
                  <a:srgbClr val="92D05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6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4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FF0000"/>
                    </a:solidFill>
                  </a:ln>
                </a:rPr>
                <a:t>2) </a:t>
              </a:r>
              <a:r>
                <a:rPr lang="ta-IN" b="1" dirty="0">
                  <a:ln>
                    <a:solidFill>
                      <a:srgbClr val="FF0000"/>
                    </a:solidFill>
                  </a:ln>
                </a:rPr>
                <a:t>தேவைக்கோடு  அல்லது அளிப்புக்கோடு வரைவதில்</a:t>
              </a:r>
              <a:r>
                <a:rPr lang="en-US" b="1" dirty="0">
                  <a:ln>
                    <a:solidFill>
                      <a:srgbClr val="FF0000"/>
                    </a:solidFill>
                  </a:ln>
                </a:rPr>
                <a:t> _______ </a:t>
              </a:r>
              <a:r>
                <a:rPr lang="ta-IN" b="1" dirty="0">
                  <a:ln>
                    <a:solidFill>
                      <a:srgbClr val="FF0000"/>
                    </a:solidFill>
                  </a:ln>
                </a:rPr>
                <a:t>பயனபடுத்தப்படுகின்றது</a:t>
              </a:r>
              <a:r>
                <a:rPr lang="en-US" b="1" dirty="0">
                  <a:ln>
                    <a:solidFill>
                      <a:srgbClr val="FF0000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FF00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928821" y="4878587"/>
            <a:ext cx="325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பகுமுறை வடிவியல்</a:t>
            </a:r>
            <a:endParaRPr lang="en-IN" dirty="0">
              <a:ln>
                <a:solidFill>
                  <a:srgbClr val="FFCC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2319" y="4909044"/>
            <a:ext cx="23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இயற்கணி்தம்</a:t>
            </a:r>
            <a:endParaRPr lang="de-AT" baseline="-25000" dirty="0">
              <a:ln>
                <a:solidFill>
                  <a:srgbClr val="FFCC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86194" y="3293511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நுண்கணி்தம்</a:t>
            </a:r>
            <a:endParaRPr lang="de-AT" baseline="-25000" dirty="0">
              <a:ln>
                <a:solidFill>
                  <a:srgbClr val="FFCC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78499" y="3359681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CFF"/>
                  </a:solidFill>
                </a:ln>
                <a:solidFill>
                  <a:prstClr val="white"/>
                </a:solidFill>
              </a:rPr>
              <a:t>அணிகள்</a:t>
            </a:r>
            <a:endParaRPr lang="de-AT" baseline="-25000" dirty="0">
              <a:ln>
                <a:solidFill>
                  <a:srgbClr val="FFCC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1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CCFF"/>
                    </a:solidFill>
                  </a:ln>
                </a:rPr>
                <a:t>3) </a:t>
              </a:r>
              <a:r>
                <a:rPr lang="ta-IN" b="1" dirty="0">
                  <a:ln>
                    <a:solidFill>
                      <a:srgbClr val="FFCCFF"/>
                    </a:solidFill>
                  </a:ln>
                </a:rPr>
                <a:t>பொருளியலில் கணி்தத்தை முதன் முதலாக பயனபடுத்தியவர்</a:t>
              </a:r>
              <a:r>
                <a:rPr lang="en-US" b="1" dirty="0">
                  <a:ln>
                    <a:solidFill>
                      <a:srgbClr val="FFCCFF"/>
                    </a:solidFill>
                  </a:ln>
                </a:rPr>
                <a:t> _________.</a:t>
              </a:r>
              <a:endParaRPr lang="en-IN" dirty="0">
                <a:ln>
                  <a:solidFill>
                    <a:srgbClr val="FFCC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44678" y="4965512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இர்விங் பி்ஷர்</a:t>
            </a:r>
            <a:endParaRPr lang="en-IN" dirty="0">
              <a:ln>
                <a:solidFill>
                  <a:srgbClr val="92D05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2401" y="4882281"/>
            <a:ext cx="23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ஆடம் ஸ்மித்</a:t>
            </a:r>
            <a:endParaRPr lang="en-IN" dirty="0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35038" y="3316685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ஜியோவானி செவா</a:t>
            </a:r>
            <a:endParaRPr lang="en-IN" dirty="0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79402" y="3324525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2D050"/>
                  </a:solidFill>
                </a:ln>
                <a:solidFill>
                  <a:prstClr val="white"/>
                </a:solidFill>
              </a:rPr>
              <a:t>சர் வில்லியம் பெட்டி</a:t>
            </a:r>
            <a:endParaRPr lang="de-AT" baseline="-25000" dirty="0">
              <a:ln>
                <a:solidFill>
                  <a:srgbClr val="92D05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4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106017" y="291495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92D050"/>
                    </a:solidFill>
                  </a:ln>
                </a:rPr>
                <a:t>4) </a:t>
              </a:r>
              <a:r>
                <a:rPr lang="ta-IN" b="1" dirty="0">
                  <a:ln>
                    <a:solidFill>
                      <a:srgbClr val="92D050"/>
                    </a:solidFill>
                  </a:ln>
                </a:rPr>
                <a:t>ஒரு சாராத மாறியுடனன் கூடிய சார்பு</a:t>
              </a:r>
              <a:r>
                <a:rPr lang="en-US" b="1" dirty="0">
                  <a:ln>
                    <a:solidFill>
                      <a:srgbClr val="92D050"/>
                    </a:solidFill>
                  </a:ln>
                </a:rPr>
                <a:t> __________ </a:t>
              </a:r>
              <a:r>
                <a:rPr lang="ta-IN" b="1" dirty="0">
                  <a:ln>
                    <a:solidFill>
                      <a:srgbClr val="92D050"/>
                    </a:solidFill>
                  </a:ln>
                </a:rPr>
                <a:t>எனப்படுகின்றது</a:t>
              </a:r>
              <a:r>
                <a:rPr lang="en-US" b="1" dirty="0">
                  <a:ln>
                    <a:solidFill>
                      <a:srgbClr val="92D050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92D05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25274" y="4792452"/>
            <a:ext cx="2986715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ஒரு மாறிச் சார்பு </a:t>
            </a:r>
            <a:endParaRPr lang="en-IN" b="1" dirty="0">
              <a:ln>
                <a:solidFill>
                  <a:srgbClr val="FFC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7137" y="4809337"/>
            <a:ext cx="2920992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பல்லுறுப்புச் சார்பு</a:t>
            </a:r>
            <a:endParaRPr lang="en-IN" dirty="0">
              <a:ln>
                <a:solidFill>
                  <a:srgbClr val="FFC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77778" y="3114052"/>
            <a:ext cx="2922595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இரு மாறிச் சார்பு</a:t>
            </a:r>
            <a:endParaRPr lang="de-AT" baseline="-25000" dirty="0">
              <a:ln>
                <a:solidFill>
                  <a:srgbClr val="FFC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4679" y="3173741"/>
            <a:ext cx="2677336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பல மாறிச்சார்பு</a:t>
            </a:r>
            <a:endParaRPr lang="de-AT" baseline="-25000" dirty="0">
              <a:ln>
                <a:solidFill>
                  <a:srgbClr val="FFC0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2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FFC000"/>
                    </a:solidFill>
                  </a:ln>
                </a:rPr>
                <a:t>5) </a:t>
              </a:r>
              <a:r>
                <a:rPr lang="ta-IN" b="1" dirty="0">
                  <a:ln>
                    <a:solidFill>
                      <a:srgbClr val="FFC000"/>
                    </a:solidFill>
                  </a:ln>
                </a:rPr>
                <a:t>இரு அளவுகளுக்கு இடையே சமநிலை என்ற சொற்றொடர்</a:t>
              </a:r>
              <a:r>
                <a:rPr lang="en-US" b="1" dirty="0">
                  <a:ln>
                    <a:solidFill>
                      <a:srgbClr val="FFC000"/>
                    </a:solidFill>
                  </a:ln>
                </a:rPr>
                <a:t>___________ </a:t>
              </a:r>
              <a:r>
                <a:rPr lang="ta-IN" b="1" dirty="0">
                  <a:ln>
                    <a:solidFill>
                      <a:srgbClr val="FFC000"/>
                    </a:solidFill>
                  </a:ln>
                </a:rPr>
                <a:t>குறிக்கின்றது</a:t>
              </a:r>
              <a:r>
                <a:rPr lang="en-US" b="1" dirty="0">
                  <a:ln>
                    <a:solidFill>
                      <a:srgbClr val="FFC000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FFC0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746031" y="4900610"/>
            <a:ext cx="1623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a-IN" b="1" dirty="0">
                <a:solidFill>
                  <a:prstClr val="white"/>
                </a:solidFill>
              </a:rPr>
              <a:t>ஈ</a:t>
            </a:r>
            <a:r>
              <a:rPr lang="en-US" b="1" dirty="0">
                <a:solidFill>
                  <a:prstClr val="white"/>
                </a:solidFill>
              </a:rPr>
              <a:t>) </a:t>
            </a:r>
            <a:r>
              <a:rPr lang="ta-IN" b="1" dirty="0">
                <a:solidFill>
                  <a:prstClr val="white"/>
                </a:solidFill>
              </a:rPr>
              <a:t>சார்பை</a:t>
            </a:r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30223" y="4900610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solidFill>
                  <a:prstClr val="white"/>
                </a:solidFill>
              </a:rPr>
              <a:t>இ</a:t>
            </a:r>
            <a:r>
              <a:rPr lang="en-US" b="1" dirty="0">
                <a:solidFill>
                  <a:prstClr val="white"/>
                </a:solidFill>
              </a:rPr>
              <a:t>) </a:t>
            </a:r>
            <a:r>
              <a:rPr lang="ta-IN" b="1" u="dbl" dirty="0">
                <a:solidFill>
                  <a:prstClr val="white"/>
                </a:solidFill>
              </a:rPr>
              <a:t>சமன்பாட்டை</a:t>
            </a:r>
            <a:endParaRPr lang="de-AT" baseline="-250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91859" y="3336151"/>
            <a:ext cx="2385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சமநிலைமை</a:t>
            </a:r>
            <a:endParaRPr lang="de-AT" baseline="-25000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56905" y="3351972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சமமின்மையை</a:t>
            </a:r>
            <a:endParaRPr lang="de-AT" baseline="-25000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06994" y="4610949"/>
            <a:ext cx="11873948" cy="929684"/>
            <a:chOff x="2272" y="5306896"/>
            <a:chExt cx="12192000" cy="929684"/>
          </a:xfrm>
        </p:grpSpPr>
        <p:cxnSp>
          <p:nvCxnSpPr>
            <p:cNvPr id="23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7772535" y="4839132"/>
            <a:ext cx="1623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சார்பை</a:t>
            </a:r>
            <a:endParaRPr lang="en-IN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1930" y="4902136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சமன்பாட்டை</a:t>
            </a:r>
            <a:endParaRPr lang="de-AT" baseline="-25000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0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FF99FF"/>
                    </a:solidFill>
                  </a:ln>
                </a:rPr>
                <a:t>6) </a:t>
              </a:r>
              <a:r>
                <a:rPr lang="ta-IN" b="1" dirty="0">
                  <a:ln>
                    <a:solidFill>
                      <a:srgbClr val="FF99FF"/>
                    </a:solidFill>
                  </a:ln>
                </a:rPr>
                <a:t>சாராத மாறியின மதிப்பில் ஏற்படும் மாற்றம் காரணமாக சார்ந்த மாறியின மதிப்பில் ஏற்படும் கூடு்தல் முறை மாற்றம்</a:t>
              </a:r>
              <a:r>
                <a:rPr lang="en-US" b="1" dirty="0">
                  <a:ln>
                    <a:solidFill>
                      <a:srgbClr val="FF99FF"/>
                    </a:solidFill>
                  </a:ln>
                </a:rPr>
                <a:t> ___________ </a:t>
              </a:r>
              <a:r>
                <a:rPr lang="ta-IN" b="1" dirty="0">
                  <a:ln>
                    <a:solidFill>
                      <a:srgbClr val="FF99FF"/>
                    </a:solidFill>
                  </a:ln>
                </a:rPr>
                <a:t>எனப்படும்</a:t>
              </a:r>
              <a:r>
                <a:rPr lang="en-US" b="1" dirty="0">
                  <a:ln>
                    <a:solidFill>
                      <a:srgbClr val="FF99FF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FF99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806466" y="4900610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CC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99CC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9CC00"/>
                  </a:solidFill>
                </a:ln>
                <a:solidFill>
                  <a:prstClr val="white"/>
                </a:solidFill>
              </a:rPr>
              <a:t>மாறிலி</a:t>
            </a:r>
            <a:endParaRPr lang="en-IN" dirty="0">
              <a:ln>
                <a:solidFill>
                  <a:srgbClr val="99CC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7241" y="4845932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CC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99CC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9CC00"/>
                  </a:solidFill>
                </a:ln>
                <a:solidFill>
                  <a:prstClr val="white"/>
                </a:solidFill>
              </a:rPr>
              <a:t>மாறுபாடு</a:t>
            </a:r>
            <a:endParaRPr lang="de-AT" baseline="-25000" dirty="0">
              <a:ln>
                <a:solidFill>
                  <a:srgbClr val="99CC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06466" y="3279520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CC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99CC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9CC00"/>
                  </a:solidFill>
                </a:ln>
                <a:solidFill>
                  <a:prstClr val="white"/>
                </a:solidFill>
              </a:rPr>
              <a:t>வெட்டு</a:t>
            </a:r>
            <a:endParaRPr lang="de-AT" baseline="-25000" dirty="0">
              <a:ln>
                <a:solidFill>
                  <a:srgbClr val="99CC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0955" y="3279520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CC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99CC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9CC00"/>
                  </a:solidFill>
                </a:ln>
                <a:solidFill>
                  <a:prstClr val="white"/>
                </a:solidFill>
              </a:rPr>
              <a:t>சாய்வு விகி்தம்</a:t>
            </a:r>
            <a:endParaRPr lang="de-AT" baseline="-25000" dirty="0">
              <a:ln>
                <a:solidFill>
                  <a:srgbClr val="99CC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0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>
                    <a:solidFill>
                      <a:srgbClr val="99CC00"/>
                    </a:solidFill>
                  </a:ln>
                </a:rPr>
                <a:t>7)</a:t>
              </a:r>
              <a:r>
                <a:rPr lang="ta-IN" sz="2000" b="1" dirty="0">
                  <a:ln>
                    <a:solidFill>
                      <a:srgbClr val="99CC00"/>
                    </a:solidFill>
                  </a:ln>
                </a:rPr>
                <a:t>   </a:t>
              </a:r>
              <a:r>
                <a:rPr lang="en-US" sz="2000" b="1" dirty="0">
                  <a:ln>
                    <a:solidFill>
                      <a:srgbClr val="99CC00"/>
                    </a:solidFill>
                  </a:ln>
                </a:rPr>
                <a:t> (y-y1) = m (x-x1)  </a:t>
              </a:r>
              <a:r>
                <a:rPr lang="ta-IN" sz="2000" b="1" dirty="0">
                  <a:ln>
                    <a:solidFill>
                      <a:srgbClr val="99CC00"/>
                    </a:solidFill>
                  </a:ln>
                </a:rPr>
                <a:t>என்பது</a:t>
              </a:r>
              <a:r>
                <a:rPr lang="en-US" sz="2000" b="1" dirty="0">
                  <a:ln>
                    <a:solidFill>
                      <a:srgbClr val="99CC00"/>
                    </a:solidFill>
                  </a:ln>
                </a:rPr>
                <a:t> __________ </a:t>
              </a:r>
              <a:r>
                <a:rPr lang="ta-IN" sz="2000" b="1" dirty="0">
                  <a:ln>
                    <a:solidFill>
                      <a:srgbClr val="99CC00"/>
                    </a:solidFill>
                  </a:ln>
                </a:rPr>
                <a:t>குறிக்கும்</a:t>
              </a:r>
              <a:r>
                <a:rPr lang="en-US" sz="2000" b="1" dirty="0">
                  <a:ln>
                    <a:solidFill>
                      <a:srgbClr val="99CC00"/>
                    </a:solidFill>
                  </a:ln>
                </a:rPr>
                <a:t>.</a:t>
              </a:r>
              <a:endParaRPr lang="en-IN" sz="2000" dirty="0">
                <a:ln>
                  <a:solidFill>
                    <a:srgbClr val="99CC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28461" y="4965512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ஈ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வளை</a:t>
            </a:r>
            <a:r>
              <a:rPr lang="en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கோட்டை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5839" y="4965512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இ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மாறிலியை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29572" y="3233965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ஆ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நேர்</a:t>
            </a:r>
            <a:r>
              <a:rPr lang="en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கோட்டை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70183" y="3275933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அ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சாய்வை</a:t>
            </a:r>
            <a:endParaRPr lang="de-AT" b="1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882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8) D = 50 – 5P </a:t>
              </a:r>
              <a:r>
                <a:rPr lang="ta-IN" sz="2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என</a:t>
              </a:r>
              <a:r>
                <a:rPr lang="en-IN" sz="2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ta-IN" sz="2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கொள்க.</a:t>
              </a:r>
              <a:r>
                <a:rPr lang="en-US" sz="2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D = 0 </a:t>
              </a:r>
              <a:r>
                <a:rPr lang="ta-IN" sz="2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எனில்</a:t>
              </a:r>
              <a:r>
                <a:rPr lang="en-US" sz="2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, P</a:t>
              </a:r>
              <a:r>
                <a:rPr lang="ta-IN" sz="2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யின் மதிப்பு</a:t>
              </a:r>
              <a:endParaRPr lang="en-IN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931377" y="4900610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ஈ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P = - 10</a:t>
            </a:r>
            <a:endParaRPr lang="en-IN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26218" y="4900610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இ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P = 5</a:t>
            </a:r>
            <a:endParaRPr lang="de-AT" sz="2400" b="1" baseline="-25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50736" y="3306594"/>
            <a:ext cx="154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ஆ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P = 20</a:t>
            </a:r>
            <a:endParaRPr lang="de-AT" sz="2400" b="1" baseline="-25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86057" y="3257689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அ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P = 10</a:t>
            </a:r>
            <a:endParaRPr lang="de-AT" sz="2400" b="1" baseline="-25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7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569</Words>
  <Application>Microsoft Office PowerPoint</Application>
  <PresentationFormat>Widescreen</PresentationFormat>
  <Paragraphs>110</Paragraphs>
  <Slides>22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Karthik Boopathy</dc:creator>
  <cp:lastModifiedBy>SysSoft</cp:lastModifiedBy>
  <cp:revision>13</cp:revision>
  <dcterms:created xsi:type="dcterms:W3CDTF">2022-10-23T14:11:37Z</dcterms:created>
  <dcterms:modified xsi:type="dcterms:W3CDTF">2024-05-18T09:30:57Z</dcterms:modified>
</cp:coreProperties>
</file>