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39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8448" y="1255134"/>
            <a:ext cx="6447103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059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CCC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059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059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1A2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1001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8" y="808798"/>
                </a:moveTo>
                <a:lnTo>
                  <a:pt x="404399" y="808798"/>
                </a:lnTo>
                <a:lnTo>
                  <a:pt x="0" y="404399"/>
                </a:lnTo>
                <a:lnTo>
                  <a:pt x="0" y="0"/>
                </a:lnTo>
                <a:lnTo>
                  <a:pt x="808798" y="808798"/>
                </a:lnTo>
                <a:close/>
              </a:path>
            </a:pathLst>
          </a:custGeom>
          <a:solidFill>
            <a:srgbClr val="014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9049" y="588486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8" y="808798"/>
                </a:moveTo>
                <a:lnTo>
                  <a:pt x="0" y="0"/>
                </a:lnTo>
                <a:lnTo>
                  <a:pt x="404399" y="0"/>
                </a:lnTo>
                <a:lnTo>
                  <a:pt x="808798" y="404399"/>
                </a:lnTo>
                <a:lnTo>
                  <a:pt x="808798" y="808798"/>
                </a:lnTo>
                <a:close/>
              </a:path>
            </a:pathLst>
          </a:custGeom>
          <a:solidFill>
            <a:srgbClr val="82C6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765" y="413724"/>
            <a:ext cx="8672469" cy="962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059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5898" y="1475848"/>
            <a:ext cx="4710430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CCC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eR-NJg99MT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1A2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49372" y="3576052"/>
            <a:ext cx="6669405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900" spc="5" dirty="0">
                <a:solidFill>
                  <a:srgbClr val="D8D8D8"/>
                </a:solidFill>
                <a:latin typeface="Lato"/>
                <a:cs typeface="Lato"/>
              </a:rPr>
              <a:t>“Environmental</a:t>
            </a:r>
            <a:r>
              <a:rPr sz="1900" spc="-12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5" dirty="0">
                <a:solidFill>
                  <a:srgbClr val="D8D8D8"/>
                </a:solidFill>
                <a:latin typeface="Lato"/>
                <a:cs typeface="Lato"/>
              </a:rPr>
              <a:t>problems</a:t>
            </a:r>
            <a:r>
              <a:rPr sz="1900" spc="-114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25" dirty="0">
                <a:solidFill>
                  <a:srgbClr val="D8D8D8"/>
                </a:solidFill>
                <a:latin typeface="Lato"/>
                <a:cs typeface="Lato"/>
              </a:rPr>
              <a:t>are</a:t>
            </a:r>
            <a:r>
              <a:rPr sz="1900" spc="-12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25" dirty="0">
                <a:solidFill>
                  <a:srgbClr val="D8D8D8"/>
                </a:solidFill>
                <a:latin typeface="Lato"/>
                <a:cs typeface="Lato"/>
              </a:rPr>
              <a:t>really</a:t>
            </a:r>
            <a:r>
              <a:rPr sz="1900" spc="-114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5" dirty="0">
                <a:solidFill>
                  <a:srgbClr val="D8D8D8"/>
                </a:solidFill>
                <a:latin typeface="Lato"/>
                <a:cs typeface="Lato"/>
              </a:rPr>
              <a:t>social</a:t>
            </a:r>
            <a:r>
              <a:rPr sz="1900" spc="-12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-20" dirty="0">
                <a:solidFill>
                  <a:srgbClr val="D8D8D8"/>
                </a:solidFill>
                <a:latin typeface="Lato"/>
                <a:cs typeface="Lato"/>
              </a:rPr>
              <a:t>problem….They</a:t>
            </a:r>
            <a:r>
              <a:rPr sz="1900" spc="-114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dirty="0">
                <a:solidFill>
                  <a:srgbClr val="D8D8D8"/>
                </a:solidFill>
                <a:latin typeface="Lato"/>
                <a:cs typeface="Lato"/>
              </a:rPr>
              <a:t>begin  with</a:t>
            </a:r>
            <a:r>
              <a:rPr sz="1900" spc="-12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5" dirty="0">
                <a:solidFill>
                  <a:srgbClr val="D8D8D8"/>
                </a:solidFill>
                <a:latin typeface="Lato"/>
                <a:cs typeface="Lato"/>
              </a:rPr>
              <a:t>the</a:t>
            </a:r>
            <a:r>
              <a:rPr sz="1900" spc="-12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-10" dirty="0">
                <a:solidFill>
                  <a:srgbClr val="D8D8D8"/>
                </a:solidFill>
                <a:latin typeface="Lato"/>
                <a:cs typeface="Lato"/>
              </a:rPr>
              <a:t>people</a:t>
            </a:r>
            <a:r>
              <a:rPr sz="1900" spc="-12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10" dirty="0">
                <a:solidFill>
                  <a:srgbClr val="D8D8D8"/>
                </a:solidFill>
                <a:latin typeface="Lato"/>
                <a:cs typeface="Lato"/>
              </a:rPr>
              <a:t>as</a:t>
            </a:r>
            <a:r>
              <a:rPr sz="1900" spc="-114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5" dirty="0">
                <a:solidFill>
                  <a:srgbClr val="D8D8D8"/>
                </a:solidFill>
                <a:latin typeface="Lato"/>
                <a:cs typeface="Lato"/>
              </a:rPr>
              <a:t>the</a:t>
            </a:r>
            <a:r>
              <a:rPr sz="1900" spc="-12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-5" dirty="0">
                <a:solidFill>
                  <a:srgbClr val="D8D8D8"/>
                </a:solidFill>
                <a:latin typeface="Lato"/>
                <a:cs typeface="Lato"/>
              </a:rPr>
              <a:t>cause</a:t>
            </a:r>
            <a:r>
              <a:rPr sz="1900" spc="-12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dirty="0">
                <a:solidFill>
                  <a:srgbClr val="D8D8D8"/>
                </a:solidFill>
                <a:latin typeface="Lato"/>
                <a:cs typeface="Lato"/>
              </a:rPr>
              <a:t>and</a:t>
            </a:r>
            <a:r>
              <a:rPr sz="1900" spc="-114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dirty="0">
                <a:solidFill>
                  <a:srgbClr val="D8D8D8"/>
                </a:solidFill>
                <a:latin typeface="Lato"/>
                <a:cs typeface="Lato"/>
              </a:rPr>
              <a:t>with</a:t>
            </a:r>
            <a:r>
              <a:rPr sz="1900" spc="-12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-10" dirty="0">
                <a:solidFill>
                  <a:srgbClr val="D8D8D8"/>
                </a:solidFill>
                <a:latin typeface="Lato"/>
                <a:cs typeface="Lato"/>
              </a:rPr>
              <a:t>people</a:t>
            </a:r>
            <a:r>
              <a:rPr sz="1900" spc="-12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10" dirty="0">
                <a:solidFill>
                  <a:srgbClr val="D8D8D8"/>
                </a:solidFill>
                <a:latin typeface="Lato"/>
                <a:cs typeface="Lato"/>
              </a:rPr>
              <a:t>as</a:t>
            </a:r>
            <a:r>
              <a:rPr sz="1900" spc="-114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5" dirty="0">
                <a:solidFill>
                  <a:srgbClr val="D8D8D8"/>
                </a:solidFill>
                <a:latin typeface="Lato"/>
                <a:cs typeface="Lato"/>
              </a:rPr>
              <a:t>victims”</a:t>
            </a:r>
            <a:endParaRPr sz="1900">
              <a:latin typeface="Lato"/>
              <a:cs typeface="La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4063" y="4508992"/>
            <a:ext cx="2063750" cy="289560"/>
          </a:xfrm>
          <a:prstGeom prst="rect">
            <a:avLst/>
          </a:prstGeom>
          <a:solidFill>
            <a:srgbClr val="F0592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spc="5" dirty="0">
                <a:solidFill>
                  <a:srgbClr val="D8D8D8"/>
                </a:solidFill>
                <a:latin typeface="Lato"/>
                <a:cs typeface="Lato"/>
              </a:rPr>
              <a:t>-Sir </a:t>
            </a:r>
            <a:r>
              <a:rPr sz="1900" spc="-5" dirty="0">
                <a:solidFill>
                  <a:srgbClr val="D8D8D8"/>
                </a:solidFill>
                <a:latin typeface="Lato"/>
                <a:cs typeface="Lato"/>
              </a:rPr>
              <a:t>Edmund</a:t>
            </a:r>
            <a:r>
              <a:rPr sz="1900" spc="-300" dirty="0">
                <a:solidFill>
                  <a:srgbClr val="D8D8D8"/>
                </a:solidFill>
                <a:latin typeface="Lato"/>
                <a:cs typeface="Lato"/>
              </a:rPr>
              <a:t> </a:t>
            </a:r>
            <a:r>
              <a:rPr sz="1900" spc="25" dirty="0">
                <a:solidFill>
                  <a:srgbClr val="D8D8D8"/>
                </a:solidFill>
                <a:latin typeface="Lato"/>
                <a:cs typeface="Lato"/>
              </a:rPr>
              <a:t>Hillary</a:t>
            </a:r>
            <a:endParaRPr sz="1900">
              <a:latin typeface="Lato"/>
              <a:cs typeface="La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364717"/>
            <a:ext cx="7002160" cy="3015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A94AF-44FD-4C8B-AFCA-C08598BD17A9}"/>
              </a:ext>
            </a:extLst>
          </p:cNvPr>
          <p:cNvSpPr/>
          <p:nvPr/>
        </p:nvSpPr>
        <p:spPr>
          <a:xfrm>
            <a:off x="2362200" y="1410685"/>
            <a:ext cx="5818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www.Padasalai.Net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454582"/>
            <a:ext cx="4071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latin typeface="Verdana"/>
                <a:cs typeface="Verdana"/>
              </a:rPr>
              <a:t>ENVIRONMENTAL</a:t>
            </a:r>
            <a:r>
              <a:rPr sz="2400" spc="-245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GOODS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0517" y="1614535"/>
            <a:ext cx="6890384" cy="14033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177165" algn="just">
              <a:lnSpc>
                <a:spcPct val="112799"/>
              </a:lnSpc>
              <a:spcBef>
                <a:spcPts val="114"/>
              </a:spcBef>
            </a:pPr>
            <a:r>
              <a:rPr sz="2000" spc="-5" dirty="0">
                <a:solidFill>
                  <a:srgbClr val="D8D8D8"/>
                </a:solidFill>
                <a:latin typeface="Times New Roman"/>
                <a:cs typeface="Times New Roman"/>
              </a:rPr>
              <a:t>Environmental </a:t>
            </a:r>
            <a:r>
              <a:rPr sz="2000" dirty="0">
                <a:solidFill>
                  <a:srgbClr val="D8D8D8"/>
                </a:solidFill>
                <a:latin typeface="Times New Roman"/>
                <a:cs typeface="Times New Roman"/>
              </a:rPr>
              <a:t>goods </a:t>
            </a:r>
            <a:r>
              <a:rPr sz="2000" spc="-5" dirty="0">
                <a:solidFill>
                  <a:srgbClr val="D8D8D8"/>
                </a:solidFill>
                <a:latin typeface="Times New Roman"/>
                <a:cs typeface="Times New Roman"/>
              </a:rPr>
              <a:t>are typically </a:t>
            </a:r>
            <a:r>
              <a:rPr sz="2000" dirty="0">
                <a:solidFill>
                  <a:srgbClr val="D8D8D8"/>
                </a:solidFill>
                <a:latin typeface="Times New Roman"/>
                <a:cs typeface="Times New Roman"/>
              </a:rPr>
              <a:t>non-market goods ,including  </a:t>
            </a:r>
            <a:r>
              <a:rPr sz="2000" spc="-5" dirty="0">
                <a:solidFill>
                  <a:srgbClr val="D8D8D8"/>
                </a:solidFill>
                <a:latin typeface="Times New Roman"/>
                <a:cs typeface="Times New Roman"/>
              </a:rPr>
              <a:t>clear </a:t>
            </a:r>
            <a:r>
              <a:rPr sz="2000" spc="-15" dirty="0">
                <a:solidFill>
                  <a:srgbClr val="D8D8D8"/>
                </a:solidFill>
                <a:latin typeface="Times New Roman"/>
                <a:cs typeface="Times New Roman"/>
              </a:rPr>
              <a:t>air,clean </a:t>
            </a:r>
            <a:r>
              <a:rPr sz="2000" spc="-20" dirty="0">
                <a:solidFill>
                  <a:srgbClr val="D8D8D8"/>
                </a:solidFill>
                <a:latin typeface="Times New Roman"/>
                <a:cs typeface="Times New Roman"/>
              </a:rPr>
              <a:t>water, </a:t>
            </a:r>
            <a:r>
              <a:rPr sz="2000" spc="-5" dirty="0">
                <a:solidFill>
                  <a:srgbClr val="D8D8D8"/>
                </a:solidFill>
                <a:latin typeface="Times New Roman"/>
                <a:cs typeface="Times New Roman"/>
              </a:rPr>
              <a:t>landscape, </a:t>
            </a:r>
            <a:r>
              <a:rPr sz="2000" dirty="0">
                <a:solidFill>
                  <a:srgbClr val="D8D8D8"/>
                </a:solidFill>
                <a:latin typeface="Times New Roman"/>
                <a:cs typeface="Times New Roman"/>
              </a:rPr>
              <a:t>green </a:t>
            </a:r>
            <a:r>
              <a:rPr sz="2000" spc="-5" dirty="0">
                <a:solidFill>
                  <a:srgbClr val="D8D8D8"/>
                </a:solidFill>
                <a:latin typeface="Times New Roman"/>
                <a:cs typeface="Times New Roman"/>
              </a:rPr>
              <a:t>transport infrastructure  </a:t>
            </a:r>
            <a:r>
              <a:rPr sz="2000" dirty="0">
                <a:solidFill>
                  <a:srgbClr val="D8D8D8"/>
                </a:solidFill>
                <a:latin typeface="Times New Roman"/>
                <a:cs typeface="Times New Roman"/>
              </a:rPr>
              <a:t>(footpaths, </a:t>
            </a:r>
            <a:r>
              <a:rPr sz="2000" spc="-5" dirty="0">
                <a:solidFill>
                  <a:srgbClr val="D8D8D8"/>
                </a:solidFill>
                <a:latin typeface="Times New Roman"/>
                <a:cs typeface="Times New Roman"/>
              </a:rPr>
              <a:t>cycle ways </a:t>
            </a:r>
            <a:r>
              <a:rPr sz="2000" dirty="0">
                <a:solidFill>
                  <a:srgbClr val="D8D8D8"/>
                </a:solidFill>
                <a:latin typeface="Times New Roman"/>
                <a:cs typeface="Times New Roman"/>
              </a:rPr>
              <a:t>,greenways, </a:t>
            </a:r>
            <a:r>
              <a:rPr sz="2000" spc="-5" dirty="0">
                <a:solidFill>
                  <a:srgbClr val="D8D8D8"/>
                </a:solidFill>
                <a:latin typeface="Times New Roman"/>
                <a:cs typeface="Times New Roman"/>
              </a:rPr>
              <a:t>etc.) </a:t>
            </a:r>
            <a:r>
              <a:rPr sz="2000" dirty="0">
                <a:solidFill>
                  <a:srgbClr val="D8D8D8"/>
                </a:solidFill>
                <a:latin typeface="Times New Roman"/>
                <a:cs typeface="Times New Roman"/>
              </a:rPr>
              <a:t>,public parks ,urban parks,  rivers, </a:t>
            </a:r>
            <a:r>
              <a:rPr sz="2000" spc="-5" dirty="0">
                <a:solidFill>
                  <a:srgbClr val="D8D8D8"/>
                </a:solidFill>
                <a:latin typeface="Times New Roman"/>
                <a:cs typeface="Times New Roman"/>
              </a:rPr>
              <a:t>mountains, </a:t>
            </a:r>
            <a:r>
              <a:rPr sz="2000" dirty="0">
                <a:solidFill>
                  <a:srgbClr val="D8D8D8"/>
                </a:solidFill>
                <a:latin typeface="Times New Roman"/>
                <a:cs typeface="Times New Roman"/>
              </a:rPr>
              <a:t>forests, </a:t>
            </a:r>
            <a:r>
              <a:rPr sz="2000" spc="-5" dirty="0">
                <a:solidFill>
                  <a:srgbClr val="D8D8D8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8D8D8"/>
                </a:solidFill>
                <a:latin typeface="Times New Roman"/>
                <a:cs typeface="Times New Roman"/>
              </a:rPr>
              <a:t>beaches.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454582"/>
            <a:ext cx="4234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latin typeface="Verdana"/>
                <a:cs typeface="Verdana"/>
              </a:rPr>
              <a:t>ENVIRONMENTAL</a:t>
            </a:r>
            <a:r>
              <a:rPr sz="2400" spc="-229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QUALITY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6168" y="1287227"/>
            <a:ext cx="7821930" cy="3295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265" marR="6350" indent="-457200" algn="just">
              <a:lnSpc>
                <a:spcPct val="112300"/>
              </a:lnSpc>
              <a:spcBef>
                <a:spcPts val="125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Environmental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quality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properties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characteristics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 environment either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generalized or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local, as they impinge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 human beings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other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 organisms.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CCCCCC"/>
              </a:buClr>
              <a:buFont typeface="AoyagiKouzanFontT"/>
              <a:buChar char="❏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CCCCC"/>
              </a:buClr>
              <a:buFont typeface="AoyagiKouzanFontT"/>
              <a:buChar char="❏"/>
            </a:pPr>
            <a:endParaRPr sz="20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spcBef>
                <a:spcPts val="5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 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a pure public good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that can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consumed simultaneously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by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everyone 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from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no one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can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excluded.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CCCCCC"/>
              </a:buClr>
              <a:buFont typeface="AoyagiKouzanFontT"/>
              <a:buChar char="❏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CCCCCC"/>
              </a:buClr>
              <a:buFont typeface="AoyagiKouzanFontT"/>
              <a:buChar char="❏"/>
            </a:pPr>
            <a:endParaRPr sz="1650">
              <a:latin typeface="Times New Roman"/>
              <a:cs typeface="Times New Roman"/>
            </a:endParaRPr>
          </a:p>
          <a:p>
            <a:pPr marL="469265" marR="13335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A pure public good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one for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which consumption 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non-revival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from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which it is impossible to exclude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consumer.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454074"/>
            <a:ext cx="53822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40" dirty="0">
                <a:latin typeface="Verdana"/>
                <a:cs typeface="Verdana"/>
              </a:rPr>
              <a:t>EXTERNALITIES </a:t>
            </a:r>
            <a:r>
              <a:rPr sz="2500" spc="-145" dirty="0">
                <a:latin typeface="Verdana"/>
                <a:cs typeface="Verdana"/>
              </a:rPr>
              <a:t>&amp;</a:t>
            </a:r>
            <a:r>
              <a:rPr sz="2500" spc="-459" dirty="0">
                <a:latin typeface="Verdana"/>
                <a:cs typeface="Verdana"/>
              </a:rPr>
              <a:t> </a:t>
            </a:r>
            <a:r>
              <a:rPr sz="2500" spc="65" dirty="0">
                <a:latin typeface="Verdana"/>
                <a:cs typeface="Verdana"/>
              </a:rPr>
              <a:t>ENVIRONMENT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0517" y="1067111"/>
            <a:ext cx="5792470" cy="3901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F05921"/>
                </a:solidFill>
                <a:latin typeface="Lato"/>
                <a:cs typeface="Lato"/>
              </a:rPr>
              <a:t>INTRODUCTION</a:t>
            </a:r>
            <a:endParaRPr sz="2000">
              <a:latin typeface="Lato"/>
              <a:cs typeface="Lato"/>
            </a:endParaRPr>
          </a:p>
          <a:p>
            <a:pPr marL="469265" marR="5715" indent="-457200" algn="just">
              <a:lnSpc>
                <a:spcPct val="111100"/>
              </a:lnSpc>
              <a:spcBef>
                <a:spcPts val="1714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In </a:t>
            </a:r>
            <a:r>
              <a:rPr sz="1800" b="1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Environmental Economics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one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most important  market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failures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caused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by </a:t>
            </a:r>
            <a:r>
              <a:rPr sz="1800" b="1" spc="-5" dirty="0">
                <a:solidFill>
                  <a:srgbClr val="CCCCCC"/>
                </a:solidFill>
                <a:latin typeface="Times New Roman"/>
                <a:cs typeface="Times New Roman"/>
              </a:rPr>
              <a:t>negative externalities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arising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from production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consumption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goods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 services.</a:t>
            </a:r>
            <a:endParaRPr sz="1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Externalities are </a:t>
            </a:r>
            <a:r>
              <a:rPr sz="1800" b="1" dirty="0">
                <a:solidFill>
                  <a:srgbClr val="CCCCCC"/>
                </a:solidFill>
                <a:latin typeface="Times New Roman"/>
                <a:cs typeface="Times New Roman"/>
              </a:rPr>
              <a:t>third </a:t>
            </a:r>
            <a:r>
              <a:rPr sz="1800" b="1" spc="-5" dirty="0">
                <a:solidFill>
                  <a:srgbClr val="CCCCCC"/>
                </a:solidFill>
                <a:latin typeface="Times New Roman"/>
                <a:cs typeface="Times New Roman"/>
              </a:rPr>
              <a:t>party effects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arising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from  production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consumption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goods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services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for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no </a:t>
            </a:r>
            <a:r>
              <a:rPr sz="1800" b="1" spc="-5" dirty="0">
                <a:solidFill>
                  <a:srgbClr val="CCCCCC"/>
                </a:solidFill>
                <a:latin typeface="Times New Roman"/>
                <a:cs typeface="Times New Roman"/>
              </a:rPr>
              <a:t>appropriate compensation is</a:t>
            </a:r>
            <a:r>
              <a:rPr sz="1800" b="1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CCCCC"/>
                </a:solidFill>
                <a:latin typeface="Times New Roman"/>
                <a:cs typeface="Times New Roman"/>
              </a:rPr>
              <a:t>paid.</a:t>
            </a:r>
            <a:endParaRPr sz="1800">
              <a:latin typeface="Times New Roman"/>
              <a:cs typeface="Times New Roman"/>
            </a:endParaRPr>
          </a:p>
          <a:p>
            <a:pPr marL="469265" marR="7620" indent="-457200" algn="just">
              <a:lnSpc>
                <a:spcPct val="111100"/>
              </a:lnSpc>
              <a:buClr>
                <a:srgbClr val="CCCCCC"/>
              </a:buClr>
              <a:buFont typeface="AoyagiKouzanFontT"/>
              <a:buChar char="❏"/>
              <a:tabLst>
                <a:tab pos="558165" algn="l"/>
              </a:tabLst>
            </a:pPr>
            <a:r>
              <a:rPr dirty="0"/>
              <a:t>	</a:t>
            </a:r>
            <a:r>
              <a:rPr sz="1800" b="1" spc="-5" dirty="0">
                <a:solidFill>
                  <a:srgbClr val="CCCCCC"/>
                </a:solidFill>
                <a:latin typeface="Times New Roman"/>
                <a:cs typeface="Times New Roman"/>
              </a:rPr>
              <a:t>Externalities </a:t>
            </a:r>
            <a:r>
              <a:rPr sz="1800" b="1" dirty="0">
                <a:solidFill>
                  <a:srgbClr val="CCCCCC"/>
                </a:solidFill>
                <a:latin typeface="Times New Roman"/>
                <a:cs typeface="Times New Roman"/>
              </a:rPr>
              <a:t>occur outside of the market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i.e. they 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affect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people not directly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involved in 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production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 consumption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a good or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service. They are also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known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as </a:t>
            </a:r>
            <a:r>
              <a:rPr sz="1800" b="1" spc="-10" dirty="0">
                <a:solidFill>
                  <a:srgbClr val="CCCCCC"/>
                </a:solidFill>
                <a:latin typeface="Times New Roman"/>
                <a:cs typeface="Times New Roman"/>
              </a:rPr>
              <a:t>spill-overeffects</a:t>
            </a:r>
            <a:r>
              <a:rPr sz="1800" b="1" spc="2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7526" y="811856"/>
            <a:ext cx="1562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latin typeface="Verdana"/>
                <a:cs typeface="Verdana"/>
              </a:rPr>
              <a:t>MEANING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0517" y="1733153"/>
            <a:ext cx="5793105" cy="13271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112200"/>
              </a:lnSpc>
              <a:spcBef>
                <a:spcPts val="114"/>
              </a:spcBef>
            </a:pP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Externalities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refer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to external </a:t>
            </a:r>
            <a:r>
              <a:rPr sz="1900" spc="-10" dirty="0">
                <a:solidFill>
                  <a:srgbClr val="CCCCCC"/>
                </a:solidFill>
                <a:latin typeface="Times New Roman"/>
                <a:cs typeface="Times New Roman"/>
              </a:rPr>
              <a:t>effects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or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spillover </a:t>
            </a:r>
            <a:r>
              <a:rPr sz="1900" spc="-10" dirty="0">
                <a:solidFill>
                  <a:srgbClr val="CCCCCC"/>
                </a:solidFill>
                <a:latin typeface="Times New Roman"/>
                <a:cs typeface="Times New Roman"/>
              </a:rPr>
              <a:t>effects 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resulting from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act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of production or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consumption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on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 third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parties.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Externalities arise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due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to interdependence 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between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economic</a:t>
            </a:r>
            <a:r>
              <a:rPr sz="19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units.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454582"/>
            <a:ext cx="1877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20" dirty="0">
                <a:uFill>
                  <a:solidFill>
                    <a:srgbClr val="F05921"/>
                  </a:solidFill>
                </a:uFill>
                <a:latin typeface="Verdana"/>
                <a:cs typeface="Verdana"/>
              </a:rPr>
              <a:t>DEFINITION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0517" y="1715246"/>
            <a:ext cx="579120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11100"/>
              </a:lnSpc>
              <a:spcBef>
                <a:spcPts val="10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Externality may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 defined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as “the cost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or benefit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imposed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by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consumption 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production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activities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individuals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rest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society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not directly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involved in these activity and towards which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no payment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made”.</a:t>
            </a:r>
            <a:endParaRPr sz="1800">
              <a:latin typeface="Times New Roman"/>
              <a:cs typeface="Times New Roman"/>
            </a:endParaRPr>
          </a:p>
          <a:p>
            <a:pPr marL="469265" marR="18415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Beneficial externalities are called “positive externalities”  and adverse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ones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are called “negative</a:t>
            </a:r>
            <a:r>
              <a:rPr sz="1800" spc="-3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externalities”.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1A2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06391" y="0"/>
            <a:ext cx="4737735" cy="5143500"/>
            <a:chOff x="4406391" y="0"/>
            <a:chExt cx="4737735" cy="5143500"/>
          </a:xfrm>
        </p:grpSpPr>
        <p:sp>
          <p:nvSpPr>
            <p:cNvPr id="4" name="object 4"/>
            <p:cNvSpPr/>
            <p:nvPr/>
          </p:nvSpPr>
          <p:spPr>
            <a:xfrm>
              <a:off x="4406379" y="0"/>
              <a:ext cx="4737735" cy="4735195"/>
            </a:xfrm>
            <a:custGeom>
              <a:avLst/>
              <a:gdLst/>
              <a:ahLst/>
              <a:cxnLst/>
              <a:rect l="l" t="t" r="r" b="b"/>
              <a:pathLst>
                <a:path w="4737734" h="4735195">
                  <a:moveTo>
                    <a:pt x="4737595" y="2342159"/>
                  </a:moveTo>
                  <a:lnTo>
                    <a:pt x="4727118" y="2331694"/>
                  </a:lnTo>
                  <a:lnTo>
                    <a:pt x="4727118" y="0"/>
                  </a:lnTo>
                  <a:lnTo>
                    <a:pt x="2393950" y="0"/>
                  </a:lnTo>
                  <a:lnTo>
                    <a:pt x="440436" y="0"/>
                  </a:lnTo>
                  <a:lnTo>
                    <a:pt x="0" y="0"/>
                  </a:lnTo>
                  <a:lnTo>
                    <a:pt x="4737595" y="4734598"/>
                  </a:lnTo>
                  <a:lnTo>
                    <a:pt x="4737595" y="2342159"/>
                  </a:lnTo>
                  <a:close/>
                </a:path>
              </a:pathLst>
            </a:custGeom>
            <a:solidFill>
              <a:srgbClr val="FFFFFF">
                <a:alpha val="34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18378" y="1236649"/>
              <a:ext cx="1866264" cy="2249805"/>
            </a:xfrm>
            <a:custGeom>
              <a:avLst/>
              <a:gdLst/>
              <a:ahLst/>
              <a:cxnLst/>
              <a:rect l="l" t="t" r="r" b="b"/>
              <a:pathLst>
                <a:path w="1866265" h="2249804">
                  <a:moveTo>
                    <a:pt x="808799" y="808799"/>
                  </a:moveTo>
                  <a:lnTo>
                    <a:pt x="0" y="0"/>
                  </a:lnTo>
                  <a:lnTo>
                    <a:pt x="0" y="404393"/>
                  </a:lnTo>
                  <a:lnTo>
                    <a:pt x="404406" y="808799"/>
                  </a:lnTo>
                  <a:lnTo>
                    <a:pt x="808799" y="808799"/>
                  </a:lnTo>
                  <a:close/>
                </a:path>
                <a:path w="1866265" h="2249804">
                  <a:moveTo>
                    <a:pt x="1040257" y="611835"/>
                  </a:moveTo>
                  <a:lnTo>
                    <a:pt x="635850" y="207429"/>
                  </a:lnTo>
                  <a:lnTo>
                    <a:pt x="231457" y="207429"/>
                  </a:lnTo>
                  <a:lnTo>
                    <a:pt x="1040257" y="1016228"/>
                  </a:lnTo>
                  <a:lnTo>
                    <a:pt x="1040257" y="611835"/>
                  </a:lnTo>
                  <a:close/>
                </a:path>
                <a:path w="1866265" h="2249804">
                  <a:moveTo>
                    <a:pt x="1177480" y="2041906"/>
                  </a:moveTo>
                  <a:lnTo>
                    <a:pt x="368681" y="1233093"/>
                  </a:lnTo>
                  <a:lnTo>
                    <a:pt x="368681" y="1637499"/>
                  </a:lnTo>
                  <a:lnTo>
                    <a:pt x="773074" y="2041906"/>
                  </a:lnTo>
                  <a:lnTo>
                    <a:pt x="1177480" y="2041906"/>
                  </a:lnTo>
                  <a:close/>
                </a:path>
                <a:path w="1866265" h="2249804">
                  <a:moveTo>
                    <a:pt x="1412532" y="1844929"/>
                  </a:moveTo>
                  <a:lnTo>
                    <a:pt x="1008126" y="1440522"/>
                  </a:lnTo>
                  <a:lnTo>
                    <a:pt x="603732" y="1440522"/>
                  </a:lnTo>
                  <a:lnTo>
                    <a:pt x="1412532" y="2249322"/>
                  </a:lnTo>
                  <a:lnTo>
                    <a:pt x="1412532" y="1844929"/>
                  </a:lnTo>
                  <a:close/>
                </a:path>
                <a:path w="1866265" h="2249804">
                  <a:moveTo>
                    <a:pt x="1865744" y="1434401"/>
                  </a:moveTo>
                  <a:lnTo>
                    <a:pt x="1056957" y="625589"/>
                  </a:lnTo>
                  <a:lnTo>
                    <a:pt x="1056957" y="1029995"/>
                  </a:lnTo>
                  <a:lnTo>
                    <a:pt x="1461350" y="1434401"/>
                  </a:lnTo>
                  <a:lnTo>
                    <a:pt x="1865744" y="1434401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08086" y="2069675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8" y="808793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8" y="404399"/>
                  </a:lnTo>
                  <a:lnTo>
                    <a:pt x="808798" y="808793"/>
                  </a:lnTo>
                  <a:close/>
                </a:path>
              </a:pathLst>
            </a:custGeom>
            <a:solidFill>
              <a:srgbClr val="82C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61124" y="2478087"/>
              <a:ext cx="2092960" cy="1640205"/>
            </a:xfrm>
            <a:custGeom>
              <a:avLst/>
              <a:gdLst/>
              <a:ahLst/>
              <a:cxnLst/>
              <a:rect l="l" t="t" r="r" b="b"/>
              <a:pathLst>
                <a:path w="2092959" h="1640204">
                  <a:moveTo>
                    <a:pt x="808799" y="808812"/>
                  </a:moveTo>
                  <a:lnTo>
                    <a:pt x="0" y="0"/>
                  </a:lnTo>
                  <a:lnTo>
                    <a:pt x="0" y="404418"/>
                  </a:lnTo>
                  <a:lnTo>
                    <a:pt x="404406" y="808812"/>
                  </a:lnTo>
                  <a:lnTo>
                    <a:pt x="808799" y="808812"/>
                  </a:lnTo>
                  <a:close/>
                </a:path>
                <a:path w="2092959" h="1640204">
                  <a:moveTo>
                    <a:pt x="995248" y="1426057"/>
                  </a:moveTo>
                  <a:lnTo>
                    <a:pt x="186461" y="617258"/>
                  </a:lnTo>
                  <a:lnTo>
                    <a:pt x="186461" y="1021664"/>
                  </a:lnTo>
                  <a:lnTo>
                    <a:pt x="590854" y="1426057"/>
                  </a:lnTo>
                  <a:lnTo>
                    <a:pt x="995248" y="1426057"/>
                  </a:lnTo>
                  <a:close/>
                </a:path>
                <a:path w="2092959" h="1640204">
                  <a:moveTo>
                    <a:pt x="1224305" y="1229080"/>
                  </a:moveTo>
                  <a:lnTo>
                    <a:pt x="819899" y="824687"/>
                  </a:lnTo>
                  <a:lnTo>
                    <a:pt x="415505" y="824687"/>
                  </a:lnTo>
                  <a:lnTo>
                    <a:pt x="1224305" y="1633486"/>
                  </a:lnTo>
                  <a:lnTo>
                    <a:pt x="1224305" y="1229080"/>
                  </a:lnTo>
                  <a:close/>
                </a:path>
                <a:path w="2092959" h="1640204">
                  <a:moveTo>
                    <a:pt x="1912924" y="619518"/>
                  </a:moveTo>
                  <a:lnTo>
                    <a:pt x="1508531" y="215112"/>
                  </a:lnTo>
                  <a:lnTo>
                    <a:pt x="1104125" y="215112"/>
                  </a:lnTo>
                  <a:lnTo>
                    <a:pt x="1912924" y="1023912"/>
                  </a:lnTo>
                  <a:lnTo>
                    <a:pt x="1912924" y="619518"/>
                  </a:lnTo>
                  <a:close/>
                </a:path>
                <a:path w="2092959" h="1640204">
                  <a:moveTo>
                    <a:pt x="2092731" y="1235341"/>
                  </a:moveTo>
                  <a:lnTo>
                    <a:pt x="1688325" y="830935"/>
                  </a:lnTo>
                  <a:lnTo>
                    <a:pt x="1283931" y="830935"/>
                  </a:lnTo>
                  <a:lnTo>
                    <a:pt x="2092731" y="1639735"/>
                  </a:lnTo>
                  <a:lnTo>
                    <a:pt x="2092731" y="1235341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27410" y="3711192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8" y="808798"/>
                  </a:moveTo>
                  <a:lnTo>
                    <a:pt x="404399" y="808798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8" y="808798"/>
                  </a:lnTo>
                  <a:close/>
                </a:path>
              </a:pathLst>
            </a:custGeom>
            <a:solidFill>
              <a:srgbClr val="014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62431" y="3718852"/>
              <a:ext cx="1681480" cy="1424940"/>
            </a:xfrm>
            <a:custGeom>
              <a:avLst/>
              <a:gdLst/>
              <a:ahLst/>
              <a:cxnLst/>
              <a:rect l="l" t="t" r="r" b="b"/>
              <a:pathLst>
                <a:path w="1681479" h="1424939">
                  <a:moveTo>
                    <a:pt x="808799" y="604164"/>
                  </a:moveTo>
                  <a:lnTo>
                    <a:pt x="404393" y="199771"/>
                  </a:lnTo>
                  <a:lnTo>
                    <a:pt x="0" y="199771"/>
                  </a:lnTo>
                  <a:lnTo>
                    <a:pt x="808799" y="1008570"/>
                  </a:lnTo>
                  <a:lnTo>
                    <a:pt x="808799" y="604164"/>
                  </a:lnTo>
                  <a:close/>
                </a:path>
                <a:path w="1681479" h="1424939">
                  <a:moveTo>
                    <a:pt x="1448841" y="808799"/>
                  </a:moveTo>
                  <a:lnTo>
                    <a:pt x="640041" y="0"/>
                  </a:lnTo>
                  <a:lnTo>
                    <a:pt x="640041" y="404393"/>
                  </a:lnTo>
                  <a:lnTo>
                    <a:pt x="1044448" y="808799"/>
                  </a:lnTo>
                  <a:lnTo>
                    <a:pt x="1448841" y="808799"/>
                  </a:lnTo>
                  <a:close/>
                </a:path>
                <a:path w="1681479" h="1424939">
                  <a:moveTo>
                    <a:pt x="1634642" y="1424647"/>
                  </a:moveTo>
                  <a:lnTo>
                    <a:pt x="825842" y="615848"/>
                  </a:lnTo>
                  <a:lnTo>
                    <a:pt x="825842" y="1020241"/>
                  </a:lnTo>
                  <a:lnTo>
                    <a:pt x="1230249" y="1424647"/>
                  </a:lnTo>
                  <a:lnTo>
                    <a:pt x="1634642" y="1424647"/>
                  </a:lnTo>
                  <a:close/>
                </a:path>
                <a:path w="1681479" h="1424939">
                  <a:moveTo>
                    <a:pt x="1680870" y="611847"/>
                  </a:moveTo>
                  <a:lnTo>
                    <a:pt x="1276464" y="207441"/>
                  </a:lnTo>
                  <a:lnTo>
                    <a:pt x="872070" y="207441"/>
                  </a:lnTo>
                  <a:lnTo>
                    <a:pt x="1680870" y="1016241"/>
                  </a:lnTo>
                  <a:lnTo>
                    <a:pt x="1680870" y="611847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02341" y="267186"/>
            <a:ext cx="3034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F05921"/>
                  </a:solidFill>
                </a:uFill>
                <a:latin typeface="Lato"/>
                <a:cs typeface="Lato"/>
              </a:rPr>
              <a:t>CLASSIFICATION </a:t>
            </a:r>
            <a:r>
              <a:rPr sz="1400" u="heavy" spc="-5" dirty="0">
                <a:uFill>
                  <a:solidFill>
                    <a:srgbClr val="F05921"/>
                  </a:solidFill>
                </a:uFill>
                <a:latin typeface="Lato"/>
                <a:cs typeface="Lato"/>
              </a:rPr>
              <a:t>OF</a:t>
            </a:r>
            <a:r>
              <a:rPr sz="1400" u="heavy" spc="-225" dirty="0">
                <a:uFill>
                  <a:solidFill>
                    <a:srgbClr val="F05921"/>
                  </a:solidFill>
                </a:uFill>
                <a:latin typeface="Lato"/>
                <a:cs typeface="Lato"/>
              </a:rPr>
              <a:t> </a:t>
            </a:r>
            <a:r>
              <a:rPr sz="1400" u="heavy" spc="5" dirty="0">
                <a:uFill>
                  <a:solidFill>
                    <a:srgbClr val="F05921"/>
                  </a:solidFill>
                </a:uFill>
                <a:latin typeface="Lato"/>
                <a:cs typeface="Lato"/>
              </a:rPr>
              <a:t>EXTERNALITIES</a:t>
            </a:r>
            <a:endParaRPr sz="1400">
              <a:latin typeface="Lato"/>
              <a:cs typeface="La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24634" y="1314159"/>
            <a:ext cx="1595120" cy="400685"/>
            <a:chOff x="1424634" y="1314159"/>
            <a:chExt cx="1595120" cy="400685"/>
          </a:xfrm>
        </p:grpSpPr>
        <p:sp>
          <p:nvSpPr>
            <p:cNvPr id="12" name="object 12"/>
            <p:cNvSpPr/>
            <p:nvPr/>
          </p:nvSpPr>
          <p:spPr>
            <a:xfrm>
              <a:off x="1429397" y="1318922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1520346" y="390899"/>
                  </a:moveTo>
                  <a:lnTo>
                    <a:pt x="65149" y="390899"/>
                  </a:lnTo>
                  <a:lnTo>
                    <a:pt x="39791" y="385779"/>
                  </a:lnTo>
                  <a:lnTo>
                    <a:pt x="19082" y="371816"/>
                  </a:lnTo>
                  <a:lnTo>
                    <a:pt x="5119" y="351106"/>
                  </a:lnTo>
                  <a:lnTo>
                    <a:pt x="0" y="325746"/>
                  </a:lnTo>
                  <a:lnTo>
                    <a:pt x="0" y="65152"/>
                  </a:lnTo>
                  <a:lnTo>
                    <a:pt x="5119" y="39792"/>
                  </a:lnTo>
                  <a:lnTo>
                    <a:pt x="19082" y="19082"/>
                  </a:lnTo>
                  <a:lnTo>
                    <a:pt x="39791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82"/>
                  </a:lnTo>
                  <a:lnTo>
                    <a:pt x="1585496" y="65152"/>
                  </a:lnTo>
                  <a:lnTo>
                    <a:pt x="1585496" y="325746"/>
                  </a:lnTo>
                  <a:lnTo>
                    <a:pt x="1580376" y="351106"/>
                  </a:lnTo>
                  <a:lnTo>
                    <a:pt x="1566412" y="371816"/>
                  </a:lnTo>
                  <a:lnTo>
                    <a:pt x="1545703" y="385779"/>
                  </a:lnTo>
                  <a:lnTo>
                    <a:pt x="1520346" y="390899"/>
                  </a:lnTo>
                  <a:close/>
                </a:path>
              </a:pathLst>
            </a:custGeom>
            <a:solidFill>
              <a:srgbClr val="851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29397" y="1318922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0" y="65152"/>
                  </a:moveTo>
                  <a:lnTo>
                    <a:pt x="5119" y="39792"/>
                  </a:lnTo>
                  <a:lnTo>
                    <a:pt x="19082" y="19082"/>
                  </a:lnTo>
                  <a:lnTo>
                    <a:pt x="39791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82"/>
                  </a:lnTo>
                  <a:lnTo>
                    <a:pt x="1585496" y="65152"/>
                  </a:lnTo>
                  <a:lnTo>
                    <a:pt x="1585496" y="325746"/>
                  </a:lnTo>
                  <a:lnTo>
                    <a:pt x="1580376" y="351106"/>
                  </a:lnTo>
                  <a:lnTo>
                    <a:pt x="1566412" y="371816"/>
                  </a:lnTo>
                  <a:lnTo>
                    <a:pt x="1545703" y="385779"/>
                  </a:lnTo>
                  <a:lnTo>
                    <a:pt x="1520346" y="390899"/>
                  </a:lnTo>
                  <a:lnTo>
                    <a:pt x="65149" y="390899"/>
                  </a:lnTo>
                  <a:lnTo>
                    <a:pt x="39791" y="385779"/>
                  </a:lnTo>
                  <a:lnTo>
                    <a:pt x="19082" y="371816"/>
                  </a:lnTo>
                  <a:lnTo>
                    <a:pt x="5119" y="351106"/>
                  </a:lnTo>
                  <a:lnTo>
                    <a:pt x="0" y="325746"/>
                  </a:lnTo>
                  <a:lnTo>
                    <a:pt x="0" y="65152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85935" y="1389782"/>
            <a:ext cx="1073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Consumption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0886" y="2448507"/>
            <a:ext cx="1595120" cy="400685"/>
            <a:chOff x="530886" y="2448507"/>
            <a:chExt cx="1595120" cy="400685"/>
          </a:xfrm>
        </p:grpSpPr>
        <p:sp>
          <p:nvSpPr>
            <p:cNvPr id="16" name="object 16"/>
            <p:cNvSpPr/>
            <p:nvPr/>
          </p:nvSpPr>
          <p:spPr>
            <a:xfrm>
              <a:off x="535648" y="2453270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1520344" y="390899"/>
                  </a:moveTo>
                  <a:lnTo>
                    <a:pt x="65152" y="390899"/>
                  </a:lnTo>
                  <a:lnTo>
                    <a:pt x="39792" y="385778"/>
                  </a:lnTo>
                  <a:lnTo>
                    <a:pt x="19082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lnTo>
                    <a:pt x="5120" y="39791"/>
                  </a:lnTo>
                  <a:lnTo>
                    <a:pt x="19082" y="19082"/>
                  </a:lnTo>
                  <a:lnTo>
                    <a:pt x="39792" y="5119"/>
                  </a:lnTo>
                  <a:lnTo>
                    <a:pt x="65152" y="0"/>
                  </a:lnTo>
                  <a:lnTo>
                    <a:pt x="1520344" y="0"/>
                  </a:lnTo>
                  <a:lnTo>
                    <a:pt x="1566414" y="19082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4" y="371814"/>
                  </a:lnTo>
                  <a:lnTo>
                    <a:pt x="1545704" y="385778"/>
                  </a:lnTo>
                  <a:lnTo>
                    <a:pt x="1520344" y="390899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5648" y="2453270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0" y="65149"/>
                  </a:moveTo>
                  <a:lnTo>
                    <a:pt x="5120" y="39791"/>
                  </a:lnTo>
                  <a:lnTo>
                    <a:pt x="19082" y="19082"/>
                  </a:lnTo>
                  <a:lnTo>
                    <a:pt x="39792" y="5119"/>
                  </a:lnTo>
                  <a:lnTo>
                    <a:pt x="65152" y="0"/>
                  </a:lnTo>
                  <a:lnTo>
                    <a:pt x="1520344" y="0"/>
                  </a:lnTo>
                  <a:lnTo>
                    <a:pt x="1566414" y="19082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4" y="371814"/>
                  </a:lnTo>
                  <a:lnTo>
                    <a:pt x="1545704" y="385778"/>
                  </a:lnTo>
                  <a:lnTo>
                    <a:pt x="1520344" y="390899"/>
                  </a:lnTo>
                  <a:lnTo>
                    <a:pt x="65152" y="390899"/>
                  </a:lnTo>
                  <a:lnTo>
                    <a:pt x="39792" y="385778"/>
                  </a:lnTo>
                  <a:lnTo>
                    <a:pt x="19082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4591" y="2524131"/>
            <a:ext cx="647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A212B"/>
                </a:solidFill>
                <a:latin typeface="Arial"/>
                <a:cs typeface="Arial"/>
              </a:rPr>
              <a:t>Positive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85957" y="3582855"/>
            <a:ext cx="1595120" cy="400685"/>
            <a:chOff x="2685957" y="3582855"/>
            <a:chExt cx="1595120" cy="400685"/>
          </a:xfrm>
        </p:grpSpPr>
        <p:sp>
          <p:nvSpPr>
            <p:cNvPr id="20" name="object 20"/>
            <p:cNvSpPr/>
            <p:nvPr/>
          </p:nvSpPr>
          <p:spPr>
            <a:xfrm>
              <a:off x="2690719" y="3587617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1520346" y="390899"/>
                  </a:moveTo>
                  <a:lnTo>
                    <a:pt x="65149" y="390899"/>
                  </a:lnTo>
                  <a:lnTo>
                    <a:pt x="39793" y="385778"/>
                  </a:lnTo>
                  <a:lnTo>
                    <a:pt x="19084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lnTo>
                    <a:pt x="5120" y="39793"/>
                  </a:lnTo>
                  <a:lnTo>
                    <a:pt x="19084" y="19084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74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2" y="371814"/>
                  </a:lnTo>
                  <a:lnTo>
                    <a:pt x="1545703" y="385778"/>
                  </a:lnTo>
                  <a:lnTo>
                    <a:pt x="1520346" y="390899"/>
                  </a:lnTo>
                  <a:close/>
                </a:path>
              </a:pathLst>
            </a:custGeom>
            <a:solidFill>
              <a:srgbClr val="674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90719" y="3587617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0" y="65149"/>
                  </a:moveTo>
                  <a:lnTo>
                    <a:pt x="5120" y="39793"/>
                  </a:lnTo>
                  <a:lnTo>
                    <a:pt x="19084" y="19084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74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2" y="371814"/>
                  </a:lnTo>
                  <a:lnTo>
                    <a:pt x="1545703" y="385778"/>
                  </a:lnTo>
                  <a:lnTo>
                    <a:pt x="1520346" y="390899"/>
                  </a:lnTo>
                  <a:lnTo>
                    <a:pt x="65149" y="390899"/>
                  </a:lnTo>
                  <a:lnTo>
                    <a:pt x="39793" y="385778"/>
                  </a:lnTo>
                  <a:lnTo>
                    <a:pt x="19084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78098" y="3553706"/>
            <a:ext cx="120967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3937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solidFill>
                  <a:srgbClr val="F0C131"/>
                </a:solidFill>
                <a:latin typeface="Arial"/>
                <a:cs typeface="Arial"/>
              </a:rPr>
              <a:t>Loud Speaker  Noise</a:t>
            </a:r>
            <a:r>
              <a:rPr sz="1400" spc="-90" dirty="0">
                <a:solidFill>
                  <a:srgbClr val="F0C13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0C131"/>
                </a:solidFill>
                <a:latin typeface="Arial"/>
                <a:cs typeface="Arial"/>
              </a:rPr>
              <a:t>Pollution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0886" y="3582855"/>
            <a:ext cx="1595120" cy="400685"/>
            <a:chOff x="530886" y="3582855"/>
            <a:chExt cx="1595120" cy="400685"/>
          </a:xfrm>
        </p:grpSpPr>
        <p:sp>
          <p:nvSpPr>
            <p:cNvPr id="24" name="object 24"/>
            <p:cNvSpPr/>
            <p:nvPr/>
          </p:nvSpPr>
          <p:spPr>
            <a:xfrm>
              <a:off x="535648" y="3587617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1520344" y="390899"/>
                  </a:moveTo>
                  <a:lnTo>
                    <a:pt x="65152" y="390899"/>
                  </a:lnTo>
                  <a:lnTo>
                    <a:pt x="39792" y="385778"/>
                  </a:lnTo>
                  <a:lnTo>
                    <a:pt x="19082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lnTo>
                    <a:pt x="5120" y="39793"/>
                  </a:lnTo>
                  <a:lnTo>
                    <a:pt x="19082" y="19084"/>
                  </a:lnTo>
                  <a:lnTo>
                    <a:pt x="39792" y="5120"/>
                  </a:lnTo>
                  <a:lnTo>
                    <a:pt x="65152" y="0"/>
                  </a:lnTo>
                  <a:lnTo>
                    <a:pt x="1520344" y="0"/>
                  </a:lnTo>
                  <a:lnTo>
                    <a:pt x="1566414" y="19074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4" y="371814"/>
                  </a:lnTo>
                  <a:lnTo>
                    <a:pt x="1545704" y="385778"/>
                  </a:lnTo>
                  <a:lnTo>
                    <a:pt x="1520344" y="390899"/>
                  </a:lnTo>
                  <a:close/>
                </a:path>
              </a:pathLst>
            </a:custGeom>
            <a:solidFill>
              <a:srgbClr val="387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5648" y="3587617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0" y="65149"/>
                  </a:moveTo>
                  <a:lnTo>
                    <a:pt x="5120" y="39793"/>
                  </a:lnTo>
                  <a:lnTo>
                    <a:pt x="19082" y="19084"/>
                  </a:lnTo>
                  <a:lnTo>
                    <a:pt x="39792" y="5120"/>
                  </a:lnTo>
                  <a:lnTo>
                    <a:pt x="65152" y="0"/>
                  </a:lnTo>
                  <a:lnTo>
                    <a:pt x="1520344" y="0"/>
                  </a:lnTo>
                  <a:lnTo>
                    <a:pt x="1566414" y="19074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4" y="371814"/>
                  </a:lnTo>
                  <a:lnTo>
                    <a:pt x="1545704" y="385778"/>
                  </a:lnTo>
                  <a:lnTo>
                    <a:pt x="1520344" y="390899"/>
                  </a:lnTo>
                  <a:lnTo>
                    <a:pt x="65152" y="390899"/>
                  </a:lnTo>
                  <a:lnTo>
                    <a:pt x="39792" y="385778"/>
                  </a:lnTo>
                  <a:lnTo>
                    <a:pt x="19082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8365" y="3553706"/>
            <a:ext cx="123825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16205" marR="5080" indent="-104139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security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52497" y="3631430"/>
            <a:ext cx="1595120" cy="400685"/>
            <a:chOff x="7452497" y="3631430"/>
            <a:chExt cx="1595120" cy="400685"/>
          </a:xfrm>
        </p:grpSpPr>
        <p:sp>
          <p:nvSpPr>
            <p:cNvPr id="28" name="object 28"/>
            <p:cNvSpPr/>
            <p:nvPr/>
          </p:nvSpPr>
          <p:spPr>
            <a:xfrm>
              <a:off x="7457260" y="3636192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1520346" y="390899"/>
                  </a:moveTo>
                  <a:lnTo>
                    <a:pt x="65149" y="390899"/>
                  </a:lnTo>
                  <a:lnTo>
                    <a:pt x="39793" y="385778"/>
                  </a:lnTo>
                  <a:lnTo>
                    <a:pt x="19084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lnTo>
                    <a:pt x="5120" y="39793"/>
                  </a:lnTo>
                  <a:lnTo>
                    <a:pt x="19084" y="19084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74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2" y="371814"/>
                  </a:lnTo>
                  <a:lnTo>
                    <a:pt x="1545703" y="385778"/>
                  </a:lnTo>
                  <a:lnTo>
                    <a:pt x="1520346" y="390899"/>
                  </a:lnTo>
                  <a:close/>
                </a:path>
              </a:pathLst>
            </a:custGeom>
            <a:solidFill>
              <a:srgbClr val="674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57260" y="3636192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0" y="65149"/>
                  </a:moveTo>
                  <a:lnTo>
                    <a:pt x="5120" y="39793"/>
                  </a:lnTo>
                  <a:lnTo>
                    <a:pt x="19084" y="19084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74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2" y="371814"/>
                  </a:lnTo>
                  <a:lnTo>
                    <a:pt x="1545703" y="385778"/>
                  </a:lnTo>
                  <a:lnTo>
                    <a:pt x="1520346" y="390899"/>
                  </a:lnTo>
                  <a:lnTo>
                    <a:pt x="65149" y="390899"/>
                  </a:lnTo>
                  <a:lnTo>
                    <a:pt x="39793" y="385778"/>
                  </a:lnTo>
                  <a:lnTo>
                    <a:pt x="19084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65809" y="3707058"/>
            <a:ext cx="13671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0C131"/>
                </a:solidFill>
                <a:latin typeface="Arial"/>
                <a:cs typeface="Arial"/>
              </a:rPr>
              <a:t>Factory</a:t>
            </a:r>
            <a:r>
              <a:rPr sz="1400" spc="-75" dirty="0">
                <a:solidFill>
                  <a:srgbClr val="F0C13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0C131"/>
                </a:solidFill>
                <a:latin typeface="Arial"/>
                <a:cs typeface="Arial"/>
              </a:rPr>
              <a:t>emission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901652" y="3582855"/>
            <a:ext cx="1595120" cy="400685"/>
            <a:chOff x="4901652" y="3582855"/>
            <a:chExt cx="1595120" cy="400685"/>
          </a:xfrm>
        </p:grpSpPr>
        <p:sp>
          <p:nvSpPr>
            <p:cNvPr id="32" name="object 32"/>
            <p:cNvSpPr/>
            <p:nvPr/>
          </p:nvSpPr>
          <p:spPr>
            <a:xfrm>
              <a:off x="4906415" y="3587617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1520346" y="390899"/>
                  </a:moveTo>
                  <a:lnTo>
                    <a:pt x="65149" y="390899"/>
                  </a:lnTo>
                  <a:lnTo>
                    <a:pt x="39793" y="385778"/>
                  </a:lnTo>
                  <a:lnTo>
                    <a:pt x="19084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lnTo>
                    <a:pt x="5120" y="39793"/>
                  </a:lnTo>
                  <a:lnTo>
                    <a:pt x="19084" y="19084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74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2" y="371814"/>
                  </a:lnTo>
                  <a:lnTo>
                    <a:pt x="1545703" y="385778"/>
                  </a:lnTo>
                  <a:lnTo>
                    <a:pt x="1520346" y="390899"/>
                  </a:lnTo>
                  <a:close/>
                </a:path>
              </a:pathLst>
            </a:custGeom>
            <a:solidFill>
              <a:srgbClr val="387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06415" y="3587617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0" y="65149"/>
                  </a:moveTo>
                  <a:lnTo>
                    <a:pt x="5120" y="39793"/>
                  </a:lnTo>
                  <a:lnTo>
                    <a:pt x="19084" y="19084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74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2" y="371814"/>
                  </a:lnTo>
                  <a:lnTo>
                    <a:pt x="1545703" y="385778"/>
                  </a:lnTo>
                  <a:lnTo>
                    <a:pt x="1520346" y="390899"/>
                  </a:lnTo>
                  <a:lnTo>
                    <a:pt x="65149" y="390899"/>
                  </a:lnTo>
                  <a:lnTo>
                    <a:pt x="39793" y="385778"/>
                  </a:lnTo>
                  <a:lnTo>
                    <a:pt x="19084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276489" y="3553706"/>
            <a:ext cx="84391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4445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Beehives  Pollination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452497" y="2371520"/>
            <a:ext cx="1595120" cy="400685"/>
            <a:chOff x="7452497" y="2371520"/>
            <a:chExt cx="1595120" cy="400685"/>
          </a:xfrm>
        </p:grpSpPr>
        <p:sp>
          <p:nvSpPr>
            <p:cNvPr id="36" name="object 36"/>
            <p:cNvSpPr/>
            <p:nvPr/>
          </p:nvSpPr>
          <p:spPr>
            <a:xfrm>
              <a:off x="7457260" y="2376282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1520346" y="390911"/>
                  </a:moveTo>
                  <a:lnTo>
                    <a:pt x="65149" y="390911"/>
                  </a:lnTo>
                  <a:lnTo>
                    <a:pt x="39793" y="385790"/>
                  </a:lnTo>
                  <a:lnTo>
                    <a:pt x="19084" y="371824"/>
                  </a:lnTo>
                  <a:lnTo>
                    <a:pt x="5120" y="351107"/>
                  </a:lnTo>
                  <a:lnTo>
                    <a:pt x="0" y="325736"/>
                  </a:lnTo>
                  <a:lnTo>
                    <a:pt x="0" y="65152"/>
                  </a:lnTo>
                  <a:lnTo>
                    <a:pt x="5120" y="39792"/>
                  </a:lnTo>
                  <a:lnTo>
                    <a:pt x="19084" y="19082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82"/>
                  </a:lnTo>
                  <a:lnTo>
                    <a:pt x="1585496" y="65152"/>
                  </a:lnTo>
                  <a:lnTo>
                    <a:pt x="1585496" y="325736"/>
                  </a:lnTo>
                  <a:lnTo>
                    <a:pt x="1580376" y="351107"/>
                  </a:lnTo>
                  <a:lnTo>
                    <a:pt x="1566412" y="371824"/>
                  </a:lnTo>
                  <a:lnTo>
                    <a:pt x="1545703" y="385790"/>
                  </a:lnTo>
                  <a:lnTo>
                    <a:pt x="1520346" y="390911"/>
                  </a:lnTo>
                  <a:close/>
                </a:path>
              </a:pathLst>
            </a:custGeom>
            <a:solidFill>
              <a:srgbClr val="F0C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57260" y="2376282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0" y="65152"/>
                  </a:moveTo>
                  <a:lnTo>
                    <a:pt x="5120" y="39792"/>
                  </a:lnTo>
                  <a:lnTo>
                    <a:pt x="19084" y="19082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82"/>
                  </a:lnTo>
                  <a:lnTo>
                    <a:pt x="1585496" y="65152"/>
                  </a:lnTo>
                  <a:lnTo>
                    <a:pt x="1585496" y="325736"/>
                  </a:lnTo>
                  <a:lnTo>
                    <a:pt x="1580376" y="351107"/>
                  </a:lnTo>
                  <a:lnTo>
                    <a:pt x="1566412" y="371824"/>
                  </a:lnTo>
                  <a:lnTo>
                    <a:pt x="1545703" y="385790"/>
                  </a:lnTo>
                  <a:lnTo>
                    <a:pt x="1520346" y="390911"/>
                  </a:lnTo>
                  <a:lnTo>
                    <a:pt x="65149" y="390911"/>
                  </a:lnTo>
                  <a:lnTo>
                    <a:pt x="39793" y="385790"/>
                  </a:lnTo>
                  <a:lnTo>
                    <a:pt x="19084" y="371824"/>
                  </a:lnTo>
                  <a:lnTo>
                    <a:pt x="5120" y="351107"/>
                  </a:lnTo>
                  <a:lnTo>
                    <a:pt x="0" y="325736"/>
                  </a:lnTo>
                  <a:lnTo>
                    <a:pt x="0" y="65152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886632" y="2447141"/>
            <a:ext cx="727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Negative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685957" y="2448507"/>
            <a:ext cx="1595120" cy="400685"/>
            <a:chOff x="2685957" y="2448507"/>
            <a:chExt cx="1595120" cy="400685"/>
          </a:xfrm>
        </p:grpSpPr>
        <p:sp>
          <p:nvSpPr>
            <p:cNvPr id="40" name="object 40"/>
            <p:cNvSpPr/>
            <p:nvPr/>
          </p:nvSpPr>
          <p:spPr>
            <a:xfrm>
              <a:off x="2690719" y="2453270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1520346" y="390899"/>
                  </a:moveTo>
                  <a:lnTo>
                    <a:pt x="65149" y="390899"/>
                  </a:lnTo>
                  <a:lnTo>
                    <a:pt x="39793" y="385778"/>
                  </a:lnTo>
                  <a:lnTo>
                    <a:pt x="19084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lnTo>
                    <a:pt x="5120" y="39791"/>
                  </a:lnTo>
                  <a:lnTo>
                    <a:pt x="19084" y="19082"/>
                  </a:lnTo>
                  <a:lnTo>
                    <a:pt x="39793" y="5119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82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2" y="371814"/>
                  </a:lnTo>
                  <a:lnTo>
                    <a:pt x="1545703" y="385778"/>
                  </a:lnTo>
                  <a:lnTo>
                    <a:pt x="1520346" y="3908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90719" y="2453270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0" y="65149"/>
                  </a:moveTo>
                  <a:lnTo>
                    <a:pt x="5120" y="39791"/>
                  </a:lnTo>
                  <a:lnTo>
                    <a:pt x="19084" y="19082"/>
                  </a:lnTo>
                  <a:lnTo>
                    <a:pt x="39793" y="5119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82"/>
                  </a:lnTo>
                  <a:lnTo>
                    <a:pt x="1585496" y="65149"/>
                  </a:lnTo>
                  <a:lnTo>
                    <a:pt x="1585496" y="325749"/>
                  </a:lnTo>
                  <a:lnTo>
                    <a:pt x="1580376" y="351105"/>
                  </a:lnTo>
                  <a:lnTo>
                    <a:pt x="1566412" y="371814"/>
                  </a:lnTo>
                  <a:lnTo>
                    <a:pt x="1545703" y="385778"/>
                  </a:lnTo>
                  <a:lnTo>
                    <a:pt x="1520346" y="390899"/>
                  </a:lnTo>
                  <a:lnTo>
                    <a:pt x="65149" y="390899"/>
                  </a:lnTo>
                  <a:lnTo>
                    <a:pt x="39793" y="385778"/>
                  </a:lnTo>
                  <a:lnTo>
                    <a:pt x="19084" y="371814"/>
                  </a:lnTo>
                  <a:lnTo>
                    <a:pt x="5120" y="351105"/>
                  </a:lnTo>
                  <a:lnTo>
                    <a:pt x="0" y="325749"/>
                  </a:lnTo>
                  <a:lnTo>
                    <a:pt x="0" y="651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120093" y="2524131"/>
            <a:ext cx="727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Negative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004450" y="1323322"/>
            <a:ext cx="1595120" cy="400685"/>
            <a:chOff x="6004450" y="1323322"/>
            <a:chExt cx="1595120" cy="400685"/>
          </a:xfrm>
        </p:grpSpPr>
        <p:sp>
          <p:nvSpPr>
            <p:cNvPr id="44" name="object 44"/>
            <p:cNvSpPr/>
            <p:nvPr/>
          </p:nvSpPr>
          <p:spPr>
            <a:xfrm>
              <a:off x="6009213" y="1328084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1520346" y="390899"/>
                  </a:moveTo>
                  <a:lnTo>
                    <a:pt x="65149" y="390899"/>
                  </a:lnTo>
                  <a:lnTo>
                    <a:pt x="39793" y="385779"/>
                  </a:lnTo>
                  <a:lnTo>
                    <a:pt x="19084" y="371816"/>
                  </a:lnTo>
                  <a:lnTo>
                    <a:pt x="5120" y="351106"/>
                  </a:lnTo>
                  <a:lnTo>
                    <a:pt x="0" y="325746"/>
                  </a:lnTo>
                  <a:lnTo>
                    <a:pt x="0" y="65152"/>
                  </a:lnTo>
                  <a:lnTo>
                    <a:pt x="5120" y="39792"/>
                  </a:lnTo>
                  <a:lnTo>
                    <a:pt x="19084" y="19082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82"/>
                  </a:lnTo>
                  <a:lnTo>
                    <a:pt x="1585496" y="65152"/>
                  </a:lnTo>
                  <a:lnTo>
                    <a:pt x="1585496" y="325746"/>
                  </a:lnTo>
                  <a:lnTo>
                    <a:pt x="1580376" y="351106"/>
                  </a:lnTo>
                  <a:lnTo>
                    <a:pt x="1566412" y="371816"/>
                  </a:lnTo>
                  <a:lnTo>
                    <a:pt x="1545703" y="385779"/>
                  </a:lnTo>
                  <a:lnTo>
                    <a:pt x="1520346" y="390899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09213" y="1328084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0" y="65152"/>
                  </a:moveTo>
                  <a:lnTo>
                    <a:pt x="5120" y="39792"/>
                  </a:lnTo>
                  <a:lnTo>
                    <a:pt x="19084" y="19082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82"/>
                  </a:lnTo>
                  <a:lnTo>
                    <a:pt x="1585496" y="65152"/>
                  </a:lnTo>
                  <a:lnTo>
                    <a:pt x="1585496" y="325746"/>
                  </a:lnTo>
                  <a:lnTo>
                    <a:pt x="1580376" y="351106"/>
                  </a:lnTo>
                  <a:lnTo>
                    <a:pt x="1566412" y="371816"/>
                  </a:lnTo>
                  <a:lnTo>
                    <a:pt x="1545703" y="385779"/>
                  </a:lnTo>
                  <a:lnTo>
                    <a:pt x="1520346" y="390899"/>
                  </a:lnTo>
                  <a:lnTo>
                    <a:pt x="65149" y="390899"/>
                  </a:lnTo>
                  <a:lnTo>
                    <a:pt x="39793" y="385779"/>
                  </a:lnTo>
                  <a:lnTo>
                    <a:pt x="19084" y="371816"/>
                  </a:lnTo>
                  <a:lnTo>
                    <a:pt x="5120" y="351106"/>
                  </a:lnTo>
                  <a:lnTo>
                    <a:pt x="0" y="325746"/>
                  </a:lnTo>
                  <a:lnTo>
                    <a:pt x="0" y="65152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364488" y="1398946"/>
            <a:ext cx="873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895202" y="2403545"/>
            <a:ext cx="1595120" cy="400685"/>
            <a:chOff x="4895202" y="2403545"/>
            <a:chExt cx="1595120" cy="400685"/>
          </a:xfrm>
        </p:grpSpPr>
        <p:sp>
          <p:nvSpPr>
            <p:cNvPr id="48" name="object 48"/>
            <p:cNvSpPr/>
            <p:nvPr/>
          </p:nvSpPr>
          <p:spPr>
            <a:xfrm>
              <a:off x="4899965" y="2408307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1520346" y="390911"/>
                  </a:moveTo>
                  <a:lnTo>
                    <a:pt x="65149" y="390911"/>
                  </a:lnTo>
                  <a:lnTo>
                    <a:pt x="39793" y="385790"/>
                  </a:lnTo>
                  <a:lnTo>
                    <a:pt x="19084" y="371824"/>
                  </a:lnTo>
                  <a:lnTo>
                    <a:pt x="5120" y="351107"/>
                  </a:lnTo>
                  <a:lnTo>
                    <a:pt x="0" y="325736"/>
                  </a:lnTo>
                  <a:lnTo>
                    <a:pt x="0" y="65152"/>
                  </a:lnTo>
                  <a:lnTo>
                    <a:pt x="5120" y="39792"/>
                  </a:lnTo>
                  <a:lnTo>
                    <a:pt x="19084" y="19082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82"/>
                  </a:lnTo>
                  <a:lnTo>
                    <a:pt x="1585496" y="65152"/>
                  </a:lnTo>
                  <a:lnTo>
                    <a:pt x="1585496" y="325736"/>
                  </a:lnTo>
                  <a:lnTo>
                    <a:pt x="1580376" y="351107"/>
                  </a:lnTo>
                  <a:lnTo>
                    <a:pt x="1566412" y="371824"/>
                  </a:lnTo>
                  <a:lnTo>
                    <a:pt x="1545703" y="385790"/>
                  </a:lnTo>
                  <a:lnTo>
                    <a:pt x="1520346" y="390911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99965" y="2408307"/>
              <a:ext cx="1585595" cy="391160"/>
            </a:xfrm>
            <a:custGeom>
              <a:avLst/>
              <a:gdLst/>
              <a:ahLst/>
              <a:cxnLst/>
              <a:rect l="l" t="t" r="r" b="b"/>
              <a:pathLst>
                <a:path w="1585595" h="391160">
                  <a:moveTo>
                    <a:pt x="0" y="65152"/>
                  </a:moveTo>
                  <a:lnTo>
                    <a:pt x="5120" y="39792"/>
                  </a:lnTo>
                  <a:lnTo>
                    <a:pt x="19084" y="19082"/>
                  </a:lnTo>
                  <a:lnTo>
                    <a:pt x="39793" y="5120"/>
                  </a:lnTo>
                  <a:lnTo>
                    <a:pt x="65149" y="0"/>
                  </a:lnTo>
                  <a:lnTo>
                    <a:pt x="1520346" y="0"/>
                  </a:lnTo>
                  <a:lnTo>
                    <a:pt x="1566421" y="19082"/>
                  </a:lnTo>
                  <a:lnTo>
                    <a:pt x="1585496" y="65152"/>
                  </a:lnTo>
                  <a:lnTo>
                    <a:pt x="1585496" y="325736"/>
                  </a:lnTo>
                  <a:lnTo>
                    <a:pt x="1580376" y="351107"/>
                  </a:lnTo>
                  <a:lnTo>
                    <a:pt x="1566412" y="371824"/>
                  </a:lnTo>
                  <a:lnTo>
                    <a:pt x="1545703" y="385790"/>
                  </a:lnTo>
                  <a:lnTo>
                    <a:pt x="1520346" y="390911"/>
                  </a:lnTo>
                  <a:lnTo>
                    <a:pt x="65149" y="390911"/>
                  </a:lnTo>
                  <a:lnTo>
                    <a:pt x="39793" y="385790"/>
                  </a:lnTo>
                  <a:lnTo>
                    <a:pt x="19084" y="371824"/>
                  </a:lnTo>
                  <a:lnTo>
                    <a:pt x="5120" y="351107"/>
                  </a:lnTo>
                  <a:lnTo>
                    <a:pt x="0" y="325736"/>
                  </a:lnTo>
                  <a:lnTo>
                    <a:pt x="0" y="65152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368903" y="2479174"/>
            <a:ext cx="647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Positive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678425" y="1704696"/>
            <a:ext cx="2586355" cy="1931670"/>
            <a:chOff x="5678425" y="1704696"/>
            <a:chExt cx="2586355" cy="1931670"/>
          </a:xfrm>
        </p:grpSpPr>
        <p:sp>
          <p:nvSpPr>
            <p:cNvPr id="52" name="object 52"/>
            <p:cNvSpPr/>
            <p:nvPr/>
          </p:nvSpPr>
          <p:spPr>
            <a:xfrm>
              <a:off x="6801961" y="1718983"/>
              <a:ext cx="20320" cy="370205"/>
            </a:xfrm>
            <a:custGeom>
              <a:avLst/>
              <a:gdLst/>
              <a:ahLst/>
              <a:cxnLst/>
              <a:rect l="l" t="t" r="r" b="b"/>
              <a:pathLst>
                <a:path w="20320" h="370205">
                  <a:moveTo>
                    <a:pt x="10049" y="-14287"/>
                  </a:moveTo>
                  <a:lnTo>
                    <a:pt x="10049" y="384186"/>
                  </a:lnTo>
                </a:path>
              </a:pathLst>
            </a:custGeom>
            <a:ln w="486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83188" y="2088745"/>
              <a:ext cx="2545715" cy="0"/>
            </a:xfrm>
            <a:custGeom>
              <a:avLst/>
              <a:gdLst/>
              <a:ahLst/>
              <a:cxnLst/>
              <a:rect l="l" t="t" r="r" b="b"/>
              <a:pathLst>
                <a:path w="2545715">
                  <a:moveTo>
                    <a:pt x="0" y="0"/>
                  </a:moveTo>
                  <a:lnTo>
                    <a:pt x="2545494" y="0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92713" y="2099908"/>
              <a:ext cx="13335" cy="308610"/>
            </a:xfrm>
            <a:custGeom>
              <a:avLst/>
              <a:gdLst/>
              <a:ahLst/>
              <a:cxnLst/>
              <a:rect l="l" t="t" r="r" b="b"/>
              <a:pathLst>
                <a:path w="13335" h="308610">
                  <a:moveTo>
                    <a:pt x="6449" y="-14287"/>
                  </a:moveTo>
                  <a:lnTo>
                    <a:pt x="6449" y="322686"/>
                  </a:lnTo>
                </a:path>
              </a:pathLst>
            </a:custGeom>
            <a:ln w="414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28708" y="2088883"/>
              <a:ext cx="21590" cy="287655"/>
            </a:xfrm>
            <a:custGeom>
              <a:avLst/>
              <a:gdLst/>
              <a:ahLst/>
              <a:cxnLst/>
              <a:rect l="l" t="t" r="r" b="b"/>
              <a:pathLst>
                <a:path w="21590" h="287655">
                  <a:moveTo>
                    <a:pt x="10649" y="-14287"/>
                  </a:moveTo>
                  <a:lnTo>
                    <a:pt x="10649" y="301686"/>
                  </a:lnTo>
                </a:path>
              </a:pathLst>
            </a:custGeom>
            <a:ln w="498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92713" y="2767194"/>
              <a:ext cx="2557780" cy="869315"/>
            </a:xfrm>
            <a:custGeom>
              <a:avLst/>
              <a:gdLst/>
              <a:ahLst/>
              <a:cxnLst/>
              <a:rect l="l" t="t" r="r" b="b"/>
              <a:pathLst>
                <a:path w="2557779" h="869314">
                  <a:moveTo>
                    <a:pt x="0" y="32024"/>
                  </a:moveTo>
                  <a:lnTo>
                    <a:pt x="6599" y="820398"/>
                  </a:lnTo>
                </a:path>
                <a:path w="2557779" h="869314">
                  <a:moveTo>
                    <a:pt x="2557294" y="0"/>
                  </a:moveTo>
                  <a:lnTo>
                    <a:pt x="2557294" y="869098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1314109" y="1709821"/>
            <a:ext cx="2195195" cy="1878330"/>
            <a:chOff x="1314109" y="1709821"/>
            <a:chExt cx="2195195" cy="1878330"/>
          </a:xfrm>
        </p:grpSpPr>
        <p:sp>
          <p:nvSpPr>
            <p:cNvPr id="58" name="object 58"/>
            <p:cNvSpPr/>
            <p:nvPr/>
          </p:nvSpPr>
          <p:spPr>
            <a:xfrm>
              <a:off x="1328397" y="1709821"/>
              <a:ext cx="2166620" cy="1878330"/>
            </a:xfrm>
            <a:custGeom>
              <a:avLst/>
              <a:gdLst/>
              <a:ahLst/>
              <a:cxnLst/>
              <a:rect l="l" t="t" r="r" b="b"/>
              <a:pathLst>
                <a:path w="2166620" h="1878329">
                  <a:moveTo>
                    <a:pt x="893748" y="0"/>
                  </a:moveTo>
                  <a:lnTo>
                    <a:pt x="893748" y="412499"/>
                  </a:lnTo>
                </a:path>
                <a:path w="2166620" h="1878329">
                  <a:moveTo>
                    <a:pt x="904873" y="356599"/>
                  </a:moveTo>
                  <a:lnTo>
                    <a:pt x="22874" y="378799"/>
                  </a:lnTo>
                </a:path>
                <a:path w="2166620" h="1878329">
                  <a:moveTo>
                    <a:pt x="916048" y="367774"/>
                  </a:moveTo>
                  <a:lnTo>
                    <a:pt x="2166445" y="345274"/>
                  </a:lnTo>
                </a:path>
                <a:path w="2166620" h="1878329">
                  <a:moveTo>
                    <a:pt x="2155070" y="743448"/>
                  </a:moveTo>
                  <a:lnTo>
                    <a:pt x="2144270" y="356449"/>
                  </a:lnTo>
                </a:path>
                <a:path w="2166620" h="1878329">
                  <a:moveTo>
                    <a:pt x="0" y="1134347"/>
                  </a:moveTo>
                  <a:lnTo>
                    <a:pt x="0" y="1877746"/>
                  </a:lnTo>
                </a:path>
                <a:path w="2166620" h="1878329">
                  <a:moveTo>
                    <a:pt x="2155070" y="1134347"/>
                  </a:moveTo>
                  <a:lnTo>
                    <a:pt x="2155070" y="1877746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28397" y="2088770"/>
              <a:ext cx="12065" cy="365125"/>
            </a:xfrm>
            <a:custGeom>
              <a:avLst/>
              <a:gdLst/>
              <a:ahLst/>
              <a:cxnLst/>
              <a:rect l="l" t="t" r="r" b="b"/>
              <a:pathLst>
                <a:path w="12065" h="365125">
                  <a:moveTo>
                    <a:pt x="5849" y="-14287"/>
                  </a:moveTo>
                  <a:lnTo>
                    <a:pt x="5849" y="378786"/>
                  </a:lnTo>
                </a:path>
              </a:pathLst>
            </a:custGeom>
            <a:ln w="402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4505" y="661899"/>
            <a:ext cx="274447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025" marR="5080" indent="-568960">
              <a:lnSpc>
                <a:spcPct val="113399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POSITIVE</a:t>
            </a:r>
            <a:r>
              <a:rPr sz="1800" spc="-90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CONSUMPTION  EXTERNALITY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373" y="1766791"/>
            <a:ext cx="3256915" cy="18669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621665" algn="just">
              <a:lnSpc>
                <a:spcPct val="111600"/>
              </a:lnSpc>
              <a:spcBef>
                <a:spcPts val="140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When some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residents of a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locality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hire a private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security  agency to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patrol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their area, the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other residents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area also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benefit from better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security  without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bearing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cost.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974" rIns="0" bIns="0" rtlCol="0">
            <a:spAutoFit/>
          </a:bodyPr>
          <a:lstStyle/>
          <a:p>
            <a:pPr marL="5829935" marR="5080" indent="-626110">
              <a:lnSpc>
                <a:spcPct val="145800"/>
              </a:lnSpc>
              <a:spcBef>
                <a:spcPts val="100"/>
              </a:spcBef>
            </a:pPr>
            <a:r>
              <a:rPr spc="-30" dirty="0"/>
              <a:t>NEGATIVE </a:t>
            </a:r>
            <a:r>
              <a:rPr spc="-5" dirty="0"/>
              <a:t>CONSUMPTION  EXTERNALITY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94213" y="1852040"/>
            <a:ext cx="3528695" cy="15621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488315" algn="just">
              <a:lnSpc>
                <a:spcPct val="111700"/>
              </a:lnSpc>
              <a:spcBef>
                <a:spcPts val="135"/>
              </a:spcBef>
            </a:pP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A person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smoking cigarette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gets 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may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gives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satisfaction to that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person,  but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this act causes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hardship  (dissatisfaction)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to the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non-smokers 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who are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driven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passive</a:t>
            </a:r>
            <a:r>
              <a:rPr sz="1800" spc="-4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smoking.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454582"/>
            <a:ext cx="588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Verdana"/>
                <a:cs typeface="Verdana"/>
              </a:rPr>
              <a:t>POSITIVE </a:t>
            </a:r>
            <a:r>
              <a:rPr sz="2400" spc="60" dirty="0">
                <a:latin typeface="Verdana"/>
                <a:cs typeface="Verdana"/>
              </a:rPr>
              <a:t>PRODUCTION</a:t>
            </a:r>
            <a:r>
              <a:rPr sz="2400" spc="-3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EXTERNALITY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0517" y="1720325"/>
            <a:ext cx="68681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dirty="0">
                <a:solidFill>
                  <a:srgbClr val="D8D8D8"/>
                </a:solidFill>
                <a:latin typeface="AoyagiKouzanFontT"/>
                <a:cs typeface="AoyagiKouzanFontT"/>
              </a:rPr>
              <a:t>❏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While</a:t>
            </a:r>
            <a:r>
              <a:rPr sz="1800" spc="28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bees</a:t>
            </a:r>
            <a:r>
              <a:rPr sz="1800" spc="29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make</a:t>
            </a:r>
            <a:r>
              <a:rPr sz="1800" spc="29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D8D8D8"/>
                </a:solidFill>
                <a:latin typeface="Times New Roman"/>
                <a:cs typeface="Times New Roman"/>
              </a:rPr>
              <a:t>honey,</a:t>
            </a:r>
            <a:r>
              <a:rPr sz="1800" spc="29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they</a:t>
            </a:r>
            <a:r>
              <a:rPr sz="1800" spc="28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also</a:t>
            </a:r>
            <a:r>
              <a:rPr sz="1800" spc="29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help</a:t>
            </a:r>
            <a:r>
              <a:rPr sz="1800" spc="29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in</a:t>
            </a:r>
            <a:r>
              <a:rPr sz="1800" spc="29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</a:t>
            </a:r>
            <a:r>
              <a:rPr sz="1800" spc="28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pollination</a:t>
            </a:r>
            <a:r>
              <a:rPr sz="1800" spc="29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of</a:t>
            </a:r>
            <a:r>
              <a:rPr sz="1800" spc="29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apple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7716" y="2000995"/>
            <a:ext cx="5331460" cy="635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1306195" algn="l"/>
                <a:tab pos="2050414" algn="l"/>
                <a:tab pos="3164205" algn="l"/>
                <a:tab pos="4148454" algn="l"/>
                <a:tab pos="4715510" algn="l"/>
              </a:tabLst>
            </a:pP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blossoms.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	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benefits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accrue	to	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both</a:t>
            </a:r>
            <a:endParaRPr sz="1800">
              <a:latin typeface="Times New Roman"/>
              <a:cs typeface="Times New Roman"/>
            </a:endParaRPr>
          </a:p>
          <a:p>
            <a:pPr marL="2341245">
              <a:lnSpc>
                <a:spcPct val="100000"/>
              </a:lnSpc>
              <a:spcBef>
                <a:spcPts val="240"/>
              </a:spcBef>
              <a:tabLst>
                <a:tab pos="3041650" algn="l"/>
                <a:tab pos="3488690" algn="l"/>
                <a:tab pos="4328160" algn="l"/>
              </a:tabLst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Thi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s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s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calle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d	‘reciprocal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7109" y="2000995"/>
            <a:ext cx="927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11100"/>
              </a:lnSpc>
              <a:spcBef>
                <a:spcPts val="100"/>
              </a:spcBef>
            </a:pP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producers  untraded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7716" y="2305794"/>
            <a:ext cx="206311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(honeyaswellasapple). 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interdependency</a:t>
            </a:r>
            <a:r>
              <a:rPr sz="1800" spc="-2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0517" y="2915393"/>
            <a:ext cx="68814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11100"/>
              </a:lnSpc>
              <a:spcBef>
                <a:spcPts val="100"/>
              </a:spcBef>
            </a:pPr>
            <a:r>
              <a:rPr sz="1800" dirty="0">
                <a:solidFill>
                  <a:srgbClr val="D8D8D8"/>
                </a:solidFill>
                <a:latin typeface="AoyagiKouzanFontT"/>
                <a:cs typeface="AoyagiKouzanFontT"/>
              </a:rPr>
              <a:t>❏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Suppose training is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given for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workers in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a </a:t>
            </a:r>
            <a:r>
              <a:rPr sz="1800" spc="-20" dirty="0">
                <a:solidFill>
                  <a:srgbClr val="D8D8D8"/>
                </a:solidFill>
                <a:latin typeface="Times New Roman"/>
                <a:cs typeface="Times New Roman"/>
              </a:rPr>
              <a:t>company.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If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those  trained workers leave the company to join some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other </a:t>
            </a:r>
            <a:r>
              <a:rPr sz="1800" spc="-20" dirty="0">
                <a:solidFill>
                  <a:srgbClr val="D8D8D8"/>
                </a:solidFill>
                <a:latin typeface="Times New Roman"/>
                <a:cs typeface="Times New Roman"/>
              </a:rPr>
              <a:t>company,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 later company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gets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benefit of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skilled workers without incurring  the cost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 training.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448" y="312357"/>
            <a:ext cx="6316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Verdana"/>
                <a:cs typeface="Verdana"/>
              </a:rPr>
              <a:t>NEGATIVE </a:t>
            </a:r>
            <a:r>
              <a:rPr sz="2400" spc="60" dirty="0">
                <a:latin typeface="Verdana"/>
                <a:cs typeface="Verdana"/>
              </a:rPr>
              <a:t>PRODUCTION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EXTERNALITIES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321" y="955049"/>
            <a:ext cx="762635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14599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dirty="0">
                <a:solidFill>
                  <a:srgbClr val="D8D8D8"/>
                </a:solidFill>
                <a:latin typeface="AoyagiKouzanFontT"/>
                <a:cs typeface="AoyagiKouzanFontT"/>
              </a:rPr>
              <a:t>❏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Negative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production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externalities include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pollution generated by a factory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that  imposes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on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others.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321" y="2298071"/>
            <a:ext cx="7481570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14599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dirty="0">
                <a:solidFill>
                  <a:srgbClr val="D8D8D8"/>
                </a:solidFill>
                <a:latin typeface="AoyagiKouzanFontT"/>
                <a:cs typeface="AoyagiKouzanFontT"/>
              </a:rPr>
              <a:t>❏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When answering any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question on negative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externalities consider whether the  external cost are significant and if so, whether they can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be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measured and 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valued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D8D8D8"/>
                </a:solidFill>
                <a:latin typeface="Times New Roman"/>
                <a:cs typeface="Times New Roman"/>
              </a:rPr>
              <a:t>accurately.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5920" y="3938520"/>
            <a:ext cx="7714615" cy="10521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32765" marR="5080" indent="-520700" algn="just">
              <a:lnSpc>
                <a:spcPct val="111600"/>
              </a:lnSpc>
              <a:spcBef>
                <a:spcPts val="204"/>
              </a:spcBef>
            </a:pPr>
            <a:r>
              <a:rPr sz="2300" dirty="0">
                <a:solidFill>
                  <a:srgbClr val="D8D8D8"/>
                </a:solidFill>
                <a:latin typeface="AoyagiKouzanFontT"/>
                <a:cs typeface="AoyagiKouzanFontT"/>
              </a:rPr>
              <a:t>❏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emissions and effluents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of a factory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cause air and water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pollution. </a:t>
            </a:r>
            <a:r>
              <a:rPr sz="1800" spc="-35" dirty="0">
                <a:solidFill>
                  <a:srgbClr val="D8D8D8"/>
                </a:solidFill>
                <a:latin typeface="Times New Roman"/>
                <a:cs typeface="Times New Roman"/>
              </a:rPr>
              <a:t>Water 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becomes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contaminated and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unfit for drinking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e.g. </a:t>
            </a:r>
            <a:r>
              <a:rPr sz="1800" spc="-20" dirty="0">
                <a:solidFill>
                  <a:srgbClr val="D8D8D8"/>
                </a:solidFill>
                <a:latin typeface="Times New Roman"/>
                <a:cs typeface="Times New Roman"/>
              </a:rPr>
              <a:t>Tanneries.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innocent  community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bears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external cost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which it is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not</a:t>
            </a:r>
            <a:r>
              <a:rPr sz="1800" spc="-2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compensated.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454582"/>
            <a:ext cx="1863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latin typeface="Verdana"/>
                <a:cs typeface="Verdana"/>
              </a:rPr>
              <a:t>POLLUTION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6217" y="1775571"/>
            <a:ext cx="6992620" cy="12509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1221105" algn="just">
              <a:lnSpc>
                <a:spcPct val="111500"/>
              </a:lnSpc>
              <a:spcBef>
                <a:spcPts val="114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Pollution is the introduction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contaminants in to 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natural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 that causes adverse change, in 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form of killing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life,  toxicity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damage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to ecosystem and aesthetics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our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surrounding.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373" y="359627"/>
            <a:ext cx="36175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u="heavy" spc="-50" dirty="0">
                <a:uFill>
                  <a:solidFill>
                    <a:srgbClr val="F05921"/>
                  </a:solidFill>
                </a:uFill>
                <a:latin typeface="Verdana"/>
                <a:cs typeface="Verdana"/>
              </a:rPr>
              <a:t>INTRODUCTION</a:t>
            </a:r>
            <a:r>
              <a:rPr sz="3400" spc="-50" dirty="0">
                <a:latin typeface="Verdana"/>
                <a:cs typeface="Verdana"/>
              </a:rPr>
              <a:t>: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8098" y="1127749"/>
            <a:ext cx="6885305" cy="2917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2700" indent="-457200" algn="just">
              <a:lnSpc>
                <a:spcPct val="112300"/>
              </a:lnSpc>
              <a:spcBef>
                <a:spcPts val="10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Environmental Economics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(EE)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the study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interactions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between  human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economic activity and 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natural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CCCCC"/>
              </a:buClr>
              <a:buFont typeface="AoyagiKouzanFontT"/>
              <a:buChar char="❏"/>
            </a:pPr>
            <a:endParaRPr sz="2450">
              <a:latin typeface="Times New Roman"/>
              <a:cs typeface="Times New Roman"/>
            </a:endParaRPr>
          </a:p>
          <a:p>
            <a:pPr marL="469265" marR="17145" indent="-457200" algn="just">
              <a:lnSpc>
                <a:spcPct val="1123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EE is the subset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economics that is concerned with the efficient  allocation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environmental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resources.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CCCC"/>
              </a:buClr>
              <a:buFont typeface="AoyagiKouzanFontT"/>
              <a:buChar char="❏"/>
            </a:pPr>
            <a:endParaRPr sz="245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3399"/>
              </a:lnSpc>
              <a:spcBef>
                <a:spcPts val="5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EE takes into consideration issues such as the conservation and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valuation of natural resources, pollution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control, waste management  and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recycling.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1951" y="524606"/>
            <a:ext cx="316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ato"/>
                <a:cs typeface="Lato"/>
              </a:rPr>
              <a:t>TYPES </a:t>
            </a:r>
            <a:r>
              <a:rPr sz="2400" spc="-5" dirty="0">
                <a:latin typeface="Lato"/>
                <a:cs typeface="Lato"/>
              </a:rPr>
              <a:t>OF</a:t>
            </a:r>
            <a:r>
              <a:rPr sz="2400" spc="-380" dirty="0">
                <a:latin typeface="Lato"/>
                <a:cs typeface="Lato"/>
              </a:rPr>
              <a:t> </a:t>
            </a:r>
            <a:r>
              <a:rPr sz="2400" spc="5" dirty="0">
                <a:latin typeface="Lato"/>
                <a:cs typeface="Lato"/>
              </a:rPr>
              <a:t>POLLUTION</a:t>
            </a:r>
            <a:endParaRPr sz="2400">
              <a:latin typeface="Lato"/>
              <a:cs typeface="La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1951" y="1144747"/>
            <a:ext cx="1964055" cy="213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200" spc="40" dirty="0">
                <a:solidFill>
                  <a:srgbClr val="CCCCCC"/>
                </a:solidFill>
                <a:latin typeface="Lato"/>
                <a:cs typeface="Lato"/>
              </a:rPr>
              <a:t>Air</a:t>
            </a:r>
            <a:r>
              <a:rPr sz="2200" spc="-15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2200" spc="5" dirty="0">
                <a:solidFill>
                  <a:srgbClr val="CCCCCC"/>
                </a:solidFill>
                <a:latin typeface="Lato"/>
                <a:cs typeface="Lato"/>
              </a:rPr>
              <a:t>Pollution</a:t>
            </a:r>
            <a:endParaRPr sz="2200">
              <a:latin typeface="Lato"/>
              <a:cs typeface="Lato"/>
            </a:endParaRPr>
          </a:p>
          <a:p>
            <a:pPr marL="12700" marR="5080" algn="just">
              <a:lnSpc>
                <a:spcPct val="176100"/>
              </a:lnSpc>
            </a:pPr>
            <a:r>
              <a:rPr sz="2200" spc="-5" dirty="0">
                <a:solidFill>
                  <a:srgbClr val="CCCCCC"/>
                </a:solidFill>
                <a:latin typeface="Lato"/>
                <a:cs typeface="Lato"/>
              </a:rPr>
              <a:t>Water</a:t>
            </a:r>
            <a:r>
              <a:rPr sz="2200" spc="-175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2200" spc="5" dirty="0">
                <a:solidFill>
                  <a:srgbClr val="CCCCCC"/>
                </a:solidFill>
                <a:latin typeface="Lato"/>
                <a:cs typeface="Lato"/>
              </a:rPr>
              <a:t>Pollution  </a:t>
            </a:r>
            <a:r>
              <a:rPr sz="2200" spc="-5" dirty="0">
                <a:solidFill>
                  <a:srgbClr val="CCCCCC"/>
                </a:solidFill>
                <a:latin typeface="Lato"/>
                <a:cs typeface="Lato"/>
              </a:rPr>
              <a:t>Noise </a:t>
            </a:r>
            <a:r>
              <a:rPr sz="2200" spc="5" dirty="0">
                <a:solidFill>
                  <a:srgbClr val="CCCCCC"/>
                </a:solidFill>
                <a:latin typeface="Lato"/>
                <a:cs typeface="Lato"/>
              </a:rPr>
              <a:t>Pollution  </a:t>
            </a:r>
            <a:r>
              <a:rPr sz="2200" dirty="0">
                <a:solidFill>
                  <a:srgbClr val="CCCCCC"/>
                </a:solidFill>
                <a:latin typeface="Lato"/>
                <a:cs typeface="Lato"/>
              </a:rPr>
              <a:t>Land</a:t>
            </a:r>
            <a:r>
              <a:rPr sz="2200" spc="-15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2200" spc="5" dirty="0">
                <a:solidFill>
                  <a:srgbClr val="CCCCCC"/>
                </a:solidFill>
                <a:latin typeface="Lato"/>
                <a:cs typeface="Lato"/>
              </a:rPr>
              <a:t>Pollution</a:t>
            </a:r>
            <a:endParaRPr sz="220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5186" y="571423"/>
            <a:ext cx="1677271" cy="1119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2916" y="1981496"/>
            <a:ext cx="1628771" cy="933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5185" y="2870719"/>
            <a:ext cx="1335347" cy="1119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865" y="3797117"/>
            <a:ext cx="1730634" cy="1119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1322" y="606104"/>
            <a:ext cx="1758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AIR</a:t>
            </a:r>
            <a:r>
              <a:rPr spc="-80" dirty="0"/>
              <a:t> </a:t>
            </a:r>
            <a:r>
              <a:rPr spc="-5" dirty="0"/>
              <a:t>POLLUTION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1322" y="1413823"/>
            <a:ext cx="3406775" cy="3423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Air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pollution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presence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any  solid, liquid,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or gaseous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substance in  the atmosphere in such  concentration as may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 or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tend to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injurious to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human beings or  other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living creatures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or plants or  property or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environment”.</a:t>
            </a:r>
            <a:endParaRPr lang="en-IN" sz="1800" spc="-5" dirty="0">
              <a:solidFill>
                <a:srgbClr val="CCCCCC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endParaRPr lang="en-IN" spc="-5" dirty="0">
              <a:solidFill>
                <a:srgbClr val="CCCCCC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endParaRPr lang="en-IN" sz="1800" spc="-5" dirty="0">
              <a:solidFill>
                <a:srgbClr val="CCCCCC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lang="en-IN" sz="1800" dirty="0">
                <a:latin typeface="Times New Roman"/>
                <a:cs typeface="Times New Roman"/>
                <a:hlinkClick r:id="rId2"/>
              </a:rPr>
              <a:t>https://youtu.be/eR-NJg99MTg</a:t>
            </a:r>
            <a:endParaRPr lang="en-IN" spc="-5" dirty="0">
              <a:solidFill>
                <a:srgbClr val="CCCCCC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2772" y="3675942"/>
            <a:ext cx="5212715" cy="274320"/>
          </a:xfrm>
          <a:prstGeom prst="rect">
            <a:avLst/>
          </a:prstGeom>
          <a:solidFill>
            <a:srgbClr val="F0592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-The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Air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(Prevention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Control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Pollution) Act,</a:t>
            </a:r>
            <a:r>
              <a:rPr sz="1800" spc="-27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1981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8589" y="1101222"/>
            <a:ext cx="3113893" cy="2078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647" y="454582"/>
            <a:ext cx="41325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Verdana"/>
                <a:cs typeface="Verdana"/>
              </a:rPr>
              <a:t>TYPES </a:t>
            </a:r>
            <a:r>
              <a:rPr sz="2400" spc="130" dirty="0">
                <a:latin typeface="Verdana"/>
                <a:cs typeface="Verdana"/>
              </a:rPr>
              <a:t>OF </a:t>
            </a:r>
            <a:r>
              <a:rPr sz="2400" spc="-50" dirty="0">
                <a:latin typeface="Verdana"/>
                <a:cs typeface="Verdana"/>
              </a:rPr>
              <a:t>AIR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POLLUTION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402722"/>
            <a:ext cx="4641850" cy="162608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2200" spc="15" dirty="0">
                <a:solidFill>
                  <a:srgbClr val="F05921"/>
                </a:solidFill>
                <a:latin typeface="Lato"/>
                <a:cs typeface="Lato"/>
              </a:rPr>
              <a:t>Indoor </a:t>
            </a:r>
            <a:r>
              <a:rPr sz="2200" spc="40" dirty="0">
                <a:solidFill>
                  <a:srgbClr val="F05921"/>
                </a:solidFill>
                <a:latin typeface="Lato"/>
                <a:cs typeface="Lato"/>
              </a:rPr>
              <a:t>Air</a:t>
            </a:r>
            <a:r>
              <a:rPr sz="2200" spc="-300" dirty="0">
                <a:solidFill>
                  <a:srgbClr val="F05921"/>
                </a:solidFill>
                <a:latin typeface="Lato"/>
                <a:cs typeface="Lato"/>
              </a:rPr>
              <a:t> </a:t>
            </a:r>
            <a:r>
              <a:rPr sz="2200" spc="5" dirty="0">
                <a:solidFill>
                  <a:srgbClr val="F05921"/>
                </a:solidFill>
                <a:latin typeface="Lato"/>
                <a:cs typeface="Lato"/>
              </a:rPr>
              <a:t>Pollution</a:t>
            </a:r>
            <a:endParaRPr lang="en-IN" sz="2200" spc="5" dirty="0">
              <a:solidFill>
                <a:srgbClr val="F05921"/>
              </a:solidFill>
              <a:latin typeface="Lato"/>
              <a:cs typeface="Lato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lang="en-IN" sz="2200" spc="5" baseline="-9259" dirty="0">
                <a:solidFill>
                  <a:srgbClr val="F05921"/>
                </a:solidFill>
                <a:latin typeface="Lato"/>
                <a:cs typeface="Arial"/>
              </a:rPr>
              <a:t>           </a:t>
            </a:r>
            <a:r>
              <a:rPr lang="en-IN" sz="2200" spc="5" baseline="-9259" dirty="0">
                <a:solidFill>
                  <a:schemeClr val="bg1"/>
                </a:solidFill>
                <a:latin typeface="Lato"/>
                <a:cs typeface="Arial"/>
              </a:rPr>
              <a:t>It refers to toxic contaminants that we encounter in our daily lives in our homes, schools and workplaces.</a:t>
            </a: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endParaRPr lang="en-IN" sz="2700" spc="-967" baseline="-9259" dirty="0">
              <a:solidFill>
                <a:schemeClr val="bg1"/>
              </a:solidFill>
              <a:latin typeface="Arial"/>
              <a:cs typeface="Arial"/>
            </a:endParaRPr>
          </a:p>
          <a:p>
            <a:pPr marL="583565">
              <a:lnSpc>
                <a:spcPct val="100000"/>
              </a:lnSpc>
              <a:spcBef>
                <a:spcPts val="409"/>
              </a:spcBef>
            </a:pPr>
            <a:endParaRPr sz="2700" baseline="-18518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8839" y="1402722"/>
            <a:ext cx="3791217" cy="312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023" y="923022"/>
            <a:ext cx="26765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latin typeface="Lato"/>
                <a:cs typeface="Lato"/>
              </a:rPr>
              <a:t>Outdoor </a:t>
            </a:r>
            <a:r>
              <a:rPr sz="2200" spc="40" dirty="0">
                <a:latin typeface="Lato"/>
                <a:cs typeface="Lato"/>
              </a:rPr>
              <a:t>Air</a:t>
            </a:r>
            <a:r>
              <a:rPr sz="2200" spc="-310" dirty="0">
                <a:latin typeface="Lato"/>
                <a:cs typeface="Lato"/>
              </a:rPr>
              <a:t> </a:t>
            </a:r>
            <a:r>
              <a:rPr sz="2200" spc="5" dirty="0">
                <a:latin typeface="Lato"/>
                <a:cs typeface="Lato"/>
              </a:rPr>
              <a:t>Pollution</a:t>
            </a:r>
            <a:endParaRPr sz="2200">
              <a:latin typeface="Lato"/>
              <a:cs typeface="La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7023" y="1475598"/>
            <a:ext cx="392366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14599"/>
              </a:lnSpc>
              <a:spcBef>
                <a:spcPts val="100"/>
              </a:spcBef>
            </a:pPr>
            <a:r>
              <a:rPr sz="1800" spc="-5" dirty="0">
                <a:solidFill>
                  <a:srgbClr val="D8D8D8"/>
                </a:solidFill>
                <a:latin typeface="Arial"/>
                <a:cs typeface="Arial"/>
              </a:rPr>
              <a:t>It </a:t>
            </a:r>
            <a:r>
              <a:rPr sz="1800" dirty="0">
                <a:solidFill>
                  <a:srgbClr val="D8D8D8"/>
                </a:solidFill>
                <a:latin typeface="Arial"/>
                <a:cs typeface="Arial"/>
              </a:rPr>
              <a:t>refers </a:t>
            </a:r>
            <a:r>
              <a:rPr sz="1800" spc="-5" dirty="0">
                <a:solidFill>
                  <a:srgbClr val="D8D8D8"/>
                </a:solidFill>
                <a:latin typeface="Arial"/>
                <a:cs typeface="Arial"/>
              </a:rPr>
              <a:t>to ambient </a:t>
            </a:r>
            <a:r>
              <a:rPr sz="1800" spc="-30" dirty="0">
                <a:solidFill>
                  <a:srgbClr val="D8D8D8"/>
                </a:solidFill>
                <a:latin typeface="Arial"/>
                <a:cs typeface="Arial"/>
              </a:rPr>
              <a:t>air. </a:t>
            </a:r>
            <a:r>
              <a:rPr sz="1800" spc="-5" dirty="0">
                <a:solidFill>
                  <a:srgbClr val="D8D8D8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D8D8D8"/>
                </a:solidFill>
                <a:latin typeface="Arial"/>
                <a:cs typeface="Arial"/>
              </a:rPr>
              <a:t>common  sources </a:t>
            </a:r>
            <a:r>
              <a:rPr sz="1800" spc="-5" dirty="0">
                <a:solidFill>
                  <a:srgbClr val="D8D8D8"/>
                </a:solidFill>
                <a:latin typeface="Arial"/>
                <a:cs typeface="Arial"/>
              </a:rPr>
              <a:t>of outdoor air pollution are  </a:t>
            </a:r>
            <a:r>
              <a:rPr sz="1800" dirty="0">
                <a:solidFill>
                  <a:srgbClr val="D8D8D8"/>
                </a:solidFill>
                <a:latin typeface="Arial"/>
                <a:cs typeface="Arial"/>
              </a:rPr>
              <a:t>caused </a:t>
            </a:r>
            <a:r>
              <a:rPr sz="1800" spc="-5" dirty="0">
                <a:solidFill>
                  <a:srgbClr val="D8D8D8"/>
                </a:solidFill>
                <a:latin typeface="Arial"/>
                <a:cs typeface="Arial"/>
              </a:rPr>
              <a:t>by </a:t>
            </a:r>
            <a:r>
              <a:rPr sz="1800" dirty="0">
                <a:solidFill>
                  <a:srgbClr val="D8D8D8"/>
                </a:solidFill>
                <a:latin typeface="Arial"/>
                <a:cs typeface="Arial"/>
              </a:rPr>
              <a:t>combustion </a:t>
            </a:r>
            <a:r>
              <a:rPr sz="1800" spc="-5" dirty="0">
                <a:solidFill>
                  <a:srgbClr val="D8D8D8"/>
                </a:solidFill>
                <a:latin typeface="Arial"/>
                <a:cs typeface="Arial"/>
              </a:rPr>
              <a:t>processes</a:t>
            </a:r>
            <a:r>
              <a:rPr sz="1800" spc="-10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Arial"/>
                <a:cs typeface="Arial"/>
              </a:rPr>
              <a:t>from  </a:t>
            </a:r>
            <a:r>
              <a:rPr sz="1800" dirty="0">
                <a:solidFill>
                  <a:srgbClr val="D8D8D8"/>
                </a:solidFill>
                <a:latin typeface="Arial"/>
                <a:cs typeface="Arial"/>
              </a:rPr>
              <a:t>motor vehicles, solid </a:t>
            </a:r>
            <a:r>
              <a:rPr sz="1800" spc="-5" dirty="0">
                <a:solidFill>
                  <a:srgbClr val="D8D8D8"/>
                </a:solidFill>
                <a:latin typeface="Arial"/>
                <a:cs typeface="Arial"/>
              </a:rPr>
              <a:t>fuel burning and  </a:t>
            </a:r>
            <a:r>
              <a:rPr sz="1800" spc="-20" dirty="0">
                <a:solidFill>
                  <a:srgbClr val="D8D8D8"/>
                </a:solidFill>
                <a:latin typeface="Arial"/>
                <a:cs typeface="Arial"/>
              </a:rPr>
              <a:t>industry.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89414" y="861173"/>
            <a:ext cx="3286468" cy="2958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894" y="602898"/>
            <a:ext cx="37376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latin typeface="Lato"/>
                <a:cs typeface="Lato"/>
              </a:rPr>
              <a:t>CAUSES </a:t>
            </a:r>
            <a:r>
              <a:rPr sz="2200" spc="-5" dirty="0">
                <a:latin typeface="Lato"/>
                <a:cs typeface="Lato"/>
              </a:rPr>
              <a:t>OF </a:t>
            </a:r>
            <a:r>
              <a:rPr sz="2200" spc="30" dirty="0">
                <a:latin typeface="Lato"/>
                <a:cs typeface="Lato"/>
              </a:rPr>
              <a:t>AIR</a:t>
            </a:r>
            <a:r>
              <a:rPr sz="2200" spc="420" dirty="0">
                <a:latin typeface="Lato"/>
                <a:cs typeface="Lato"/>
              </a:rPr>
              <a:t> </a:t>
            </a:r>
            <a:r>
              <a:rPr sz="2200" dirty="0">
                <a:latin typeface="Lato"/>
                <a:cs typeface="Lato"/>
              </a:rPr>
              <a:t>POLLUTION</a:t>
            </a:r>
            <a:endParaRPr sz="2200">
              <a:latin typeface="Lato"/>
              <a:cs typeface="La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894" y="1195479"/>
            <a:ext cx="4347845" cy="287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CCCCCC"/>
                </a:solidFill>
                <a:latin typeface="Lato"/>
                <a:cs typeface="Lato"/>
              </a:rPr>
              <a:t>Vehicle </a:t>
            </a:r>
            <a:r>
              <a:rPr sz="1800" spc="-5" dirty="0">
                <a:solidFill>
                  <a:srgbClr val="CCCCCC"/>
                </a:solidFill>
                <a:latin typeface="Lato"/>
                <a:cs typeface="Lato"/>
              </a:rPr>
              <a:t>exhaust</a:t>
            </a:r>
            <a:r>
              <a:rPr sz="1800" spc="-2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-15" dirty="0">
                <a:solidFill>
                  <a:srgbClr val="CCCCCC"/>
                </a:solidFill>
                <a:latin typeface="Lato"/>
                <a:cs typeface="Lato"/>
              </a:rPr>
              <a:t>smoke</a:t>
            </a:r>
            <a:endParaRPr sz="180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1800" spc="-5" dirty="0">
                <a:solidFill>
                  <a:srgbClr val="CCCCCC"/>
                </a:solidFill>
                <a:latin typeface="Lato"/>
                <a:cs typeface="Lato"/>
              </a:rPr>
              <a:t>Fossil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fuel</a:t>
            </a:r>
            <a:r>
              <a:rPr sz="1800" spc="-114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based</a:t>
            </a:r>
            <a:r>
              <a:rPr sz="1800" spc="-114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Lato"/>
                <a:cs typeface="Lato"/>
              </a:rPr>
              <a:t>power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10" dirty="0">
                <a:solidFill>
                  <a:srgbClr val="CCCCCC"/>
                </a:solidFill>
                <a:latin typeface="Lato"/>
                <a:cs typeface="Lato"/>
              </a:rPr>
              <a:t>plants</a:t>
            </a:r>
            <a:endParaRPr sz="1800">
              <a:latin typeface="Lato"/>
              <a:cs typeface="Lato"/>
            </a:endParaRPr>
          </a:p>
          <a:p>
            <a:pPr marL="12700" marR="5080">
              <a:lnSpc>
                <a:spcPct val="187500"/>
              </a:lnSpc>
            </a:pP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Exhaust</a:t>
            </a:r>
            <a:r>
              <a:rPr sz="1800" spc="-125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from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20" dirty="0">
                <a:solidFill>
                  <a:srgbClr val="CCCCCC"/>
                </a:solidFill>
                <a:latin typeface="Lato"/>
                <a:cs typeface="Lato"/>
              </a:rPr>
              <a:t>industrial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10" dirty="0">
                <a:solidFill>
                  <a:srgbClr val="CCCCCC"/>
                </a:solidFill>
                <a:latin typeface="Lato"/>
                <a:cs typeface="Lato"/>
              </a:rPr>
              <a:t>plants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and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factories  Construction </a:t>
            </a: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and </a:t>
            </a:r>
            <a:r>
              <a:rPr sz="1800" spc="15" dirty="0">
                <a:solidFill>
                  <a:srgbClr val="CCCCCC"/>
                </a:solidFill>
                <a:latin typeface="Lato"/>
                <a:cs typeface="Lato"/>
              </a:rPr>
              <a:t>agricultural </a:t>
            </a:r>
            <a:r>
              <a:rPr sz="1800" spc="10" dirty="0">
                <a:solidFill>
                  <a:srgbClr val="CCCCCC"/>
                </a:solidFill>
                <a:latin typeface="Lato"/>
                <a:cs typeface="Lato"/>
              </a:rPr>
              <a:t>activities  </a:t>
            </a:r>
            <a:r>
              <a:rPr sz="1800" spc="15" dirty="0">
                <a:solidFill>
                  <a:srgbClr val="CCCCCC"/>
                </a:solidFill>
                <a:latin typeface="Lato"/>
                <a:cs typeface="Lato"/>
              </a:rPr>
              <a:t>Natural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Lato"/>
                <a:cs typeface="Lato"/>
              </a:rPr>
              <a:t>causes</a:t>
            </a:r>
            <a:endParaRPr sz="180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1800" spc="-5" dirty="0">
                <a:solidFill>
                  <a:srgbClr val="CCCCCC"/>
                </a:solidFill>
                <a:latin typeface="Lato"/>
                <a:cs typeface="Lato"/>
              </a:rPr>
              <a:t>Household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10" dirty="0">
                <a:solidFill>
                  <a:srgbClr val="CCCCCC"/>
                </a:solidFill>
                <a:latin typeface="Lato"/>
                <a:cs typeface="Lato"/>
              </a:rPr>
              <a:t>activities</a:t>
            </a:r>
            <a:endParaRPr sz="180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7563" y="675198"/>
            <a:ext cx="2908244" cy="3365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3224" y="669098"/>
            <a:ext cx="373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Lato"/>
                <a:cs typeface="Lato"/>
              </a:rPr>
              <a:t>EFFECTS </a:t>
            </a:r>
            <a:r>
              <a:rPr sz="2200" spc="-5" dirty="0">
                <a:latin typeface="Lato"/>
                <a:cs typeface="Lato"/>
              </a:rPr>
              <a:t>OF </a:t>
            </a:r>
            <a:r>
              <a:rPr sz="2200" spc="30" dirty="0">
                <a:latin typeface="Lato"/>
                <a:cs typeface="Lato"/>
              </a:rPr>
              <a:t>AIR</a:t>
            </a:r>
            <a:r>
              <a:rPr sz="2200" spc="-425" dirty="0">
                <a:latin typeface="Lato"/>
                <a:cs typeface="Lato"/>
              </a:rPr>
              <a:t> </a:t>
            </a:r>
            <a:r>
              <a:rPr sz="2200" dirty="0">
                <a:latin typeface="Lato"/>
                <a:cs typeface="Lato"/>
              </a:rPr>
              <a:t>POLLUTION</a:t>
            </a:r>
            <a:endParaRPr sz="2200">
              <a:latin typeface="Lato"/>
              <a:cs typeface="La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224" y="1261678"/>
            <a:ext cx="3183890" cy="338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CCCCCC"/>
                </a:solidFill>
                <a:latin typeface="Lato"/>
                <a:cs typeface="Lato"/>
              </a:rPr>
              <a:t>Respiratory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and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20" dirty="0">
                <a:solidFill>
                  <a:srgbClr val="CCCCCC"/>
                </a:solidFill>
                <a:latin typeface="Lato"/>
                <a:cs typeface="Lato"/>
              </a:rPr>
              <a:t>heart</a:t>
            </a:r>
            <a:r>
              <a:rPr sz="1800" spc="-114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problems</a:t>
            </a:r>
            <a:endParaRPr sz="1800">
              <a:latin typeface="Lato"/>
              <a:cs typeface="Lato"/>
            </a:endParaRPr>
          </a:p>
          <a:p>
            <a:pPr marL="12700" marR="1487805">
              <a:lnSpc>
                <a:spcPct val="187500"/>
              </a:lnSpc>
            </a:pPr>
            <a:r>
              <a:rPr sz="1800" spc="10" dirty="0">
                <a:solidFill>
                  <a:srgbClr val="CCCCCC"/>
                </a:solidFill>
                <a:latin typeface="Lato"/>
                <a:cs typeface="Lato"/>
              </a:rPr>
              <a:t>Global </a:t>
            </a: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warming  </a:t>
            </a: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Acid </a:t>
            </a:r>
            <a:r>
              <a:rPr sz="1800" spc="15" dirty="0">
                <a:solidFill>
                  <a:srgbClr val="CCCCCC"/>
                </a:solidFill>
                <a:latin typeface="Lato"/>
                <a:cs typeface="Lato"/>
              </a:rPr>
              <a:t>rain  </a:t>
            </a: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Eutrophication  </a:t>
            </a:r>
            <a:r>
              <a:rPr sz="1800" spc="-10" dirty="0">
                <a:solidFill>
                  <a:srgbClr val="CCCCCC"/>
                </a:solidFill>
                <a:latin typeface="Lato"/>
                <a:cs typeface="Lato"/>
              </a:rPr>
              <a:t>Effect </a:t>
            </a:r>
            <a:r>
              <a:rPr sz="1800" spc="-15" dirty="0">
                <a:solidFill>
                  <a:srgbClr val="CCCCCC"/>
                </a:solidFill>
                <a:latin typeface="Lato"/>
                <a:cs typeface="Lato"/>
              </a:rPr>
              <a:t>on</a:t>
            </a:r>
            <a:r>
              <a:rPr sz="1800" spc="-275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wildlife</a:t>
            </a:r>
            <a:endParaRPr sz="1800">
              <a:latin typeface="Lato"/>
              <a:cs typeface="Lato"/>
            </a:endParaRPr>
          </a:p>
          <a:p>
            <a:pPr marL="12700" marR="673100">
              <a:lnSpc>
                <a:spcPct val="187500"/>
              </a:lnSpc>
            </a:pP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Depletion</a:t>
            </a:r>
            <a:r>
              <a:rPr sz="1800" spc="-135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-25" dirty="0">
                <a:solidFill>
                  <a:srgbClr val="CCCCCC"/>
                </a:solidFill>
                <a:latin typeface="Lato"/>
                <a:cs typeface="Lato"/>
              </a:rPr>
              <a:t>of</a:t>
            </a:r>
            <a:r>
              <a:rPr sz="1800" spc="-135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Lato"/>
                <a:cs typeface="Lato"/>
              </a:rPr>
              <a:t>Ozone</a:t>
            </a:r>
            <a:r>
              <a:rPr sz="1800" spc="-13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10" dirty="0">
                <a:solidFill>
                  <a:srgbClr val="CCCCCC"/>
                </a:solidFill>
                <a:latin typeface="Lato"/>
                <a:cs typeface="Lato"/>
              </a:rPr>
              <a:t>layer  </a:t>
            </a:r>
            <a:r>
              <a:rPr sz="1800" spc="-5" dirty="0">
                <a:solidFill>
                  <a:srgbClr val="CCCCCC"/>
                </a:solidFill>
                <a:latin typeface="Lato"/>
                <a:cs typeface="Lato"/>
              </a:rPr>
              <a:t>Human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10" dirty="0">
                <a:solidFill>
                  <a:srgbClr val="CCCCCC"/>
                </a:solidFill>
                <a:latin typeface="Lato"/>
                <a:cs typeface="Lato"/>
              </a:rPr>
              <a:t>health</a:t>
            </a:r>
            <a:endParaRPr sz="180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4590" y="1167922"/>
            <a:ext cx="3743542" cy="280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626738"/>
            <a:ext cx="49326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Lato"/>
                <a:cs typeface="Lato"/>
              </a:rPr>
              <a:t>MEASURES</a:t>
            </a:r>
            <a:r>
              <a:rPr sz="2000" spc="-135" dirty="0">
                <a:latin typeface="Lato"/>
                <a:cs typeface="Lato"/>
              </a:rPr>
              <a:t> </a:t>
            </a:r>
            <a:r>
              <a:rPr sz="2000" spc="-55" dirty="0">
                <a:latin typeface="Lato"/>
                <a:cs typeface="Lato"/>
              </a:rPr>
              <a:t>TO</a:t>
            </a:r>
            <a:r>
              <a:rPr sz="2000" spc="-130" dirty="0">
                <a:latin typeface="Lato"/>
                <a:cs typeface="Lato"/>
              </a:rPr>
              <a:t> </a:t>
            </a:r>
            <a:r>
              <a:rPr sz="2000" spc="-5" dirty="0">
                <a:latin typeface="Lato"/>
                <a:cs typeface="Lato"/>
              </a:rPr>
              <a:t>CONTROL</a:t>
            </a:r>
            <a:r>
              <a:rPr sz="2000" spc="-130" dirty="0">
                <a:latin typeface="Lato"/>
                <a:cs typeface="Lato"/>
              </a:rPr>
              <a:t> </a:t>
            </a:r>
            <a:r>
              <a:rPr sz="2000" spc="30" dirty="0">
                <a:latin typeface="Lato"/>
                <a:cs typeface="Lato"/>
              </a:rPr>
              <a:t>AIR</a:t>
            </a:r>
            <a:r>
              <a:rPr sz="2000" spc="-130" dirty="0">
                <a:latin typeface="Lato"/>
                <a:cs typeface="Lato"/>
              </a:rPr>
              <a:t> </a:t>
            </a:r>
            <a:r>
              <a:rPr sz="2000" dirty="0">
                <a:latin typeface="Lato"/>
                <a:cs typeface="Lato"/>
              </a:rPr>
              <a:t>POLLUTION</a:t>
            </a:r>
            <a:endParaRPr sz="2000">
              <a:latin typeface="Lato"/>
              <a:cs typeface="La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0517" y="1140199"/>
            <a:ext cx="6390640" cy="15970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14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Establishment of industries away from the towns and</a:t>
            </a:r>
            <a:r>
              <a:rPr sz="1800" spc="-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CCCC"/>
                </a:solidFill>
                <a:latin typeface="Arial"/>
                <a:cs typeface="Arial"/>
              </a:rPr>
              <a:t>cities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15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Increasing the length of the Chimneys in</a:t>
            </a:r>
            <a:r>
              <a:rPr sz="1800" spc="-3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industries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15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Growing </a:t>
            </a:r>
            <a:r>
              <a:rPr sz="1800" dirty="0">
                <a:solidFill>
                  <a:srgbClr val="CCCCCC"/>
                </a:solidFill>
                <a:latin typeface="Arial"/>
                <a:cs typeface="Arial"/>
              </a:rPr>
              <a:t>more </a:t>
            </a: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plants and</a:t>
            </a:r>
            <a:r>
              <a:rPr sz="1800" spc="-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trees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15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Use of non-conventional fuels like Biogas,CNG and</a:t>
            </a:r>
            <a:r>
              <a:rPr sz="1800" spc="-6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LPG.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15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Use of </a:t>
            </a:r>
            <a:r>
              <a:rPr sz="1800" dirty="0">
                <a:solidFill>
                  <a:srgbClr val="CCCCCC"/>
                </a:solidFill>
                <a:latin typeface="Arial"/>
                <a:cs typeface="Arial"/>
              </a:rPr>
              <a:t>Mass </a:t>
            </a:r>
            <a:r>
              <a:rPr sz="1800" spc="-10" dirty="0">
                <a:solidFill>
                  <a:srgbClr val="CCCCCC"/>
                </a:solidFill>
                <a:latin typeface="Arial"/>
                <a:cs typeface="Arial"/>
              </a:rPr>
              <a:t>Transit </a:t>
            </a: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System </a:t>
            </a:r>
            <a:r>
              <a:rPr sz="1800" dirty="0">
                <a:solidFill>
                  <a:srgbClr val="CCCCCC"/>
                </a:solidFill>
                <a:latin typeface="Arial"/>
                <a:cs typeface="Arial"/>
              </a:rPr>
              <a:t>(Public</a:t>
            </a:r>
            <a:r>
              <a:rPr sz="1800" spc="-8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CCCCCC"/>
                </a:solidFill>
                <a:latin typeface="Arial"/>
                <a:cs typeface="Arial"/>
              </a:rPr>
              <a:t>Transport)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573" y="770503"/>
            <a:ext cx="3834765" cy="321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05921"/>
                </a:solidFill>
                <a:latin typeface="Times New Roman"/>
                <a:cs typeface="Times New Roman"/>
              </a:rPr>
              <a:t>WATER</a:t>
            </a:r>
            <a:r>
              <a:rPr sz="1800" spc="-10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POLLUTION</a:t>
            </a:r>
            <a:endParaRPr sz="1800">
              <a:latin typeface="Times New Roman"/>
              <a:cs typeface="Times New Roman"/>
            </a:endParaRPr>
          </a:p>
          <a:p>
            <a:pPr marL="12700" marR="349250">
              <a:lnSpc>
                <a:spcPct val="114599"/>
              </a:lnSpc>
              <a:spcBef>
                <a:spcPts val="1575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introduction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(directly or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indirectly)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substances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or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energy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into the marine environment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(including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estuaries)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results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deleterious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effects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to living</a:t>
            </a:r>
            <a:r>
              <a:rPr sz="1800" spc="-5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resources,  hazards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human health,hindrance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to  marine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activities.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206946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-United</a:t>
            </a:r>
            <a:r>
              <a:rPr sz="1800" spc="-7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Nations,19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37440" y="894998"/>
            <a:ext cx="2988493" cy="200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723" y="1277937"/>
            <a:ext cx="3557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Lato"/>
                <a:cs typeface="Lato"/>
              </a:rPr>
              <a:t>TYPES </a:t>
            </a:r>
            <a:r>
              <a:rPr sz="2000" spc="-5" dirty="0">
                <a:latin typeface="Lato"/>
                <a:cs typeface="Lato"/>
              </a:rPr>
              <a:t>OF</a:t>
            </a:r>
            <a:r>
              <a:rPr sz="2000" spc="-375" dirty="0">
                <a:latin typeface="Lato"/>
                <a:cs typeface="Lato"/>
              </a:rPr>
              <a:t> </a:t>
            </a:r>
            <a:r>
              <a:rPr sz="2000" spc="-45" dirty="0">
                <a:latin typeface="Lato"/>
                <a:cs typeface="Lato"/>
              </a:rPr>
              <a:t>WATER </a:t>
            </a:r>
            <a:r>
              <a:rPr sz="2000" dirty="0">
                <a:latin typeface="Lato"/>
                <a:cs typeface="Lato"/>
              </a:rPr>
              <a:t>POLLUTION</a:t>
            </a:r>
            <a:endParaRPr sz="2000">
              <a:latin typeface="Lato"/>
              <a:cs typeface="La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723" y="1831402"/>
            <a:ext cx="2747645" cy="184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Surface </a:t>
            </a:r>
            <a:r>
              <a:rPr sz="1800" spc="10" dirty="0">
                <a:solidFill>
                  <a:srgbClr val="CCCCCC"/>
                </a:solidFill>
                <a:latin typeface="Lato"/>
                <a:cs typeface="Lato"/>
              </a:rPr>
              <a:t>water</a:t>
            </a:r>
            <a:r>
              <a:rPr sz="1800" spc="-24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Pollution</a:t>
            </a:r>
            <a:endParaRPr sz="1800">
              <a:latin typeface="Lato"/>
              <a:cs typeface="Lato"/>
            </a:endParaRPr>
          </a:p>
          <a:p>
            <a:pPr marL="12700" marR="5080">
              <a:lnSpc>
                <a:spcPct val="187500"/>
              </a:lnSpc>
            </a:pPr>
            <a:r>
              <a:rPr sz="1800" spc="10" dirty="0">
                <a:solidFill>
                  <a:srgbClr val="CCCCCC"/>
                </a:solidFill>
                <a:latin typeface="Lato"/>
                <a:cs typeface="Lato"/>
              </a:rPr>
              <a:t>Groundwater </a:t>
            </a: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Pollution  Microbiological Pollution  </a:t>
            </a:r>
            <a:r>
              <a:rPr sz="1800" spc="-5" dirty="0">
                <a:solidFill>
                  <a:srgbClr val="CCCCCC"/>
                </a:solidFill>
                <a:latin typeface="Lato"/>
                <a:cs typeface="Lato"/>
              </a:rPr>
              <a:t>Oxygen </a:t>
            </a: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depletion</a:t>
            </a:r>
            <a:r>
              <a:rPr sz="1800" spc="-265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Pollution</a:t>
            </a:r>
            <a:endParaRPr sz="180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7940" y="1341672"/>
            <a:ext cx="4296041" cy="2577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573" y="559738"/>
            <a:ext cx="377697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CAUSES OF </a:t>
            </a:r>
            <a:r>
              <a:rPr sz="2000" spc="-95" dirty="0"/>
              <a:t>WATER</a:t>
            </a:r>
            <a:r>
              <a:rPr sz="2000" spc="-110" dirty="0"/>
              <a:t> </a:t>
            </a:r>
            <a:r>
              <a:rPr sz="2000" spc="-5" dirty="0"/>
              <a:t>POLLUTION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125573" y="1113204"/>
            <a:ext cx="3497579" cy="338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Discharge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sewage and waste</a:t>
            </a:r>
            <a:r>
              <a:rPr sz="1800" spc="-5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water.</a:t>
            </a:r>
            <a:endParaRPr sz="1800">
              <a:latin typeface="Times New Roman"/>
              <a:cs typeface="Times New Roman"/>
            </a:endParaRPr>
          </a:p>
          <a:p>
            <a:pPr marL="12700" marR="796290">
              <a:lnSpc>
                <a:spcPct val="1875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Dumping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solid waste 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Discharge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Industrial</a:t>
            </a:r>
            <a:r>
              <a:rPr sz="1800" spc="-6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waste  Oil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spill</a:t>
            </a:r>
            <a:endParaRPr sz="1800">
              <a:latin typeface="Times New Roman"/>
              <a:cs typeface="Times New Roman"/>
            </a:endParaRPr>
          </a:p>
          <a:p>
            <a:pPr marL="12700" marR="1985645">
              <a:lnSpc>
                <a:spcPct val="1875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Acid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rain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Global</a:t>
            </a:r>
            <a:r>
              <a:rPr sz="1800" spc="-9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warming  Eutrophication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2915" y="1193197"/>
            <a:ext cx="4034541" cy="3021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8772" y="198855"/>
            <a:ext cx="3185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F05921"/>
                </a:solidFill>
                <a:uFill>
                  <a:solidFill>
                    <a:srgbClr val="F05921"/>
                  </a:solidFill>
                </a:uFill>
                <a:latin typeface="Times New Roman"/>
                <a:cs typeface="Times New Roman"/>
              </a:rPr>
              <a:t>MEANING OF</a:t>
            </a:r>
            <a:r>
              <a:rPr sz="1800" u="heavy" spc="-80" dirty="0">
                <a:solidFill>
                  <a:srgbClr val="F05921"/>
                </a:solidFill>
                <a:uFill>
                  <a:solidFill>
                    <a:srgbClr val="F059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5" dirty="0">
                <a:solidFill>
                  <a:srgbClr val="F05921"/>
                </a:solidFill>
                <a:uFill>
                  <a:solidFill>
                    <a:srgbClr val="F05921"/>
                  </a:solidFill>
                </a:uFill>
                <a:latin typeface="Times New Roman"/>
                <a:cs typeface="Times New Roman"/>
              </a:rPr>
              <a:t>ENVIRONMENT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3022" y="71320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8D8D8"/>
                </a:solidFill>
                <a:latin typeface="AoyagiKouzanFontT"/>
                <a:cs typeface="AoyagiKouzanFontT"/>
              </a:rPr>
              <a:t>❏</a:t>
            </a:r>
            <a:endParaRPr sz="1800">
              <a:latin typeface="AoyagiKouzanFontT"/>
              <a:cs typeface="AoyagiKouzanFont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0222" y="673199"/>
            <a:ext cx="575818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4154">
              <a:lnSpc>
                <a:spcPct val="114599"/>
              </a:lnSpc>
              <a:spcBef>
                <a:spcPts val="100"/>
              </a:spcBef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term environment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has been derived from a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French word  “Environia”means to</a:t>
            </a:r>
            <a:r>
              <a:rPr sz="1800" spc="-1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surround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1622" y="1541878"/>
            <a:ext cx="7026275" cy="301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F05921"/>
                </a:solidFill>
                <a:uFill>
                  <a:solidFill>
                    <a:srgbClr val="F05921"/>
                  </a:solidFill>
                </a:uFill>
                <a:latin typeface="Times New Roman"/>
                <a:cs typeface="Times New Roman"/>
              </a:rPr>
              <a:t>MEANING OF ENVIRONMENT</a:t>
            </a:r>
            <a:r>
              <a:rPr sz="1800" u="heavy" spc="-45" dirty="0">
                <a:solidFill>
                  <a:srgbClr val="F05921"/>
                </a:solidFill>
                <a:uFill>
                  <a:solidFill>
                    <a:srgbClr val="F059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5" dirty="0">
                <a:solidFill>
                  <a:srgbClr val="F05921"/>
                </a:solidFill>
                <a:uFill>
                  <a:solidFill>
                    <a:srgbClr val="F05921"/>
                  </a:solidFill>
                </a:uFill>
                <a:latin typeface="Times New Roman"/>
                <a:cs typeface="Times New Roman"/>
              </a:rPr>
              <a:t>ECONOMICS</a:t>
            </a:r>
            <a:endParaRPr sz="1800">
              <a:latin typeface="Times New Roman"/>
              <a:cs typeface="Times New Roman"/>
            </a:endParaRPr>
          </a:p>
          <a:p>
            <a:pPr marL="697865" marR="5080" indent="-457200" algn="just">
              <a:lnSpc>
                <a:spcPct val="114599"/>
              </a:lnSpc>
              <a:spcBef>
                <a:spcPts val="1575"/>
              </a:spcBef>
              <a:buFont typeface="AoyagiKouzanFontT"/>
              <a:buChar char="❏"/>
              <a:tabLst>
                <a:tab pos="698500" algn="l"/>
              </a:tabLst>
            </a:pP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It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different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branch of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economics that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recognizes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value of  both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environment and economic activity and makes choices 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based on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those</a:t>
            </a:r>
            <a:r>
              <a:rPr sz="1800" spc="-1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values</a:t>
            </a:r>
            <a:endParaRPr sz="1800">
              <a:latin typeface="Times New Roman"/>
              <a:cs typeface="Times New Roman"/>
            </a:endParaRPr>
          </a:p>
          <a:p>
            <a:pPr marL="697865" marR="12065" indent="-457200" algn="just">
              <a:lnSpc>
                <a:spcPct val="114599"/>
              </a:lnSpc>
              <a:buFont typeface="AoyagiKouzanFontT"/>
              <a:buChar char="❏"/>
              <a:tabLst>
                <a:tab pos="698500" algn="l"/>
              </a:tabLst>
            </a:pPr>
            <a:r>
              <a:rPr sz="1800" spc="-5" dirty="0">
                <a:solidFill>
                  <a:srgbClr val="DDDDDD"/>
                </a:solidFill>
                <a:latin typeface="Times New Roman"/>
                <a:cs typeface="Times New Roman"/>
              </a:rPr>
              <a:t>Environmental Economics is an area </a:t>
            </a:r>
            <a:r>
              <a:rPr sz="1800" dirty="0">
                <a:solidFill>
                  <a:srgbClr val="DDDDDD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DDDDDD"/>
                </a:solidFill>
                <a:latin typeface="Times New Roman"/>
                <a:cs typeface="Times New Roman"/>
              </a:rPr>
              <a:t>economics that studies the  </a:t>
            </a:r>
            <a:r>
              <a:rPr sz="1800" dirty="0">
                <a:solidFill>
                  <a:srgbClr val="DDDDDD"/>
                </a:solidFill>
                <a:latin typeface="Times New Roman"/>
                <a:cs typeface="Times New Roman"/>
              </a:rPr>
              <a:t>financial </a:t>
            </a:r>
            <a:r>
              <a:rPr sz="1800" spc="-5" dirty="0">
                <a:solidFill>
                  <a:srgbClr val="DDDDDD"/>
                </a:solidFill>
                <a:latin typeface="Times New Roman"/>
                <a:cs typeface="Times New Roman"/>
              </a:rPr>
              <a:t>impact </a:t>
            </a:r>
            <a:r>
              <a:rPr sz="1800" dirty="0">
                <a:solidFill>
                  <a:srgbClr val="DDDDDD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DDDDDD"/>
                </a:solidFill>
                <a:latin typeface="Times New Roman"/>
                <a:cs typeface="Times New Roman"/>
              </a:rPr>
              <a:t>environmental issues and</a:t>
            </a:r>
            <a:r>
              <a:rPr sz="1800" spc="-25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DDDDD"/>
                </a:solidFill>
                <a:latin typeface="Times New Roman"/>
                <a:cs typeface="Times New Roman"/>
              </a:rPr>
              <a:t>policies.</a:t>
            </a:r>
            <a:endParaRPr sz="1800">
              <a:latin typeface="Times New Roman"/>
              <a:cs typeface="Times New Roman"/>
            </a:endParaRPr>
          </a:p>
          <a:p>
            <a:pPr marL="697865" marR="7620" indent="-457200" algn="just">
              <a:lnSpc>
                <a:spcPct val="114599"/>
              </a:lnSpc>
              <a:buFont typeface="AoyagiKouzanFontT"/>
              <a:buChar char="❏"/>
              <a:tabLst>
                <a:tab pos="698500" algn="l"/>
              </a:tabLst>
            </a:pPr>
            <a:r>
              <a:rPr sz="1800" spc="-5" dirty="0">
                <a:solidFill>
                  <a:srgbClr val="DDDDDD"/>
                </a:solidFill>
                <a:latin typeface="Times New Roman"/>
                <a:cs typeface="Times New Roman"/>
              </a:rPr>
              <a:t>Environmental Economics involves theoretical and empirical studies  </a:t>
            </a:r>
            <a:r>
              <a:rPr sz="1800" dirty="0">
                <a:solidFill>
                  <a:srgbClr val="DDDDDD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DDDDDD"/>
                </a:solidFill>
                <a:latin typeface="Times New Roman"/>
                <a:cs typeface="Times New Roman"/>
              </a:rPr>
              <a:t>the economic </a:t>
            </a:r>
            <a:r>
              <a:rPr sz="1800" spc="-10" dirty="0">
                <a:solidFill>
                  <a:srgbClr val="DDDDDD"/>
                </a:solidFill>
                <a:latin typeface="Times New Roman"/>
                <a:cs typeface="Times New Roman"/>
              </a:rPr>
              <a:t>effects </a:t>
            </a:r>
            <a:r>
              <a:rPr sz="1800" dirty="0">
                <a:solidFill>
                  <a:srgbClr val="DDDDDD"/>
                </a:solidFill>
                <a:latin typeface="Times New Roman"/>
                <a:cs typeface="Times New Roman"/>
              </a:rPr>
              <a:t>of national or </a:t>
            </a:r>
            <a:r>
              <a:rPr sz="1800" spc="-5" dirty="0">
                <a:solidFill>
                  <a:srgbClr val="DDDDDD"/>
                </a:solidFill>
                <a:latin typeface="Times New Roman"/>
                <a:cs typeface="Times New Roman"/>
              </a:rPr>
              <a:t>local environmental </a:t>
            </a:r>
            <a:r>
              <a:rPr sz="1800" dirty="0">
                <a:solidFill>
                  <a:srgbClr val="DDDDDD"/>
                </a:solidFill>
                <a:latin typeface="Times New Roman"/>
                <a:cs typeface="Times New Roman"/>
              </a:rPr>
              <a:t>policies  </a:t>
            </a:r>
            <a:r>
              <a:rPr sz="1800" spc="-5" dirty="0">
                <a:solidFill>
                  <a:srgbClr val="DDDDDD"/>
                </a:solidFill>
                <a:latin typeface="Times New Roman"/>
                <a:cs typeface="Times New Roman"/>
              </a:rPr>
              <a:t>around the</a:t>
            </a:r>
            <a:r>
              <a:rPr sz="1800" spc="-10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DDDDD"/>
                </a:solidFill>
                <a:latin typeface="Times New Roman"/>
                <a:cs typeface="Times New Roman"/>
              </a:rPr>
              <a:t>world.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0151" y="912962"/>
            <a:ext cx="3862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EFFECTS OF </a:t>
            </a:r>
            <a:r>
              <a:rPr sz="2000" spc="-95" dirty="0"/>
              <a:t>WATER</a:t>
            </a:r>
            <a:r>
              <a:rPr sz="2000" spc="-110" dirty="0"/>
              <a:t> </a:t>
            </a:r>
            <a:r>
              <a:rPr sz="2000" spc="-5" dirty="0"/>
              <a:t>POLLUTION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260151" y="1466427"/>
            <a:ext cx="2386965" cy="184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Death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aquatic</a:t>
            </a:r>
            <a:r>
              <a:rPr sz="1800" spc="-6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animals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875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Disruption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</a:t>
            </a:r>
            <a:r>
              <a:rPr sz="1800" spc="-9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food-chains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Diseases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Destruction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</a:t>
            </a:r>
            <a:r>
              <a:rPr sz="1800" spc="-8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Ecosystem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9615" y="1429222"/>
            <a:ext cx="4066291" cy="3052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6744" y="979187"/>
            <a:ext cx="5417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MEASURES </a:t>
            </a:r>
            <a:r>
              <a:rPr sz="2000" spc="-20" dirty="0"/>
              <a:t>TO </a:t>
            </a:r>
            <a:r>
              <a:rPr sz="2000" spc="-5" dirty="0"/>
              <a:t>CONTROL </a:t>
            </a:r>
            <a:r>
              <a:rPr sz="2000" spc="-95" dirty="0"/>
              <a:t>WATER</a:t>
            </a:r>
            <a:r>
              <a:rPr sz="2000" spc="-204" dirty="0"/>
              <a:t> </a:t>
            </a:r>
            <a:r>
              <a:rPr sz="2000" spc="-5" dirty="0"/>
              <a:t>POLLUTION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922518" y="1492648"/>
            <a:ext cx="5839460" cy="222567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441325" indent="-428625">
              <a:lnSpc>
                <a:spcPct val="100000"/>
              </a:lnSpc>
              <a:spcBef>
                <a:spcPts val="414"/>
              </a:spcBef>
              <a:buSzPct val="88888"/>
              <a:buFont typeface="AoyagiKouzanFontT"/>
              <a:buChar char="❏"/>
              <a:tabLst>
                <a:tab pos="440690" algn="l"/>
                <a:tab pos="441325" algn="l"/>
              </a:tabLst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Comprehensive water management</a:t>
            </a:r>
            <a:r>
              <a:rPr sz="1800" spc="-1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plan.</a:t>
            </a:r>
            <a:endParaRPr sz="1800">
              <a:latin typeface="Times New Roman"/>
              <a:cs typeface="Times New Roman"/>
            </a:endParaRPr>
          </a:p>
          <a:p>
            <a:pPr marL="441325" indent="-428625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440690" algn="l"/>
                <a:tab pos="441325" algn="l"/>
              </a:tabLst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Construction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of proper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storm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drains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and settling</a:t>
            </a:r>
            <a:r>
              <a:rPr sz="1800" spc="-5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ponds.</a:t>
            </a:r>
            <a:endParaRPr sz="1800">
              <a:latin typeface="Times New Roman"/>
              <a:cs typeface="Times New Roman"/>
            </a:endParaRPr>
          </a:p>
          <a:p>
            <a:pPr marL="441325" indent="-428625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440690" algn="l"/>
                <a:tab pos="441325" algn="l"/>
              </a:tabLst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Maintenance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drainline.</a:t>
            </a:r>
            <a:endParaRPr sz="1800">
              <a:latin typeface="Times New Roman"/>
              <a:cs typeface="Times New Roman"/>
            </a:endParaRPr>
          </a:p>
          <a:p>
            <a:pPr marL="441325" indent="-428625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440690" algn="l"/>
                <a:tab pos="441325" algn="l"/>
              </a:tabLst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Effluent and sewage treatment</a:t>
            </a:r>
            <a:r>
              <a:rPr sz="1800" spc="-1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plant.</a:t>
            </a:r>
            <a:endParaRPr sz="1800">
              <a:latin typeface="Times New Roman"/>
              <a:cs typeface="Times New Roman"/>
            </a:endParaRPr>
          </a:p>
          <a:p>
            <a:pPr marL="441325" indent="-428625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440690" algn="l"/>
                <a:tab pos="441325" algn="l"/>
              </a:tabLst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Regular monitoring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water and waste</a:t>
            </a:r>
            <a:r>
              <a:rPr sz="1800" spc="-2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D8D8D8"/>
                </a:solidFill>
                <a:latin typeface="Times New Roman"/>
                <a:cs typeface="Times New Roman"/>
              </a:rPr>
              <a:t>water.</a:t>
            </a:r>
            <a:endParaRPr sz="1800">
              <a:latin typeface="Times New Roman"/>
              <a:cs typeface="Times New Roman"/>
            </a:endParaRPr>
          </a:p>
          <a:p>
            <a:pPr marL="440690" marR="5080" indent="-428625">
              <a:lnSpc>
                <a:spcPct val="114599"/>
              </a:lnSpc>
              <a:buSzPct val="88888"/>
              <a:buFont typeface="AoyagiKouzanFontT"/>
              <a:buChar char="❏"/>
              <a:tabLst>
                <a:tab pos="440690" algn="l"/>
                <a:tab pos="441325" algn="l"/>
              </a:tabLst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Stringent actions towards illegal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dumping of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waste into the  water</a:t>
            </a:r>
            <a:r>
              <a:rPr sz="1800" spc="-1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bodies.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1001262"/>
            <a:ext cx="2261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NOISE</a:t>
            </a:r>
            <a:r>
              <a:rPr sz="2000" spc="-80" dirty="0"/>
              <a:t> </a:t>
            </a:r>
            <a:r>
              <a:rPr sz="2000" spc="-5" dirty="0"/>
              <a:t>POLLUTION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46462" y="1554728"/>
            <a:ext cx="310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Noise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pollution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unwanted</a:t>
            </a:r>
            <a:r>
              <a:rPr sz="1800" spc="17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367" y="1859527"/>
            <a:ext cx="292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9510" algn="l"/>
                <a:tab pos="1979930" algn="l"/>
                <a:tab pos="259588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excessiv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e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soun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tha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t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can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3367" y="2164326"/>
            <a:ext cx="2927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3320" algn="l"/>
                <a:tab pos="1915795" algn="l"/>
                <a:tab pos="2292350" algn="l"/>
              </a:tabLst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deleterious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</a:t>
            </a:r>
            <a:r>
              <a:rPr sz="1800" spc="-35" dirty="0">
                <a:solidFill>
                  <a:srgbClr val="CCCCCC"/>
                </a:solidFill>
                <a:latin typeface="Times New Roman"/>
                <a:cs typeface="Times New Roman"/>
              </a:rPr>
              <a:t>f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fects	on	human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367" y="2469126"/>
            <a:ext cx="2839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6740" algn="l"/>
                <a:tab pos="2148205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environmenta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l	qualit</a:t>
            </a:r>
            <a:r>
              <a:rPr sz="1800" spc="-120" dirty="0">
                <a:solidFill>
                  <a:srgbClr val="CCCCCC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3266" y="1829047"/>
            <a:ext cx="584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460" algn="just">
              <a:lnSpc>
                <a:spcPct val="111100"/>
              </a:lnSpc>
              <a:spcBef>
                <a:spcPts val="100"/>
              </a:spcBef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have  health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Noise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3367" y="2743445"/>
            <a:ext cx="363537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pollution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commonly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generated by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many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factories. It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also comes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from  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highway,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railway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airplane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traffic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from outdoor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construction  activities.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514" y="1645571"/>
            <a:ext cx="3063193" cy="2568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622" y="824687"/>
            <a:ext cx="34867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TYPES OF NOISE</a:t>
            </a:r>
            <a:r>
              <a:rPr sz="2000" spc="-85" dirty="0"/>
              <a:t> </a:t>
            </a:r>
            <a:r>
              <a:rPr sz="2000" spc="-5" dirty="0"/>
              <a:t>POLLUTION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988622" y="1378152"/>
            <a:ext cx="1795780" cy="132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Atmospheric</a:t>
            </a:r>
            <a:r>
              <a:rPr sz="1800" spc="-7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Noise</a:t>
            </a:r>
            <a:endParaRPr sz="1800">
              <a:latin typeface="Times New Roman"/>
              <a:cs typeface="Times New Roman"/>
            </a:endParaRPr>
          </a:p>
          <a:p>
            <a:pPr marL="12700" marR="215265">
              <a:lnSpc>
                <a:spcPct val="187500"/>
              </a:lnSpc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Industrial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Noise  Man made</a:t>
            </a:r>
            <a:r>
              <a:rPr sz="1800" spc="-9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Noise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3438" y="1251822"/>
            <a:ext cx="2919544" cy="2911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1023363"/>
            <a:ext cx="3683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CAUSES OF NOISE</a:t>
            </a:r>
            <a:r>
              <a:rPr sz="2000" spc="-85" dirty="0"/>
              <a:t> </a:t>
            </a:r>
            <a:r>
              <a:rPr sz="2000" spc="-5" dirty="0"/>
              <a:t>POLLUTION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370517" y="1576828"/>
            <a:ext cx="2607310" cy="184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Poor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urban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Planning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875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Sounds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from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motor</a:t>
            </a:r>
            <a:r>
              <a:rPr sz="1800" spc="-9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vehicles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Crackers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Factory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machinery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3565" y="1475472"/>
            <a:ext cx="3352818" cy="2447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737113"/>
            <a:ext cx="3768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EFFECTS OF NOISE</a:t>
            </a:r>
            <a:r>
              <a:rPr sz="2000" spc="-85" dirty="0"/>
              <a:t> </a:t>
            </a:r>
            <a:r>
              <a:rPr sz="2000" spc="-5" dirty="0"/>
              <a:t>POLLUTION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370517" y="1290578"/>
            <a:ext cx="4404360" cy="235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Hearing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loss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875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Damage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physiological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psychological</a:t>
            </a:r>
            <a:r>
              <a:rPr sz="1800" spc="-9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health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Cardiovascular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effects</a:t>
            </a:r>
            <a:endParaRPr sz="1800">
              <a:latin typeface="Times New Roman"/>
              <a:cs typeface="Times New Roman"/>
            </a:endParaRPr>
          </a:p>
          <a:p>
            <a:pPr marL="12700" marR="779780">
              <a:lnSpc>
                <a:spcPct val="1875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Detrimental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animals and aquatic life 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Effects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wildlife and aquatic</a:t>
            </a:r>
            <a:r>
              <a:rPr sz="1800" spc="-4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animals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21212" y="1336522"/>
            <a:ext cx="2809444" cy="2816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5349" y="869829"/>
            <a:ext cx="4793615" cy="238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MEASURES </a:t>
            </a:r>
            <a:r>
              <a:rPr sz="1800" spc="-20" dirty="0">
                <a:solidFill>
                  <a:srgbClr val="F05921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CONTROL NOISE</a:t>
            </a:r>
            <a:r>
              <a:rPr sz="1800" spc="-160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POLLUTION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469900" indent="-429259">
              <a:lnSpc>
                <a:spcPct val="100000"/>
              </a:lnSpc>
              <a:buSzPct val="88888"/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Use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noise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barriers</a:t>
            </a:r>
            <a:endParaRPr sz="1800">
              <a:latin typeface="Times New Roman"/>
              <a:cs typeface="Times New Roman"/>
            </a:endParaRPr>
          </a:p>
          <a:p>
            <a:pPr marL="469900" indent="-429259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Newer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roadway for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surface</a:t>
            </a:r>
            <a:r>
              <a:rPr sz="1800" spc="-2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transport</a:t>
            </a:r>
            <a:endParaRPr sz="1800">
              <a:latin typeface="Times New Roman"/>
              <a:cs typeface="Times New Roman"/>
            </a:endParaRPr>
          </a:p>
          <a:p>
            <a:pPr marL="469900" indent="-429259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Traffic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 control</a:t>
            </a:r>
            <a:endParaRPr sz="1800">
              <a:latin typeface="Times New Roman"/>
              <a:cs typeface="Times New Roman"/>
            </a:endParaRPr>
          </a:p>
          <a:p>
            <a:pPr marL="469900" indent="-429259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Regulating times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for heavy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vehicles</a:t>
            </a:r>
            <a:endParaRPr sz="1800">
              <a:latin typeface="Times New Roman"/>
              <a:cs typeface="Times New Roman"/>
            </a:endParaRPr>
          </a:p>
          <a:p>
            <a:pPr marL="469900" indent="-429259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Installations of noise barriers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 the</a:t>
            </a:r>
            <a:r>
              <a:rPr sz="1800" spc="-8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workplace</a:t>
            </a:r>
            <a:endParaRPr sz="1800">
              <a:latin typeface="Times New Roman"/>
              <a:cs typeface="Times New Roman"/>
            </a:endParaRPr>
          </a:p>
          <a:p>
            <a:pPr marL="469900" indent="-429259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Regulation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Loudspeakers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517" y="891904"/>
            <a:ext cx="5800725" cy="349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LAND</a:t>
            </a:r>
            <a:r>
              <a:rPr sz="1800" spc="-10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POLLUTION</a:t>
            </a:r>
            <a:endParaRPr sz="1800">
              <a:latin typeface="Times New Roman"/>
              <a:cs typeface="Times New Roman"/>
            </a:endParaRPr>
          </a:p>
          <a:p>
            <a:pPr marL="342265" marR="1254760" algn="just">
              <a:lnSpc>
                <a:spcPct val="111100"/>
              </a:lnSpc>
              <a:spcBef>
                <a:spcPts val="1650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land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pollution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defined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as, “the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degradation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because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disposal</a:t>
            </a:r>
            <a:r>
              <a:rPr sz="1800" spc="-9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waste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land”.Any substance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(solid,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liquid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or gaseous)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that is discharged, emitted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or deposited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 the environment in such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a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way that it alters the environment causes land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pollution</a:t>
            </a:r>
            <a:endParaRPr sz="1800">
              <a:latin typeface="Times New Roman"/>
              <a:cs typeface="Times New Roman"/>
            </a:endParaRPr>
          </a:p>
          <a:p>
            <a:pPr marL="1877060" algn="just">
              <a:lnSpc>
                <a:spcPct val="100000"/>
              </a:lnSpc>
              <a:spcBef>
                <a:spcPts val="740"/>
              </a:spcBef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-Protection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Environment</a:t>
            </a:r>
            <a:r>
              <a:rPr sz="1800" spc="-9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Operations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639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Act</a:t>
            </a:r>
            <a:r>
              <a:rPr sz="1800" spc="-10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1997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55662" y="1474222"/>
            <a:ext cx="2329270" cy="2069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826212"/>
            <a:ext cx="3526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Lato"/>
                <a:cs typeface="Lato"/>
              </a:rPr>
              <a:t>TYPES </a:t>
            </a:r>
            <a:r>
              <a:rPr sz="2000" spc="-5" dirty="0">
                <a:latin typeface="Lato"/>
                <a:cs typeface="Lato"/>
              </a:rPr>
              <a:t>OF </a:t>
            </a:r>
            <a:r>
              <a:rPr sz="2000" spc="-10" dirty="0">
                <a:latin typeface="Lato"/>
                <a:cs typeface="Lato"/>
              </a:rPr>
              <a:t>LAND</a:t>
            </a:r>
            <a:r>
              <a:rPr sz="2000" spc="-270" dirty="0">
                <a:latin typeface="Lato"/>
                <a:cs typeface="Lato"/>
              </a:rPr>
              <a:t> </a:t>
            </a:r>
            <a:r>
              <a:rPr sz="2000" dirty="0">
                <a:latin typeface="Lato"/>
                <a:cs typeface="Lato"/>
              </a:rPr>
              <a:t>POLLUTION</a:t>
            </a:r>
            <a:endParaRPr sz="2000">
              <a:latin typeface="Lato"/>
              <a:cs typeface="La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0517" y="1379677"/>
            <a:ext cx="2462530" cy="132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Solid</a:t>
            </a:r>
            <a:r>
              <a:rPr sz="1800" spc="-120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waste</a:t>
            </a:r>
            <a:endParaRPr sz="1800">
              <a:latin typeface="Lato"/>
              <a:cs typeface="Lato"/>
            </a:endParaRPr>
          </a:p>
          <a:p>
            <a:pPr marL="12700" marR="5080">
              <a:lnSpc>
                <a:spcPct val="187500"/>
              </a:lnSpc>
            </a:pPr>
            <a:r>
              <a:rPr sz="1800" dirty="0">
                <a:solidFill>
                  <a:srgbClr val="CCCCCC"/>
                </a:solidFill>
                <a:latin typeface="Lato"/>
                <a:cs typeface="Lato"/>
              </a:rPr>
              <a:t>Pesticides and</a:t>
            </a:r>
            <a:r>
              <a:rPr sz="1800" spc="-254" dirty="0">
                <a:solidFill>
                  <a:srgbClr val="CCCCCC"/>
                </a:solidFill>
                <a:latin typeface="Lato"/>
                <a:cs typeface="Lato"/>
              </a:rPr>
              <a:t> </a:t>
            </a:r>
            <a:r>
              <a:rPr sz="1800" spc="20" dirty="0">
                <a:solidFill>
                  <a:srgbClr val="CCCCCC"/>
                </a:solidFill>
                <a:latin typeface="Lato"/>
                <a:cs typeface="Lato"/>
              </a:rPr>
              <a:t>fertilizers  </a:t>
            </a:r>
            <a:r>
              <a:rPr sz="1800" spc="5" dirty="0">
                <a:solidFill>
                  <a:srgbClr val="CCCCCC"/>
                </a:solidFill>
                <a:latin typeface="Lato"/>
                <a:cs typeface="Lato"/>
              </a:rPr>
              <a:t>Deforestation</a:t>
            </a:r>
            <a:endParaRPr sz="180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0465" y="1383722"/>
            <a:ext cx="3545167" cy="2281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8448" y="891904"/>
            <a:ext cx="3278504" cy="338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CAUSES OF LAND</a:t>
            </a:r>
            <a:r>
              <a:rPr sz="1800" spc="-85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POLLUTION</a:t>
            </a:r>
            <a:endParaRPr sz="1800">
              <a:latin typeface="Times New Roman"/>
              <a:cs typeface="Times New Roman"/>
            </a:endParaRPr>
          </a:p>
          <a:p>
            <a:pPr marL="12700" marR="512445">
              <a:lnSpc>
                <a:spcPct val="1875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Deforestation and soil erosion  Agricultural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activities</a:t>
            </a:r>
            <a:endParaRPr sz="1800">
              <a:latin typeface="Times New Roman"/>
              <a:cs typeface="Times New Roman"/>
            </a:endParaRPr>
          </a:p>
          <a:p>
            <a:pPr marL="12700" marR="1201420">
              <a:lnSpc>
                <a:spcPct val="1875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Mining activities  Landfills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Industrialization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Construction</a:t>
            </a:r>
            <a:r>
              <a:rPr sz="1800" spc="-9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activities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94541" y="1347547"/>
            <a:ext cx="3272618" cy="2373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1950" y="398757"/>
            <a:ext cx="2005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Verdana"/>
                <a:cs typeface="Verdana"/>
              </a:rPr>
              <a:t>ECO</a:t>
            </a:r>
            <a:r>
              <a:rPr sz="2400" spc="-27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SYSTEM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0973" y="1053897"/>
            <a:ext cx="433641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715" indent="-457200" algn="just">
              <a:lnSpc>
                <a:spcPct val="111100"/>
              </a:lnSpc>
              <a:spcBef>
                <a:spcPts val="10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 ecosystem includes all living things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(plants,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animals and organisms) in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a  given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area, interacting with each 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other,and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also with their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nonliving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environments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(weather,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earth, sun, soil,  climate,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atmosphere).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CCCCC"/>
              </a:buClr>
              <a:buFont typeface="AoyagiKouzanFontT"/>
              <a:buChar char="❏"/>
            </a:pPr>
            <a:endParaRPr sz="205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Ecosystems are 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foundations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 Biosphere and they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determine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health 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entire earth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system.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1862" y="1106872"/>
            <a:ext cx="2428362" cy="3027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4675" y="1035400"/>
            <a:ext cx="3354704" cy="235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EFFECTS OF LAND</a:t>
            </a:r>
            <a:r>
              <a:rPr sz="1800" spc="-85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POLLUTION</a:t>
            </a:r>
            <a:endParaRPr sz="1800">
              <a:latin typeface="Times New Roman"/>
              <a:cs typeface="Times New Roman"/>
            </a:endParaRPr>
          </a:p>
          <a:p>
            <a:pPr marL="12700" marR="2047239">
              <a:lnSpc>
                <a:spcPct val="1875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Soil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pollution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Health</a:t>
            </a:r>
            <a:r>
              <a:rPr sz="1800" spc="-9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impact</a:t>
            </a:r>
            <a:endParaRPr sz="1800">
              <a:latin typeface="Times New Roman"/>
              <a:cs typeface="Times New Roman"/>
            </a:endParaRPr>
          </a:p>
          <a:p>
            <a:pPr marL="12700" marR="1261745">
              <a:lnSpc>
                <a:spcPct val="187500"/>
              </a:lnSpc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Causes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air</a:t>
            </a:r>
            <a:r>
              <a:rPr sz="1800" spc="-9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pollution 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Effect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wildlife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7714" y="1586171"/>
            <a:ext cx="3066018" cy="2296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517" y="837454"/>
            <a:ext cx="6235065" cy="270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Lato"/>
                <a:cs typeface="Lato"/>
              </a:rPr>
              <a:t>MEASURES </a:t>
            </a:r>
            <a:r>
              <a:rPr sz="1800" spc="-50" dirty="0">
                <a:solidFill>
                  <a:srgbClr val="F05921"/>
                </a:solidFill>
                <a:latin typeface="Lato"/>
                <a:cs typeface="Lato"/>
              </a:rPr>
              <a:t>TO </a:t>
            </a:r>
            <a:r>
              <a:rPr sz="1800" spc="-5" dirty="0">
                <a:solidFill>
                  <a:srgbClr val="F05921"/>
                </a:solidFill>
                <a:latin typeface="Lato"/>
                <a:cs typeface="Lato"/>
              </a:rPr>
              <a:t>CONTROL </a:t>
            </a:r>
            <a:r>
              <a:rPr sz="1800" spc="-10" dirty="0">
                <a:solidFill>
                  <a:srgbClr val="F05921"/>
                </a:solidFill>
                <a:latin typeface="Lato"/>
                <a:cs typeface="Lato"/>
              </a:rPr>
              <a:t>LAND</a:t>
            </a:r>
            <a:r>
              <a:rPr sz="1800" spc="-55" dirty="0">
                <a:solidFill>
                  <a:srgbClr val="F05921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F05921"/>
                </a:solidFill>
                <a:latin typeface="Lato"/>
                <a:cs typeface="Lato"/>
              </a:rPr>
              <a:t>POLLUTION</a:t>
            </a:r>
            <a:endParaRPr sz="1800">
              <a:latin typeface="Lato"/>
              <a:cs typeface="Lato"/>
            </a:endParaRPr>
          </a:p>
          <a:p>
            <a:pPr marL="927100" indent="-429259">
              <a:lnSpc>
                <a:spcPct val="100000"/>
              </a:lnSpc>
              <a:spcBef>
                <a:spcPts val="1890"/>
              </a:spcBef>
              <a:buSzPct val="88888"/>
              <a:buFont typeface="AoyagiKouzanFontT"/>
              <a:buChar char="❏"/>
              <a:tabLst>
                <a:tab pos="926465" algn="l"/>
                <a:tab pos="927100" algn="l"/>
              </a:tabLst>
            </a:pP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Reuse</a:t>
            </a:r>
            <a:endParaRPr sz="1800">
              <a:latin typeface="Arial"/>
              <a:cs typeface="Arial"/>
            </a:endParaRPr>
          </a:p>
          <a:p>
            <a:pPr marL="927100" indent="-429259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926465" algn="l"/>
                <a:tab pos="927100" algn="l"/>
              </a:tabLst>
            </a:pP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Buying biodegradable</a:t>
            </a:r>
            <a:r>
              <a:rPr sz="1800" spc="-1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products</a:t>
            </a:r>
            <a:endParaRPr sz="1800">
              <a:latin typeface="Arial"/>
              <a:cs typeface="Arial"/>
            </a:endParaRPr>
          </a:p>
          <a:p>
            <a:pPr marL="927100" indent="-429259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926465" algn="l"/>
                <a:tab pos="927100" algn="l"/>
              </a:tabLst>
            </a:pPr>
            <a:r>
              <a:rPr sz="1800" dirty="0">
                <a:solidFill>
                  <a:srgbClr val="CCCCCC"/>
                </a:solidFill>
                <a:latin typeface="Arial"/>
                <a:cs typeface="Arial"/>
              </a:rPr>
              <a:t>Minimizing </a:t>
            </a: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the usage of</a:t>
            </a:r>
            <a:r>
              <a:rPr sz="180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pesticides</a:t>
            </a:r>
            <a:endParaRPr sz="1800">
              <a:latin typeface="Arial"/>
              <a:cs typeface="Arial"/>
            </a:endParaRPr>
          </a:p>
          <a:p>
            <a:pPr marL="927100" indent="-429259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926465" algn="l"/>
                <a:tab pos="927100" algn="l"/>
              </a:tabLst>
            </a:pP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Shifting</a:t>
            </a:r>
            <a:r>
              <a:rPr sz="1800" spc="-1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CCCC"/>
                </a:solidFill>
                <a:latin typeface="Arial"/>
                <a:cs typeface="Arial"/>
              </a:rPr>
              <a:t>cultivation</a:t>
            </a:r>
            <a:endParaRPr sz="1800">
              <a:latin typeface="Arial"/>
              <a:cs typeface="Arial"/>
            </a:endParaRPr>
          </a:p>
          <a:p>
            <a:pPr marL="926465" marR="5080" indent="-428625">
              <a:lnSpc>
                <a:spcPct val="114599"/>
              </a:lnSpc>
              <a:buSzPct val="88888"/>
              <a:buFont typeface="AoyagiKouzanFontT"/>
              <a:buChar char="❏"/>
              <a:tabLst>
                <a:tab pos="926465" algn="l"/>
                <a:tab pos="927100" algn="l"/>
              </a:tabLst>
            </a:pP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Disposing unwanted garbage either by burning or by  burying under the</a:t>
            </a:r>
            <a:r>
              <a:rPr sz="1800" spc="-1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CCCC"/>
                </a:solidFill>
                <a:latin typeface="Arial"/>
                <a:cs typeface="Arial"/>
              </a:rPr>
              <a:t>soil.</a:t>
            </a:r>
            <a:endParaRPr sz="1800">
              <a:latin typeface="Arial"/>
              <a:cs typeface="Arial"/>
            </a:endParaRPr>
          </a:p>
          <a:p>
            <a:pPr marL="927100" indent="-429259">
              <a:lnSpc>
                <a:spcPct val="100000"/>
              </a:lnSpc>
              <a:spcBef>
                <a:spcPts val="315"/>
              </a:spcBef>
              <a:buSzPct val="88888"/>
              <a:buFont typeface="AoyagiKouzanFontT"/>
              <a:buChar char="❏"/>
              <a:tabLst>
                <a:tab pos="926465" algn="l"/>
                <a:tab pos="927100" algn="l"/>
              </a:tabLst>
            </a:pPr>
            <a:r>
              <a:rPr sz="1800" dirty="0">
                <a:solidFill>
                  <a:srgbClr val="CCCCCC"/>
                </a:solidFill>
                <a:latin typeface="Arial"/>
                <a:cs typeface="Arial"/>
              </a:rPr>
              <a:t>Minimizing </a:t>
            </a: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the usage of</a:t>
            </a:r>
            <a:r>
              <a:rPr sz="1800" spc="-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Arial"/>
                <a:cs typeface="Arial"/>
              </a:rPr>
              <a:t>plastics.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573" y="659929"/>
            <a:ext cx="4996815" cy="386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GLOBAL</a:t>
            </a:r>
            <a:r>
              <a:rPr sz="1800" spc="-105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05921"/>
                </a:solidFill>
                <a:latin typeface="Times New Roman"/>
                <a:cs typeface="Times New Roman"/>
              </a:rPr>
              <a:t>WARMING</a:t>
            </a:r>
            <a:endParaRPr sz="1800">
              <a:latin typeface="Times New Roman"/>
              <a:cs typeface="Times New Roman"/>
            </a:endParaRPr>
          </a:p>
          <a:p>
            <a:pPr marL="469265" marR="285750" indent="-457200" algn="just">
              <a:lnSpc>
                <a:spcPct val="111100"/>
              </a:lnSpc>
              <a:spcBef>
                <a:spcPts val="165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Global warming is the current increase in  temperature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Earth’s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surface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(both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land  and water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469265" marR="16891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Carbon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dioxide,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methane, Chlorofluoro  Carbon,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nitrous oxides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are 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green house  gases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warming the 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earth’s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surface.</a:t>
            </a:r>
            <a:endParaRPr sz="1800">
              <a:latin typeface="Times New Roman"/>
              <a:cs typeface="Times New Roman"/>
            </a:endParaRPr>
          </a:p>
          <a:p>
            <a:pPr marL="469265" marR="1701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So it is also called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greenhouse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effect.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CO2  is the most important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green house gases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contributing to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50% of global</a:t>
            </a:r>
            <a:r>
              <a:rPr sz="1800" spc="-3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warming.</a:t>
            </a:r>
            <a:endParaRPr sz="1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Global warming adversely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affects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agriculture,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horticulture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ecosystem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02362" y="993422"/>
            <a:ext cx="2475494" cy="3245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898" y="648063"/>
            <a:ext cx="2244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/>
              <a:t>CLIMATE</a:t>
            </a:r>
            <a:r>
              <a:rPr sz="2000" spc="-60" dirty="0"/>
              <a:t> </a:t>
            </a:r>
            <a:r>
              <a:rPr sz="2000" spc="-5" dirty="0"/>
              <a:t>CHANGE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895898" y="1201528"/>
            <a:ext cx="2543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019810" algn="l"/>
                <a:tab pos="1885314" algn="l"/>
              </a:tabLst>
            </a:pPr>
            <a:r>
              <a:rPr sz="1800" dirty="0">
                <a:solidFill>
                  <a:srgbClr val="CCCCCC"/>
                </a:solidFill>
                <a:latin typeface="AoyagiKouzanFontT"/>
                <a:cs typeface="AoyagiKouzanFontT"/>
              </a:rPr>
              <a:t>❏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e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climat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e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change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0066" y="1201528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345" algn="l"/>
                <a:tab pos="1101725" algn="l"/>
              </a:tabLst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refers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seasonal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10489" algn="just">
              <a:lnSpc>
                <a:spcPct val="111100"/>
              </a:lnSpc>
              <a:spcBef>
                <a:spcPts val="100"/>
              </a:spcBef>
            </a:pPr>
            <a:r>
              <a:rPr spc="-5" dirty="0"/>
              <a:t>changes </a:t>
            </a:r>
            <a:r>
              <a:rPr dirty="0"/>
              <a:t>over a </a:t>
            </a:r>
            <a:r>
              <a:rPr spc="-5" dirty="0"/>
              <a:t>long </a:t>
            </a:r>
            <a:r>
              <a:rPr dirty="0"/>
              <a:t>period </a:t>
            </a:r>
            <a:r>
              <a:rPr spc="-5" dirty="0"/>
              <a:t>with </a:t>
            </a:r>
            <a:r>
              <a:rPr dirty="0"/>
              <a:t>respect </a:t>
            </a:r>
            <a:r>
              <a:rPr spc="-5" dirty="0"/>
              <a:t>to  the </a:t>
            </a:r>
            <a:r>
              <a:rPr dirty="0"/>
              <a:t>growing </a:t>
            </a:r>
            <a:r>
              <a:rPr spc="-5" dirty="0"/>
              <a:t>accumulation </a:t>
            </a:r>
            <a:r>
              <a:rPr dirty="0"/>
              <a:t>of greenhouse  gases </a:t>
            </a:r>
            <a:r>
              <a:rPr spc="-5" dirty="0"/>
              <a:t>in the</a:t>
            </a:r>
            <a:r>
              <a:rPr spc="-15" dirty="0"/>
              <a:t> </a:t>
            </a:r>
            <a:r>
              <a:rPr spc="-5" dirty="0"/>
              <a:t>atmosphere.</a:t>
            </a:r>
          </a:p>
          <a:p>
            <a:pPr marL="469265" marR="52705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pc="-5" dirty="0"/>
              <a:t>Several </a:t>
            </a:r>
            <a:r>
              <a:rPr dirty="0"/>
              <a:t>parts of </a:t>
            </a:r>
            <a:r>
              <a:rPr spc="-5" dirty="0"/>
              <a:t>the world </a:t>
            </a:r>
            <a:r>
              <a:rPr dirty="0"/>
              <a:t>have </a:t>
            </a:r>
            <a:r>
              <a:rPr spc="-5" dirty="0"/>
              <a:t>already  experienced the warming </a:t>
            </a:r>
            <a:r>
              <a:rPr dirty="0"/>
              <a:t>of </a:t>
            </a:r>
            <a:r>
              <a:rPr spc="-5" dirty="0"/>
              <a:t>coastal waters,  </a:t>
            </a:r>
            <a:r>
              <a:rPr dirty="0"/>
              <a:t>high </a:t>
            </a:r>
            <a:r>
              <a:rPr spc="-5" dirty="0"/>
              <a:t>temperatures, </a:t>
            </a:r>
            <a:r>
              <a:rPr dirty="0"/>
              <a:t>a </a:t>
            </a:r>
            <a:r>
              <a:rPr spc="-5" dirty="0"/>
              <a:t>marked change in  </a:t>
            </a:r>
            <a:r>
              <a:rPr dirty="0"/>
              <a:t>rainfall patterns, </a:t>
            </a:r>
            <a:r>
              <a:rPr spc="-5" dirty="0"/>
              <a:t>and an increased intensity  and </a:t>
            </a:r>
            <a:r>
              <a:rPr dirty="0"/>
              <a:t>frequency of</a:t>
            </a:r>
            <a:r>
              <a:rPr spc="-10" dirty="0"/>
              <a:t> </a:t>
            </a:r>
            <a:r>
              <a:rPr spc="-5" dirty="0"/>
              <a:t>storms.</a:t>
            </a:r>
          </a:p>
          <a:p>
            <a:pPr marL="469265" marR="50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pc="-5" dirty="0"/>
              <a:t>Sea levels and temperatures are expected to  </a:t>
            </a:r>
            <a:r>
              <a:rPr dirty="0"/>
              <a:t>be</a:t>
            </a:r>
            <a:r>
              <a:rPr spc="-5" dirty="0"/>
              <a:t> </a:t>
            </a:r>
            <a:r>
              <a:rPr dirty="0"/>
              <a:t>rising.</a:t>
            </a:r>
          </a:p>
        </p:txBody>
      </p:sp>
      <p:sp>
        <p:nvSpPr>
          <p:cNvPr id="6" name="object 6"/>
          <p:cNvSpPr/>
          <p:nvPr/>
        </p:nvSpPr>
        <p:spPr>
          <a:xfrm>
            <a:off x="5883288" y="1368647"/>
            <a:ext cx="3084068" cy="2295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1172" y="627004"/>
            <a:ext cx="4208780" cy="203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ACID</a:t>
            </a:r>
            <a:r>
              <a:rPr sz="1800" spc="-10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RAIN</a:t>
            </a:r>
            <a:endParaRPr sz="1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spcBef>
                <a:spcPts val="1650"/>
              </a:spcBef>
            </a:pPr>
            <a:r>
              <a:rPr sz="1800" dirty="0">
                <a:solidFill>
                  <a:srgbClr val="CCCCCC"/>
                </a:solidFill>
                <a:latin typeface="AoyagiKouzanFontT"/>
                <a:cs typeface="AoyagiKouzanFontT"/>
              </a:rPr>
              <a:t>❏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Acid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rain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one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consequences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air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pollution. It occurs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when emissions  From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factories,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cars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or heating boilers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contact with the water in the  atmosphere.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1172" y="2665350"/>
            <a:ext cx="319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314450" algn="l"/>
                <a:tab pos="2513330" algn="l"/>
              </a:tabLst>
            </a:pPr>
            <a:r>
              <a:rPr sz="1800" dirty="0">
                <a:solidFill>
                  <a:srgbClr val="CCCCCC"/>
                </a:solidFill>
                <a:latin typeface="AoyagiKouzanFontT"/>
                <a:cs typeface="AoyagiKouzanFontT"/>
              </a:rPr>
              <a:t>❏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Thes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e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emission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s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contain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223" y="2634870"/>
            <a:ext cx="7937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5080" indent="-83185">
              <a:lnSpc>
                <a:spcPct val="111100"/>
              </a:lnSpc>
              <a:spcBef>
                <a:spcPts val="100"/>
              </a:spcBef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nitrogen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sulphur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8371" y="2939669"/>
            <a:ext cx="2875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  <a:tabLst>
                <a:tab pos="1600200" algn="l"/>
                <a:tab pos="2533650" algn="l"/>
              </a:tabLst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oxides,sulphur	dioxide	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 trioxide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1172" y="3549268"/>
            <a:ext cx="42075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11100"/>
              </a:lnSpc>
              <a:spcBef>
                <a:spcPts val="100"/>
              </a:spcBef>
            </a:pPr>
            <a:r>
              <a:rPr sz="1800" dirty="0">
                <a:solidFill>
                  <a:srgbClr val="CCCCCC"/>
                </a:solidFill>
                <a:latin typeface="AoyagiKouzanFontT"/>
                <a:cs typeface="AoyagiKouzanFontT"/>
              </a:rPr>
              <a:t>❏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which when mixed with water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becomes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sulfurous acid,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nitric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acid and sulfuric  acid.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9238" y="1435797"/>
            <a:ext cx="3259793" cy="2064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3719" y="880347"/>
            <a:ext cx="1482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900" spc="-35" dirty="0">
                <a:solidFill>
                  <a:srgbClr val="F05921"/>
                </a:solidFill>
                <a:latin typeface="Times New Roman"/>
                <a:cs typeface="Times New Roman"/>
              </a:rPr>
              <a:t>E-WASTE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sz="1900" dirty="0">
                <a:solidFill>
                  <a:srgbClr val="CCCCCC"/>
                </a:solidFill>
                <a:latin typeface="AoyagiKouzanFontT"/>
                <a:cs typeface="AoyagiKouzanFontT"/>
              </a:rPr>
              <a:t>❏	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Electronic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7752" y="1413745"/>
            <a:ext cx="29133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030" algn="l"/>
                <a:tab pos="1524000" algn="l"/>
                <a:tab pos="1871345" algn="l"/>
              </a:tabLst>
            </a:pP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wast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e	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whic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h	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i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s	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commonly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719" y="1703305"/>
            <a:ext cx="4560570" cy="229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5080" algn="just">
              <a:lnSpc>
                <a:spcPct val="111800"/>
              </a:lnSpc>
              <a:spcBef>
                <a:spcPts val="100"/>
              </a:spcBef>
            </a:pP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referred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as “e-waste” is the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new by  product of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Info </a:t>
            </a:r>
            <a:r>
              <a:rPr sz="1900" spc="-40" dirty="0">
                <a:solidFill>
                  <a:srgbClr val="CCCCCC"/>
                </a:solidFill>
                <a:latin typeface="Times New Roman"/>
                <a:cs typeface="Times New Roman"/>
              </a:rPr>
              <a:t>Tech</a:t>
            </a:r>
            <a:r>
              <a:rPr sz="1900" spc="-6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CCCCCC"/>
                </a:solidFill>
                <a:latin typeface="Times New Roman"/>
                <a:cs typeface="Times New Roman"/>
              </a:rPr>
              <a:t>society.</a:t>
            </a:r>
            <a:endParaRPr sz="1900">
              <a:latin typeface="Times New Roman"/>
              <a:cs typeface="Times New Roman"/>
            </a:endParaRPr>
          </a:p>
          <a:p>
            <a:pPr marL="481965" marR="5080" indent="-469900" algn="just">
              <a:lnSpc>
                <a:spcPct val="111800"/>
              </a:lnSpc>
            </a:pPr>
            <a:r>
              <a:rPr sz="1900" dirty="0">
                <a:solidFill>
                  <a:srgbClr val="CCCCCC"/>
                </a:solidFill>
                <a:latin typeface="AoyagiKouzanFontT"/>
                <a:cs typeface="AoyagiKouzanFontT"/>
              </a:rPr>
              <a:t>❏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It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includes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a broad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growing range of 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electronic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devices from </a:t>
            </a:r>
            <a:r>
              <a:rPr sz="1900" spc="-10" dirty="0">
                <a:solidFill>
                  <a:srgbClr val="CCCCCC"/>
                </a:solidFill>
                <a:latin typeface="Times New Roman"/>
                <a:cs typeface="Times New Roman"/>
              </a:rPr>
              <a:t>large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household 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appliances such as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refrigerators,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air  conditioners, cellular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phones,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computers  and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other </a:t>
            </a:r>
            <a:r>
              <a:rPr sz="1900" spc="-5" dirty="0">
                <a:solidFill>
                  <a:srgbClr val="CCCCCC"/>
                </a:solidFill>
                <a:latin typeface="Times New Roman"/>
                <a:cs typeface="Times New Roman"/>
              </a:rPr>
              <a:t>electronic</a:t>
            </a:r>
            <a:r>
              <a:rPr sz="1900" spc="-2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CCCCC"/>
                </a:solidFill>
                <a:latin typeface="Times New Roman"/>
                <a:cs typeface="Times New Roman"/>
              </a:rPr>
              <a:t>goods"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9887" y="1479022"/>
            <a:ext cx="2947043" cy="218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1A2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4697" y="398324"/>
            <a:ext cx="7328935" cy="4205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573" y="1079558"/>
            <a:ext cx="6887845" cy="264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SOLID</a:t>
            </a:r>
            <a:r>
              <a:rPr sz="1800" spc="-40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F05921"/>
                </a:solidFill>
                <a:latin typeface="Times New Roman"/>
                <a:cs typeface="Times New Roman"/>
              </a:rPr>
              <a:t>WASTE</a:t>
            </a:r>
            <a:endParaRPr sz="1800">
              <a:latin typeface="Times New Roman"/>
              <a:cs typeface="Times New Roman"/>
            </a:endParaRPr>
          </a:p>
          <a:p>
            <a:pPr marL="469265" marR="31115" indent="-457200" algn="just">
              <a:lnSpc>
                <a:spcPct val="111100"/>
              </a:lnSpc>
              <a:spcBef>
                <a:spcPts val="165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Solid </a:t>
            </a:r>
            <a:r>
              <a:rPr sz="1800" spc="-35" dirty="0">
                <a:solidFill>
                  <a:srgbClr val="CCCCCC"/>
                </a:solidFill>
                <a:latin typeface="Times New Roman"/>
                <a:cs typeface="Times New Roman"/>
              </a:rPr>
              <a:t>Waste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basically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discharge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useless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unwarranted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materials as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a result of human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activity.</a:t>
            </a:r>
            <a:endParaRPr sz="1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Solid wastes consist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discards of households, hospital refuse,  dead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animals,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debris from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construction site, ashes,agricultural wastes  and industrial wastes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  <a:p>
            <a:pPr marL="469265" marR="6985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When waste 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not removed from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streets 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public places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 time  it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poses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severe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public-health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hygiene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hazards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517" y="880854"/>
            <a:ext cx="5793740" cy="285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SUSTAINABLE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DEVELOPMENT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MEANING</a:t>
            </a:r>
            <a:endParaRPr sz="1800">
              <a:latin typeface="Times New Roman"/>
              <a:cs typeface="Times New Roman"/>
            </a:endParaRPr>
          </a:p>
          <a:p>
            <a:pPr marL="469265" marR="6350" indent="-457200" algn="just">
              <a:lnSpc>
                <a:spcPct val="111100"/>
              </a:lnSpc>
              <a:spcBef>
                <a:spcPts val="165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Sustainable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development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concerned with the welfare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 not only present generation but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also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future</a:t>
            </a:r>
            <a:r>
              <a:rPr sz="1800" spc="-5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generation.</a:t>
            </a:r>
            <a:endParaRPr sz="1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present generation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should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not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exhaust 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resources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left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by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past generation, but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it should leave the same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sake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future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generation.</a:t>
            </a:r>
            <a:endParaRPr sz="1800">
              <a:latin typeface="Times New Roman"/>
              <a:cs typeface="Times New Roman"/>
            </a:endParaRPr>
          </a:p>
          <a:p>
            <a:pPr marL="522605" indent="-510540" algn="just">
              <a:lnSpc>
                <a:spcPct val="100000"/>
              </a:lnSpc>
              <a:spcBef>
                <a:spcPts val="240"/>
              </a:spcBef>
              <a:buFont typeface="AoyagiKouzanFontT"/>
              <a:buChar char="❏"/>
              <a:tabLst>
                <a:tab pos="52324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This is called inter–generational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CCCCCC"/>
                </a:solidFill>
                <a:latin typeface="Times New Roman"/>
                <a:cs typeface="Times New Roman"/>
              </a:rPr>
              <a:t>equity.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6369" y="671154"/>
            <a:ext cx="5798185" cy="3535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0000"/>
                </a:solidFill>
                <a:latin typeface="Lato"/>
                <a:cs typeface="Lato"/>
              </a:rPr>
              <a:t>DEFINITIONS</a:t>
            </a:r>
            <a:endParaRPr sz="1800">
              <a:latin typeface="Lato"/>
              <a:cs typeface="Lato"/>
            </a:endParaRPr>
          </a:p>
          <a:p>
            <a:pPr marL="342265" marR="12700" algn="just">
              <a:lnSpc>
                <a:spcPct val="111100"/>
              </a:lnSpc>
              <a:spcBef>
                <a:spcPts val="1650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“Sustainable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development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development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that meets the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needs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present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without compromising the ability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 future generations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to meet their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own needs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  <a:p>
            <a:pPr marL="342265" marR="12065" indent="1657350" algn="just">
              <a:lnSpc>
                <a:spcPct val="111100"/>
              </a:lnSpc>
              <a:spcBef>
                <a:spcPts val="600"/>
              </a:spcBef>
            </a:pPr>
            <a:r>
              <a:rPr sz="1800" spc="-25" dirty="0">
                <a:solidFill>
                  <a:srgbClr val="CCCCCC"/>
                </a:solidFill>
                <a:latin typeface="Times New Roman"/>
                <a:cs typeface="Times New Roman"/>
              </a:rPr>
              <a:t>-World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Commission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 and  Development,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1987-</a:t>
            </a:r>
            <a:endParaRPr sz="1800">
              <a:latin typeface="Times New Roman"/>
              <a:cs typeface="Times New Roman"/>
            </a:endParaRPr>
          </a:p>
          <a:p>
            <a:pPr marL="342265" marR="13335" algn="just">
              <a:lnSpc>
                <a:spcPct val="111700"/>
              </a:lnSpc>
              <a:spcBef>
                <a:spcPts val="1085"/>
              </a:spcBef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“The alternative approach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(to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sustainable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development)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 to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focus on natural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capital assets and suggest that they  should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not decline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through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time.”</a:t>
            </a:r>
            <a:endParaRPr sz="1800">
              <a:latin typeface="Times New Roman"/>
              <a:cs typeface="Times New Roman"/>
            </a:endParaRPr>
          </a:p>
          <a:p>
            <a:pPr marL="2292985" algn="just">
              <a:lnSpc>
                <a:spcPct val="100000"/>
              </a:lnSpc>
              <a:spcBef>
                <a:spcPts val="740"/>
              </a:spcBef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-Pearce,Markandya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</a:t>
            </a:r>
            <a:r>
              <a:rPr sz="1800" spc="-7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Barbier,1989-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797" rIns="0" bIns="0" rtlCol="0">
            <a:spAutoFit/>
          </a:bodyPr>
          <a:lstStyle/>
          <a:p>
            <a:pPr marL="1147445" marR="5080">
              <a:lnSpc>
                <a:spcPts val="2850"/>
              </a:lnSpc>
              <a:spcBef>
                <a:spcPts val="219"/>
              </a:spcBef>
            </a:pPr>
            <a:r>
              <a:rPr sz="2400" spc="5" dirty="0">
                <a:latin typeface="Verdana"/>
                <a:cs typeface="Verdana"/>
              </a:rPr>
              <a:t>LINKAGE</a:t>
            </a:r>
            <a:r>
              <a:rPr sz="2400" spc="-229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BETWEEN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114" dirty="0">
                <a:latin typeface="Verdana"/>
                <a:cs typeface="Verdana"/>
              </a:rPr>
              <a:t>ECONOMY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AND  </a:t>
            </a:r>
            <a:r>
              <a:rPr sz="2400" spc="60" dirty="0">
                <a:latin typeface="Verdana"/>
                <a:cs typeface="Verdana"/>
              </a:rPr>
              <a:t>ENVIRONMENT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0517" y="1721595"/>
            <a:ext cx="6307455" cy="213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9050" indent="-457200" algn="just">
              <a:lnSpc>
                <a:spcPct val="113399"/>
              </a:lnSpc>
              <a:spcBef>
                <a:spcPts val="10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25" dirty="0">
                <a:solidFill>
                  <a:srgbClr val="CCCCCC"/>
                </a:solidFill>
                <a:latin typeface="Times New Roman"/>
                <a:cs typeface="Times New Roman"/>
              </a:rPr>
              <a:t>Man’s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life is interconnected with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various other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living and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non-living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 things.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CCCCCC"/>
              </a:buClr>
              <a:buFont typeface="AoyagiKouzanFontT"/>
              <a:buChar char="❏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CCCCC"/>
              </a:buClr>
              <a:buFont typeface="AoyagiKouzanFontT"/>
              <a:buChar char="❏"/>
            </a:pPr>
            <a:endParaRPr sz="1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23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relationship between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economy and the environment is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generally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explained in 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form of a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Material Balance Model”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developed by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Alen Knees and</a:t>
            </a:r>
            <a:r>
              <a:rPr sz="1800" spc="-114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CCCCCC"/>
                </a:solidFill>
                <a:latin typeface="Times New Roman"/>
                <a:cs typeface="Times New Roman"/>
              </a:rPr>
              <a:t>R.V.Ayres.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7418" y="1001262"/>
            <a:ext cx="4585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/>
              <a:t>SUSTAINABLE </a:t>
            </a:r>
            <a:r>
              <a:rPr sz="2000" spc="-5" dirty="0"/>
              <a:t>DEVELOPMENT</a:t>
            </a:r>
            <a:r>
              <a:rPr sz="2000" spc="-95" dirty="0"/>
              <a:t> </a:t>
            </a:r>
            <a:r>
              <a:rPr sz="2000" spc="-5" dirty="0"/>
              <a:t>GOALS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337418" y="1524248"/>
            <a:ext cx="471868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3970" indent="-457200" algn="just">
              <a:lnSpc>
                <a:spcPct val="111100"/>
              </a:lnSpc>
              <a:spcBef>
                <a:spcPts val="10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It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crucial to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harmonize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three core elements  such as </a:t>
            </a:r>
            <a:r>
              <a:rPr sz="1800" b="1" spc="-5" dirty="0">
                <a:solidFill>
                  <a:srgbClr val="CCCCCC"/>
                </a:solidFill>
                <a:latin typeface="Times New Roman"/>
                <a:cs typeface="Times New Roman"/>
              </a:rPr>
              <a:t>economic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Growth, </a:t>
            </a:r>
            <a:r>
              <a:rPr sz="1800" b="1" spc="-5" dirty="0">
                <a:solidFill>
                  <a:srgbClr val="CCCCCC"/>
                </a:solidFill>
                <a:latin typeface="Times New Roman"/>
                <a:cs typeface="Times New Roman"/>
              </a:rPr>
              <a:t>social inclusion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</a:t>
            </a:r>
            <a:r>
              <a:rPr sz="1800" b="1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environmental</a:t>
            </a:r>
            <a:r>
              <a:rPr sz="1800" b="1" spc="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protection.</a:t>
            </a:r>
            <a:endParaRPr sz="1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17 goals for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</a:t>
            </a:r>
            <a:r>
              <a:rPr sz="1800" spc="-40" dirty="0">
                <a:solidFill>
                  <a:srgbClr val="CCCCCC"/>
                </a:solidFill>
                <a:latin typeface="Times New Roman"/>
                <a:cs typeface="Times New Roman"/>
              </a:rPr>
              <a:t>World’s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future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can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achieved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before 2030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with three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unanimous  principles fixed by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United Nations such as  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Universality,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Integration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</a:t>
            </a:r>
            <a:r>
              <a:rPr sz="1800" spc="-6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Transformation.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1A2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474" y="152399"/>
            <a:ext cx="8595032" cy="483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8448" y="1255134"/>
            <a:ext cx="2401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GREEN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INITIATIVES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647" y="1778120"/>
            <a:ext cx="61702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800" spc="-45" dirty="0">
                <a:solidFill>
                  <a:srgbClr val="CCCCCC"/>
                </a:solidFill>
                <a:latin typeface="Times New Roman"/>
                <a:cs typeface="Times New Roman"/>
              </a:rPr>
              <a:t>Today,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number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organizations,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businesses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people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across the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globe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that are striving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sustainability and more eco-friendly  lifestyles is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increasing.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8823" y="1013328"/>
            <a:ext cx="5797550" cy="264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ORGANIC</a:t>
            </a:r>
            <a:r>
              <a:rPr sz="1800" spc="-10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05921"/>
                </a:solidFill>
                <a:latin typeface="Times New Roman"/>
                <a:cs typeface="Times New Roman"/>
              </a:rPr>
              <a:t>FARMING</a:t>
            </a:r>
            <a:endParaRPr sz="1800">
              <a:latin typeface="Times New Roman"/>
              <a:cs typeface="Times New Roman"/>
            </a:endParaRPr>
          </a:p>
          <a:p>
            <a:pPr marL="469265" marR="12065" indent="-457200" algn="just">
              <a:lnSpc>
                <a:spcPct val="111100"/>
              </a:lnSpc>
              <a:spcBef>
                <a:spcPts val="165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10" dirty="0">
                <a:solidFill>
                  <a:srgbClr val="D8D8D8"/>
                </a:solidFill>
                <a:latin typeface="Times New Roman"/>
                <a:cs typeface="Times New Roman"/>
              </a:rPr>
              <a:t>Organic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farming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system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agricultural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production 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relies on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animal manure, organic waste, crop 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rotation,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legumes and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biological pest</a:t>
            </a:r>
            <a:r>
              <a:rPr sz="1800" spc="-2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control</a:t>
            </a:r>
            <a:endParaRPr sz="1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10" dirty="0">
                <a:solidFill>
                  <a:srgbClr val="D8D8D8"/>
                </a:solidFill>
                <a:latin typeface="Times New Roman"/>
                <a:cs typeface="Times New Roman"/>
              </a:rPr>
              <a:t>Organic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production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a holistic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system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designed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to 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optimize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productivity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fitness of diverse 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communities within the agro-ecosystem, including soil  organisms,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plants,livestock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people.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17" y="456613"/>
            <a:ext cx="4642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" dirty="0">
                <a:latin typeface="Verdana"/>
                <a:cs typeface="Verdana"/>
              </a:rPr>
              <a:t>PRINCIPLES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OF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ORGANIC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FARMING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0517" y="1300299"/>
            <a:ext cx="5030470" cy="315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Protect the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environment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CCCCCC"/>
              </a:buClr>
              <a:buFont typeface="AoyagiKouzanFontT"/>
              <a:buChar char="❏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CCCCC"/>
              </a:buClr>
              <a:buFont typeface="AoyagiKouzanFontT"/>
              <a:buChar char="❏"/>
            </a:pP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Maintain long-term soil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fertility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CCCCCC"/>
              </a:buClr>
              <a:buFont typeface="AoyagiKouzanFontT"/>
              <a:buChar char="❏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CCCCC"/>
              </a:buClr>
              <a:buFont typeface="AoyagiKouzanFontT"/>
              <a:buChar char="❏"/>
            </a:pP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Maintain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biological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diversity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CCCCCC"/>
              </a:buClr>
              <a:buFont typeface="AoyagiKouzanFontT"/>
              <a:buChar char="❏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CCCCC"/>
              </a:buClr>
              <a:buFont typeface="AoyagiKouzanFontT"/>
              <a:buChar char="❏"/>
            </a:pP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Recycle materials and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resources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greatest</a:t>
            </a:r>
            <a:r>
              <a:rPr sz="1800" spc="-8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extent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1864" y="982032"/>
            <a:ext cx="3776967" cy="317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151" y="814654"/>
            <a:ext cx="4149725" cy="325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05921"/>
                </a:solidFill>
                <a:latin typeface="Times New Roman"/>
                <a:cs typeface="Times New Roman"/>
              </a:rPr>
              <a:t>TREE</a:t>
            </a:r>
            <a:r>
              <a:rPr sz="1800" spc="-10" dirty="0">
                <a:solidFill>
                  <a:srgbClr val="F05921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F05921"/>
                </a:solidFill>
                <a:latin typeface="Times New Roman"/>
                <a:cs typeface="Times New Roman"/>
              </a:rPr>
              <a:t>PLANTATION</a:t>
            </a:r>
            <a:endParaRPr sz="1800">
              <a:latin typeface="Times New Roman"/>
              <a:cs typeface="Times New Roman"/>
            </a:endParaRPr>
          </a:p>
          <a:p>
            <a:pPr marL="469265" marR="63500" indent="-457200" algn="just">
              <a:lnSpc>
                <a:spcPct val="111100"/>
              </a:lnSpc>
              <a:spcBef>
                <a:spcPts val="165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Trees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contribute to their environment 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by providing oxygen,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improving air  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quality,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climate amelioration,  conserving 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water,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preserving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soil and  supporting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wildlife</a:t>
            </a:r>
            <a:endParaRPr sz="1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Natural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forests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tree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plantations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improve the water cycle in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diminishing 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runoff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and improving the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replenishment  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the water</a:t>
            </a:r>
            <a:r>
              <a:rPr sz="1800" spc="-1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table.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15162" y="1499322"/>
            <a:ext cx="2876544" cy="1823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573" y="615980"/>
            <a:ext cx="1250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SEED</a:t>
            </a:r>
            <a:r>
              <a:rPr spc="-80" dirty="0"/>
              <a:t> </a:t>
            </a:r>
            <a:r>
              <a:rPr spc="-5" dirty="0"/>
              <a:t>BALL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573" y="1099849"/>
            <a:ext cx="46050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11100"/>
              </a:lnSpc>
              <a:spcBef>
                <a:spcPts val="10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seed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ball (or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seed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bomb)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seed that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has  been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wrapped in soil materials,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usually a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mixture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clay and compost, and then</a:t>
            </a:r>
            <a:r>
              <a:rPr sz="1800" spc="-6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dried</a:t>
            </a:r>
            <a:endParaRPr sz="1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1100"/>
              </a:lnSpc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Seed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balls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are an easy and sustainable way  to cultivate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plants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that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provide a </a:t>
            </a:r>
            <a:r>
              <a:rPr sz="1800" spc="-10" dirty="0">
                <a:solidFill>
                  <a:srgbClr val="CCCCCC"/>
                </a:solidFill>
                <a:latin typeface="Times New Roman"/>
                <a:cs typeface="Times New Roman"/>
              </a:rPr>
              <a:t>larger 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window </a:t>
            </a:r>
            <a:r>
              <a:rPr sz="1800" dirty="0">
                <a:solidFill>
                  <a:srgbClr val="CCCCCC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CCCCCC"/>
                </a:solidFill>
                <a:latin typeface="Times New Roman"/>
                <a:cs typeface="Times New Roman"/>
              </a:rPr>
              <a:t>time when the sowing can</a:t>
            </a:r>
            <a:r>
              <a:rPr sz="1800" spc="-4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CCCCCC"/>
                </a:solidFill>
                <a:latin typeface="Times New Roman"/>
                <a:cs typeface="Times New Roman"/>
              </a:rPr>
              <a:t>occur.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7912" y="817498"/>
            <a:ext cx="2322070" cy="2032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1A2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06391" y="0"/>
            <a:ext cx="4737735" cy="5143500"/>
            <a:chOff x="4406391" y="0"/>
            <a:chExt cx="4737735" cy="5143500"/>
          </a:xfrm>
        </p:grpSpPr>
        <p:sp>
          <p:nvSpPr>
            <p:cNvPr id="4" name="object 4"/>
            <p:cNvSpPr/>
            <p:nvPr/>
          </p:nvSpPr>
          <p:spPr>
            <a:xfrm>
              <a:off x="4406379" y="0"/>
              <a:ext cx="4737735" cy="4735195"/>
            </a:xfrm>
            <a:custGeom>
              <a:avLst/>
              <a:gdLst/>
              <a:ahLst/>
              <a:cxnLst/>
              <a:rect l="l" t="t" r="r" b="b"/>
              <a:pathLst>
                <a:path w="4737734" h="4735195">
                  <a:moveTo>
                    <a:pt x="4737595" y="2342159"/>
                  </a:moveTo>
                  <a:lnTo>
                    <a:pt x="4727118" y="2331694"/>
                  </a:lnTo>
                  <a:lnTo>
                    <a:pt x="4727118" y="0"/>
                  </a:lnTo>
                  <a:lnTo>
                    <a:pt x="2393950" y="0"/>
                  </a:lnTo>
                  <a:lnTo>
                    <a:pt x="440436" y="0"/>
                  </a:lnTo>
                  <a:lnTo>
                    <a:pt x="0" y="0"/>
                  </a:lnTo>
                  <a:lnTo>
                    <a:pt x="4737595" y="4734598"/>
                  </a:lnTo>
                  <a:lnTo>
                    <a:pt x="4737595" y="2342159"/>
                  </a:lnTo>
                  <a:close/>
                </a:path>
              </a:pathLst>
            </a:custGeom>
            <a:solidFill>
              <a:srgbClr val="FFFFFF">
                <a:alpha val="34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18378" y="1236649"/>
              <a:ext cx="1866264" cy="2249805"/>
            </a:xfrm>
            <a:custGeom>
              <a:avLst/>
              <a:gdLst/>
              <a:ahLst/>
              <a:cxnLst/>
              <a:rect l="l" t="t" r="r" b="b"/>
              <a:pathLst>
                <a:path w="1866265" h="2249804">
                  <a:moveTo>
                    <a:pt x="808799" y="808799"/>
                  </a:moveTo>
                  <a:lnTo>
                    <a:pt x="0" y="0"/>
                  </a:lnTo>
                  <a:lnTo>
                    <a:pt x="0" y="404393"/>
                  </a:lnTo>
                  <a:lnTo>
                    <a:pt x="404406" y="808799"/>
                  </a:lnTo>
                  <a:lnTo>
                    <a:pt x="808799" y="808799"/>
                  </a:lnTo>
                  <a:close/>
                </a:path>
                <a:path w="1866265" h="2249804">
                  <a:moveTo>
                    <a:pt x="1040257" y="611835"/>
                  </a:moveTo>
                  <a:lnTo>
                    <a:pt x="635850" y="207429"/>
                  </a:lnTo>
                  <a:lnTo>
                    <a:pt x="231457" y="207429"/>
                  </a:lnTo>
                  <a:lnTo>
                    <a:pt x="1040257" y="1016228"/>
                  </a:lnTo>
                  <a:lnTo>
                    <a:pt x="1040257" y="611835"/>
                  </a:lnTo>
                  <a:close/>
                </a:path>
                <a:path w="1866265" h="2249804">
                  <a:moveTo>
                    <a:pt x="1177480" y="2041906"/>
                  </a:moveTo>
                  <a:lnTo>
                    <a:pt x="368681" y="1233093"/>
                  </a:lnTo>
                  <a:lnTo>
                    <a:pt x="368681" y="1637499"/>
                  </a:lnTo>
                  <a:lnTo>
                    <a:pt x="773074" y="2041906"/>
                  </a:lnTo>
                  <a:lnTo>
                    <a:pt x="1177480" y="2041906"/>
                  </a:lnTo>
                  <a:close/>
                </a:path>
                <a:path w="1866265" h="2249804">
                  <a:moveTo>
                    <a:pt x="1412532" y="1844929"/>
                  </a:moveTo>
                  <a:lnTo>
                    <a:pt x="1008126" y="1440522"/>
                  </a:lnTo>
                  <a:lnTo>
                    <a:pt x="603732" y="1440522"/>
                  </a:lnTo>
                  <a:lnTo>
                    <a:pt x="1412532" y="2249322"/>
                  </a:lnTo>
                  <a:lnTo>
                    <a:pt x="1412532" y="1844929"/>
                  </a:lnTo>
                  <a:close/>
                </a:path>
                <a:path w="1866265" h="2249804">
                  <a:moveTo>
                    <a:pt x="1865744" y="1434401"/>
                  </a:moveTo>
                  <a:lnTo>
                    <a:pt x="1056957" y="625589"/>
                  </a:lnTo>
                  <a:lnTo>
                    <a:pt x="1056957" y="1029995"/>
                  </a:lnTo>
                  <a:lnTo>
                    <a:pt x="1461350" y="1434401"/>
                  </a:lnTo>
                  <a:lnTo>
                    <a:pt x="1865744" y="1434401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08086" y="2069675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8" y="808793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8" y="404399"/>
                  </a:lnTo>
                  <a:lnTo>
                    <a:pt x="808798" y="808793"/>
                  </a:lnTo>
                  <a:close/>
                </a:path>
              </a:pathLst>
            </a:custGeom>
            <a:solidFill>
              <a:srgbClr val="82C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61124" y="2478087"/>
              <a:ext cx="2092960" cy="1640205"/>
            </a:xfrm>
            <a:custGeom>
              <a:avLst/>
              <a:gdLst/>
              <a:ahLst/>
              <a:cxnLst/>
              <a:rect l="l" t="t" r="r" b="b"/>
              <a:pathLst>
                <a:path w="2092959" h="1640204">
                  <a:moveTo>
                    <a:pt x="808799" y="808812"/>
                  </a:moveTo>
                  <a:lnTo>
                    <a:pt x="0" y="0"/>
                  </a:lnTo>
                  <a:lnTo>
                    <a:pt x="0" y="404418"/>
                  </a:lnTo>
                  <a:lnTo>
                    <a:pt x="404406" y="808812"/>
                  </a:lnTo>
                  <a:lnTo>
                    <a:pt x="808799" y="808812"/>
                  </a:lnTo>
                  <a:close/>
                </a:path>
                <a:path w="2092959" h="1640204">
                  <a:moveTo>
                    <a:pt x="995248" y="1426057"/>
                  </a:moveTo>
                  <a:lnTo>
                    <a:pt x="186461" y="617258"/>
                  </a:lnTo>
                  <a:lnTo>
                    <a:pt x="186461" y="1021664"/>
                  </a:lnTo>
                  <a:lnTo>
                    <a:pt x="590854" y="1426057"/>
                  </a:lnTo>
                  <a:lnTo>
                    <a:pt x="995248" y="1426057"/>
                  </a:lnTo>
                  <a:close/>
                </a:path>
                <a:path w="2092959" h="1640204">
                  <a:moveTo>
                    <a:pt x="1224305" y="1229080"/>
                  </a:moveTo>
                  <a:lnTo>
                    <a:pt x="819899" y="824687"/>
                  </a:lnTo>
                  <a:lnTo>
                    <a:pt x="415505" y="824687"/>
                  </a:lnTo>
                  <a:lnTo>
                    <a:pt x="1224305" y="1633486"/>
                  </a:lnTo>
                  <a:lnTo>
                    <a:pt x="1224305" y="1229080"/>
                  </a:lnTo>
                  <a:close/>
                </a:path>
                <a:path w="2092959" h="1640204">
                  <a:moveTo>
                    <a:pt x="1912924" y="619518"/>
                  </a:moveTo>
                  <a:lnTo>
                    <a:pt x="1508531" y="215112"/>
                  </a:lnTo>
                  <a:lnTo>
                    <a:pt x="1104125" y="215112"/>
                  </a:lnTo>
                  <a:lnTo>
                    <a:pt x="1912924" y="1023912"/>
                  </a:lnTo>
                  <a:lnTo>
                    <a:pt x="1912924" y="619518"/>
                  </a:lnTo>
                  <a:close/>
                </a:path>
                <a:path w="2092959" h="1640204">
                  <a:moveTo>
                    <a:pt x="2092731" y="1235341"/>
                  </a:moveTo>
                  <a:lnTo>
                    <a:pt x="1688325" y="830935"/>
                  </a:lnTo>
                  <a:lnTo>
                    <a:pt x="1283931" y="830935"/>
                  </a:lnTo>
                  <a:lnTo>
                    <a:pt x="2092731" y="1639735"/>
                  </a:lnTo>
                  <a:lnTo>
                    <a:pt x="2092731" y="1235341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27410" y="3711192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8" y="808798"/>
                  </a:moveTo>
                  <a:lnTo>
                    <a:pt x="404399" y="808798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8" y="808798"/>
                  </a:lnTo>
                  <a:close/>
                </a:path>
              </a:pathLst>
            </a:custGeom>
            <a:solidFill>
              <a:srgbClr val="014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62431" y="3718852"/>
              <a:ext cx="1681480" cy="1424940"/>
            </a:xfrm>
            <a:custGeom>
              <a:avLst/>
              <a:gdLst/>
              <a:ahLst/>
              <a:cxnLst/>
              <a:rect l="l" t="t" r="r" b="b"/>
              <a:pathLst>
                <a:path w="1681479" h="1424939">
                  <a:moveTo>
                    <a:pt x="808799" y="604164"/>
                  </a:moveTo>
                  <a:lnTo>
                    <a:pt x="404393" y="199771"/>
                  </a:lnTo>
                  <a:lnTo>
                    <a:pt x="0" y="199771"/>
                  </a:lnTo>
                  <a:lnTo>
                    <a:pt x="808799" y="1008570"/>
                  </a:lnTo>
                  <a:lnTo>
                    <a:pt x="808799" y="604164"/>
                  </a:lnTo>
                  <a:close/>
                </a:path>
                <a:path w="1681479" h="1424939">
                  <a:moveTo>
                    <a:pt x="1448841" y="808799"/>
                  </a:moveTo>
                  <a:lnTo>
                    <a:pt x="640041" y="0"/>
                  </a:lnTo>
                  <a:lnTo>
                    <a:pt x="640041" y="404393"/>
                  </a:lnTo>
                  <a:lnTo>
                    <a:pt x="1044448" y="808799"/>
                  </a:lnTo>
                  <a:lnTo>
                    <a:pt x="1448841" y="808799"/>
                  </a:lnTo>
                  <a:close/>
                </a:path>
                <a:path w="1681479" h="1424939">
                  <a:moveTo>
                    <a:pt x="1634642" y="1424647"/>
                  </a:moveTo>
                  <a:lnTo>
                    <a:pt x="825842" y="615848"/>
                  </a:lnTo>
                  <a:lnTo>
                    <a:pt x="825842" y="1020241"/>
                  </a:lnTo>
                  <a:lnTo>
                    <a:pt x="1230249" y="1424647"/>
                  </a:lnTo>
                  <a:lnTo>
                    <a:pt x="1634642" y="1424647"/>
                  </a:lnTo>
                  <a:close/>
                </a:path>
                <a:path w="1681479" h="1424939">
                  <a:moveTo>
                    <a:pt x="1680870" y="611847"/>
                  </a:moveTo>
                  <a:lnTo>
                    <a:pt x="1276464" y="207441"/>
                  </a:lnTo>
                  <a:lnTo>
                    <a:pt x="872070" y="207441"/>
                  </a:lnTo>
                  <a:lnTo>
                    <a:pt x="1680870" y="1016241"/>
                  </a:lnTo>
                  <a:lnTo>
                    <a:pt x="1680870" y="611847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1248" y="515455"/>
            <a:ext cx="683514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265" marR="5080" indent="-457200">
              <a:lnSpc>
                <a:spcPct val="100699"/>
              </a:lnSpc>
              <a:spcBef>
                <a:spcPts val="85"/>
              </a:spcBef>
              <a:tabLst>
                <a:tab pos="469265" algn="l"/>
              </a:tabLst>
            </a:pPr>
            <a:r>
              <a:rPr dirty="0">
                <a:solidFill>
                  <a:srgbClr val="FFFFFF"/>
                </a:solidFill>
                <a:latin typeface="AoyagiKouzanFontT"/>
                <a:cs typeface="AoyagiKouzanFontT"/>
              </a:rPr>
              <a:t>❏	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35" dirty="0">
                <a:solidFill>
                  <a:srgbClr val="FFFFFF"/>
                </a:solidFill>
                <a:latin typeface="Verdana"/>
                <a:cs typeface="Verdana"/>
              </a:rPr>
              <a:t>interdependence</a:t>
            </a:r>
            <a:r>
              <a:rPr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40" dirty="0">
                <a:solidFill>
                  <a:srgbClr val="FFFFFF"/>
                </a:solidFill>
                <a:latin typeface="Verdana"/>
                <a:cs typeface="Verdana"/>
              </a:rPr>
              <a:t>economics</a:t>
            </a:r>
            <a:r>
              <a:rPr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environment</a:t>
            </a:r>
            <a:r>
              <a:rPr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spc="15" dirty="0">
                <a:solidFill>
                  <a:srgbClr val="FFFFFF"/>
                </a:solidFill>
                <a:latin typeface="Verdana"/>
                <a:cs typeface="Verdana"/>
              </a:rPr>
              <a:t>given</a:t>
            </a:r>
            <a:r>
              <a:rPr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40" dirty="0">
                <a:solidFill>
                  <a:srgbClr val="FFFFFF"/>
                </a:solidFill>
                <a:latin typeface="Verdana"/>
                <a:cs typeface="Verdana"/>
              </a:rPr>
              <a:t>below</a:t>
            </a:r>
            <a:r>
              <a:rPr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ﬂow</a:t>
            </a:r>
            <a:r>
              <a:rPr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35" dirty="0">
                <a:solidFill>
                  <a:srgbClr val="FFFFFF"/>
                </a:solidFill>
                <a:latin typeface="Verdana"/>
                <a:cs typeface="Verdana"/>
              </a:rPr>
              <a:t>diagram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015485" y="1926356"/>
            <a:ext cx="2836545" cy="2209165"/>
            <a:chOff x="2015485" y="1926356"/>
            <a:chExt cx="2836545" cy="2209165"/>
          </a:xfrm>
        </p:grpSpPr>
        <p:sp>
          <p:nvSpPr>
            <p:cNvPr id="12" name="object 12"/>
            <p:cNvSpPr/>
            <p:nvPr/>
          </p:nvSpPr>
          <p:spPr>
            <a:xfrm>
              <a:off x="2076970" y="2021845"/>
              <a:ext cx="11430" cy="2099310"/>
            </a:xfrm>
            <a:custGeom>
              <a:avLst/>
              <a:gdLst/>
              <a:ahLst/>
              <a:cxnLst/>
              <a:rect l="l" t="t" r="r" b="b"/>
              <a:pathLst>
                <a:path w="11430" h="2099310">
                  <a:moveTo>
                    <a:pt x="0" y="0"/>
                  </a:moveTo>
                  <a:lnTo>
                    <a:pt x="11099" y="2099095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8120" y="2982018"/>
              <a:ext cx="2679700" cy="1139190"/>
            </a:xfrm>
            <a:custGeom>
              <a:avLst/>
              <a:gdLst/>
              <a:ahLst/>
              <a:cxnLst/>
              <a:rect l="l" t="t" r="r" b="b"/>
              <a:pathLst>
                <a:path w="2679700" h="1139189">
                  <a:moveTo>
                    <a:pt x="0" y="1138797"/>
                  </a:moveTo>
                  <a:lnTo>
                    <a:pt x="2679594" y="1116597"/>
                  </a:lnTo>
                </a:path>
                <a:path w="2679700" h="1139189">
                  <a:moveTo>
                    <a:pt x="0" y="22324"/>
                  </a:moveTo>
                  <a:lnTo>
                    <a:pt x="1261497" y="11224"/>
                  </a:lnTo>
                </a:path>
                <a:path w="2679700" h="1139189">
                  <a:moveTo>
                    <a:pt x="1261622" y="0"/>
                  </a:moveTo>
                  <a:lnTo>
                    <a:pt x="1272722" y="1127697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80344" y="2278695"/>
              <a:ext cx="2009775" cy="1819910"/>
            </a:xfrm>
            <a:custGeom>
              <a:avLst/>
              <a:gdLst/>
              <a:ahLst/>
              <a:cxnLst/>
              <a:rect l="l" t="t" r="r" b="b"/>
              <a:pathLst>
                <a:path w="2009775" h="1819910">
                  <a:moveTo>
                    <a:pt x="1987345" y="1819796"/>
                  </a:moveTo>
                  <a:lnTo>
                    <a:pt x="2009545" y="0"/>
                  </a:lnTo>
                </a:path>
                <a:path w="2009775" h="1819910">
                  <a:moveTo>
                    <a:pt x="0" y="167399"/>
                  </a:moveTo>
                  <a:lnTo>
                    <a:pt x="1295097" y="1406697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8527" y="1960005"/>
              <a:ext cx="122974" cy="385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3169" y="2512994"/>
              <a:ext cx="893444" cy="927100"/>
            </a:xfrm>
            <a:custGeom>
              <a:avLst/>
              <a:gdLst/>
              <a:ahLst/>
              <a:cxnLst/>
              <a:rect l="l" t="t" r="r" b="b"/>
              <a:pathLst>
                <a:path w="893445" h="927100">
                  <a:moveTo>
                    <a:pt x="0" y="926698"/>
                  </a:moveTo>
                  <a:lnTo>
                    <a:pt x="893098" y="0"/>
                  </a:lnTo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5485" y="1926356"/>
              <a:ext cx="122969" cy="3745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1723" y="2671202"/>
            <a:ext cx="1072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28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100" spc="-419" baseline="-5952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1400" spc="-28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100" spc="-419" baseline="-5952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sz="1400" spc="-280" dirty="0">
                <a:solidFill>
                  <a:srgbClr val="FF0000"/>
                </a:solidFill>
                <a:latin typeface="Arial"/>
                <a:cs typeface="Arial"/>
              </a:rPr>
              <a:t>vi</a:t>
            </a:r>
            <a:r>
              <a:rPr sz="2100" spc="-419" baseline="-5952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400" spc="-280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2100" spc="-419" baseline="-5952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spc="-28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100" spc="-419" baseline="-5952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1400" spc="-28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100" spc="-419" baseline="-5952" dirty="0">
                <a:solidFill>
                  <a:srgbClr val="FF0000"/>
                </a:solidFill>
                <a:latin typeface="Arial"/>
                <a:cs typeface="Arial"/>
              </a:rPr>
              <a:t>ty</a:t>
            </a:r>
            <a:r>
              <a:rPr sz="1400" spc="-280" dirty="0">
                <a:solidFill>
                  <a:srgbClr val="FF0000"/>
                </a:solidFill>
                <a:latin typeface="Arial"/>
                <a:cs typeface="Arial"/>
              </a:rPr>
              <a:t>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1487" y="3046844"/>
            <a:ext cx="14357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FF0000"/>
                </a:solidFill>
                <a:latin typeface="Lato"/>
                <a:cs typeface="Lato"/>
              </a:rPr>
              <a:t>Abatement</a:t>
            </a:r>
            <a:r>
              <a:rPr sz="1600" spc="-170" dirty="0">
                <a:solidFill>
                  <a:srgbClr val="FF0000"/>
                </a:solidFill>
                <a:latin typeface="Lato"/>
                <a:cs typeface="Lato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Lato"/>
                <a:cs typeface="Lato"/>
              </a:rPr>
              <a:t>cost</a:t>
            </a:r>
            <a:endParaRPr sz="1600">
              <a:latin typeface="Lato"/>
              <a:cs typeface="La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5995" y="2466260"/>
            <a:ext cx="128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endParaRPr sz="1400">
              <a:latin typeface="Lato"/>
              <a:cs typeface="La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44989" y="3751232"/>
            <a:ext cx="146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endParaRPr sz="1400">
              <a:latin typeface="Lato"/>
              <a:cs typeface="La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44012" y="2566729"/>
            <a:ext cx="1409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ato"/>
                <a:cs typeface="Lato"/>
              </a:rPr>
              <a:t>B</a:t>
            </a:r>
            <a:endParaRPr sz="1400">
              <a:latin typeface="Lato"/>
              <a:cs typeface="La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3875" y="4151825"/>
            <a:ext cx="1898014" cy="6273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400" dirty="0">
                <a:solidFill>
                  <a:srgbClr val="FFFFFF"/>
                </a:solidFill>
                <a:latin typeface="Lato"/>
                <a:cs typeface="Lato"/>
              </a:rPr>
              <a:t>0</a:t>
            </a:r>
            <a:endParaRPr sz="1400">
              <a:latin typeface="Lato"/>
              <a:cs typeface="Lato"/>
            </a:endParaRPr>
          </a:p>
          <a:p>
            <a:pPr marL="838835">
              <a:lnSpc>
                <a:spcPct val="100000"/>
              </a:lnSpc>
              <a:spcBef>
                <a:spcPts val="605"/>
              </a:spcBef>
            </a:pPr>
            <a:r>
              <a:rPr sz="1600" dirty="0">
                <a:solidFill>
                  <a:srgbClr val="FF0000"/>
                </a:solidFill>
                <a:latin typeface="Lato"/>
                <a:cs typeface="Lato"/>
              </a:rPr>
              <a:t>Size </a:t>
            </a:r>
            <a:r>
              <a:rPr sz="1600" spc="-20" dirty="0">
                <a:solidFill>
                  <a:srgbClr val="FF0000"/>
                </a:solidFill>
                <a:latin typeface="Lato"/>
                <a:cs typeface="Lato"/>
              </a:rPr>
              <a:t>of</a:t>
            </a:r>
            <a:r>
              <a:rPr sz="1600" spc="-275" dirty="0">
                <a:solidFill>
                  <a:srgbClr val="FF0000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FF0000"/>
                </a:solidFill>
                <a:latin typeface="Lato"/>
                <a:cs typeface="Lato"/>
              </a:rPr>
              <a:t>GDP</a:t>
            </a:r>
            <a:endParaRPr sz="16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7899" y="413724"/>
            <a:ext cx="7760334" cy="9620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265" marR="5080" indent="-457200" algn="just">
              <a:lnSpc>
                <a:spcPct val="113999"/>
              </a:lnSpc>
              <a:spcBef>
                <a:spcPts val="85"/>
              </a:spcBef>
            </a:pPr>
            <a:r>
              <a:rPr dirty="0">
                <a:solidFill>
                  <a:srgbClr val="D8D8D8"/>
                </a:solidFill>
                <a:latin typeface="AoyagiKouzanFontT"/>
                <a:cs typeface="AoyagiKouzanFontT"/>
              </a:rPr>
              <a:t>❏ </a:t>
            </a:r>
            <a:r>
              <a:rPr spc="-5" dirty="0">
                <a:solidFill>
                  <a:srgbClr val="D8D8D8"/>
                </a:solidFill>
              </a:rPr>
              <a:t>The </a:t>
            </a:r>
            <a:r>
              <a:rPr dirty="0">
                <a:solidFill>
                  <a:srgbClr val="D8D8D8"/>
                </a:solidFill>
              </a:rPr>
              <a:t>first </a:t>
            </a:r>
            <a:r>
              <a:rPr spc="-5" dirty="0">
                <a:solidFill>
                  <a:srgbClr val="D8D8D8"/>
                </a:solidFill>
              </a:rPr>
              <a:t>law </a:t>
            </a:r>
            <a:r>
              <a:rPr dirty="0">
                <a:solidFill>
                  <a:srgbClr val="D8D8D8"/>
                </a:solidFill>
              </a:rPr>
              <a:t>of </a:t>
            </a:r>
            <a:r>
              <a:rPr spc="-5" dirty="0">
                <a:solidFill>
                  <a:srgbClr val="D8D8D8"/>
                </a:solidFill>
              </a:rPr>
              <a:t>thermodynamics, </a:t>
            </a:r>
            <a:r>
              <a:rPr dirty="0">
                <a:solidFill>
                  <a:srgbClr val="D8D8D8"/>
                </a:solidFill>
              </a:rPr>
              <a:t>I.e .the </a:t>
            </a:r>
            <a:r>
              <a:rPr spc="-5" dirty="0">
                <a:solidFill>
                  <a:srgbClr val="D8D8D8"/>
                </a:solidFill>
              </a:rPr>
              <a:t>law </a:t>
            </a:r>
            <a:r>
              <a:rPr dirty="0">
                <a:solidFill>
                  <a:srgbClr val="D8D8D8"/>
                </a:solidFill>
              </a:rPr>
              <a:t>of </a:t>
            </a:r>
            <a:r>
              <a:rPr spc="-5" dirty="0">
                <a:solidFill>
                  <a:srgbClr val="D8D8D8"/>
                </a:solidFill>
              </a:rPr>
              <a:t>conservation </a:t>
            </a:r>
            <a:r>
              <a:rPr dirty="0">
                <a:solidFill>
                  <a:srgbClr val="D8D8D8"/>
                </a:solidFill>
              </a:rPr>
              <a:t>of </a:t>
            </a:r>
            <a:r>
              <a:rPr spc="-5" dirty="0">
                <a:solidFill>
                  <a:srgbClr val="D8D8D8"/>
                </a:solidFill>
              </a:rPr>
              <a:t>matter and  </a:t>
            </a:r>
            <a:r>
              <a:rPr spc="-25" dirty="0">
                <a:solidFill>
                  <a:srgbClr val="D8D8D8"/>
                </a:solidFill>
              </a:rPr>
              <a:t>energy, </a:t>
            </a:r>
            <a:r>
              <a:rPr spc="-5" dirty="0">
                <a:solidFill>
                  <a:srgbClr val="D8D8D8"/>
                </a:solidFill>
              </a:rPr>
              <a:t>emphasizes that in any </a:t>
            </a:r>
            <a:r>
              <a:rPr dirty="0">
                <a:solidFill>
                  <a:srgbClr val="D8D8D8"/>
                </a:solidFill>
              </a:rPr>
              <a:t>production </a:t>
            </a:r>
            <a:r>
              <a:rPr spc="-5" dirty="0">
                <a:solidFill>
                  <a:srgbClr val="D8D8D8"/>
                </a:solidFill>
              </a:rPr>
              <a:t>system “what </a:t>
            </a:r>
            <a:r>
              <a:rPr dirty="0">
                <a:solidFill>
                  <a:srgbClr val="D8D8D8"/>
                </a:solidFill>
              </a:rPr>
              <a:t>goes </a:t>
            </a:r>
            <a:r>
              <a:rPr spc="-5" dirty="0">
                <a:solidFill>
                  <a:srgbClr val="D8D8D8"/>
                </a:solidFill>
              </a:rPr>
              <a:t>in must come  </a:t>
            </a:r>
            <a:r>
              <a:rPr dirty="0">
                <a:solidFill>
                  <a:srgbClr val="D8D8D8"/>
                </a:solidFill>
              </a:rPr>
              <a:t>out”.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499" y="1766266"/>
            <a:ext cx="7823834" cy="281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765" marR="17780" indent="-457200">
              <a:lnSpc>
                <a:spcPct val="113399"/>
              </a:lnSpc>
              <a:spcBef>
                <a:spcPts val="100"/>
              </a:spcBef>
              <a:buFont typeface="AoyagiKouzanFontT"/>
              <a:buChar char="❏"/>
              <a:tabLst>
                <a:tab pos="532765" algn="l"/>
                <a:tab pos="533400" algn="l"/>
                <a:tab pos="1083310" algn="l"/>
                <a:tab pos="1380490" algn="l"/>
                <a:tab pos="2148205" algn="l"/>
                <a:tab pos="2479040" algn="l"/>
                <a:tab pos="2978785" algn="l"/>
                <a:tab pos="3897629" algn="l"/>
                <a:tab pos="4763135" algn="l"/>
                <a:tab pos="5809615" algn="l"/>
                <a:tab pos="6145530" algn="l"/>
                <a:tab pos="7064375" algn="l"/>
              </a:tabLst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Thi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s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s	known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s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e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Materia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l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Balanc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e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Approac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h	or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Materia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l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Balance  Principle.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❏"/>
            </a:pPr>
            <a:endParaRPr sz="2800">
              <a:latin typeface="Times New Roman"/>
              <a:cs typeface="Times New Roman"/>
            </a:endParaRPr>
          </a:p>
          <a:p>
            <a:pPr marL="532765" marR="5080" indent="-457200">
              <a:lnSpc>
                <a:spcPct val="113399"/>
              </a:lnSpc>
              <a:buFont typeface="AoyagiKouzanFontT"/>
              <a:buChar char="❏"/>
              <a:tabLst>
                <a:tab pos="532765" algn="l"/>
                <a:tab pos="533400" algn="l"/>
              </a:tabLst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The material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flow diagram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implies that mass inputs must equal mass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outputs  for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every</a:t>
            </a:r>
            <a:r>
              <a:rPr sz="1800" spc="-10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process.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❏"/>
            </a:pPr>
            <a:endParaRPr sz="2850">
              <a:latin typeface="Times New Roman"/>
              <a:cs typeface="Times New Roman"/>
            </a:endParaRPr>
          </a:p>
          <a:p>
            <a:pPr marL="532765" marR="80010" indent="-520700">
              <a:lnSpc>
                <a:spcPct val="112999"/>
              </a:lnSpc>
              <a:buSzPct val="127777"/>
              <a:buFont typeface="AoyagiKouzanFontT"/>
              <a:buChar char="❏"/>
              <a:tabLst>
                <a:tab pos="532765" algn="l"/>
                <a:tab pos="533400" algn="l"/>
              </a:tabLst>
            </a:pP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short, material and </a:t>
            </a:r>
            <a:r>
              <a:rPr sz="1800" spc="-10" dirty="0">
                <a:solidFill>
                  <a:srgbClr val="D8D8D8"/>
                </a:solidFill>
                <a:latin typeface="Times New Roman"/>
                <a:cs typeface="Times New Roman"/>
              </a:rPr>
              <a:t>energy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are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drawn from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environment,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used for production 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and consumption activities and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returned back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to the environment as</a:t>
            </a:r>
            <a:r>
              <a:rPr sz="1800" spc="-4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wastes.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101" y="315589"/>
            <a:ext cx="77089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765" algn="l"/>
              </a:tabLst>
            </a:pPr>
            <a:r>
              <a:rPr sz="2300" dirty="0">
                <a:solidFill>
                  <a:srgbClr val="D8D8D8"/>
                </a:solidFill>
                <a:latin typeface="AoyagiKouzanFontT"/>
                <a:cs typeface="AoyagiKouzanFontT"/>
              </a:rPr>
              <a:t>❏	</a:t>
            </a:r>
            <a:r>
              <a:rPr dirty="0">
                <a:solidFill>
                  <a:srgbClr val="D8D8D8"/>
                </a:solidFill>
              </a:rPr>
              <a:t>In </a:t>
            </a:r>
            <a:r>
              <a:rPr spc="-5" dirty="0">
                <a:solidFill>
                  <a:srgbClr val="D8D8D8"/>
                </a:solidFill>
              </a:rPr>
              <a:t>its simple </a:t>
            </a:r>
            <a:r>
              <a:rPr dirty="0">
                <a:solidFill>
                  <a:srgbClr val="D8D8D8"/>
                </a:solidFill>
              </a:rPr>
              <a:t>form </a:t>
            </a:r>
            <a:r>
              <a:rPr spc="-5" dirty="0">
                <a:solidFill>
                  <a:srgbClr val="D8D8D8"/>
                </a:solidFill>
              </a:rPr>
              <a:t>the Material Balance Approach can </a:t>
            </a:r>
            <a:r>
              <a:rPr dirty="0">
                <a:solidFill>
                  <a:srgbClr val="D8D8D8"/>
                </a:solidFill>
              </a:rPr>
              <a:t>be put </a:t>
            </a:r>
            <a:r>
              <a:rPr spc="-5" dirty="0">
                <a:solidFill>
                  <a:srgbClr val="D8D8D8"/>
                </a:solidFill>
              </a:rPr>
              <a:t>in </a:t>
            </a:r>
            <a:r>
              <a:rPr dirty="0">
                <a:solidFill>
                  <a:srgbClr val="D8D8D8"/>
                </a:solidFill>
              </a:rPr>
              <a:t>form</a:t>
            </a:r>
            <a:r>
              <a:rPr spc="-160" dirty="0">
                <a:solidFill>
                  <a:srgbClr val="D8D8D8"/>
                </a:solidFill>
              </a:rPr>
              <a:t> </a:t>
            </a:r>
            <a:r>
              <a:rPr spc="-5" dirty="0">
                <a:solidFill>
                  <a:srgbClr val="D8D8D8"/>
                </a:solidFill>
              </a:rPr>
              <a:t>equation.</a:t>
            </a:r>
            <a:endParaRPr sz="2300">
              <a:latin typeface="AoyagiKouzanFontT"/>
              <a:cs typeface="AoyagiKouzanFont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67805" y="1034485"/>
            <a:ext cx="2176145" cy="412115"/>
            <a:chOff x="3467805" y="1034485"/>
            <a:chExt cx="2176145" cy="412115"/>
          </a:xfrm>
        </p:grpSpPr>
        <p:sp>
          <p:nvSpPr>
            <p:cNvPr id="4" name="object 4"/>
            <p:cNvSpPr/>
            <p:nvPr/>
          </p:nvSpPr>
          <p:spPr>
            <a:xfrm>
              <a:off x="3472567" y="1039247"/>
              <a:ext cx="2166620" cy="402590"/>
            </a:xfrm>
            <a:custGeom>
              <a:avLst/>
              <a:gdLst/>
              <a:ahLst/>
              <a:cxnLst/>
              <a:rect l="l" t="t" r="r" b="b"/>
              <a:pathLst>
                <a:path w="2166620" h="402590">
                  <a:moveTo>
                    <a:pt x="2098995" y="401999"/>
                  </a:moveTo>
                  <a:lnTo>
                    <a:pt x="66999" y="401999"/>
                  </a:lnTo>
                  <a:lnTo>
                    <a:pt x="40921" y="396733"/>
                  </a:lnTo>
                  <a:lnTo>
                    <a:pt x="19624" y="382374"/>
                  </a:lnTo>
                  <a:lnTo>
                    <a:pt x="5265" y="361077"/>
                  </a:lnTo>
                  <a:lnTo>
                    <a:pt x="0" y="334996"/>
                  </a:lnTo>
                  <a:lnTo>
                    <a:pt x="0" y="67002"/>
                  </a:lnTo>
                  <a:lnTo>
                    <a:pt x="5265" y="40921"/>
                  </a:lnTo>
                  <a:lnTo>
                    <a:pt x="19624" y="19624"/>
                  </a:lnTo>
                  <a:lnTo>
                    <a:pt x="40921" y="5265"/>
                  </a:lnTo>
                  <a:lnTo>
                    <a:pt x="66999" y="0"/>
                  </a:lnTo>
                  <a:lnTo>
                    <a:pt x="2098995" y="0"/>
                  </a:lnTo>
                  <a:lnTo>
                    <a:pt x="2136162" y="11257"/>
                  </a:lnTo>
                  <a:lnTo>
                    <a:pt x="2160898" y="41361"/>
                  </a:lnTo>
                  <a:lnTo>
                    <a:pt x="2165995" y="67002"/>
                  </a:lnTo>
                  <a:lnTo>
                    <a:pt x="2165995" y="334996"/>
                  </a:lnTo>
                  <a:lnTo>
                    <a:pt x="2160730" y="361077"/>
                  </a:lnTo>
                  <a:lnTo>
                    <a:pt x="2146370" y="382374"/>
                  </a:lnTo>
                  <a:lnTo>
                    <a:pt x="2125073" y="396733"/>
                  </a:lnTo>
                  <a:lnTo>
                    <a:pt x="2098995" y="401999"/>
                  </a:lnTo>
                  <a:close/>
                </a:path>
              </a:pathLst>
            </a:custGeom>
            <a:solidFill>
              <a:srgbClr val="82C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72567" y="1039247"/>
              <a:ext cx="2166620" cy="402590"/>
            </a:xfrm>
            <a:custGeom>
              <a:avLst/>
              <a:gdLst/>
              <a:ahLst/>
              <a:cxnLst/>
              <a:rect l="l" t="t" r="r" b="b"/>
              <a:pathLst>
                <a:path w="2166620" h="402590">
                  <a:moveTo>
                    <a:pt x="0" y="67002"/>
                  </a:moveTo>
                  <a:lnTo>
                    <a:pt x="5265" y="40921"/>
                  </a:lnTo>
                  <a:lnTo>
                    <a:pt x="19624" y="19624"/>
                  </a:lnTo>
                  <a:lnTo>
                    <a:pt x="40921" y="5265"/>
                  </a:lnTo>
                  <a:lnTo>
                    <a:pt x="66999" y="0"/>
                  </a:lnTo>
                  <a:lnTo>
                    <a:pt x="2098995" y="0"/>
                  </a:lnTo>
                  <a:lnTo>
                    <a:pt x="2136162" y="11257"/>
                  </a:lnTo>
                  <a:lnTo>
                    <a:pt x="2160898" y="41361"/>
                  </a:lnTo>
                  <a:lnTo>
                    <a:pt x="2165995" y="67002"/>
                  </a:lnTo>
                  <a:lnTo>
                    <a:pt x="2165995" y="334996"/>
                  </a:lnTo>
                  <a:lnTo>
                    <a:pt x="2160730" y="361077"/>
                  </a:lnTo>
                  <a:lnTo>
                    <a:pt x="2146370" y="382374"/>
                  </a:lnTo>
                  <a:lnTo>
                    <a:pt x="2125073" y="396733"/>
                  </a:lnTo>
                  <a:lnTo>
                    <a:pt x="2098995" y="401999"/>
                  </a:lnTo>
                  <a:lnTo>
                    <a:pt x="66999" y="401999"/>
                  </a:lnTo>
                  <a:lnTo>
                    <a:pt x="40921" y="396733"/>
                  </a:lnTo>
                  <a:lnTo>
                    <a:pt x="19624" y="382374"/>
                  </a:lnTo>
                  <a:lnTo>
                    <a:pt x="5265" y="361077"/>
                  </a:lnTo>
                  <a:lnTo>
                    <a:pt x="0" y="334996"/>
                  </a:lnTo>
                  <a:lnTo>
                    <a:pt x="0" y="67002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65216" y="1115661"/>
            <a:ext cx="16440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Natural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9883" y="2452282"/>
            <a:ext cx="1215390" cy="601980"/>
            <a:chOff x="2049883" y="2452282"/>
            <a:chExt cx="1215390" cy="601980"/>
          </a:xfrm>
        </p:grpSpPr>
        <p:sp>
          <p:nvSpPr>
            <p:cNvPr id="8" name="object 8"/>
            <p:cNvSpPr/>
            <p:nvPr/>
          </p:nvSpPr>
          <p:spPr>
            <a:xfrm>
              <a:off x="2054645" y="2457044"/>
              <a:ext cx="1205865" cy="592455"/>
            </a:xfrm>
            <a:custGeom>
              <a:avLst/>
              <a:gdLst/>
              <a:ahLst/>
              <a:cxnLst/>
              <a:rect l="l" t="t" r="r" b="b"/>
              <a:pathLst>
                <a:path w="1205864" h="592455">
                  <a:moveTo>
                    <a:pt x="1107047" y="591898"/>
                  </a:moveTo>
                  <a:lnTo>
                    <a:pt x="98652" y="591898"/>
                  </a:lnTo>
                  <a:lnTo>
                    <a:pt x="60252" y="584145"/>
                  </a:lnTo>
                  <a:lnTo>
                    <a:pt x="28894" y="563001"/>
                  </a:lnTo>
                  <a:lnTo>
                    <a:pt x="7752" y="531644"/>
                  </a:lnTo>
                  <a:lnTo>
                    <a:pt x="0" y="493249"/>
                  </a:lnTo>
                  <a:lnTo>
                    <a:pt x="0" y="98649"/>
                  </a:lnTo>
                  <a:lnTo>
                    <a:pt x="7752" y="60254"/>
                  </a:lnTo>
                  <a:lnTo>
                    <a:pt x="28894" y="28896"/>
                  </a:lnTo>
                  <a:lnTo>
                    <a:pt x="60252" y="7753"/>
                  </a:lnTo>
                  <a:lnTo>
                    <a:pt x="98652" y="0"/>
                  </a:lnTo>
                  <a:lnTo>
                    <a:pt x="1107047" y="0"/>
                  </a:lnTo>
                  <a:lnTo>
                    <a:pt x="1144791" y="7509"/>
                  </a:lnTo>
                  <a:lnTo>
                    <a:pt x="1176797" y="28894"/>
                  </a:lnTo>
                  <a:lnTo>
                    <a:pt x="1198185" y="60905"/>
                  </a:lnTo>
                  <a:lnTo>
                    <a:pt x="1205697" y="98649"/>
                  </a:lnTo>
                  <a:lnTo>
                    <a:pt x="1205697" y="493249"/>
                  </a:lnTo>
                  <a:lnTo>
                    <a:pt x="1197944" y="531644"/>
                  </a:lnTo>
                  <a:lnTo>
                    <a:pt x="1176800" y="563001"/>
                  </a:lnTo>
                  <a:lnTo>
                    <a:pt x="1145443" y="584145"/>
                  </a:lnTo>
                  <a:lnTo>
                    <a:pt x="1107047" y="591898"/>
                  </a:lnTo>
                  <a:close/>
                </a:path>
              </a:pathLst>
            </a:custGeom>
            <a:solidFill>
              <a:srgbClr val="82C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4645" y="2457044"/>
              <a:ext cx="1205865" cy="592455"/>
            </a:xfrm>
            <a:custGeom>
              <a:avLst/>
              <a:gdLst/>
              <a:ahLst/>
              <a:cxnLst/>
              <a:rect l="l" t="t" r="r" b="b"/>
              <a:pathLst>
                <a:path w="1205864" h="592455">
                  <a:moveTo>
                    <a:pt x="0" y="98649"/>
                  </a:moveTo>
                  <a:lnTo>
                    <a:pt x="7752" y="60254"/>
                  </a:lnTo>
                  <a:lnTo>
                    <a:pt x="28894" y="28896"/>
                  </a:lnTo>
                  <a:lnTo>
                    <a:pt x="60252" y="7753"/>
                  </a:lnTo>
                  <a:lnTo>
                    <a:pt x="98652" y="0"/>
                  </a:lnTo>
                  <a:lnTo>
                    <a:pt x="1107047" y="0"/>
                  </a:lnTo>
                  <a:lnTo>
                    <a:pt x="1144791" y="7509"/>
                  </a:lnTo>
                  <a:lnTo>
                    <a:pt x="1176797" y="28894"/>
                  </a:lnTo>
                  <a:lnTo>
                    <a:pt x="1198185" y="60905"/>
                  </a:lnTo>
                  <a:lnTo>
                    <a:pt x="1205697" y="98649"/>
                  </a:lnTo>
                  <a:lnTo>
                    <a:pt x="1205697" y="493249"/>
                  </a:lnTo>
                  <a:lnTo>
                    <a:pt x="1197944" y="531644"/>
                  </a:lnTo>
                  <a:lnTo>
                    <a:pt x="1176800" y="563001"/>
                  </a:lnTo>
                  <a:lnTo>
                    <a:pt x="1145443" y="584145"/>
                  </a:lnTo>
                  <a:lnTo>
                    <a:pt x="1107047" y="591898"/>
                  </a:lnTo>
                  <a:lnTo>
                    <a:pt x="98652" y="591898"/>
                  </a:lnTo>
                  <a:lnTo>
                    <a:pt x="60252" y="584145"/>
                  </a:lnTo>
                  <a:lnTo>
                    <a:pt x="28894" y="563001"/>
                  </a:lnTo>
                  <a:lnTo>
                    <a:pt x="7752" y="531644"/>
                  </a:lnTo>
                  <a:lnTo>
                    <a:pt x="0" y="493249"/>
                  </a:lnTo>
                  <a:lnTo>
                    <a:pt x="0" y="986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56566" y="2628412"/>
            <a:ext cx="8343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Producers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4361" y="2130158"/>
            <a:ext cx="8237855" cy="2678430"/>
            <a:chOff x="354361" y="2130158"/>
            <a:chExt cx="8237855" cy="2678430"/>
          </a:xfrm>
        </p:grpSpPr>
        <p:sp>
          <p:nvSpPr>
            <p:cNvPr id="12" name="object 12"/>
            <p:cNvSpPr/>
            <p:nvPr/>
          </p:nvSpPr>
          <p:spPr>
            <a:xfrm>
              <a:off x="3226943" y="3037518"/>
              <a:ext cx="832485" cy="543560"/>
            </a:xfrm>
            <a:custGeom>
              <a:avLst/>
              <a:gdLst/>
              <a:ahLst/>
              <a:cxnLst/>
              <a:rect l="l" t="t" r="r" b="b"/>
              <a:pathLst>
                <a:path w="832485" h="543560">
                  <a:moveTo>
                    <a:pt x="0" y="11399"/>
                  </a:moveTo>
                  <a:lnTo>
                    <a:pt x="815098" y="0"/>
                  </a:lnTo>
                </a:path>
                <a:path w="832485" h="543560">
                  <a:moveTo>
                    <a:pt x="815023" y="249"/>
                  </a:moveTo>
                  <a:lnTo>
                    <a:pt x="831898" y="543473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4667" y="3752317"/>
              <a:ext cx="1205865" cy="457834"/>
            </a:xfrm>
            <a:custGeom>
              <a:avLst/>
              <a:gdLst/>
              <a:ahLst/>
              <a:cxnLst/>
              <a:rect l="l" t="t" r="r" b="b"/>
              <a:pathLst>
                <a:path w="1205864" h="457835">
                  <a:moveTo>
                    <a:pt x="1129397" y="457799"/>
                  </a:moveTo>
                  <a:lnTo>
                    <a:pt x="76299" y="457799"/>
                  </a:lnTo>
                  <a:lnTo>
                    <a:pt x="46596" y="451804"/>
                  </a:lnTo>
                  <a:lnTo>
                    <a:pt x="22343" y="435455"/>
                  </a:lnTo>
                  <a:lnTo>
                    <a:pt x="5994" y="411203"/>
                  </a:lnTo>
                  <a:lnTo>
                    <a:pt x="0" y="381499"/>
                  </a:lnTo>
                  <a:lnTo>
                    <a:pt x="0" y="76299"/>
                  </a:lnTo>
                  <a:lnTo>
                    <a:pt x="5994" y="46596"/>
                  </a:lnTo>
                  <a:lnTo>
                    <a:pt x="22343" y="22343"/>
                  </a:lnTo>
                  <a:lnTo>
                    <a:pt x="46596" y="5994"/>
                  </a:lnTo>
                  <a:lnTo>
                    <a:pt x="76299" y="0"/>
                  </a:lnTo>
                  <a:lnTo>
                    <a:pt x="1129397" y="0"/>
                  </a:lnTo>
                  <a:lnTo>
                    <a:pt x="1171729" y="12824"/>
                  </a:lnTo>
                  <a:lnTo>
                    <a:pt x="1199885" y="47103"/>
                  </a:lnTo>
                  <a:lnTo>
                    <a:pt x="1205697" y="76299"/>
                  </a:lnTo>
                  <a:lnTo>
                    <a:pt x="1205697" y="381499"/>
                  </a:lnTo>
                  <a:lnTo>
                    <a:pt x="1199703" y="411203"/>
                  </a:lnTo>
                  <a:lnTo>
                    <a:pt x="1183353" y="435455"/>
                  </a:lnTo>
                  <a:lnTo>
                    <a:pt x="1159101" y="451804"/>
                  </a:lnTo>
                  <a:lnTo>
                    <a:pt x="1129397" y="457799"/>
                  </a:lnTo>
                  <a:close/>
                </a:path>
              </a:pathLst>
            </a:custGeom>
            <a:solidFill>
              <a:srgbClr val="82C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4667" y="3752317"/>
              <a:ext cx="1205865" cy="457834"/>
            </a:xfrm>
            <a:custGeom>
              <a:avLst/>
              <a:gdLst/>
              <a:ahLst/>
              <a:cxnLst/>
              <a:rect l="l" t="t" r="r" b="b"/>
              <a:pathLst>
                <a:path w="1205864" h="457835">
                  <a:moveTo>
                    <a:pt x="0" y="76299"/>
                  </a:moveTo>
                  <a:lnTo>
                    <a:pt x="5994" y="46595"/>
                  </a:lnTo>
                  <a:lnTo>
                    <a:pt x="22343" y="22343"/>
                  </a:lnTo>
                  <a:lnTo>
                    <a:pt x="46595" y="5994"/>
                  </a:lnTo>
                  <a:lnTo>
                    <a:pt x="76299" y="0"/>
                  </a:lnTo>
                  <a:lnTo>
                    <a:pt x="1129397" y="0"/>
                  </a:lnTo>
                  <a:lnTo>
                    <a:pt x="1171729" y="12824"/>
                  </a:lnTo>
                  <a:lnTo>
                    <a:pt x="1199885" y="47103"/>
                  </a:lnTo>
                  <a:lnTo>
                    <a:pt x="1205697" y="76299"/>
                  </a:lnTo>
                  <a:lnTo>
                    <a:pt x="1205697" y="381499"/>
                  </a:lnTo>
                  <a:lnTo>
                    <a:pt x="1199703" y="411203"/>
                  </a:lnTo>
                  <a:lnTo>
                    <a:pt x="1183353" y="435455"/>
                  </a:lnTo>
                  <a:lnTo>
                    <a:pt x="1159101" y="451804"/>
                  </a:lnTo>
                  <a:lnTo>
                    <a:pt x="1129397" y="457799"/>
                  </a:lnTo>
                  <a:lnTo>
                    <a:pt x="76299" y="457799"/>
                  </a:lnTo>
                  <a:lnTo>
                    <a:pt x="46595" y="451804"/>
                  </a:lnTo>
                  <a:lnTo>
                    <a:pt x="22343" y="435455"/>
                  </a:lnTo>
                  <a:lnTo>
                    <a:pt x="5994" y="411203"/>
                  </a:lnTo>
                  <a:lnTo>
                    <a:pt x="0" y="381499"/>
                  </a:lnTo>
                  <a:lnTo>
                    <a:pt x="0" y="7629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7379" y="3565255"/>
              <a:ext cx="122924" cy="1596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60343" y="2742694"/>
              <a:ext cx="2228850" cy="10795"/>
            </a:xfrm>
            <a:custGeom>
              <a:avLst/>
              <a:gdLst/>
              <a:ahLst/>
              <a:cxnLst/>
              <a:rect l="l" t="t" r="r" b="b"/>
              <a:pathLst>
                <a:path w="2228850" h="10794">
                  <a:moveTo>
                    <a:pt x="0" y="10299"/>
                  </a:moveTo>
                  <a:lnTo>
                    <a:pt x="2228845" y="0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74676" y="2681207"/>
              <a:ext cx="158474" cy="1229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0364" y="3981216"/>
              <a:ext cx="1481455" cy="0"/>
            </a:xfrm>
            <a:custGeom>
              <a:avLst/>
              <a:gdLst/>
              <a:ahLst/>
              <a:cxnLst/>
              <a:rect l="l" t="t" r="r" b="b"/>
              <a:pathLst>
                <a:path w="1481454">
                  <a:moveTo>
                    <a:pt x="0" y="0"/>
                  </a:moveTo>
                  <a:lnTo>
                    <a:pt x="1480947" y="0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47024" y="3919729"/>
              <a:ext cx="158249" cy="1229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60738" y="2736344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100499" y="100499"/>
                  </a:moveTo>
                  <a:lnTo>
                    <a:pt x="0" y="100499"/>
                  </a:lnTo>
                  <a:lnTo>
                    <a:pt x="0" y="0"/>
                  </a:lnTo>
                  <a:lnTo>
                    <a:pt x="100499" y="0"/>
                  </a:lnTo>
                  <a:lnTo>
                    <a:pt x="100499" y="100499"/>
                  </a:lnTo>
                  <a:close/>
                </a:path>
              </a:pathLst>
            </a:custGeom>
            <a:solidFill>
              <a:srgbClr val="82C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60738" y="2736344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0" y="0"/>
                  </a:moveTo>
                  <a:lnTo>
                    <a:pt x="100499" y="0"/>
                  </a:lnTo>
                  <a:lnTo>
                    <a:pt x="100499" y="100499"/>
                  </a:lnTo>
                  <a:lnTo>
                    <a:pt x="0" y="100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32811" y="39309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499" y="100499"/>
                  </a:moveTo>
                  <a:lnTo>
                    <a:pt x="0" y="100499"/>
                  </a:lnTo>
                  <a:lnTo>
                    <a:pt x="0" y="0"/>
                  </a:lnTo>
                  <a:lnTo>
                    <a:pt x="100499" y="0"/>
                  </a:lnTo>
                  <a:lnTo>
                    <a:pt x="100499" y="100499"/>
                  </a:lnTo>
                  <a:close/>
                </a:path>
              </a:pathLst>
            </a:custGeom>
            <a:solidFill>
              <a:srgbClr val="82C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32811" y="39309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100499" y="0"/>
                  </a:lnTo>
                  <a:lnTo>
                    <a:pt x="100499" y="100499"/>
                  </a:lnTo>
                  <a:lnTo>
                    <a:pt x="0" y="100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61238" y="2771069"/>
              <a:ext cx="2095500" cy="15875"/>
            </a:xfrm>
            <a:custGeom>
              <a:avLst/>
              <a:gdLst/>
              <a:ahLst/>
              <a:cxnLst/>
              <a:rect l="l" t="t" r="r" b="b"/>
              <a:pathLst>
                <a:path w="2095500" h="15875">
                  <a:moveTo>
                    <a:pt x="0" y="15524"/>
                  </a:moveTo>
                  <a:lnTo>
                    <a:pt x="2095345" y="0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41946" y="2709581"/>
              <a:ext cx="158599" cy="1229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22011" y="3979166"/>
              <a:ext cx="1626235" cy="7620"/>
            </a:xfrm>
            <a:custGeom>
              <a:avLst/>
              <a:gdLst/>
              <a:ahLst/>
              <a:cxnLst/>
              <a:rect l="l" t="t" r="r" b="b"/>
              <a:pathLst>
                <a:path w="1626234" h="7620">
                  <a:moveTo>
                    <a:pt x="0" y="7599"/>
                  </a:moveTo>
                  <a:lnTo>
                    <a:pt x="1626146" y="0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33645" y="3917679"/>
              <a:ext cx="158474" cy="1229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50744" y="4031466"/>
              <a:ext cx="4049395" cy="759460"/>
            </a:xfrm>
            <a:custGeom>
              <a:avLst/>
              <a:gdLst/>
              <a:ahLst/>
              <a:cxnLst/>
              <a:rect l="l" t="t" r="r" b="b"/>
              <a:pathLst>
                <a:path w="4049395" h="759460">
                  <a:moveTo>
                    <a:pt x="4032316" y="0"/>
                  </a:moveTo>
                  <a:lnTo>
                    <a:pt x="4048816" y="759298"/>
                  </a:lnTo>
                </a:path>
                <a:path w="4049395" h="759460">
                  <a:moveTo>
                    <a:pt x="4048941" y="736848"/>
                  </a:moveTo>
                  <a:lnTo>
                    <a:pt x="0" y="715273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06782" y="4685252"/>
              <a:ext cx="158499" cy="1229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35194" y="3253918"/>
              <a:ext cx="10160" cy="1492250"/>
            </a:xfrm>
            <a:custGeom>
              <a:avLst/>
              <a:gdLst/>
              <a:ahLst/>
              <a:cxnLst/>
              <a:rect l="l" t="t" r="r" b="b"/>
              <a:pathLst>
                <a:path w="10160" h="1492250">
                  <a:moveTo>
                    <a:pt x="0" y="1492046"/>
                  </a:moveTo>
                  <a:lnTo>
                    <a:pt x="9949" y="0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83657" y="3109956"/>
              <a:ext cx="122974" cy="1585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1744" y="2144445"/>
              <a:ext cx="3109595" cy="592455"/>
            </a:xfrm>
            <a:custGeom>
              <a:avLst/>
              <a:gdLst/>
              <a:ahLst/>
              <a:cxnLst/>
              <a:rect l="l" t="t" r="r" b="b"/>
              <a:pathLst>
                <a:path w="3109595" h="592455">
                  <a:moveTo>
                    <a:pt x="3109243" y="591898"/>
                  </a:moveTo>
                  <a:lnTo>
                    <a:pt x="3103843" y="0"/>
                  </a:lnTo>
                </a:path>
                <a:path w="3109595" h="592455">
                  <a:moveTo>
                    <a:pt x="3103793" y="11299"/>
                  </a:moveTo>
                  <a:lnTo>
                    <a:pt x="0" y="44899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79157" y="2186108"/>
              <a:ext cx="122924" cy="3216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8649" y="2754694"/>
              <a:ext cx="1515110" cy="15240"/>
            </a:xfrm>
            <a:custGeom>
              <a:avLst/>
              <a:gdLst/>
              <a:ahLst/>
              <a:cxnLst/>
              <a:rect l="l" t="t" r="r" b="b"/>
              <a:pathLst>
                <a:path w="1515110" h="15239">
                  <a:moveTo>
                    <a:pt x="0" y="15099"/>
                  </a:moveTo>
                  <a:lnTo>
                    <a:pt x="1514554" y="0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68446" y="2693207"/>
              <a:ext cx="158714" cy="1229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52449" y="2443942"/>
            <a:ext cx="1562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Lato"/>
                <a:cs typeface="Lato"/>
              </a:rPr>
              <a:t>Raw </a:t>
            </a:r>
            <a:r>
              <a:rPr sz="1600" spc="15" dirty="0">
                <a:solidFill>
                  <a:srgbClr val="FFFFFF"/>
                </a:solidFill>
                <a:latin typeface="Lato"/>
                <a:cs typeface="Lato"/>
              </a:rPr>
              <a:t>Material</a:t>
            </a:r>
            <a:r>
              <a:rPr sz="1600" spc="-25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Lato"/>
                <a:cs typeface="Lato"/>
              </a:rPr>
              <a:t>(M)</a:t>
            </a:r>
            <a:endParaRPr sz="1600">
              <a:latin typeface="Lato"/>
              <a:cs typeface="La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58193" y="1715424"/>
            <a:ext cx="1337310" cy="2781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90805" algn="r">
              <a:lnSpc>
                <a:spcPts val="655"/>
              </a:lnSpc>
              <a:spcBef>
                <a:spcPts val="114"/>
              </a:spcBef>
            </a:pPr>
            <a:r>
              <a:rPr sz="1050" spc="45" dirty="0">
                <a:solidFill>
                  <a:srgbClr val="FFFFFF"/>
                </a:solidFill>
                <a:latin typeface="Lato"/>
                <a:cs typeface="Lato"/>
              </a:rPr>
              <a:t>r</a:t>
            </a:r>
            <a:endParaRPr sz="1050">
              <a:latin typeface="Lato"/>
              <a:cs typeface="Lato"/>
            </a:endParaRPr>
          </a:p>
          <a:p>
            <a:pPr marL="38100">
              <a:lnSpc>
                <a:spcPts val="1315"/>
              </a:lnSpc>
            </a:pPr>
            <a:r>
              <a:rPr sz="1600" spc="-5" dirty="0">
                <a:solidFill>
                  <a:srgbClr val="FFFFFF"/>
                </a:solidFill>
                <a:latin typeface="Lato"/>
                <a:cs typeface="Lato"/>
              </a:rPr>
              <a:t>Recycled </a:t>
            </a:r>
            <a:r>
              <a:rPr sz="1600" spc="25" dirty="0">
                <a:solidFill>
                  <a:srgbClr val="FFFFFF"/>
                </a:solidFill>
                <a:latin typeface="Lato"/>
                <a:cs typeface="Lato"/>
              </a:rPr>
              <a:t>(R</a:t>
            </a:r>
            <a:r>
              <a:rPr sz="1575" spc="37" baseline="-31746" dirty="0">
                <a:solidFill>
                  <a:srgbClr val="FFFFFF"/>
                </a:solidFill>
                <a:latin typeface="Lato"/>
                <a:cs typeface="Lato"/>
              </a:rPr>
              <a:t>p</a:t>
            </a:r>
            <a:r>
              <a:rPr sz="1575" spc="-135" baseline="-31746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Lato"/>
                <a:cs typeface="Lato"/>
              </a:rPr>
              <a:t>)</a:t>
            </a:r>
            <a:endParaRPr sz="1600">
              <a:latin typeface="Lato"/>
              <a:cs typeface="La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36845" y="2432769"/>
            <a:ext cx="1234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FFFFFF"/>
                </a:solidFill>
                <a:latin typeface="Lato"/>
                <a:cs typeface="Lato"/>
              </a:rPr>
              <a:t>Residuals(Rp)</a:t>
            </a:r>
            <a:endParaRPr sz="1600">
              <a:latin typeface="Lato"/>
              <a:cs typeface="La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57337" y="3124987"/>
            <a:ext cx="2854325" cy="9709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70840" marR="1898014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Lato"/>
                <a:cs typeface="Lato"/>
              </a:rPr>
              <a:t>Goods  </a:t>
            </a:r>
            <a:r>
              <a:rPr sz="1600" spc="25" dirty="0">
                <a:solidFill>
                  <a:srgbClr val="FFFFFF"/>
                </a:solidFill>
                <a:latin typeface="Lato"/>
                <a:cs typeface="Lato"/>
              </a:rPr>
              <a:t>(G)</a:t>
            </a:r>
            <a:endParaRPr sz="1600">
              <a:latin typeface="Lato"/>
              <a:cs typeface="Lato"/>
            </a:endParaRPr>
          </a:p>
          <a:p>
            <a:pPr marL="1588135">
              <a:lnSpc>
                <a:spcPts val="1550"/>
              </a:lnSpc>
            </a:pPr>
            <a:r>
              <a:rPr sz="1600" spc="10" dirty="0">
                <a:solidFill>
                  <a:srgbClr val="FFFFFF"/>
                </a:solidFill>
                <a:latin typeface="Lato"/>
                <a:cs typeface="Lato"/>
              </a:rPr>
              <a:t>Residuals</a:t>
            </a:r>
            <a:r>
              <a:rPr sz="1600" spc="-14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Lato"/>
                <a:cs typeface="Lato"/>
              </a:rPr>
              <a:t>(R</a:t>
            </a:r>
            <a:r>
              <a:rPr sz="1575" spc="44" baseline="-31746" dirty="0">
                <a:solidFill>
                  <a:srgbClr val="FFFFFF"/>
                </a:solidFill>
                <a:latin typeface="Lato"/>
                <a:cs typeface="Lato"/>
              </a:rPr>
              <a:t>c</a:t>
            </a:r>
            <a:r>
              <a:rPr sz="1600" spc="30" dirty="0">
                <a:solidFill>
                  <a:srgbClr val="FFFFFF"/>
                </a:solidFill>
                <a:latin typeface="Lato"/>
                <a:cs typeface="Lato"/>
              </a:rPr>
              <a:t>)</a:t>
            </a:r>
            <a:endParaRPr sz="1600">
              <a:latin typeface="Lato"/>
              <a:cs typeface="Lato"/>
            </a:endParaRPr>
          </a:p>
          <a:p>
            <a:pPr marL="25400">
              <a:lnSpc>
                <a:spcPct val="10000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Consumers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55631" y="4567820"/>
            <a:ext cx="8128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FFFFFF"/>
                </a:solidFill>
                <a:latin typeface="Lato"/>
                <a:cs typeface="Lato"/>
              </a:rPr>
              <a:t>c</a:t>
            </a:r>
            <a:endParaRPr sz="900">
              <a:latin typeface="Lato"/>
              <a:cs typeface="La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80305" y="4441879"/>
            <a:ext cx="1135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Lato"/>
                <a:cs typeface="Lato"/>
              </a:rPr>
              <a:t>Recycled </a:t>
            </a:r>
            <a:r>
              <a:rPr sz="1400" spc="35" dirty="0">
                <a:solidFill>
                  <a:srgbClr val="FFFFFF"/>
                </a:solidFill>
                <a:latin typeface="Lato"/>
                <a:cs typeface="Lato"/>
              </a:rPr>
              <a:t>(R</a:t>
            </a:r>
            <a:r>
              <a:rPr sz="1350" spc="52" baseline="30864" dirty="0">
                <a:solidFill>
                  <a:srgbClr val="FFFFFF"/>
                </a:solidFill>
                <a:latin typeface="Lato"/>
                <a:cs typeface="Lato"/>
              </a:rPr>
              <a:t>r</a:t>
            </a:r>
            <a:r>
              <a:rPr sz="1350" spc="97" baseline="3086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Lato"/>
                <a:cs typeface="Lato"/>
              </a:rPr>
              <a:t>)</a:t>
            </a:r>
            <a:endParaRPr sz="1400">
              <a:latin typeface="Lato"/>
              <a:cs typeface="La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22005" y="2515073"/>
            <a:ext cx="914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FFFFFF"/>
                </a:solidFill>
                <a:latin typeface="Lato"/>
                <a:cs typeface="Lato"/>
              </a:rPr>
              <a:t>p</a:t>
            </a:r>
            <a:endParaRPr sz="900">
              <a:latin typeface="Lato"/>
              <a:cs typeface="La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11385" y="2389131"/>
            <a:ext cx="13468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ato"/>
                <a:cs typeface="Lato"/>
              </a:rPr>
              <a:t>Discharged </a:t>
            </a:r>
            <a:r>
              <a:rPr sz="1400" spc="35" dirty="0">
                <a:solidFill>
                  <a:srgbClr val="FFFFFF"/>
                </a:solidFill>
                <a:latin typeface="Lato"/>
                <a:cs typeface="Lato"/>
              </a:rPr>
              <a:t>(R</a:t>
            </a:r>
            <a:r>
              <a:rPr sz="1400" spc="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350" spc="37" baseline="30864" dirty="0">
                <a:solidFill>
                  <a:srgbClr val="FFFFFF"/>
                </a:solidFill>
                <a:latin typeface="Lato"/>
                <a:cs typeface="Lato"/>
              </a:rPr>
              <a:t>d</a:t>
            </a:r>
            <a:r>
              <a:rPr sz="1400" spc="25" dirty="0">
                <a:solidFill>
                  <a:srgbClr val="FFFFFF"/>
                </a:solidFill>
                <a:latin typeface="Lato"/>
                <a:cs typeface="Lato"/>
              </a:rPr>
              <a:t>)</a:t>
            </a:r>
            <a:endParaRPr sz="1400">
              <a:latin typeface="Lato"/>
              <a:cs typeface="La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26201" y="4301445"/>
            <a:ext cx="914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FFFFFF"/>
                </a:solidFill>
                <a:latin typeface="Lato"/>
                <a:cs typeface="Lato"/>
              </a:rPr>
              <a:t>p</a:t>
            </a:r>
            <a:endParaRPr sz="900">
              <a:latin typeface="Lato"/>
              <a:cs typeface="La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15582" y="4175503"/>
            <a:ext cx="13468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ato"/>
                <a:cs typeface="Lato"/>
              </a:rPr>
              <a:t>Discharged </a:t>
            </a:r>
            <a:r>
              <a:rPr sz="1400" spc="35" dirty="0">
                <a:solidFill>
                  <a:srgbClr val="FFFFFF"/>
                </a:solidFill>
                <a:latin typeface="Lato"/>
                <a:cs typeface="Lato"/>
              </a:rPr>
              <a:t>(R</a:t>
            </a:r>
            <a:r>
              <a:rPr sz="1400" spc="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350" spc="37" baseline="30864" dirty="0">
                <a:solidFill>
                  <a:srgbClr val="FFFFFF"/>
                </a:solidFill>
                <a:latin typeface="Lato"/>
                <a:cs typeface="Lato"/>
              </a:rPr>
              <a:t>d</a:t>
            </a:r>
            <a:r>
              <a:rPr sz="1400" spc="25" dirty="0">
                <a:solidFill>
                  <a:srgbClr val="FFFFFF"/>
                </a:solidFill>
                <a:latin typeface="Lato"/>
                <a:cs typeface="Lato"/>
              </a:rPr>
              <a:t>)</a:t>
            </a:r>
            <a:endParaRPr sz="14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0"/>
            <a:ext cx="61931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864360" algn="l"/>
                <a:tab pos="2671445" algn="l"/>
                <a:tab pos="3592195" algn="l"/>
                <a:tab pos="4483735" algn="l"/>
                <a:tab pos="5345430" algn="l"/>
              </a:tabLst>
            </a:pPr>
            <a:r>
              <a:rPr sz="3200" b="1" dirty="0">
                <a:latin typeface="Arial"/>
                <a:cs typeface="Arial"/>
              </a:rPr>
              <a:t>M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=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G–R	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	+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R</a:t>
            </a:r>
            <a:r>
              <a:rPr sz="3075" b="1" spc="7" baseline="31165" dirty="0">
                <a:latin typeface="Arial"/>
                <a:cs typeface="Arial"/>
              </a:rPr>
              <a:t>r	</a:t>
            </a:r>
            <a:r>
              <a:rPr sz="3200" b="1" dirty="0">
                <a:latin typeface="Arial"/>
                <a:cs typeface="Arial"/>
              </a:rPr>
              <a:t>+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R</a:t>
            </a:r>
            <a:r>
              <a:rPr sz="3075" b="1" spc="7" baseline="31165" dirty="0">
                <a:latin typeface="Arial"/>
                <a:cs typeface="Arial"/>
              </a:rPr>
              <a:t>r	</a:t>
            </a:r>
            <a:r>
              <a:rPr sz="3200" b="1" spc="5" dirty="0">
                <a:latin typeface="Arial"/>
                <a:cs typeface="Arial"/>
              </a:rPr>
              <a:t>=R</a:t>
            </a:r>
            <a:r>
              <a:rPr sz="3150" b="1" spc="7" baseline="31746" dirty="0">
                <a:latin typeface="Arial"/>
                <a:cs typeface="Arial"/>
              </a:rPr>
              <a:t>d	</a:t>
            </a:r>
            <a:r>
              <a:rPr sz="3200" b="1" dirty="0">
                <a:latin typeface="Arial"/>
                <a:cs typeface="Arial"/>
              </a:rPr>
              <a:t>+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10" dirty="0">
                <a:latin typeface="Arial"/>
                <a:cs typeface="Arial"/>
              </a:rPr>
              <a:t>R</a:t>
            </a:r>
            <a:r>
              <a:rPr sz="3150" b="1" spc="15" baseline="31746" dirty="0">
                <a:latin typeface="Arial"/>
                <a:cs typeface="Arial"/>
              </a:rPr>
              <a:t>d</a:t>
            </a:r>
            <a:endParaRPr sz="3150" baseline="31746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0620" y="230716"/>
            <a:ext cx="4655820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34390" algn="l"/>
                <a:tab pos="1754505" algn="l"/>
                <a:tab pos="2675255" algn="l"/>
                <a:tab pos="3517265" algn="l"/>
                <a:tab pos="4491990" algn="l"/>
              </a:tabLst>
            </a:pPr>
            <a:r>
              <a:rPr sz="3075" b="1" spc="15" baseline="1355" dirty="0">
                <a:solidFill>
                  <a:srgbClr val="F05921"/>
                </a:solidFill>
                <a:latin typeface="Arial"/>
                <a:cs typeface="Arial"/>
              </a:rPr>
              <a:t>C	P	P	</a:t>
            </a:r>
            <a:r>
              <a:rPr sz="3075" b="1" spc="7" baseline="1355" dirty="0">
                <a:solidFill>
                  <a:srgbClr val="F05921"/>
                </a:solidFill>
                <a:latin typeface="Arial"/>
                <a:cs typeface="Arial"/>
              </a:rPr>
              <a:t>c	</a:t>
            </a:r>
            <a:r>
              <a:rPr sz="2100" b="1" spc="20" dirty="0">
                <a:solidFill>
                  <a:srgbClr val="F05921"/>
                </a:solidFill>
                <a:latin typeface="Arial"/>
                <a:cs typeface="Arial"/>
              </a:rPr>
              <a:t>p	</a:t>
            </a:r>
            <a:r>
              <a:rPr sz="2100" b="1" spc="15" dirty="0">
                <a:solidFill>
                  <a:srgbClr val="F05921"/>
                </a:solidFill>
                <a:latin typeface="Arial"/>
                <a:cs typeface="Arial"/>
              </a:rPr>
              <a:t>c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5947" y="571046"/>
            <a:ext cx="6886575" cy="1917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265" marR="9525" indent="-457200" algn="just">
              <a:lnSpc>
                <a:spcPct val="111700"/>
              </a:lnSpc>
              <a:spcBef>
                <a:spcPts val="110"/>
              </a:spcBef>
              <a:buFont typeface="AoyagiKouzanFontT"/>
              <a:buChar char="❏"/>
              <a:tabLst>
                <a:tab pos="469900" algn="l"/>
              </a:tabLst>
            </a:pP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Environment is the supplier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all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forms of resources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like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renewable 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non-renewable,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and it is also acting as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sink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cleaning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up of 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wastes.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8D8D8"/>
              </a:buClr>
            </a:pPr>
            <a:endParaRPr sz="2400" dirty="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12300"/>
              </a:lnSpc>
              <a:buClr>
                <a:srgbClr val="D8D8D8"/>
              </a:buClr>
              <a:buFont typeface="AoyagiKouzanFontT"/>
              <a:buChar char="❏"/>
              <a:tabLst>
                <a:tab pos="545465" algn="l"/>
                <a:tab pos="6525259" algn="l"/>
              </a:tabLst>
            </a:pPr>
            <a:r>
              <a:rPr dirty="0"/>
              <a:t>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Households and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firms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are connected to environment, and they are  interconnecte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d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too.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0517" y="2591245"/>
            <a:ext cx="5196205" cy="60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11100"/>
              </a:lnSpc>
              <a:spcBef>
                <a:spcPts val="100"/>
              </a:spcBef>
              <a:tabLst>
                <a:tab pos="580390" algn="l"/>
                <a:tab pos="1666239" algn="l"/>
                <a:tab pos="1823085" algn="l"/>
                <a:tab pos="2162810" algn="l"/>
                <a:tab pos="2316480" algn="l"/>
                <a:tab pos="2813050" algn="l"/>
                <a:tab pos="2963545" algn="l"/>
                <a:tab pos="3399790" algn="l"/>
                <a:tab pos="3787775" algn="l"/>
                <a:tab pos="3859529" algn="l"/>
                <a:tab pos="4180840" algn="l"/>
                <a:tab pos="4839970" algn="l"/>
                <a:tab pos="4916170" algn="l"/>
              </a:tabLst>
            </a:pPr>
            <a:r>
              <a:rPr sz="1800" dirty="0">
                <a:solidFill>
                  <a:srgbClr val="D8D8D8"/>
                </a:solidFill>
                <a:latin typeface="AoyagiKouzanFontT"/>
                <a:cs typeface="AoyagiKouzanFontT"/>
              </a:rPr>
              <a:t>❏	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Household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s	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an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d		firms		depend	on	nature		for  households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and	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firms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send	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out		residuals	of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6215" y="2591245"/>
            <a:ext cx="1702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9225">
              <a:lnSpc>
                <a:spcPct val="111100"/>
              </a:lnSpc>
              <a:spcBef>
                <a:spcPts val="100"/>
              </a:spcBef>
              <a:tabLst>
                <a:tab pos="1246505" algn="l"/>
                <a:tab pos="1356995" algn="l"/>
              </a:tabLst>
            </a:pP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resources.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Both  consumptio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n		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and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7716" y="3231324"/>
            <a:ext cx="3097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production respectively </a:t>
            </a:r>
            <a:r>
              <a:rPr sz="1800" spc="-5" dirty="0">
                <a:solidFill>
                  <a:srgbClr val="D8D8D8"/>
                </a:solidFill>
                <a:latin typeface="Times New Roman"/>
                <a:cs typeface="Times New Roman"/>
              </a:rPr>
              <a:t>to</a:t>
            </a:r>
            <a:r>
              <a:rPr sz="1800" spc="-95" dirty="0">
                <a:solidFill>
                  <a:srgbClr val="D8D8D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8D8D8"/>
                </a:solidFill>
                <a:latin typeface="Times New Roman"/>
                <a:cs typeface="Times New Roman"/>
              </a:rPr>
              <a:t>nature.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2240</Words>
  <Application>Microsoft Office PowerPoint</Application>
  <PresentationFormat>On-screen Show (16:9)</PresentationFormat>
  <Paragraphs>273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AoyagiKouzanFontT</vt:lpstr>
      <vt:lpstr>Arial</vt:lpstr>
      <vt:lpstr>Calibri</vt:lpstr>
      <vt:lpstr>Lato</vt:lpstr>
      <vt:lpstr>Times New Roman</vt:lpstr>
      <vt:lpstr>Verdana</vt:lpstr>
      <vt:lpstr>Office Theme</vt:lpstr>
      <vt:lpstr>PowerPoint Presentation</vt:lpstr>
      <vt:lpstr>INTRODUCTION:</vt:lpstr>
      <vt:lpstr>PowerPoint Presentation</vt:lpstr>
      <vt:lpstr>ECO SYSTEM</vt:lpstr>
      <vt:lpstr>LINKAGE BETWEEN ECONOMY AND  ENVIRONMENT</vt:lpstr>
      <vt:lpstr>❏ The interdependence of economics and environment is  given below with ﬂow diagram</vt:lpstr>
      <vt:lpstr>❏ The first law of thermodynamics, I.e .the law of conservation of matter and  energy, emphasizes that in any production system “what goes in must come  out”.</vt:lpstr>
      <vt:lpstr>❏ In its simple form the Material Balance Approach can be put in form equation.</vt:lpstr>
      <vt:lpstr>M = G–R – R + Rr + Rr =Rd + Rd</vt:lpstr>
      <vt:lpstr>ENVIRONMENTAL GOODS</vt:lpstr>
      <vt:lpstr>ENVIRONMENTAL QUALITY</vt:lpstr>
      <vt:lpstr>EXTERNALITIES &amp; ENVIRONMENT</vt:lpstr>
      <vt:lpstr>MEANING</vt:lpstr>
      <vt:lpstr>DEFINITION</vt:lpstr>
      <vt:lpstr>CLASSIFICATION OF EXTERNALITIES</vt:lpstr>
      <vt:lpstr>NEGATIVE CONSUMPTION  EXTERNALITY</vt:lpstr>
      <vt:lpstr>POSITIVE PRODUCTION EXTERNALITY</vt:lpstr>
      <vt:lpstr>NEGATIVE PRODUCTION EXTERNALITIES</vt:lpstr>
      <vt:lpstr>POLLUTION</vt:lpstr>
      <vt:lpstr>TYPES OF POLLUTION</vt:lpstr>
      <vt:lpstr>AIR POLLUTION</vt:lpstr>
      <vt:lpstr>TYPES OF AIR POLLUTION</vt:lpstr>
      <vt:lpstr>Outdoor Air Pollution</vt:lpstr>
      <vt:lpstr>CAUSES OF AIR POLLUTION</vt:lpstr>
      <vt:lpstr>EFFECTS OF AIR POLLUTION</vt:lpstr>
      <vt:lpstr>MEASURES TO CONTROL AIR POLLUTION</vt:lpstr>
      <vt:lpstr>PowerPoint Presentation</vt:lpstr>
      <vt:lpstr>TYPES OF WATER POLLUTION</vt:lpstr>
      <vt:lpstr>CAUSES OF WATER POLLUTION</vt:lpstr>
      <vt:lpstr>EFFECTS OF WATER POLLUTION</vt:lpstr>
      <vt:lpstr>MEASURES TO CONTROL WATER POLLUTION</vt:lpstr>
      <vt:lpstr>NOISE POLLUTION</vt:lpstr>
      <vt:lpstr>TYPES OF NOISE POLLUTION</vt:lpstr>
      <vt:lpstr>CAUSES OF NOISE POLLUTION</vt:lpstr>
      <vt:lpstr>EFFECTS OF NOISE POLLUTION</vt:lpstr>
      <vt:lpstr>PowerPoint Presentation</vt:lpstr>
      <vt:lpstr>PowerPoint Presentation</vt:lpstr>
      <vt:lpstr>TYPES OF LAND POLLUTION</vt:lpstr>
      <vt:lpstr>PowerPoint Presentation</vt:lpstr>
      <vt:lpstr>PowerPoint Presentation</vt:lpstr>
      <vt:lpstr>PowerPoint Presentation</vt:lpstr>
      <vt:lpstr>PowerPoint Presentation</vt:lpstr>
      <vt:lpstr>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 DEVELOPMENT GOALS</vt:lpstr>
      <vt:lpstr>PowerPoint Presentation</vt:lpstr>
      <vt:lpstr>PowerPoint Presentation</vt:lpstr>
      <vt:lpstr>PowerPoint Presentation</vt:lpstr>
      <vt:lpstr>PRINCIPLES OF ORGANIC FARMING</vt:lpstr>
      <vt:lpstr>PowerPoint Presentation</vt:lpstr>
      <vt:lpstr>SEED 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SysSoft</cp:lastModifiedBy>
  <cp:revision>5</cp:revision>
  <dcterms:created xsi:type="dcterms:W3CDTF">2020-10-13T11:26:08Z</dcterms:created>
  <dcterms:modified xsi:type="dcterms:W3CDTF">2024-06-20T04:40:03Z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2020-10-13T00:00:00Z</vt:filetime>
  </property>
</Properties>
</file>