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80" r:id="rId2"/>
    <p:sldId id="308" r:id="rId3"/>
    <p:sldId id="306" r:id="rId4"/>
    <p:sldId id="281" r:id="rId5"/>
    <p:sldId id="324" r:id="rId6"/>
    <p:sldId id="283" r:id="rId7"/>
    <p:sldId id="284" r:id="rId8"/>
    <p:sldId id="286" r:id="rId9"/>
    <p:sldId id="287" r:id="rId10"/>
    <p:sldId id="325" r:id="rId11"/>
    <p:sldId id="288" r:id="rId12"/>
    <p:sldId id="289" r:id="rId13"/>
    <p:sldId id="290" r:id="rId14"/>
    <p:sldId id="292" r:id="rId15"/>
    <p:sldId id="293" r:id="rId16"/>
    <p:sldId id="294" r:id="rId17"/>
    <p:sldId id="309" r:id="rId18"/>
    <p:sldId id="310" r:id="rId19"/>
    <p:sldId id="311" r:id="rId20"/>
    <p:sldId id="312" r:id="rId21"/>
    <p:sldId id="313" r:id="rId22"/>
    <p:sldId id="314" r:id="rId23"/>
    <p:sldId id="295" r:id="rId24"/>
    <p:sldId id="296" r:id="rId25"/>
    <p:sldId id="297" r:id="rId26"/>
    <p:sldId id="304" r:id="rId27"/>
    <p:sldId id="298" r:id="rId28"/>
    <p:sldId id="315" r:id="rId29"/>
    <p:sldId id="316" r:id="rId30"/>
    <p:sldId id="317" r:id="rId31"/>
    <p:sldId id="318" r:id="rId32"/>
    <p:sldId id="319" r:id="rId33"/>
    <p:sldId id="320" r:id="rId34"/>
    <p:sldId id="321" r:id="rId35"/>
    <p:sldId id="322" r:id="rId36"/>
    <p:sldId id="323" r:id="rId37"/>
    <p:sldId id="30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7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82147E-3BA8-4574-A3ED-F1802007C7BC}" type="datetimeFigureOut">
              <a:rPr lang="en-US" smtClean="0"/>
              <a:pPr/>
              <a:t>6/20/2024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F32B8C-D337-4E42-8984-120F1652B9D1}"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EF32B8C-D337-4E42-8984-120F1652B9D1}" type="slidenum">
              <a:rPr lang="en-GB" smtClean="0"/>
              <a:pPr/>
              <a:t>26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29B526A-5FE3-4EA0-8346-1F8B77175D3D}" type="datetimeFigureOut">
              <a:rPr lang="en-US" smtClean="0"/>
              <a:pPr/>
              <a:t>6/20/2024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6E0914-7259-4814-90F0-6A64940A615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29B526A-5FE3-4EA0-8346-1F8B77175D3D}" type="datetimeFigureOut">
              <a:rPr lang="en-US" smtClean="0"/>
              <a:pPr/>
              <a:t>6/20/2024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6E0914-7259-4814-90F0-6A64940A615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29B526A-5FE3-4EA0-8346-1F8B77175D3D}" type="datetimeFigureOut">
              <a:rPr lang="en-US" smtClean="0"/>
              <a:pPr/>
              <a:t>6/20/2024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6E0914-7259-4814-90F0-6A64940A615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29B526A-5FE3-4EA0-8346-1F8B77175D3D}" type="datetimeFigureOut">
              <a:rPr lang="en-US" smtClean="0"/>
              <a:pPr/>
              <a:t>6/20/2024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6E0914-7259-4814-90F0-6A64940A615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9B526A-5FE3-4EA0-8346-1F8B77175D3D}" type="datetimeFigureOut">
              <a:rPr lang="en-US" smtClean="0"/>
              <a:pPr/>
              <a:t>6/20/2024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6E0914-7259-4814-90F0-6A64940A615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29B526A-5FE3-4EA0-8346-1F8B77175D3D}" type="datetimeFigureOut">
              <a:rPr lang="en-US" smtClean="0"/>
              <a:pPr/>
              <a:t>6/20/2024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6E0914-7259-4814-90F0-6A64940A615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29B526A-5FE3-4EA0-8346-1F8B77175D3D}" type="datetimeFigureOut">
              <a:rPr lang="en-US" smtClean="0"/>
              <a:pPr/>
              <a:t>6/20/2024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6E0914-7259-4814-90F0-6A64940A615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29B526A-5FE3-4EA0-8346-1F8B77175D3D}" type="datetimeFigureOut">
              <a:rPr lang="en-US" smtClean="0"/>
              <a:pPr/>
              <a:t>6/20/2024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6E0914-7259-4814-90F0-6A64940A615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B526A-5FE3-4EA0-8346-1F8B77175D3D}" type="datetimeFigureOut">
              <a:rPr lang="en-US" smtClean="0"/>
              <a:pPr/>
              <a:t>6/20/2024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6E0914-7259-4814-90F0-6A64940A615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9B526A-5FE3-4EA0-8346-1F8B77175D3D}" type="datetimeFigureOut">
              <a:rPr lang="en-US" smtClean="0"/>
              <a:pPr/>
              <a:t>6/20/2024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6E0914-7259-4814-90F0-6A64940A615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9B526A-5FE3-4EA0-8346-1F8B77175D3D}" type="datetimeFigureOut">
              <a:rPr lang="en-US" smtClean="0"/>
              <a:pPr/>
              <a:t>6/20/2024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6E0914-7259-4814-90F0-6A64940A615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B526A-5FE3-4EA0-8346-1F8B77175D3D}" type="datetimeFigureOut">
              <a:rPr lang="en-US" smtClean="0"/>
              <a:pPr/>
              <a:t>6/20/2024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6E0914-7259-4814-90F0-6A64940A615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7200" b="1" dirty="0">
                <a:solidFill>
                  <a:srgbClr val="00B050"/>
                </a:solidFill>
                <a:latin typeface="Cooper Black" pitchFamily="18" charset="0"/>
              </a:rPr>
              <a:t>Ln.2</a:t>
            </a:r>
            <a:endParaRPr lang="en-GB" sz="7200" b="1" dirty="0">
              <a:solidFill>
                <a:srgbClr val="00B050"/>
              </a:solidFill>
              <a:latin typeface="Cooper Black" pitchFamily="18" charset="0"/>
            </a:endParaRPr>
          </a:p>
        </p:txBody>
      </p:sp>
      <p:sp>
        <p:nvSpPr>
          <p:cNvPr id="3" name="Content Placeholder 2"/>
          <p:cNvSpPr>
            <a:spLocks noGrp="1"/>
          </p:cNvSpPr>
          <p:nvPr>
            <p:ph idx="1"/>
          </p:nvPr>
        </p:nvSpPr>
        <p:spPr/>
        <p:txBody>
          <a:bodyPr>
            <a:normAutofit/>
          </a:bodyPr>
          <a:lstStyle/>
          <a:p>
            <a:pPr>
              <a:buNone/>
            </a:pPr>
            <a:r>
              <a:rPr lang="en-IN" sz="7200" dirty="0">
                <a:solidFill>
                  <a:srgbClr val="FF0000"/>
                </a:solidFill>
                <a:latin typeface="Cooper Black" pitchFamily="18" charset="0"/>
              </a:rPr>
              <a:t>    </a:t>
            </a:r>
          </a:p>
          <a:p>
            <a:pPr>
              <a:buNone/>
            </a:pPr>
            <a:r>
              <a:rPr lang="en-IN" sz="7200" dirty="0">
                <a:solidFill>
                  <a:srgbClr val="FF0000"/>
                </a:solidFill>
                <a:latin typeface="Cooper Black" pitchFamily="18" charset="0"/>
              </a:rPr>
              <a:t>      NATIONAL   </a:t>
            </a:r>
          </a:p>
          <a:p>
            <a:pPr>
              <a:buNone/>
            </a:pPr>
            <a:r>
              <a:rPr lang="en-IN" sz="7200" dirty="0">
                <a:solidFill>
                  <a:srgbClr val="FF0000"/>
                </a:solidFill>
                <a:latin typeface="Cooper Black" pitchFamily="18" charset="0"/>
              </a:rPr>
              <a:t>        INCOME</a:t>
            </a:r>
            <a:endParaRPr lang="en-GB" sz="7200" dirty="0">
              <a:solidFill>
                <a:srgbClr val="FF0000"/>
              </a:solidFill>
              <a:latin typeface="Cooper Black" pitchFamily="18" charset="0"/>
            </a:endParaRPr>
          </a:p>
        </p:txBody>
      </p:sp>
      <p:sp>
        <p:nvSpPr>
          <p:cNvPr id="4" name="TextBox 3">
            <a:extLst>
              <a:ext uri="{FF2B5EF4-FFF2-40B4-BE49-F238E27FC236}">
                <a16:creationId xmlns:a16="http://schemas.microsoft.com/office/drawing/2014/main" id="{932EA9A7-CF8B-42B8-BB91-CA1A77982A8E}"/>
              </a:ext>
            </a:extLst>
          </p:cNvPr>
          <p:cNvSpPr txBox="1"/>
          <p:nvPr/>
        </p:nvSpPr>
        <p:spPr>
          <a:xfrm>
            <a:off x="2123728" y="2132856"/>
            <a:ext cx="6192688" cy="769441"/>
          </a:xfrm>
          <a:prstGeom prst="rect">
            <a:avLst/>
          </a:prstGeom>
          <a:noFill/>
        </p:spPr>
        <p:txBody>
          <a:bodyPr wrap="square" rtlCol="0">
            <a:spAutoFit/>
          </a:bodyPr>
          <a:lstStyle/>
          <a:p>
            <a:r>
              <a:rPr lang="en-US" sz="4400" b="1" dirty="0">
                <a:solidFill>
                  <a:srgbClr val="00B050"/>
                </a:solidFill>
              </a:rPr>
              <a:t>www.Padasalai.Net</a:t>
            </a:r>
            <a:endParaRPr lang="en-IN" sz="4400" b="1" dirty="0">
              <a:solidFill>
                <a:srgbClr val="00B05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602394" cy="5840435"/>
          </a:xfrm>
        </p:spPr>
        <p:txBody>
          <a:bodyPr/>
          <a:lstStyle/>
          <a:p>
            <a:pPr marL="742950" indent="-742950">
              <a:buAutoNum type="arabicPeriod" startAt="4"/>
            </a:pPr>
            <a:r>
              <a:rPr lang="en-GB" b="1" dirty="0">
                <a:solidFill>
                  <a:srgbClr val="FF0000"/>
                </a:solidFill>
              </a:rPr>
              <a:t>NNP at market price </a:t>
            </a:r>
            <a:r>
              <a:rPr lang="en-GB" b="1" dirty="0"/>
              <a:t>:</a:t>
            </a:r>
          </a:p>
          <a:p>
            <a:pPr marL="742950" indent="-742950">
              <a:buNone/>
            </a:pPr>
            <a:r>
              <a:rPr lang="en-GB" b="1" dirty="0"/>
              <a:t>             refers to the value of the </a:t>
            </a:r>
          </a:p>
          <a:p>
            <a:pPr marL="742950" indent="-742950">
              <a:buNone/>
            </a:pPr>
            <a:r>
              <a:rPr lang="en-GB" b="1" dirty="0"/>
              <a:t>                 net output of the economy .</a:t>
            </a:r>
          </a:p>
          <a:p>
            <a:pPr marL="742950" indent="-742950">
              <a:buNone/>
            </a:pPr>
            <a:r>
              <a:rPr lang="en-GB" b="1" dirty="0"/>
              <a:t>		</a:t>
            </a:r>
            <a:r>
              <a:rPr lang="en-GB" b="1" dirty="0">
                <a:solidFill>
                  <a:srgbClr val="00B050"/>
                </a:solidFill>
              </a:rPr>
              <a:t>NNP = GNP - depreciation allowances</a:t>
            </a:r>
            <a:r>
              <a:rPr lang="en-GB" b="1" dirty="0"/>
              <a:t>.</a:t>
            </a:r>
          </a:p>
          <a:p>
            <a:pPr marL="742950" indent="-742950">
              <a:buNone/>
            </a:pPr>
            <a:endParaRPr lang="en-GB" b="1" dirty="0"/>
          </a:p>
          <a:p>
            <a:pPr marL="742950" indent="-742950">
              <a:buNone/>
            </a:pPr>
            <a:r>
              <a:rPr lang="en-GB" b="1" dirty="0">
                <a:solidFill>
                  <a:srgbClr val="FF0000"/>
                </a:solidFill>
              </a:rPr>
              <a:t>5.   NNP at factor cost : </a:t>
            </a:r>
            <a:r>
              <a:rPr lang="en-GB" b="1" dirty="0"/>
              <a:t>refers to the  total of income payment made to factors of production. </a:t>
            </a:r>
          </a:p>
          <a:p>
            <a:pPr>
              <a:buNone/>
            </a:pPr>
            <a:r>
              <a:rPr lang="en-GB" b="1" dirty="0">
                <a:solidFill>
                  <a:srgbClr val="00B050"/>
                </a:solidFill>
              </a:rPr>
              <a:t>          NNP at factor cost = </a:t>
            </a:r>
          </a:p>
          <a:p>
            <a:pPr>
              <a:buNone/>
            </a:pPr>
            <a:r>
              <a:rPr lang="en-GB" b="1" dirty="0">
                <a:solidFill>
                  <a:srgbClr val="00B050"/>
                </a:solidFill>
              </a:rPr>
              <a:t>NNP at Market prices – Indirect taxes + Subsidies.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fontScale="92500" lnSpcReduction="10000"/>
          </a:bodyPr>
          <a:lstStyle/>
          <a:p>
            <a:endParaRPr lang="en-GB" dirty="0"/>
          </a:p>
          <a:p>
            <a:pPr>
              <a:buNone/>
            </a:pPr>
            <a:r>
              <a:rPr lang="en-GB" sz="3900" b="1" dirty="0"/>
              <a:t>6.</a:t>
            </a:r>
            <a:r>
              <a:rPr lang="en-GB" sz="3900" b="1" dirty="0">
                <a:solidFill>
                  <a:srgbClr val="FF0000"/>
                </a:solidFill>
              </a:rPr>
              <a:t> Personal income   </a:t>
            </a:r>
            <a:r>
              <a:rPr lang="en-GB" sz="3900" b="1" dirty="0"/>
              <a:t>:</a:t>
            </a:r>
            <a:r>
              <a:rPr lang="en-GB" sz="3900" b="1" dirty="0">
                <a:solidFill>
                  <a:srgbClr val="FF0000"/>
                </a:solidFill>
              </a:rPr>
              <a:t> </a:t>
            </a:r>
            <a:r>
              <a:rPr lang="en-GB" sz="3900" b="1" dirty="0"/>
              <a:t>is the total income </a:t>
            </a:r>
          </a:p>
          <a:p>
            <a:pPr>
              <a:buNone/>
            </a:pPr>
            <a:r>
              <a:rPr lang="en-GB" sz="3900" b="1" dirty="0"/>
              <a:t>         received by the individuals of a </a:t>
            </a:r>
          </a:p>
          <a:p>
            <a:pPr>
              <a:buNone/>
            </a:pPr>
            <a:r>
              <a:rPr lang="en-GB" sz="3900" b="1" dirty="0"/>
              <a:t>        country from all sources before </a:t>
            </a:r>
          </a:p>
          <a:p>
            <a:pPr>
              <a:buNone/>
            </a:pPr>
            <a:r>
              <a:rPr lang="en-GB" sz="3900" b="1" dirty="0"/>
              <a:t>        payment of direct taxes </a:t>
            </a:r>
          </a:p>
          <a:p>
            <a:endParaRPr lang="en-IN" sz="3900" b="1" dirty="0"/>
          </a:p>
          <a:p>
            <a:r>
              <a:rPr lang="en-GB" sz="3900" b="1" dirty="0">
                <a:solidFill>
                  <a:srgbClr val="00B050"/>
                </a:solidFill>
              </a:rPr>
              <a:t>Personal Income = National Income – </a:t>
            </a:r>
            <a:r>
              <a:rPr lang="en-GB" sz="3900" b="1" dirty="0">
                <a:solidFill>
                  <a:srgbClr val="FF0000"/>
                </a:solidFill>
              </a:rPr>
              <a:t>(Social Security Contribution and undistributed corporate profits) </a:t>
            </a:r>
            <a:r>
              <a:rPr lang="en-GB" sz="3900" b="1" dirty="0"/>
              <a:t>+ Transfer payments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Autofit/>
          </a:bodyPr>
          <a:lstStyle/>
          <a:p>
            <a:pPr marL="742950" indent="-742950">
              <a:buNone/>
            </a:pPr>
            <a:r>
              <a:rPr lang="en-GB" sz="4000" b="1" dirty="0">
                <a:solidFill>
                  <a:srgbClr val="FF0000"/>
                </a:solidFill>
              </a:rPr>
              <a:t>7. Disposable Income :  </a:t>
            </a:r>
            <a:r>
              <a:rPr lang="en-GB" sz="4000" b="1" dirty="0"/>
              <a:t>is also  </a:t>
            </a:r>
          </a:p>
          <a:p>
            <a:pPr marL="742950" indent="-742950">
              <a:buNone/>
            </a:pPr>
            <a:r>
              <a:rPr lang="en-GB" sz="4000" b="1" dirty="0"/>
              <a:t>         known as Disposable personal   </a:t>
            </a:r>
          </a:p>
          <a:p>
            <a:pPr marL="742950" indent="-742950">
              <a:buNone/>
            </a:pPr>
            <a:r>
              <a:rPr lang="en-GB" sz="4000" b="1" dirty="0"/>
              <a:t>         income. It is the individuals </a:t>
            </a:r>
          </a:p>
          <a:p>
            <a:pPr marL="742950" indent="-742950">
              <a:buNone/>
            </a:pPr>
            <a:r>
              <a:rPr lang="en-GB" sz="4000" b="1" dirty="0"/>
              <a:t>         income after the payment of </a:t>
            </a:r>
          </a:p>
          <a:p>
            <a:pPr marL="742950" indent="-742950">
              <a:buNone/>
            </a:pPr>
            <a:r>
              <a:rPr lang="en-GB" sz="4000" b="1" dirty="0"/>
              <a:t>        income tax. </a:t>
            </a:r>
          </a:p>
          <a:p>
            <a:r>
              <a:rPr lang="en-GB" sz="4000" b="1" dirty="0">
                <a:solidFill>
                  <a:srgbClr val="00B050"/>
                </a:solidFill>
              </a:rPr>
              <a:t>Disposable Income = Personal income – Direct Tax. As the entire disposable income is not spent on consumption, Disposal income = consumption + saving.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5897563"/>
          </a:xfrm>
        </p:spPr>
        <p:txBody>
          <a:bodyPr>
            <a:noAutofit/>
          </a:bodyPr>
          <a:lstStyle/>
          <a:p>
            <a:pPr>
              <a:buNone/>
            </a:pPr>
            <a:r>
              <a:rPr lang="en-GB" sz="4800" b="1" dirty="0">
                <a:solidFill>
                  <a:srgbClr val="FF0000"/>
                </a:solidFill>
              </a:rPr>
              <a:t>8.Per Capita Income : </a:t>
            </a:r>
          </a:p>
          <a:p>
            <a:pPr>
              <a:buNone/>
            </a:pPr>
            <a:r>
              <a:rPr lang="en-GB" sz="4800" b="1" dirty="0">
                <a:solidFill>
                  <a:srgbClr val="FF0000"/>
                </a:solidFill>
              </a:rPr>
              <a:t>          </a:t>
            </a:r>
            <a:r>
              <a:rPr lang="en-GB" sz="4800" b="1" dirty="0"/>
              <a:t>The average income of a person of a country in a particular year is called Per Capita Income. </a:t>
            </a:r>
          </a:p>
          <a:p>
            <a:r>
              <a:rPr lang="en-GB" sz="4800" b="1" dirty="0">
                <a:solidFill>
                  <a:srgbClr val="00B050"/>
                </a:solidFill>
              </a:rPr>
              <a:t>Per Capita income = National Income/ Population </a:t>
            </a:r>
            <a:endParaRPr lang="en-GB" sz="4800" dirty="0">
              <a:solidFill>
                <a:srgbClr val="00B05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p:spPr>
        <p:txBody>
          <a:bodyPr>
            <a:normAutofit lnSpcReduction="10000"/>
          </a:bodyPr>
          <a:lstStyle/>
          <a:p>
            <a:pPr marL="914400" indent="-914400">
              <a:buNone/>
            </a:pPr>
            <a:r>
              <a:rPr lang="en-GB" sz="4800" b="1" dirty="0">
                <a:solidFill>
                  <a:srgbClr val="FF0000"/>
                </a:solidFill>
              </a:rPr>
              <a:t>10.Real income   </a:t>
            </a:r>
            <a:r>
              <a:rPr lang="en-GB" sz="4800" b="1" dirty="0"/>
              <a:t>: is the buying </a:t>
            </a:r>
          </a:p>
          <a:p>
            <a:pPr marL="914400" indent="-914400">
              <a:buNone/>
            </a:pPr>
            <a:r>
              <a:rPr lang="en-GB" sz="4800" b="1" dirty="0"/>
              <a:t>           power of nominal income. </a:t>
            </a:r>
          </a:p>
          <a:p>
            <a:r>
              <a:rPr lang="en-GB" sz="4800" b="1" dirty="0">
                <a:solidFill>
                  <a:srgbClr val="00B050"/>
                </a:solidFill>
              </a:rPr>
              <a:t>National income at constant price =</a:t>
            </a:r>
          </a:p>
          <a:p>
            <a:pPr>
              <a:buNone/>
            </a:pPr>
            <a:r>
              <a:rPr lang="en-GB" sz="4800" b="1" dirty="0">
                <a:solidFill>
                  <a:srgbClr val="00B050"/>
                </a:solidFill>
              </a:rPr>
              <a:t>NY at current price ÷ P1 / P0  </a:t>
            </a:r>
          </a:p>
          <a:p>
            <a:pPr>
              <a:buNone/>
            </a:pPr>
            <a:r>
              <a:rPr lang="en-GB" sz="3600" b="1" dirty="0"/>
              <a:t>    P1 – Price index during current year.</a:t>
            </a:r>
          </a:p>
          <a:p>
            <a:pPr>
              <a:buNone/>
            </a:pPr>
            <a:r>
              <a:rPr lang="en-GB" sz="3600" b="1" dirty="0"/>
              <a:t>    P0 – Price index during base year.</a:t>
            </a:r>
          </a:p>
          <a:p>
            <a:pPr>
              <a:buNone/>
            </a:pPr>
            <a:endParaRPr lang="en-GB" sz="4800" b="1" dirty="0">
              <a:solidFill>
                <a:srgbClr val="00B05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lnSpcReduction="10000"/>
          </a:bodyPr>
          <a:lstStyle/>
          <a:p>
            <a:endParaRPr lang="en-IN" dirty="0"/>
          </a:p>
          <a:p>
            <a:pPr>
              <a:buNone/>
            </a:pPr>
            <a:r>
              <a:rPr lang="en-IN" sz="4000" b="1" dirty="0"/>
              <a:t>9. </a:t>
            </a:r>
            <a:r>
              <a:rPr lang="en-IN" sz="4000" b="1" dirty="0">
                <a:solidFill>
                  <a:srgbClr val="FF0000"/>
                </a:solidFill>
              </a:rPr>
              <a:t>GDP DEFLATOR  </a:t>
            </a:r>
            <a:r>
              <a:rPr lang="en-IN" sz="4000" b="1" dirty="0"/>
              <a:t>: is an index f price </a:t>
            </a:r>
          </a:p>
          <a:p>
            <a:pPr>
              <a:buNone/>
            </a:pPr>
            <a:r>
              <a:rPr lang="en-IN" sz="4000" b="1" dirty="0"/>
              <a:t>               changes f goods and services </a:t>
            </a:r>
          </a:p>
          <a:p>
            <a:pPr>
              <a:buNone/>
            </a:pPr>
            <a:r>
              <a:rPr lang="en-IN" sz="4000" b="1" dirty="0"/>
              <a:t>               included in GDP.</a:t>
            </a:r>
          </a:p>
          <a:p>
            <a:endParaRPr lang="en-IN" b="1" dirty="0"/>
          </a:p>
          <a:p>
            <a:endParaRPr lang="en-IN" b="1" dirty="0"/>
          </a:p>
          <a:p>
            <a:pPr>
              <a:buNone/>
            </a:pPr>
            <a:r>
              <a:rPr lang="en-IN" b="1" dirty="0"/>
              <a:t>   					</a:t>
            </a:r>
            <a:r>
              <a:rPr lang="en-IN" b="1" dirty="0">
                <a:solidFill>
                  <a:srgbClr val="00B050"/>
                </a:solidFill>
              </a:rPr>
              <a:t>NOMINAL GDP</a:t>
            </a:r>
          </a:p>
          <a:p>
            <a:r>
              <a:rPr lang="en-IN" b="1" dirty="0">
                <a:solidFill>
                  <a:srgbClr val="00B050"/>
                </a:solidFill>
              </a:rPr>
              <a:t> GDP DEFLATOR =   _____________  X 100</a:t>
            </a:r>
          </a:p>
          <a:p>
            <a:pPr>
              <a:buNone/>
            </a:pPr>
            <a:r>
              <a:rPr lang="en-IN" b="1" dirty="0">
                <a:solidFill>
                  <a:srgbClr val="00B050"/>
                </a:solidFill>
              </a:rPr>
              <a:t>                                           REAL GDP</a:t>
            </a:r>
            <a:endParaRPr lang="en-GB" b="1" dirty="0">
              <a:solidFill>
                <a:srgbClr val="00B05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 </a:t>
            </a:r>
            <a:r>
              <a:rPr lang="en-GB" b="1" dirty="0">
                <a:solidFill>
                  <a:srgbClr val="FF0000"/>
                </a:solidFill>
                <a:latin typeface="Cooper Black" pitchFamily="18" charset="0"/>
              </a:rPr>
              <a:t>METHODS OF MEASURING    NY</a:t>
            </a:r>
            <a:endParaRPr lang="en-GB" dirty="0">
              <a:solidFill>
                <a:srgbClr val="FF0000"/>
              </a:solidFill>
              <a:latin typeface="Cooper Black" pitchFamily="18" charset="0"/>
            </a:endParaRPr>
          </a:p>
        </p:txBody>
      </p:sp>
      <p:cxnSp>
        <p:nvCxnSpPr>
          <p:cNvPr id="5" name="Straight Arrow Connector 4"/>
          <p:cNvCxnSpPr/>
          <p:nvPr/>
        </p:nvCxnSpPr>
        <p:spPr>
          <a:xfrm rot="10800000" flipV="1">
            <a:off x="2428860" y="1600200"/>
            <a:ext cx="1762140" cy="5429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114800" y="1600200"/>
            <a:ext cx="1743084" cy="4714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2895600" y="2971800"/>
            <a:ext cx="2590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57158" y="1785926"/>
            <a:ext cx="3505200" cy="2554545"/>
          </a:xfrm>
          <a:prstGeom prst="rect">
            <a:avLst/>
          </a:prstGeom>
          <a:noFill/>
        </p:spPr>
        <p:txBody>
          <a:bodyPr wrap="square" rtlCol="0">
            <a:spAutoFit/>
          </a:bodyPr>
          <a:lstStyle/>
          <a:p>
            <a:r>
              <a:rPr lang="en-IN" sz="3200" b="1" dirty="0"/>
              <a:t>            </a:t>
            </a:r>
            <a:r>
              <a:rPr lang="en-IN" sz="3200" b="1" dirty="0">
                <a:solidFill>
                  <a:srgbClr val="FF0000"/>
                </a:solidFill>
              </a:rPr>
              <a:t>1.</a:t>
            </a:r>
          </a:p>
          <a:p>
            <a:r>
              <a:rPr lang="en-IN" sz="3200" b="1" dirty="0"/>
              <a:t>     PRODUCT</a:t>
            </a:r>
          </a:p>
          <a:p>
            <a:r>
              <a:rPr lang="en-IN" sz="3200" b="1" dirty="0">
                <a:solidFill>
                  <a:srgbClr val="00B050"/>
                </a:solidFill>
              </a:rPr>
              <a:t>        (OR) </a:t>
            </a:r>
          </a:p>
          <a:p>
            <a:r>
              <a:rPr lang="en-IN" sz="3200" b="1" dirty="0"/>
              <a:t>   VALUE ADDED       </a:t>
            </a:r>
          </a:p>
          <a:p>
            <a:r>
              <a:rPr lang="en-IN" sz="3200" b="1" dirty="0"/>
              <a:t>     METHOD</a:t>
            </a:r>
            <a:endParaRPr lang="en-GB" sz="3200" b="1" dirty="0"/>
          </a:p>
        </p:txBody>
      </p:sp>
      <p:sp>
        <p:nvSpPr>
          <p:cNvPr id="14" name="TextBox 13"/>
          <p:cNvSpPr txBox="1"/>
          <p:nvPr/>
        </p:nvSpPr>
        <p:spPr>
          <a:xfrm>
            <a:off x="2214546" y="4357694"/>
            <a:ext cx="4419600" cy="2062103"/>
          </a:xfrm>
          <a:prstGeom prst="rect">
            <a:avLst/>
          </a:prstGeom>
          <a:noFill/>
        </p:spPr>
        <p:txBody>
          <a:bodyPr wrap="square" rtlCol="0">
            <a:spAutoFit/>
          </a:bodyPr>
          <a:lstStyle/>
          <a:p>
            <a:r>
              <a:rPr lang="en-IN" sz="3200" b="1" dirty="0">
                <a:solidFill>
                  <a:srgbClr val="FF0000"/>
                </a:solidFill>
              </a:rPr>
              <a:t>                     2.</a:t>
            </a:r>
          </a:p>
          <a:p>
            <a:r>
              <a:rPr lang="en-IN" sz="3200" b="1" dirty="0"/>
              <a:t>INCOME  </a:t>
            </a:r>
            <a:r>
              <a:rPr lang="en-IN" sz="3200" b="1" dirty="0">
                <a:solidFill>
                  <a:srgbClr val="00B050"/>
                </a:solidFill>
              </a:rPr>
              <a:t>(OR)  </a:t>
            </a:r>
            <a:r>
              <a:rPr lang="en-IN" sz="3200" b="1" dirty="0"/>
              <a:t>FACTOR    </a:t>
            </a:r>
          </a:p>
          <a:p>
            <a:r>
              <a:rPr lang="en-IN" sz="3200" b="1" dirty="0"/>
              <a:t>     EARNING METHOD</a:t>
            </a:r>
          </a:p>
          <a:p>
            <a:endParaRPr lang="en-GB" sz="3200" b="1" dirty="0"/>
          </a:p>
        </p:txBody>
      </p:sp>
      <p:sp>
        <p:nvSpPr>
          <p:cNvPr id="15" name="TextBox 14"/>
          <p:cNvSpPr txBox="1"/>
          <p:nvPr/>
        </p:nvSpPr>
        <p:spPr>
          <a:xfrm>
            <a:off x="5857884" y="1000108"/>
            <a:ext cx="3286116" cy="2062103"/>
          </a:xfrm>
          <a:prstGeom prst="rect">
            <a:avLst/>
          </a:prstGeom>
          <a:noFill/>
        </p:spPr>
        <p:txBody>
          <a:bodyPr wrap="square" rtlCol="0">
            <a:spAutoFit/>
          </a:bodyPr>
          <a:lstStyle/>
          <a:p>
            <a:r>
              <a:rPr lang="en-IN" sz="3200" b="1" dirty="0"/>
              <a:t>              </a:t>
            </a:r>
            <a:r>
              <a:rPr lang="en-IN" sz="3200" b="1" dirty="0">
                <a:solidFill>
                  <a:srgbClr val="FF0000"/>
                </a:solidFill>
              </a:rPr>
              <a:t>3.</a:t>
            </a:r>
          </a:p>
          <a:p>
            <a:r>
              <a:rPr lang="en-IN" sz="3200" b="1" dirty="0"/>
              <a:t>EXPENDETURE </a:t>
            </a:r>
            <a:r>
              <a:rPr lang="en-IN" sz="3200" b="1" dirty="0">
                <a:solidFill>
                  <a:srgbClr val="00B050"/>
                </a:solidFill>
              </a:rPr>
              <a:t>(OR) </a:t>
            </a:r>
          </a:p>
          <a:p>
            <a:r>
              <a:rPr lang="en-IN" sz="3200" b="1" dirty="0"/>
              <a:t>OUTLAYMETHOD</a:t>
            </a:r>
            <a:endParaRPr lang="en-GB" sz="3200" b="1" dirty="0"/>
          </a:p>
        </p:txBody>
      </p:sp>
      <p:sp>
        <p:nvSpPr>
          <p:cNvPr id="16" name="Rectangle 15"/>
          <p:cNvSpPr/>
          <p:nvPr/>
        </p:nvSpPr>
        <p:spPr>
          <a:xfrm>
            <a:off x="2209800" y="5715000"/>
            <a:ext cx="4572000" cy="1477328"/>
          </a:xfrm>
          <a:prstGeom prst="rect">
            <a:avLst/>
          </a:prstGeom>
        </p:spPr>
        <p:txBody>
          <a:bodyPr>
            <a:spAutoFit/>
          </a:bodyPr>
          <a:lstStyle/>
          <a:p>
            <a:endParaRPr lang="en-GB" dirty="0"/>
          </a:p>
          <a:p>
            <a:r>
              <a:rPr lang="pt-BR" sz="3600" b="1" dirty="0">
                <a:solidFill>
                  <a:srgbClr val="FF0000"/>
                </a:solidFill>
              </a:rPr>
              <a:t>Y = w + r + i + π + (R-P) </a:t>
            </a:r>
            <a:r>
              <a:rPr lang="pt-BR" sz="3600" b="1" dirty="0"/>
              <a:t>	</a:t>
            </a:r>
          </a:p>
        </p:txBody>
      </p:sp>
      <p:sp>
        <p:nvSpPr>
          <p:cNvPr id="17" name="Rectangle 16"/>
          <p:cNvSpPr/>
          <p:nvPr/>
        </p:nvSpPr>
        <p:spPr>
          <a:xfrm>
            <a:off x="4572000" y="3357562"/>
            <a:ext cx="4234375" cy="1077218"/>
          </a:xfrm>
          <a:prstGeom prst="rect">
            <a:avLst/>
          </a:prstGeom>
        </p:spPr>
        <p:txBody>
          <a:bodyPr wrap="square">
            <a:spAutoFit/>
          </a:bodyPr>
          <a:lstStyle/>
          <a:p>
            <a:r>
              <a:rPr lang="nn-NO" sz="3200" b="1" dirty="0">
                <a:solidFill>
                  <a:srgbClr val="FF0000"/>
                </a:solidFill>
              </a:rPr>
              <a:t>GNP = C + I + G + (X-M)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latin typeface="Cooper Black" pitchFamily="18" charset="0"/>
              </a:rPr>
              <a:t>PRODUCT/ VALUE ADDED / INVENTORY METHOD</a:t>
            </a:r>
          </a:p>
        </p:txBody>
      </p:sp>
      <p:sp>
        <p:nvSpPr>
          <p:cNvPr id="3" name="Content Placeholder 2"/>
          <p:cNvSpPr>
            <a:spLocks noGrp="1"/>
          </p:cNvSpPr>
          <p:nvPr>
            <p:ph idx="1"/>
          </p:nvPr>
        </p:nvSpPr>
        <p:spPr>
          <a:xfrm>
            <a:off x="0" y="1600200"/>
            <a:ext cx="9144000" cy="4525963"/>
          </a:xfrm>
        </p:spPr>
        <p:txBody>
          <a:bodyPr/>
          <a:lstStyle/>
          <a:p>
            <a:pPr>
              <a:buNone/>
            </a:pPr>
            <a:r>
              <a:rPr lang="en-US" dirty="0"/>
              <a:t>		</a:t>
            </a:r>
            <a:r>
              <a:rPr lang="en-US" sz="3600" b="1" dirty="0">
                <a:solidFill>
                  <a:srgbClr val="00B050"/>
                </a:solidFill>
              </a:rPr>
              <a:t>IT IS ABOUT THE PRODUCTION SIDE.</a:t>
            </a:r>
          </a:p>
          <a:p>
            <a:pPr>
              <a:buNone/>
            </a:pPr>
            <a:r>
              <a:rPr lang="en-US" b="1" dirty="0"/>
              <a:t>    Product method measures the output of the  </a:t>
            </a:r>
            <a:r>
              <a:rPr lang="en-US" b="1" dirty="0" err="1"/>
              <a:t>cty</a:t>
            </a:r>
            <a:r>
              <a:rPr lang="en-US" b="1" dirty="0"/>
              <a:t>’.</a:t>
            </a:r>
          </a:p>
          <a:p>
            <a:pPr>
              <a:buNone/>
            </a:pPr>
            <a:r>
              <a:rPr lang="en-US" b="1" dirty="0"/>
              <a:t>             </a:t>
            </a:r>
          </a:p>
          <a:p>
            <a:r>
              <a:rPr lang="en-US" b="1" dirty="0"/>
              <a:t>The gross value of output from different sectors like </a:t>
            </a:r>
            <a:r>
              <a:rPr lang="en-US" b="1" dirty="0" err="1">
                <a:solidFill>
                  <a:srgbClr val="00B050"/>
                </a:solidFill>
              </a:rPr>
              <a:t>agri</a:t>
            </a:r>
            <a:r>
              <a:rPr lang="en-US" b="1" dirty="0">
                <a:solidFill>
                  <a:srgbClr val="00B050"/>
                </a:solidFill>
              </a:rPr>
              <a:t> ‘, industry , trade and commerce </a:t>
            </a:r>
            <a:r>
              <a:rPr lang="en-US" b="1" dirty="0"/>
              <a:t>is obtained for the entire economy during a year.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ooper Black" pitchFamily="18" charset="0"/>
              </a:rPr>
              <a:t>PRODUCT METHOD - PRECAUTIONS</a:t>
            </a:r>
          </a:p>
        </p:txBody>
      </p:sp>
      <p:sp>
        <p:nvSpPr>
          <p:cNvPr id="3" name="Content Placeholder 2"/>
          <p:cNvSpPr>
            <a:spLocks noGrp="1"/>
          </p:cNvSpPr>
          <p:nvPr>
            <p:ph idx="1"/>
          </p:nvPr>
        </p:nvSpPr>
        <p:spPr>
          <a:xfrm>
            <a:off x="1714480" y="2143116"/>
            <a:ext cx="7043321" cy="3734655"/>
          </a:xfrm>
        </p:spPr>
        <p:txBody>
          <a:bodyPr/>
          <a:lstStyle/>
          <a:p>
            <a:r>
              <a:rPr lang="en-US" sz="4000" b="1" dirty="0"/>
              <a:t>1.DOUBLE COUNTING</a:t>
            </a:r>
          </a:p>
          <a:p>
            <a:r>
              <a:rPr lang="en-US" sz="4000" b="1" dirty="0"/>
              <a:t>2.SELF CONSUMPTION</a:t>
            </a:r>
          </a:p>
          <a:p>
            <a:r>
              <a:rPr lang="en-US" sz="4000" b="1" dirty="0"/>
              <a:t>3.SALE &amp; PURCHASE OF</a:t>
            </a:r>
          </a:p>
          <a:p>
            <a:pPr>
              <a:buNone/>
            </a:pPr>
            <a:r>
              <a:rPr lang="en-US" sz="4000" b="1" dirty="0"/>
              <a:t>                  SECOND HAND SALE</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ooper Black" pitchFamily="18" charset="0"/>
              </a:rPr>
              <a:t>INCOME / FACTOR EARNING METHOD</a:t>
            </a:r>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sz="3600" b="1" dirty="0">
                <a:solidFill>
                  <a:srgbClr val="00B050"/>
                </a:solidFill>
              </a:rPr>
              <a:t>IT IS ABOUT THE DISTRIBUTION SIDE.</a:t>
            </a:r>
          </a:p>
          <a:p>
            <a:pPr>
              <a:buNone/>
            </a:pPr>
            <a:r>
              <a:rPr lang="en-US" sz="4200" b="1" dirty="0"/>
              <a:t>NY is calculated by adding up all the income  generated in the course of producing national product.</a:t>
            </a:r>
          </a:p>
          <a:p>
            <a:pPr>
              <a:buNone/>
            </a:pPr>
            <a:r>
              <a:rPr lang="en-US" sz="3600" b="1" dirty="0">
                <a:solidFill>
                  <a:srgbClr val="FF0000"/>
                </a:solidFill>
                <a:latin typeface="+mj-lt"/>
                <a:ea typeface="Arial Unicode MS" pitchFamily="34" charset="-128"/>
                <a:cs typeface="Arial Unicode MS" pitchFamily="34" charset="-128"/>
              </a:rPr>
              <a:t>         </a:t>
            </a:r>
            <a:r>
              <a:rPr lang="en-US" sz="4800" b="1" dirty="0">
                <a:solidFill>
                  <a:srgbClr val="FF0000"/>
                </a:solidFill>
                <a:latin typeface="+mj-lt"/>
                <a:ea typeface="Arial Unicode MS" pitchFamily="34" charset="-128"/>
                <a:cs typeface="Arial Unicode MS" pitchFamily="34" charset="-128"/>
              </a:rPr>
              <a:t>Y = w + r + I +</a:t>
            </a:r>
            <a:r>
              <a:rPr lang="el-GR" sz="4800" b="1" dirty="0">
                <a:solidFill>
                  <a:srgbClr val="FF0000"/>
                </a:solidFill>
                <a:latin typeface="+mj-lt"/>
                <a:ea typeface="Arial Unicode MS" pitchFamily="34" charset="-128"/>
                <a:cs typeface="Arial Unicode MS" pitchFamily="34" charset="-128"/>
              </a:rPr>
              <a:t> π</a:t>
            </a:r>
            <a:r>
              <a:rPr lang="en-US" sz="4800" b="1" dirty="0">
                <a:solidFill>
                  <a:srgbClr val="FF0000"/>
                </a:solidFill>
                <a:latin typeface="+mj-lt"/>
                <a:ea typeface="Arial Unicode MS" pitchFamily="34" charset="-128"/>
                <a:cs typeface="Arial Unicode MS" pitchFamily="34" charset="-128"/>
              </a:rPr>
              <a:t> + ( R – P )</a:t>
            </a:r>
          </a:p>
          <a:p>
            <a:pPr>
              <a:buNone/>
            </a:pPr>
            <a:r>
              <a:rPr lang="en-US" sz="4200" b="1" dirty="0">
                <a:latin typeface="+mj-lt"/>
                <a:ea typeface="Arial Unicode MS" pitchFamily="34" charset="-128"/>
                <a:cs typeface="Arial Unicode MS" pitchFamily="34" charset="-128"/>
              </a:rPr>
              <a:t>This is adopted to estimates the contribution of remaining sectors like </a:t>
            </a:r>
            <a:r>
              <a:rPr lang="en-US" sz="4200" b="1" dirty="0">
                <a:solidFill>
                  <a:srgbClr val="00B050"/>
                </a:solidFill>
                <a:latin typeface="+mj-lt"/>
                <a:ea typeface="Arial Unicode MS" pitchFamily="34" charset="-128"/>
                <a:cs typeface="Arial Unicode MS" pitchFamily="34" charset="-128"/>
              </a:rPr>
              <a:t>banking , insurance transport , public authorities etc.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latin typeface="Cooper Black" pitchFamily="18" charset="0"/>
              </a:rPr>
              <a:t>INTRODUCTION</a:t>
            </a:r>
          </a:p>
        </p:txBody>
      </p:sp>
      <p:sp>
        <p:nvSpPr>
          <p:cNvPr id="3" name="Content Placeholder 2"/>
          <p:cNvSpPr>
            <a:spLocks noGrp="1"/>
          </p:cNvSpPr>
          <p:nvPr>
            <p:ph idx="1"/>
          </p:nvPr>
        </p:nvSpPr>
        <p:spPr>
          <a:xfrm>
            <a:off x="457200" y="1600200"/>
            <a:ext cx="8229600" cy="5257800"/>
          </a:xfrm>
        </p:spPr>
        <p:txBody>
          <a:bodyPr/>
          <a:lstStyle/>
          <a:p>
            <a:r>
              <a:rPr lang="en-US" sz="3600" b="1" dirty="0"/>
              <a:t>National  income  </a:t>
            </a:r>
            <a:r>
              <a:rPr lang="en-US" sz="3600" b="1" dirty="0">
                <a:solidFill>
                  <a:srgbClr val="00B050"/>
                </a:solidFill>
              </a:rPr>
              <a:t>measures</a:t>
            </a:r>
            <a:r>
              <a:rPr lang="en-US" sz="3600" b="1" dirty="0"/>
              <a:t>  the economic activities of  a nation.</a:t>
            </a:r>
          </a:p>
          <a:p>
            <a:r>
              <a:rPr lang="en-US" sz="3600" b="1" dirty="0"/>
              <a:t>NY denotes the </a:t>
            </a:r>
            <a:r>
              <a:rPr lang="en-US" sz="3600" b="1" dirty="0">
                <a:solidFill>
                  <a:srgbClr val="00B050"/>
                </a:solidFill>
              </a:rPr>
              <a:t>purchasing power </a:t>
            </a:r>
            <a:r>
              <a:rPr lang="en-US" sz="3600" b="1" dirty="0"/>
              <a:t>of </a:t>
            </a:r>
          </a:p>
          <a:p>
            <a:pPr>
              <a:buNone/>
            </a:pPr>
            <a:r>
              <a:rPr lang="en-US" sz="3600" b="1" dirty="0"/>
              <a:t>         the  country.</a:t>
            </a:r>
          </a:p>
          <a:p>
            <a:r>
              <a:rPr lang="en-US" sz="3600" b="1" dirty="0">
                <a:solidFill>
                  <a:srgbClr val="00B050"/>
                </a:solidFill>
              </a:rPr>
              <a:t>Growth </a:t>
            </a:r>
            <a:r>
              <a:rPr lang="en-US" sz="3600" b="1" dirty="0"/>
              <a:t>of a nation is measured by the rate of NY.</a:t>
            </a:r>
          </a:p>
          <a:p>
            <a:r>
              <a:rPr lang="en-US" sz="3600" b="1" dirty="0"/>
              <a:t>It is  an </a:t>
            </a:r>
            <a:r>
              <a:rPr lang="en-US" sz="3600" b="1" dirty="0">
                <a:solidFill>
                  <a:srgbClr val="00B050"/>
                </a:solidFill>
              </a:rPr>
              <a:t>instrument</a:t>
            </a:r>
            <a:r>
              <a:rPr lang="en-US" sz="3600" b="1" dirty="0"/>
              <a:t> of economic planning.</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ooper Black" pitchFamily="18" charset="0"/>
              </a:rPr>
              <a:t>INCOME METHOD - PRECAUTIONS</a:t>
            </a:r>
          </a:p>
        </p:txBody>
      </p:sp>
      <p:sp>
        <p:nvSpPr>
          <p:cNvPr id="4" name="Text Placeholder 3"/>
          <p:cNvSpPr>
            <a:spLocks noGrp="1"/>
          </p:cNvSpPr>
          <p:nvPr>
            <p:ph type="body" idx="1"/>
          </p:nvPr>
        </p:nvSpPr>
        <p:spPr/>
        <p:txBody>
          <a:bodyPr>
            <a:noAutofit/>
          </a:bodyPr>
          <a:lstStyle/>
          <a:p>
            <a:r>
              <a:rPr lang="en-US" sz="4000" dirty="0">
                <a:solidFill>
                  <a:srgbClr val="00B050"/>
                </a:solidFill>
              </a:rPr>
              <a:t>Not  be included</a:t>
            </a:r>
          </a:p>
        </p:txBody>
      </p:sp>
      <p:sp>
        <p:nvSpPr>
          <p:cNvPr id="5" name="Content Placeholder 4"/>
          <p:cNvSpPr>
            <a:spLocks noGrp="1"/>
          </p:cNvSpPr>
          <p:nvPr>
            <p:ph sz="half" idx="2"/>
          </p:nvPr>
        </p:nvSpPr>
        <p:spPr>
          <a:xfrm>
            <a:off x="457200" y="2428869"/>
            <a:ext cx="4040188" cy="3697294"/>
          </a:xfrm>
        </p:spPr>
        <p:txBody>
          <a:bodyPr>
            <a:normAutofit/>
          </a:bodyPr>
          <a:lstStyle/>
          <a:p>
            <a:r>
              <a:rPr lang="en-US" sz="2800" b="1" dirty="0"/>
              <a:t>1.Transfer payments.</a:t>
            </a:r>
          </a:p>
          <a:p>
            <a:r>
              <a:rPr lang="en-US" sz="2800" b="1" dirty="0"/>
              <a:t>2.Receipts from the sale of second hand goods.</a:t>
            </a:r>
          </a:p>
          <a:p>
            <a:r>
              <a:rPr lang="en-US" sz="2800" b="1" dirty="0"/>
              <a:t>3.Wind fall gain.</a:t>
            </a:r>
          </a:p>
          <a:p>
            <a:r>
              <a:rPr lang="en-US" sz="2800" b="1" dirty="0"/>
              <a:t>4.Corporate profit tax.</a:t>
            </a:r>
          </a:p>
        </p:txBody>
      </p:sp>
      <p:sp>
        <p:nvSpPr>
          <p:cNvPr id="6" name="Text Placeholder 5"/>
          <p:cNvSpPr>
            <a:spLocks noGrp="1"/>
          </p:cNvSpPr>
          <p:nvPr>
            <p:ph type="body" sz="quarter" idx="3"/>
          </p:nvPr>
        </p:nvSpPr>
        <p:spPr/>
        <p:txBody>
          <a:bodyPr>
            <a:noAutofit/>
          </a:bodyPr>
          <a:lstStyle/>
          <a:p>
            <a:r>
              <a:rPr lang="en-US" sz="3600" dirty="0">
                <a:solidFill>
                  <a:srgbClr val="00B050"/>
                </a:solidFill>
              </a:rPr>
              <a:t>To be included</a:t>
            </a:r>
          </a:p>
        </p:txBody>
      </p:sp>
      <p:sp>
        <p:nvSpPr>
          <p:cNvPr id="7" name="Content Placeholder 6"/>
          <p:cNvSpPr>
            <a:spLocks noGrp="1"/>
          </p:cNvSpPr>
          <p:nvPr>
            <p:ph sz="quarter" idx="4"/>
          </p:nvPr>
        </p:nvSpPr>
        <p:spPr>
          <a:xfrm>
            <a:off x="4645025" y="2428867"/>
            <a:ext cx="4041775" cy="3697295"/>
          </a:xfrm>
        </p:spPr>
        <p:txBody>
          <a:bodyPr/>
          <a:lstStyle/>
          <a:p>
            <a:r>
              <a:rPr lang="en-US" sz="3200" b="1" dirty="0"/>
              <a:t>1.Rent for self occupied  house.</a:t>
            </a:r>
          </a:p>
          <a:p>
            <a:r>
              <a:rPr lang="en-US" sz="3200" b="1" dirty="0"/>
              <a:t>2.services provided by owners.</a:t>
            </a:r>
          </a:p>
          <a:p>
            <a:endParaRPr lang="en-US" dirty="0"/>
          </a:p>
        </p:txBody>
      </p:sp>
      <p:cxnSp>
        <p:nvCxnSpPr>
          <p:cNvPr id="9" name="Straight Connector 8"/>
          <p:cNvCxnSpPr/>
          <p:nvPr/>
        </p:nvCxnSpPr>
        <p:spPr>
          <a:xfrm rot="16200000" flipH="1">
            <a:off x="2678893" y="3393281"/>
            <a:ext cx="3643338" cy="142876"/>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ooper Black" pitchFamily="18" charset="0"/>
              </a:rPr>
              <a:t>EXPENDITURE / OUTLAY METHOD</a:t>
            </a:r>
          </a:p>
        </p:txBody>
      </p:sp>
      <p:sp>
        <p:nvSpPr>
          <p:cNvPr id="3" name="Content Placeholder 2"/>
          <p:cNvSpPr>
            <a:spLocks noGrp="1"/>
          </p:cNvSpPr>
          <p:nvPr>
            <p:ph idx="1"/>
          </p:nvPr>
        </p:nvSpPr>
        <p:spPr>
          <a:xfrm>
            <a:off x="0" y="1600200"/>
            <a:ext cx="9144000" cy="5257800"/>
          </a:xfrm>
        </p:spPr>
        <p:txBody>
          <a:bodyPr>
            <a:normAutofit/>
          </a:bodyPr>
          <a:lstStyle/>
          <a:p>
            <a:r>
              <a:rPr lang="en-US" b="1" dirty="0"/>
              <a:t>Total expenditure incurred by the society in a particular year is added together.</a:t>
            </a:r>
          </a:p>
          <a:p>
            <a:r>
              <a:rPr lang="en-US" b="1" dirty="0"/>
              <a:t>It includes – *Personal consumption expenditure,</a:t>
            </a:r>
          </a:p>
          <a:p>
            <a:pPr>
              <a:buNone/>
            </a:pPr>
            <a:r>
              <a:rPr lang="en-US" b="1" dirty="0"/>
              <a:t>                           *Net domestic investment,</a:t>
            </a:r>
          </a:p>
          <a:p>
            <a:pPr>
              <a:buNone/>
            </a:pPr>
            <a:r>
              <a:rPr lang="en-US" b="1" dirty="0"/>
              <a:t>                           *</a:t>
            </a:r>
            <a:r>
              <a:rPr lang="en-US" b="1" dirty="0" err="1"/>
              <a:t>Govt</a:t>
            </a:r>
            <a:r>
              <a:rPr lang="en-US" b="1" dirty="0"/>
              <a:t> expenditure on consumption   </a:t>
            </a:r>
          </a:p>
          <a:p>
            <a:pPr>
              <a:buNone/>
            </a:pPr>
            <a:r>
              <a:rPr lang="en-US" b="1" dirty="0"/>
              <a:t>                                          as well as capital goods ,</a:t>
            </a:r>
          </a:p>
          <a:p>
            <a:pPr>
              <a:buNone/>
            </a:pPr>
            <a:r>
              <a:rPr lang="en-US" b="1" dirty="0"/>
              <a:t>                           * Net exports.</a:t>
            </a:r>
          </a:p>
          <a:p>
            <a:pPr>
              <a:buNone/>
            </a:pPr>
            <a:r>
              <a:rPr lang="en-US" b="1" dirty="0"/>
              <a:t>   			 </a:t>
            </a:r>
            <a:r>
              <a:rPr lang="en-US" sz="4000" b="1" dirty="0">
                <a:solidFill>
                  <a:srgbClr val="00B050"/>
                </a:solidFill>
              </a:rPr>
              <a:t>GNP = C + I + G + ( X – M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ooper Black" pitchFamily="18" charset="0"/>
              </a:rPr>
              <a:t>EXPENDETURE METHOS -  PRECAUTIONS</a:t>
            </a:r>
          </a:p>
        </p:txBody>
      </p:sp>
      <p:sp>
        <p:nvSpPr>
          <p:cNvPr id="3" name="Content Placeholder 2"/>
          <p:cNvSpPr>
            <a:spLocks noGrp="1"/>
          </p:cNvSpPr>
          <p:nvPr>
            <p:ph idx="1"/>
          </p:nvPr>
        </p:nvSpPr>
        <p:spPr>
          <a:xfrm>
            <a:off x="642910" y="2214554"/>
            <a:ext cx="8229600" cy="3625857"/>
          </a:xfrm>
        </p:spPr>
        <p:txBody>
          <a:bodyPr/>
          <a:lstStyle/>
          <a:p>
            <a:r>
              <a:rPr lang="en-US" b="1" dirty="0"/>
              <a:t>1. SECOND HAND GOODS SALE.</a:t>
            </a:r>
          </a:p>
          <a:p>
            <a:r>
              <a:rPr lang="en-US" b="1" dirty="0"/>
              <a:t>2.PURCHASE OF SHARES AND BONDS.</a:t>
            </a:r>
          </a:p>
          <a:p>
            <a:r>
              <a:rPr lang="en-US" b="1" dirty="0"/>
              <a:t>3.TRANSFER PAYMENTS.</a:t>
            </a:r>
          </a:p>
          <a:p>
            <a:r>
              <a:rPr lang="en-US" b="1" dirty="0"/>
              <a:t>4. EXPENDITURE ON INTERMEDIATE GOODS.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r>
              <a:rPr lang="en-GB" b="1" dirty="0">
                <a:solidFill>
                  <a:srgbClr val="FF0000"/>
                </a:solidFill>
                <a:latin typeface="Cooper Black" pitchFamily="18" charset="0"/>
              </a:rPr>
              <a:t>IMPORTANCE OF NATIONAL INCOME ANALYSIS  </a:t>
            </a:r>
            <a:r>
              <a:rPr lang="en-GB" b="1" dirty="0">
                <a:solidFill>
                  <a:srgbClr val="00B050"/>
                </a:solidFill>
                <a:latin typeface="Cooper Black" pitchFamily="18" charset="0"/>
              </a:rPr>
              <a:t>( 8 )</a:t>
            </a:r>
            <a:endParaRPr lang="en-GB" dirty="0">
              <a:solidFill>
                <a:srgbClr val="00B050"/>
              </a:solidFill>
              <a:latin typeface="Cooper Black" pitchFamily="18" charset="0"/>
            </a:endParaRPr>
          </a:p>
        </p:txBody>
      </p:sp>
      <p:sp>
        <p:nvSpPr>
          <p:cNvPr id="3" name="Content Placeholder 2"/>
          <p:cNvSpPr>
            <a:spLocks noGrp="1"/>
          </p:cNvSpPr>
          <p:nvPr>
            <p:ph idx="1"/>
          </p:nvPr>
        </p:nvSpPr>
        <p:spPr/>
        <p:txBody>
          <a:bodyPr>
            <a:normAutofit/>
          </a:bodyPr>
          <a:lstStyle/>
          <a:p>
            <a:endParaRPr lang="en-GB" dirty="0"/>
          </a:p>
          <a:p>
            <a:pPr>
              <a:buNone/>
            </a:pPr>
            <a:r>
              <a:rPr lang="en-GB" b="1" dirty="0"/>
              <a:t>1.Importance of the </a:t>
            </a:r>
            <a:r>
              <a:rPr lang="en-GB" b="1" dirty="0">
                <a:solidFill>
                  <a:srgbClr val="00B050"/>
                </a:solidFill>
              </a:rPr>
              <a:t>various sectors </a:t>
            </a:r>
            <a:r>
              <a:rPr lang="en-GB" b="1" dirty="0"/>
              <a:t>of the economy and their </a:t>
            </a:r>
            <a:r>
              <a:rPr lang="en-GB" b="1" dirty="0">
                <a:solidFill>
                  <a:srgbClr val="00B050"/>
                </a:solidFill>
              </a:rPr>
              <a:t>contribution</a:t>
            </a:r>
            <a:r>
              <a:rPr lang="en-GB" b="1" dirty="0"/>
              <a:t>.</a:t>
            </a:r>
          </a:p>
          <a:p>
            <a:pPr>
              <a:buNone/>
            </a:pPr>
            <a:r>
              <a:rPr lang="en-GB" b="1" dirty="0"/>
              <a:t>2.Formulate the </a:t>
            </a:r>
            <a:r>
              <a:rPr lang="en-GB" b="1" dirty="0">
                <a:solidFill>
                  <a:srgbClr val="00B050"/>
                </a:solidFill>
              </a:rPr>
              <a:t>national policies </a:t>
            </a:r>
            <a:r>
              <a:rPr lang="en-GB" b="1" dirty="0"/>
              <a:t>such as </a:t>
            </a:r>
            <a:r>
              <a:rPr lang="en-GB" b="1" dirty="0">
                <a:solidFill>
                  <a:srgbClr val="FF0000"/>
                </a:solidFill>
              </a:rPr>
              <a:t>monetary policy, fiscal policy </a:t>
            </a:r>
            <a:r>
              <a:rPr lang="en-GB" b="1" dirty="0"/>
              <a:t>.</a:t>
            </a:r>
          </a:p>
          <a:p>
            <a:pPr>
              <a:buNone/>
            </a:pPr>
            <a:r>
              <a:rPr lang="en-GB" b="1" dirty="0"/>
              <a:t>3.Formulate </a:t>
            </a:r>
            <a:r>
              <a:rPr lang="en-GB" b="1" dirty="0">
                <a:solidFill>
                  <a:srgbClr val="00B050"/>
                </a:solidFill>
              </a:rPr>
              <a:t>planning</a:t>
            </a:r>
            <a:r>
              <a:rPr lang="en-GB" b="1" dirty="0"/>
              <a:t> and evaluate plan progress .</a:t>
            </a:r>
          </a:p>
          <a:p>
            <a:pPr>
              <a:buNone/>
            </a:pPr>
            <a:r>
              <a:rPr lang="en-GB" b="1" dirty="0"/>
              <a:t>4.To  know a country’s </a:t>
            </a:r>
            <a:r>
              <a:rPr lang="en-GB" b="1" dirty="0">
                <a:solidFill>
                  <a:srgbClr val="00B050"/>
                </a:solidFill>
              </a:rPr>
              <a:t>per capita income </a:t>
            </a:r>
            <a:r>
              <a:rPr lang="en-GB" b="1" dirty="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28600" y="304800"/>
            <a:ext cx="8915400" cy="6553200"/>
          </a:xfrm>
        </p:spPr>
        <p:txBody>
          <a:bodyPr>
            <a:normAutofit fontScale="92500" lnSpcReduction="10000"/>
          </a:bodyPr>
          <a:lstStyle/>
          <a:p>
            <a:pPr>
              <a:buNone/>
            </a:pPr>
            <a:r>
              <a:rPr lang="en-GB" sz="3800" b="1" dirty="0"/>
              <a:t>5.Build </a:t>
            </a:r>
            <a:r>
              <a:rPr lang="en-GB" sz="3800" b="1" dirty="0">
                <a:solidFill>
                  <a:srgbClr val="00B050"/>
                </a:solidFill>
              </a:rPr>
              <a:t>economic models </a:t>
            </a:r>
            <a:r>
              <a:rPr lang="en-GB" sz="3800" b="1" dirty="0"/>
              <a:t>both in </a:t>
            </a:r>
          </a:p>
          <a:p>
            <a:pPr>
              <a:buNone/>
            </a:pPr>
            <a:r>
              <a:rPr lang="en-GB" sz="3800" b="1" dirty="0"/>
              <a:t>      </a:t>
            </a:r>
            <a:r>
              <a:rPr lang="en-GB" sz="3800" b="1" dirty="0">
                <a:solidFill>
                  <a:srgbClr val="FF0000"/>
                </a:solidFill>
              </a:rPr>
              <a:t>short - run and long - run</a:t>
            </a:r>
            <a:r>
              <a:rPr lang="en-GB" sz="3800" b="1" dirty="0"/>
              <a:t>. </a:t>
            </a:r>
          </a:p>
          <a:p>
            <a:pPr>
              <a:buNone/>
            </a:pPr>
            <a:r>
              <a:rPr lang="en-GB" sz="3800" b="1" dirty="0"/>
              <a:t>6.Make </a:t>
            </a:r>
            <a:r>
              <a:rPr lang="en-GB" sz="3800" b="1" dirty="0">
                <a:solidFill>
                  <a:srgbClr val="00B050"/>
                </a:solidFill>
              </a:rPr>
              <a:t>international comparison</a:t>
            </a:r>
            <a:r>
              <a:rPr lang="en-GB" sz="3800" b="1" dirty="0"/>
              <a:t>, </a:t>
            </a:r>
          </a:p>
          <a:p>
            <a:pPr>
              <a:buNone/>
            </a:pPr>
            <a:r>
              <a:rPr lang="en-GB" sz="3800" b="1" dirty="0"/>
              <a:t>     inter - regional comparison   and </a:t>
            </a:r>
          </a:p>
          <a:p>
            <a:pPr>
              <a:buNone/>
            </a:pPr>
            <a:r>
              <a:rPr lang="en-GB" sz="3800" b="1" dirty="0"/>
              <a:t>     inter - temporal comparison .</a:t>
            </a:r>
          </a:p>
          <a:p>
            <a:pPr>
              <a:buNone/>
            </a:pPr>
            <a:r>
              <a:rPr lang="en-GB" sz="3800" b="1" dirty="0"/>
              <a:t>7.To know the </a:t>
            </a:r>
            <a:r>
              <a:rPr lang="en-GB" sz="3800" b="1" dirty="0">
                <a:solidFill>
                  <a:srgbClr val="00B050"/>
                </a:solidFill>
              </a:rPr>
              <a:t>distribution of income </a:t>
            </a:r>
            <a:r>
              <a:rPr lang="en-GB" sz="3800" b="1" dirty="0"/>
              <a:t>for </a:t>
            </a:r>
          </a:p>
          <a:p>
            <a:pPr>
              <a:buNone/>
            </a:pPr>
            <a:r>
              <a:rPr lang="en-GB" sz="3800" b="1" dirty="0"/>
              <a:t>      various factors of production .</a:t>
            </a:r>
          </a:p>
          <a:p>
            <a:pPr>
              <a:buNone/>
            </a:pPr>
            <a:r>
              <a:rPr lang="en-GB" sz="4000" b="1" dirty="0"/>
              <a:t>8.To arrive </a:t>
            </a:r>
            <a:r>
              <a:rPr lang="en-GB" sz="4000" b="1" dirty="0">
                <a:solidFill>
                  <a:srgbClr val="00B050"/>
                </a:solidFill>
              </a:rPr>
              <a:t>macro eco’ variables</a:t>
            </a:r>
            <a:r>
              <a:rPr lang="en-GB" sz="4000" b="1" dirty="0"/>
              <a:t>.</a:t>
            </a:r>
          </a:p>
          <a:p>
            <a:pPr>
              <a:buNone/>
            </a:pPr>
            <a:r>
              <a:rPr lang="en-GB" sz="4000" b="1" dirty="0"/>
              <a:t>   </a:t>
            </a:r>
            <a:r>
              <a:rPr lang="en-GB" sz="4000" b="1" dirty="0">
                <a:solidFill>
                  <a:srgbClr val="FF0000"/>
                </a:solidFill>
              </a:rPr>
              <a:t>Tax – GDP ratio, Current Account Deficit -   GDP ratio, Fiscal Deficit - GDP ratio, </a:t>
            </a:r>
          </a:p>
          <a:p>
            <a:pPr>
              <a:buNone/>
            </a:pPr>
            <a:r>
              <a:rPr lang="en-GB" sz="4000" b="1" dirty="0">
                <a:solidFill>
                  <a:srgbClr val="FF0000"/>
                </a:solidFill>
              </a:rPr>
              <a:t>   Debt - GDP ratio .</a:t>
            </a:r>
            <a:endParaRPr lang="en-GB" sz="3800" b="1" dirty="0">
              <a:solidFill>
                <a:srgbClr val="FF0000"/>
              </a:solidFill>
            </a:endParaRPr>
          </a:p>
          <a:p>
            <a:pPr>
              <a:buNone/>
            </a:pPr>
            <a:endParaRPr lang="en-GB" sz="3800" b="1" dirty="0"/>
          </a:p>
          <a:p>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800" b="1" dirty="0">
                <a:solidFill>
                  <a:srgbClr val="FF0000"/>
                </a:solidFill>
                <a:latin typeface="Cooper Black" pitchFamily="18" charset="0"/>
              </a:rPr>
              <a:t>Difficulties in Measuring National Income </a:t>
            </a:r>
            <a:endParaRPr lang="en-GB" sz="4800" dirty="0">
              <a:solidFill>
                <a:srgbClr val="FF0000"/>
              </a:solidFill>
              <a:latin typeface="Cooper Black" pitchFamily="18" charset="0"/>
            </a:endParaRPr>
          </a:p>
        </p:txBody>
      </p:sp>
      <p:sp>
        <p:nvSpPr>
          <p:cNvPr id="3" name="Content Placeholder 2"/>
          <p:cNvSpPr>
            <a:spLocks noGrp="1"/>
          </p:cNvSpPr>
          <p:nvPr>
            <p:ph idx="1"/>
          </p:nvPr>
        </p:nvSpPr>
        <p:spPr>
          <a:xfrm>
            <a:off x="571472" y="1600200"/>
            <a:ext cx="9144000" cy="5257800"/>
          </a:xfrm>
        </p:spPr>
        <p:txBody>
          <a:bodyPr>
            <a:noAutofit/>
          </a:bodyPr>
          <a:lstStyle/>
          <a:p>
            <a:r>
              <a:rPr lang="en-GB" sz="3200" b="1" dirty="0"/>
              <a:t>Transfer payments .</a:t>
            </a:r>
          </a:p>
          <a:p>
            <a:r>
              <a:rPr lang="en-GB" sz="3200" b="1" dirty="0"/>
              <a:t>Difficulties in assessing depreciation allowance. </a:t>
            </a:r>
          </a:p>
          <a:p>
            <a:r>
              <a:rPr lang="en-GB" sz="3200" b="1" dirty="0"/>
              <a:t>Unpaid services.</a:t>
            </a:r>
          </a:p>
          <a:p>
            <a:r>
              <a:rPr lang="en-GB" sz="3200" b="1" dirty="0"/>
              <a:t> Income from illegal activities.</a:t>
            </a:r>
          </a:p>
          <a:p>
            <a:r>
              <a:rPr lang="en-GB" b="1" dirty="0"/>
              <a:t>Production for self consumption and changing price.</a:t>
            </a:r>
          </a:p>
          <a:p>
            <a:r>
              <a:rPr lang="en-GB" sz="3200" b="1" dirty="0"/>
              <a:t>Capital gains.</a:t>
            </a:r>
          </a:p>
          <a:p>
            <a:r>
              <a:rPr lang="en-GB" b="1" dirty="0"/>
              <a:t>Statistical  problem. (4)</a:t>
            </a:r>
            <a:endParaRPr lang="en-GB" sz="3200" b="1" dirty="0"/>
          </a:p>
        </p:txBody>
      </p:sp>
      <p:sp>
        <p:nvSpPr>
          <p:cNvPr id="6" name="Content Placeholder 5"/>
          <p:cNvSpPr>
            <a:spLocks noGrp="1"/>
          </p:cNvSpPr>
          <p:nvPr>
            <p:ph sz="quarter" idx="4294967295"/>
          </p:nvPr>
        </p:nvSpPr>
        <p:spPr>
          <a:xfrm>
            <a:off x="5102225" y="2174875"/>
            <a:ext cx="4041775" cy="3951288"/>
          </a:xfrm>
        </p:spPr>
        <p:txBody>
          <a:bodyPr/>
          <a:lstStyle/>
          <a:p>
            <a:endParaRPr lang="en-GB" b="1" dirty="0"/>
          </a:p>
          <a:p>
            <a:endParaRPr lang="en-GB" dirty="0"/>
          </a:p>
          <a:p>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71472" y="785794"/>
            <a:ext cx="8229600" cy="1143000"/>
          </a:xfrm>
        </p:spPr>
        <p:txBody>
          <a:bodyPr>
            <a:normAutofit fontScale="90000"/>
          </a:bodyPr>
          <a:lstStyle/>
          <a:p>
            <a:r>
              <a:rPr lang="en-GB" b="1" dirty="0">
                <a:solidFill>
                  <a:srgbClr val="FF0000"/>
                </a:solidFill>
                <a:latin typeface="Cooper Black" pitchFamily="18" charset="0"/>
              </a:rPr>
              <a:t>NATIONAL INCOME AND SOCIAL ACCOUNTING - </a:t>
            </a:r>
            <a:r>
              <a:rPr lang="en-GB" b="1" dirty="0">
                <a:solidFill>
                  <a:srgbClr val="00B050"/>
                </a:solidFill>
                <a:latin typeface="Cooper Black" pitchFamily="18" charset="0"/>
              </a:rPr>
              <a:t>INTRODUCTION</a:t>
            </a:r>
            <a:endParaRPr lang="en-GB" dirty="0">
              <a:solidFill>
                <a:srgbClr val="00B050"/>
              </a:solidFill>
              <a:latin typeface="Cooper Black" pitchFamily="18" charset="0"/>
            </a:endParaRPr>
          </a:p>
        </p:txBody>
      </p:sp>
      <p:sp>
        <p:nvSpPr>
          <p:cNvPr id="8" name="Content Placeholder 7"/>
          <p:cNvSpPr>
            <a:spLocks noGrp="1"/>
          </p:cNvSpPr>
          <p:nvPr>
            <p:ph idx="1"/>
          </p:nvPr>
        </p:nvSpPr>
        <p:spPr>
          <a:xfrm>
            <a:off x="457200" y="1928802"/>
            <a:ext cx="8229600" cy="4851826"/>
          </a:xfrm>
        </p:spPr>
        <p:txBody>
          <a:bodyPr>
            <a:normAutofit fontScale="92500" lnSpcReduction="20000"/>
          </a:bodyPr>
          <a:lstStyle/>
          <a:p>
            <a:endParaRPr lang="en-GB" dirty="0"/>
          </a:p>
          <a:p>
            <a:r>
              <a:rPr lang="en-GB" sz="4000" b="1" dirty="0"/>
              <a:t>Under this method, the </a:t>
            </a:r>
            <a:r>
              <a:rPr lang="en-GB" sz="4000" b="1" dirty="0">
                <a:solidFill>
                  <a:srgbClr val="00B050"/>
                </a:solidFill>
              </a:rPr>
              <a:t>transactions among various sectors</a:t>
            </a:r>
            <a:r>
              <a:rPr lang="en-GB" sz="4000" b="1" dirty="0"/>
              <a:t> such as firms, households, government, etc., are recorded.</a:t>
            </a:r>
          </a:p>
          <a:p>
            <a:r>
              <a:rPr lang="en-GB" sz="4000" b="1" dirty="0"/>
              <a:t>It is useful for </a:t>
            </a:r>
            <a:r>
              <a:rPr lang="en-GB" sz="4000" b="1" dirty="0">
                <a:solidFill>
                  <a:srgbClr val="00B050"/>
                </a:solidFill>
              </a:rPr>
              <a:t>economist</a:t>
            </a:r>
            <a:r>
              <a:rPr lang="en-GB" sz="4000" b="1" dirty="0"/>
              <a:t> and policy makers.</a:t>
            </a:r>
          </a:p>
          <a:p>
            <a:r>
              <a:rPr lang="en-GB" sz="4000" b="1" dirty="0"/>
              <a:t>It helps to </a:t>
            </a:r>
            <a:r>
              <a:rPr lang="en-GB" sz="4000" b="1" dirty="0">
                <a:solidFill>
                  <a:srgbClr val="00B050"/>
                </a:solidFill>
              </a:rPr>
              <a:t>forecast</a:t>
            </a:r>
            <a:r>
              <a:rPr lang="en-GB" sz="4000" b="1" dirty="0"/>
              <a:t> the trend of the economy.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654164"/>
          </a:xfrm>
        </p:spPr>
        <p:txBody>
          <a:bodyPr>
            <a:normAutofit/>
          </a:bodyPr>
          <a:lstStyle/>
          <a:p>
            <a:r>
              <a:rPr lang="en-GB" b="1" dirty="0">
                <a:solidFill>
                  <a:srgbClr val="FF0000"/>
                </a:solidFill>
                <a:latin typeface="Cooper Black" pitchFamily="18" charset="0"/>
              </a:rPr>
              <a:t>NATIONAL INCOME AND SOCIAL ACCOUNTING  - </a:t>
            </a:r>
            <a:r>
              <a:rPr lang="en-GB" b="1" dirty="0">
                <a:solidFill>
                  <a:srgbClr val="00B050"/>
                </a:solidFill>
                <a:latin typeface="Cooper Black" pitchFamily="18" charset="0"/>
              </a:rPr>
              <a:t>1</a:t>
            </a:r>
            <a:endParaRPr lang="en-GB" dirty="0">
              <a:solidFill>
                <a:srgbClr val="00B050"/>
              </a:solidFill>
              <a:latin typeface="Cooper Black" pitchFamily="18" charset="0"/>
            </a:endParaRPr>
          </a:p>
        </p:txBody>
      </p:sp>
      <p:sp>
        <p:nvSpPr>
          <p:cNvPr id="5" name="Content Placeholder 4"/>
          <p:cNvSpPr>
            <a:spLocks noGrp="1"/>
          </p:cNvSpPr>
          <p:nvPr>
            <p:ph idx="1"/>
          </p:nvPr>
        </p:nvSpPr>
        <p:spPr>
          <a:xfrm>
            <a:off x="457200" y="1600200"/>
            <a:ext cx="8686800" cy="4525963"/>
          </a:xfrm>
        </p:spPr>
        <p:txBody>
          <a:bodyPr>
            <a:normAutofit/>
          </a:bodyPr>
          <a:lstStyle/>
          <a:p>
            <a:endParaRPr lang="en-GB" dirty="0"/>
          </a:p>
          <a:p>
            <a:pPr>
              <a:buNone/>
            </a:pPr>
            <a:r>
              <a:rPr lang="en-GB" b="1" dirty="0"/>
              <a:t>1.Social Accounting and Sector .</a:t>
            </a:r>
          </a:p>
          <a:p>
            <a:pPr>
              <a:buNone/>
            </a:pPr>
            <a:r>
              <a:rPr lang="en-GB" b="1" dirty="0"/>
              <a:t>2.National Income and Welfare .</a:t>
            </a:r>
          </a:p>
          <a:p>
            <a:pPr>
              <a:buNone/>
            </a:pPr>
            <a:r>
              <a:rPr lang="en-GB" b="1" dirty="0"/>
              <a:t>3.National Income &amp; Erosion of national Wealth .</a:t>
            </a:r>
          </a:p>
          <a:p>
            <a:pPr>
              <a:buNone/>
            </a:pPr>
            <a:r>
              <a:rPr lang="en-GB" b="1" dirty="0"/>
              <a:t>4.National income in terms of US  $ .</a:t>
            </a:r>
          </a:p>
          <a:p>
            <a:pPr>
              <a:buNone/>
            </a:pPr>
            <a:r>
              <a:rPr lang="en-GB" b="1" dirty="0"/>
              <a:t>5.Social and Environmental Cost .</a:t>
            </a:r>
            <a:endParaRPr lang="en-GB" dirty="0"/>
          </a:p>
          <a:p>
            <a:pPr>
              <a:buNone/>
            </a:pPr>
            <a:endParaRPr lang="en-GB"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latin typeface="Cooper Black" pitchFamily="18" charset="0"/>
              </a:rPr>
              <a:t>SOCIAL ACCOUNTING AND SECTORS</a:t>
            </a:r>
          </a:p>
        </p:txBody>
      </p:sp>
      <p:sp>
        <p:nvSpPr>
          <p:cNvPr id="3" name="Content Placeholder 2"/>
          <p:cNvSpPr>
            <a:spLocks noGrp="1"/>
          </p:cNvSpPr>
          <p:nvPr>
            <p:ph idx="1"/>
          </p:nvPr>
        </p:nvSpPr>
        <p:spPr>
          <a:xfrm>
            <a:off x="457200" y="1600200"/>
            <a:ext cx="8229600" cy="5257800"/>
          </a:xfrm>
        </p:spPr>
        <p:txBody>
          <a:bodyPr>
            <a:normAutofit/>
          </a:bodyPr>
          <a:lstStyle/>
          <a:p>
            <a:r>
              <a:rPr lang="en-US" sz="3600" b="1" dirty="0"/>
              <a:t>A sector is a </a:t>
            </a:r>
            <a:r>
              <a:rPr lang="en-US" sz="3600" b="1" dirty="0">
                <a:solidFill>
                  <a:srgbClr val="00B050"/>
                </a:solidFill>
              </a:rPr>
              <a:t>group of individuals and institutions</a:t>
            </a:r>
            <a:r>
              <a:rPr lang="en-US" sz="3600" b="1" dirty="0"/>
              <a:t> having common interrelated economic transactions.</a:t>
            </a:r>
          </a:p>
          <a:p>
            <a:r>
              <a:rPr lang="en-US" sz="3600" b="1" dirty="0"/>
              <a:t>SECTORS such as – </a:t>
            </a:r>
            <a:r>
              <a:rPr lang="en-US" sz="3600" b="1" dirty="0">
                <a:solidFill>
                  <a:srgbClr val="00B050"/>
                </a:solidFill>
              </a:rPr>
              <a:t>1.Firms</a:t>
            </a:r>
          </a:p>
          <a:p>
            <a:pPr>
              <a:buNone/>
            </a:pPr>
            <a:r>
              <a:rPr lang="en-US" sz="3600" b="1" dirty="0">
                <a:solidFill>
                  <a:srgbClr val="00B050"/>
                </a:solidFill>
              </a:rPr>
              <a:t>                                      2.Households</a:t>
            </a:r>
          </a:p>
          <a:p>
            <a:pPr>
              <a:buNone/>
            </a:pPr>
            <a:r>
              <a:rPr lang="en-US" sz="3600" b="1" dirty="0">
                <a:solidFill>
                  <a:srgbClr val="00B050"/>
                </a:solidFill>
              </a:rPr>
              <a:t>                                      3.Government</a:t>
            </a:r>
          </a:p>
          <a:p>
            <a:pPr>
              <a:buNone/>
            </a:pPr>
            <a:r>
              <a:rPr lang="en-US" sz="3600" b="1" dirty="0">
                <a:solidFill>
                  <a:srgbClr val="00B050"/>
                </a:solidFill>
              </a:rPr>
              <a:t>                                      4.Rest of the world</a:t>
            </a:r>
          </a:p>
          <a:p>
            <a:pPr>
              <a:buNone/>
            </a:pPr>
            <a:r>
              <a:rPr lang="en-US" sz="3600" b="1" dirty="0">
                <a:solidFill>
                  <a:srgbClr val="00B050"/>
                </a:solidFill>
              </a:rPr>
              <a:t>                                      5.Capital sector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0"/>
            <a:ext cx="8229600" cy="6858000"/>
          </a:xfrm>
        </p:spPr>
        <p:txBody>
          <a:bodyPr/>
          <a:lstStyle/>
          <a:p>
            <a:r>
              <a:rPr lang="en-US" b="1" dirty="0">
                <a:solidFill>
                  <a:srgbClr val="FF0000"/>
                </a:solidFill>
              </a:rPr>
              <a:t>1.FIRMS </a:t>
            </a:r>
            <a:r>
              <a:rPr lang="en-US" b="1" dirty="0"/>
              <a:t>: it undertakes </a:t>
            </a:r>
            <a:r>
              <a:rPr lang="en-US" b="1" dirty="0">
                <a:solidFill>
                  <a:srgbClr val="00B050"/>
                </a:solidFill>
              </a:rPr>
              <a:t>productive activities </a:t>
            </a:r>
            <a:r>
              <a:rPr lang="en-US" b="1" dirty="0"/>
              <a:t>with help of factors of production.</a:t>
            </a:r>
          </a:p>
          <a:p>
            <a:r>
              <a:rPr lang="en-US" b="1" dirty="0">
                <a:solidFill>
                  <a:srgbClr val="FF0000"/>
                </a:solidFill>
              </a:rPr>
              <a:t>2.HOUSEHOLDS </a:t>
            </a:r>
            <a:r>
              <a:rPr lang="en-US" b="1" dirty="0"/>
              <a:t>: it </a:t>
            </a:r>
            <a:r>
              <a:rPr lang="en-US" b="1" dirty="0">
                <a:solidFill>
                  <a:srgbClr val="00B050"/>
                </a:solidFill>
              </a:rPr>
              <a:t>consumes</a:t>
            </a:r>
            <a:r>
              <a:rPr lang="en-US" b="1" dirty="0"/>
              <a:t> and represents the factors of production who receives payments from firms.</a:t>
            </a:r>
          </a:p>
          <a:p>
            <a:r>
              <a:rPr lang="en-US" b="1" dirty="0">
                <a:solidFill>
                  <a:srgbClr val="FF0000"/>
                </a:solidFill>
              </a:rPr>
              <a:t>3.GOVERNMENT</a:t>
            </a:r>
            <a:r>
              <a:rPr lang="en-US" b="1" dirty="0"/>
              <a:t> : it refers to </a:t>
            </a:r>
            <a:r>
              <a:rPr lang="en-US" b="1" dirty="0">
                <a:solidFill>
                  <a:srgbClr val="00B050"/>
                </a:solidFill>
              </a:rPr>
              <a:t>economic transaction</a:t>
            </a:r>
            <a:r>
              <a:rPr lang="en-US" b="1" dirty="0"/>
              <a:t> of public sectors . It means satisfying the wants of the society.</a:t>
            </a:r>
          </a:p>
          <a:p>
            <a:r>
              <a:rPr lang="en-US" b="1" dirty="0">
                <a:solidFill>
                  <a:srgbClr val="FF0000"/>
                </a:solidFill>
              </a:rPr>
              <a:t>4.REST OF THE WORLD </a:t>
            </a:r>
            <a:r>
              <a:rPr lang="en-US" b="1" dirty="0"/>
              <a:t>: it refers to the </a:t>
            </a:r>
            <a:r>
              <a:rPr lang="en-US" b="1" dirty="0">
                <a:solidFill>
                  <a:srgbClr val="00B050"/>
                </a:solidFill>
              </a:rPr>
              <a:t>international transactions </a:t>
            </a:r>
            <a:r>
              <a:rPr lang="en-US" b="1" dirty="0"/>
              <a:t> of the country.</a:t>
            </a:r>
          </a:p>
          <a:p>
            <a:r>
              <a:rPr lang="en-US" b="1" dirty="0">
                <a:solidFill>
                  <a:srgbClr val="FF0000"/>
                </a:solidFill>
              </a:rPr>
              <a:t>5.CAPITAL SECTOR </a:t>
            </a:r>
            <a:r>
              <a:rPr lang="en-US" b="1" dirty="0"/>
              <a:t>: it refers </a:t>
            </a:r>
            <a:r>
              <a:rPr lang="en-US" b="1" dirty="0">
                <a:solidFill>
                  <a:srgbClr val="00B050"/>
                </a:solidFill>
              </a:rPr>
              <a:t>to saving and investment </a:t>
            </a:r>
            <a:r>
              <a:rPr lang="en-US" b="1" dirty="0"/>
              <a:t>activities.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00"/>
                </a:solidFill>
                <a:latin typeface="Cooper Black" pitchFamily="18" charset="0"/>
              </a:rPr>
              <a:t>SIMON KUZNETS</a:t>
            </a:r>
            <a:endParaRPr lang="en-GB" sz="6000" dirty="0">
              <a:solidFill>
                <a:srgbClr val="FF0000"/>
              </a:solidFill>
              <a:latin typeface="Cooper Black" pitchFamily="18" charset="0"/>
            </a:endParaRPr>
          </a:p>
        </p:txBody>
      </p:sp>
      <p:sp>
        <p:nvSpPr>
          <p:cNvPr id="5" name="Content Placeholder 4"/>
          <p:cNvSpPr>
            <a:spLocks noGrp="1"/>
          </p:cNvSpPr>
          <p:nvPr>
            <p:ph sz="half" idx="2"/>
          </p:nvPr>
        </p:nvSpPr>
        <p:spPr>
          <a:xfrm>
            <a:off x="4648200" y="1600200"/>
            <a:ext cx="4495800" cy="5257800"/>
          </a:xfrm>
        </p:spPr>
        <p:txBody>
          <a:bodyPr>
            <a:normAutofit/>
          </a:bodyPr>
          <a:lstStyle/>
          <a:p>
            <a:endParaRPr lang="en-GB" dirty="0"/>
          </a:p>
          <a:p>
            <a:r>
              <a:rPr lang="en-GB" sz="4800" b="1" dirty="0"/>
              <a:t>Nobel laureate  </a:t>
            </a:r>
            <a:r>
              <a:rPr lang="en-GB" sz="4800" b="1" dirty="0">
                <a:solidFill>
                  <a:srgbClr val="00B050"/>
                </a:solidFill>
              </a:rPr>
              <a:t>first</a:t>
            </a:r>
            <a:r>
              <a:rPr lang="en-GB" sz="4800" b="1" dirty="0"/>
              <a:t> introduced the concept of national income. </a:t>
            </a:r>
          </a:p>
        </p:txBody>
      </p:sp>
      <p:pic>
        <p:nvPicPr>
          <p:cNvPr id="1026" name="Picture 2"/>
          <p:cNvPicPr>
            <a:picLocks noGrp="1" noChangeAspect="1" noChangeArrowheads="1"/>
          </p:cNvPicPr>
          <p:nvPr>
            <p:ph sz="half" idx="1"/>
          </p:nvPr>
        </p:nvPicPr>
        <p:blipFill>
          <a:blip r:embed="rId2"/>
          <a:srcRect/>
          <a:stretch>
            <a:fillRect/>
          </a:stretch>
        </p:blipFill>
        <p:spPr bwMode="auto">
          <a:xfrm>
            <a:off x="228600" y="1828800"/>
            <a:ext cx="3962400" cy="4267200"/>
          </a:xfrm>
          <a:prstGeom prst="rect">
            <a:avLst/>
          </a:prstGeom>
          <a:noFill/>
          <a:ln w="9525">
            <a:noFill/>
            <a:miter lim="800000"/>
            <a:headEnd/>
            <a:tailEnd/>
          </a:ln>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latin typeface="Cooper Black" pitchFamily="18" charset="0"/>
              </a:rPr>
              <a:t>NATIONAL INCOME and WELFARE - </a:t>
            </a:r>
            <a:r>
              <a:rPr lang="en-US" b="1" dirty="0">
                <a:solidFill>
                  <a:srgbClr val="00B050"/>
                </a:solidFill>
                <a:latin typeface="Cooper Black" pitchFamily="18" charset="0"/>
              </a:rPr>
              <a:t>2</a:t>
            </a:r>
          </a:p>
        </p:txBody>
      </p:sp>
      <p:sp>
        <p:nvSpPr>
          <p:cNvPr id="3" name="Content Placeholder 2"/>
          <p:cNvSpPr>
            <a:spLocks noGrp="1"/>
          </p:cNvSpPr>
          <p:nvPr>
            <p:ph idx="1"/>
          </p:nvPr>
        </p:nvSpPr>
        <p:spPr>
          <a:xfrm>
            <a:off x="457200" y="2264898"/>
            <a:ext cx="8229600" cy="3861265"/>
          </a:xfrm>
        </p:spPr>
        <p:txBody>
          <a:bodyPr>
            <a:normAutofit/>
          </a:bodyPr>
          <a:lstStyle/>
          <a:p>
            <a:r>
              <a:rPr lang="en-US" sz="4000" b="1" dirty="0"/>
              <a:t>A country with a higher per capita income is supposed to enjoy greater economic welfare with a higher standard of living . </a:t>
            </a:r>
            <a:r>
              <a:rPr lang="en-US" sz="4000" b="1" dirty="0">
                <a:solidFill>
                  <a:srgbClr val="00B050"/>
                </a:solidFill>
              </a:rPr>
              <a:t>But it does not always promote welfare </a:t>
            </a:r>
            <a:r>
              <a:rPr lang="en-US" sz="4000" b="1" dirty="0"/>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643710"/>
          </a:xfrm>
        </p:spPr>
        <p:txBody>
          <a:bodyPr>
            <a:normAutofit/>
          </a:bodyPr>
          <a:lstStyle/>
          <a:p>
            <a:pPr>
              <a:buNone/>
            </a:pPr>
            <a:r>
              <a:rPr lang="en-US" dirty="0">
                <a:solidFill>
                  <a:srgbClr val="FF0000"/>
                </a:solidFill>
                <a:latin typeface="Cooper Black" pitchFamily="18" charset="0"/>
              </a:rPr>
              <a:t>                          LIMITATIONS </a:t>
            </a:r>
          </a:p>
          <a:p>
            <a:pPr>
              <a:buNone/>
            </a:pPr>
            <a:endParaRPr lang="en-US" b="1" dirty="0"/>
          </a:p>
          <a:p>
            <a:pPr>
              <a:buNone/>
            </a:pPr>
            <a:r>
              <a:rPr lang="en-US" b="1" dirty="0"/>
              <a:t>1.Greater the proportion of </a:t>
            </a:r>
            <a:r>
              <a:rPr lang="en-US" b="1" dirty="0">
                <a:solidFill>
                  <a:srgbClr val="00B050"/>
                </a:solidFill>
              </a:rPr>
              <a:t>capital goods over consumer goods </a:t>
            </a:r>
            <a:r>
              <a:rPr lang="en-US" b="1" dirty="0"/>
              <a:t>leads to less welfare.</a:t>
            </a:r>
          </a:p>
          <a:p>
            <a:pPr>
              <a:buNone/>
            </a:pPr>
            <a:r>
              <a:rPr lang="en-US" b="1" dirty="0"/>
              <a:t>2.Higher GDP with </a:t>
            </a:r>
            <a:r>
              <a:rPr lang="en-US" b="1" dirty="0">
                <a:solidFill>
                  <a:srgbClr val="00B050"/>
                </a:solidFill>
              </a:rPr>
              <a:t>environmental hazards </a:t>
            </a:r>
            <a:r>
              <a:rPr lang="en-US" b="1" dirty="0"/>
              <a:t>leads to less Welfare.</a:t>
            </a:r>
          </a:p>
          <a:p>
            <a:pPr>
              <a:buNone/>
            </a:pPr>
            <a:r>
              <a:rPr lang="en-US" b="1" dirty="0"/>
              <a:t>3.Production of </a:t>
            </a:r>
            <a:r>
              <a:rPr lang="en-US" b="1" dirty="0">
                <a:solidFill>
                  <a:srgbClr val="00B050"/>
                </a:solidFill>
              </a:rPr>
              <a:t>war goods </a:t>
            </a:r>
            <a:r>
              <a:rPr lang="en-US" b="1" dirty="0"/>
              <a:t>will increase national output but lessens welfare.</a:t>
            </a:r>
          </a:p>
          <a:p>
            <a:pPr>
              <a:buNone/>
            </a:pPr>
            <a:r>
              <a:rPr lang="en-US" b="1" dirty="0"/>
              <a:t>4.Increase in PCI may be due to </a:t>
            </a:r>
            <a:r>
              <a:rPr lang="en-US" b="1" dirty="0" err="1">
                <a:solidFill>
                  <a:srgbClr val="00B050"/>
                </a:solidFill>
              </a:rPr>
              <a:t>empt</a:t>
            </a:r>
            <a:r>
              <a:rPr lang="en-US" b="1" dirty="0">
                <a:solidFill>
                  <a:srgbClr val="00B050"/>
                </a:solidFill>
              </a:rPr>
              <a:t> ‘ of women , children , or force working for long hours</a:t>
            </a:r>
            <a:r>
              <a:rPr lang="en-US" b="1" dirty="0"/>
              <a:t> leads to less welfare.</a:t>
            </a:r>
          </a:p>
          <a:p>
            <a:pPr>
              <a:buNone/>
            </a:pPr>
            <a:r>
              <a:rPr lang="en-US" b="1" dirty="0">
                <a:solidFill>
                  <a:srgbClr val="FF0000"/>
                </a:solidFill>
              </a:rPr>
              <a:t>                                                        ……continue</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00108"/>
            <a:ext cx="8229600" cy="4525963"/>
          </a:xfrm>
        </p:spPr>
        <p:txBody>
          <a:bodyPr>
            <a:normAutofit/>
          </a:bodyPr>
          <a:lstStyle/>
          <a:p>
            <a:r>
              <a:rPr lang="en-US" sz="3600" b="1" dirty="0"/>
              <a:t>Therefore </a:t>
            </a:r>
            <a:r>
              <a:rPr lang="en-US" sz="3600" b="1" dirty="0">
                <a:solidFill>
                  <a:srgbClr val="FF0000"/>
                </a:solidFill>
              </a:rPr>
              <a:t>PQLI</a:t>
            </a:r>
            <a:r>
              <a:rPr lang="en-US" sz="3600" b="1" dirty="0"/>
              <a:t> is a better indicator of economic welfare.</a:t>
            </a:r>
          </a:p>
          <a:p>
            <a:pPr>
              <a:buNone/>
            </a:pPr>
            <a:endParaRPr lang="en-US" sz="3600" b="1" dirty="0"/>
          </a:p>
          <a:p>
            <a:r>
              <a:rPr lang="en-US" sz="3600" b="1" dirty="0"/>
              <a:t>It includes  : </a:t>
            </a:r>
            <a:r>
              <a:rPr lang="en-US" sz="3600" b="1" dirty="0">
                <a:solidFill>
                  <a:srgbClr val="FF0000"/>
                </a:solidFill>
              </a:rPr>
              <a:t>1. STANDARD OF LIVING</a:t>
            </a:r>
          </a:p>
          <a:p>
            <a:pPr>
              <a:buNone/>
            </a:pPr>
            <a:r>
              <a:rPr lang="en-US" sz="3600" b="1" dirty="0">
                <a:solidFill>
                  <a:srgbClr val="FF0000"/>
                </a:solidFill>
              </a:rPr>
              <a:t>                          2.LIFE EXPECTANCY </a:t>
            </a:r>
          </a:p>
          <a:p>
            <a:pPr>
              <a:buNone/>
            </a:pPr>
            <a:r>
              <a:rPr lang="en-US" sz="3600" b="1" dirty="0">
                <a:solidFill>
                  <a:srgbClr val="FF0000"/>
                </a:solidFill>
              </a:rPr>
              <a:t>                          3.LITERACY</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rgbClr val="FF0000"/>
                </a:solidFill>
                <a:latin typeface="Cooper Black" pitchFamily="18" charset="0"/>
              </a:rPr>
              <a:t>NY &amp;  EROSION </a:t>
            </a:r>
            <a:r>
              <a:rPr lang="en-US" dirty="0">
                <a:solidFill>
                  <a:srgbClr val="FF0000"/>
                </a:solidFill>
                <a:latin typeface="Cooper Black" pitchFamily="18" charset="0"/>
              </a:rPr>
              <a:t>of NATIONAL WEALTH - </a:t>
            </a:r>
            <a:r>
              <a:rPr lang="en-US" dirty="0">
                <a:solidFill>
                  <a:srgbClr val="00B050"/>
                </a:solidFill>
                <a:latin typeface="Cooper Black" pitchFamily="18" charset="0"/>
              </a:rPr>
              <a:t>3</a:t>
            </a:r>
          </a:p>
        </p:txBody>
      </p:sp>
      <p:sp>
        <p:nvSpPr>
          <p:cNvPr id="3" name="Content Placeholder 2"/>
          <p:cNvSpPr>
            <a:spLocks noGrp="1"/>
          </p:cNvSpPr>
          <p:nvPr>
            <p:ph idx="1"/>
          </p:nvPr>
        </p:nvSpPr>
        <p:spPr/>
        <p:txBody>
          <a:bodyPr/>
          <a:lstStyle/>
          <a:p>
            <a:endParaRPr lang="en-US" dirty="0"/>
          </a:p>
          <a:p>
            <a:r>
              <a:rPr lang="en-US" dirty="0"/>
              <a:t>For achieving higher GDP, larger natural resources are being depleted or damaged. This means reduction of potential for future growth. Hence, it is suggested that while assessing national income, loss of natural resources should be subtracted from national income.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latin typeface="Cooper Black" pitchFamily="18" charset="0"/>
              </a:rPr>
              <a:t>NY in terms of US   $ - </a:t>
            </a:r>
            <a:r>
              <a:rPr lang="en-US" b="1" dirty="0">
                <a:solidFill>
                  <a:srgbClr val="00B050"/>
                </a:solidFill>
                <a:latin typeface="Cooper Black" pitchFamily="18" charset="0"/>
              </a:rPr>
              <a:t>4</a:t>
            </a:r>
          </a:p>
        </p:txBody>
      </p:sp>
      <p:sp>
        <p:nvSpPr>
          <p:cNvPr id="3" name="Content Placeholder 2"/>
          <p:cNvSpPr>
            <a:spLocks noGrp="1"/>
          </p:cNvSpPr>
          <p:nvPr>
            <p:ph idx="1"/>
          </p:nvPr>
        </p:nvSpPr>
        <p:spPr/>
        <p:txBody>
          <a:bodyPr/>
          <a:lstStyle/>
          <a:p>
            <a:endParaRPr lang="en-US" dirty="0"/>
          </a:p>
          <a:p>
            <a:r>
              <a:rPr lang="en-US" dirty="0"/>
              <a:t>When Indian national income is expressed in terms of US$, the former looks very low. If Purchasing Power Parity (PPP) method is adopted India looks better.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latin typeface="Cooper Black" pitchFamily="18" charset="0"/>
              </a:rPr>
              <a:t>SOCIAL and ENVIRONMENTAL COST - </a:t>
            </a:r>
            <a:r>
              <a:rPr lang="en-US" b="1" dirty="0">
                <a:solidFill>
                  <a:srgbClr val="00B050"/>
                </a:solidFill>
                <a:latin typeface="Cooper Black" pitchFamily="18" charset="0"/>
              </a:rPr>
              <a:t>5</a:t>
            </a:r>
          </a:p>
        </p:txBody>
      </p:sp>
      <p:sp>
        <p:nvSpPr>
          <p:cNvPr id="3" name="Content Placeholder 2"/>
          <p:cNvSpPr>
            <a:spLocks noGrp="1"/>
          </p:cNvSpPr>
          <p:nvPr>
            <p:ph idx="1"/>
          </p:nvPr>
        </p:nvSpPr>
        <p:spPr/>
        <p:txBody>
          <a:bodyPr/>
          <a:lstStyle/>
          <a:p>
            <a:endParaRPr lang="en-US" dirty="0"/>
          </a:p>
          <a:p>
            <a:r>
              <a:rPr lang="en-US" dirty="0"/>
              <a:t>While producing economic goods, many environmental and social </a:t>
            </a:r>
            <a:r>
              <a:rPr lang="en-US" dirty="0" err="1"/>
              <a:t>bads</a:t>
            </a:r>
            <a:r>
              <a:rPr lang="en-US" dirty="0"/>
              <a:t> are also generated. Hence, they also must be considered while enumerating National income.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271"/>
            <a:ext cx="8229600" cy="956603"/>
          </a:xfrm>
        </p:spPr>
        <p:txBody>
          <a:bodyPr>
            <a:normAutofit fontScale="90000"/>
          </a:bodyPr>
          <a:lstStyle/>
          <a:p>
            <a:r>
              <a:rPr lang="en-US" dirty="0">
                <a:solidFill>
                  <a:srgbClr val="FF0000"/>
                </a:solidFill>
                <a:latin typeface="Cooper Black" pitchFamily="18" charset="0"/>
              </a:rPr>
              <a:t>USES OF NATIONAL INCOME</a:t>
            </a:r>
          </a:p>
        </p:txBody>
      </p:sp>
      <p:sp>
        <p:nvSpPr>
          <p:cNvPr id="3" name="Content Placeholder 2"/>
          <p:cNvSpPr>
            <a:spLocks noGrp="1"/>
          </p:cNvSpPr>
          <p:nvPr>
            <p:ph idx="1"/>
          </p:nvPr>
        </p:nvSpPr>
        <p:spPr>
          <a:xfrm>
            <a:off x="457200" y="914400"/>
            <a:ext cx="8229600" cy="5729310"/>
          </a:xfrm>
        </p:spPr>
        <p:txBody>
          <a:bodyPr>
            <a:normAutofit fontScale="77500" lnSpcReduction="20000"/>
          </a:bodyPr>
          <a:lstStyle/>
          <a:p>
            <a:endParaRPr lang="en-US" dirty="0"/>
          </a:p>
          <a:p>
            <a:r>
              <a:rPr lang="en-US" sz="3600" b="1" dirty="0"/>
              <a:t>The national income of a country describes the </a:t>
            </a:r>
            <a:r>
              <a:rPr lang="en-US" sz="3600" b="1" dirty="0">
                <a:solidFill>
                  <a:srgbClr val="00B050"/>
                </a:solidFill>
              </a:rPr>
              <a:t>economic performance or production performance </a:t>
            </a:r>
            <a:r>
              <a:rPr lang="en-US" sz="3600" b="1" dirty="0"/>
              <a:t>of a country. </a:t>
            </a:r>
          </a:p>
          <a:p>
            <a:r>
              <a:rPr lang="en-US" sz="3600" b="1" dirty="0">
                <a:solidFill>
                  <a:srgbClr val="00B050"/>
                </a:solidFill>
              </a:rPr>
              <a:t>Economists, planners, government, businessmen and international agencies </a:t>
            </a:r>
            <a:r>
              <a:rPr lang="en-US" sz="3600" b="1" dirty="0"/>
              <a:t>(IMF, World Bank, etc.,) use national income data and analyses them for various purposes. </a:t>
            </a:r>
          </a:p>
          <a:p>
            <a:r>
              <a:rPr lang="en-US" sz="3600" b="1" dirty="0"/>
              <a:t>National income data help in measuring </a:t>
            </a:r>
            <a:r>
              <a:rPr lang="en-US" sz="3600" b="1" dirty="0">
                <a:solidFill>
                  <a:srgbClr val="00B050"/>
                </a:solidFill>
              </a:rPr>
              <a:t>changes in the standard of living </a:t>
            </a:r>
            <a:r>
              <a:rPr lang="en-US" sz="3600" b="1" dirty="0"/>
              <a:t>over time</a:t>
            </a:r>
          </a:p>
          <a:p>
            <a:r>
              <a:rPr lang="en-US" sz="3600" b="1" dirty="0"/>
              <a:t> It also enable us to </a:t>
            </a:r>
            <a:r>
              <a:rPr lang="en-US" sz="3600" b="1" dirty="0">
                <a:solidFill>
                  <a:srgbClr val="00B050"/>
                </a:solidFill>
              </a:rPr>
              <a:t>compare standard of living </a:t>
            </a:r>
            <a:r>
              <a:rPr lang="en-US" sz="3600" b="1" dirty="0"/>
              <a:t>of different countries. </a:t>
            </a:r>
          </a:p>
          <a:p>
            <a:r>
              <a:rPr lang="en-US" sz="3600" b="1" dirty="0">
                <a:solidFill>
                  <a:srgbClr val="00B050"/>
                </a:solidFill>
              </a:rPr>
              <a:t>Level of development </a:t>
            </a:r>
            <a:r>
              <a:rPr lang="en-US" sz="3600" b="1" dirty="0"/>
              <a:t>of a country is also measured by using national income figures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29600" cy="5211763"/>
          </a:xfrm>
        </p:spPr>
        <p:txBody>
          <a:bodyPr>
            <a:normAutofit/>
          </a:bodyPr>
          <a:lstStyle/>
          <a:p>
            <a:pPr marL="0" indent="0">
              <a:buNone/>
            </a:pPr>
            <a:endParaRPr lang="en-IN" sz="9600">
              <a:solidFill>
                <a:srgbClr val="FF0000"/>
              </a:solidFill>
              <a:latin typeface="Cooper Black" panose="0208090404030B020404" pitchFamily="18" charset="0"/>
            </a:endParaRPr>
          </a:p>
          <a:p>
            <a:pPr marL="0" indent="0">
              <a:buNone/>
            </a:pPr>
            <a:r>
              <a:rPr lang="en-IN" sz="9600">
                <a:solidFill>
                  <a:srgbClr val="FF0000"/>
                </a:solidFill>
                <a:latin typeface="Cooper Black" panose="0208090404030B020404" pitchFamily="18" charset="0"/>
              </a:rPr>
              <a:t>THANK </a:t>
            </a:r>
            <a:r>
              <a:rPr lang="en-IN" sz="9600" dirty="0">
                <a:solidFill>
                  <a:srgbClr val="FF0000"/>
                </a:solidFill>
                <a:latin typeface="Cooper Black" panose="0208090404030B020404" pitchFamily="18" charset="0"/>
              </a:rPr>
              <a:t>YOU</a:t>
            </a:r>
          </a:p>
        </p:txBody>
      </p:sp>
    </p:spTree>
    <p:extLst>
      <p:ext uri="{BB962C8B-B14F-4D97-AF65-F5344CB8AC3E}">
        <p14:creationId xmlns:p14="http://schemas.microsoft.com/office/powerpoint/2010/main" val="4259474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6000" b="1" dirty="0">
                <a:solidFill>
                  <a:srgbClr val="FF0000"/>
                </a:solidFill>
                <a:latin typeface="Cooper Black" pitchFamily="18" charset="0"/>
              </a:rPr>
              <a:t>DEFINITION</a:t>
            </a:r>
            <a:endParaRPr lang="en-GB" sz="6000" b="1" dirty="0">
              <a:solidFill>
                <a:srgbClr val="FF0000"/>
              </a:solidFill>
              <a:latin typeface="Cooper Black" pitchFamily="18" charset="0"/>
            </a:endParaRPr>
          </a:p>
        </p:txBody>
      </p:sp>
      <p:sp>
        <p:nvSpPr>
          <p:cNvPr id="3" name="Content Placeholder 2"/>
          <p:cNvSpPr>
            <a:spLocks noGrp="1"/>
          </p:cNvSpPr>
          <p:nvPr>
            <p:ph idx="1"/>
          </p:nvPr>
        </p:nvSpPr>
        <p:spPr/>
        <p:txBody>
          <a:bodyPr>
            <a:normAutofit fontScale="92500" lnSpcReduction="10000"/>
          </a:bodyPr>
          <a:lstStyle/>
          <a:p>
            <a:endParaRPr lang="en-GB" dirty="0"/>
          </a:p>
          <a:p>
            <a:pPr>
              <a:buNone/>
            </a:pPr>
            <a:r>
              <a:rPr lang="en-GB" dirty="0"/>
              <a:t>    </a:t>
            </a:r>
            <a:r>
              <a:rPr lang="en-GB" sz="5400" b="1" dirty="0"/>
              <a:t>Preparation for tackling the great issues of unemployment, inflation and growth”. </a:t>
            </a:r>
          </a:p>
          <a:p>
            <a:pPr>
              <a:buNone/>
            </a:pPr>
            <a:r>
              <a:rPr lang="en-GB" sz="5400" b="1" i="1" dirty="0"/>
              <a:t>                             </a:t>
            </a:r>
            <a:r>
              <a:rPr lang="en-GB" sz="5400" b="1" i="1" dirty="0">
                <a:solidFill>
                  <a:srgbClr val="00B050"/>
                </a:solidFill>
              </a:rPr>
              <a:t>- Samuelson </a:t>
            </a:r>
            <a:endParaRPr lang="en-GB" sz="5400" dirty="0">
              <a:solidFill>
                <a:srgbClr val="00B05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latin typeface="Cooper Black" pitchFamily="18" charset="0"/>
              </a:rPr>
              <a:t>Define National Income.</a:t>
            </a:r>
            <a:br>
              <a:rPr lang="en-US" b="1" dirty="0">
                <a:solidFill>
                  <a:srgbClr val="FF0000"/>
                </a:solidFill>
                <a:latin typeface="Cooper Black" pitchFamily="18" charset="0"/>
              </a:rPr>
            </a:br>
            <a:endParaRPr lang="en-US" dirty="0">
              <a:solidFill>
                <a:srgbClr val="FF0000"/>
              </a:solidFill>
              <a:latin typeface="Cooper Black" pitchFamily="18" charset="0"/>
            </a:endParaRPr>
          </a:p>
        </p:txBody>
      </p:sp>
      <p:sp>
        <p:nvSpPr>
          <p:cNvPr id="3" name="Content Placeholder 2"/>
          <p:cNvSpPr>
            <a:spLocks noGrp="1"/>
          </p:cNvSpPr>
          <p:nvPr>
            <p:ph idx="1"/>
          </p:nvPr>
        </p:nvSpPr>
        <p:spPr>
          <a:xfrm>
            <a:off x="457200" y="1071546"/>
            <a:ext cx="8229600" cy="5786454"/>
          </a:xfrm>
        </p:spPr>
        <p:txBody>
          <a:bodyPr>
            <a:normAutofit/>
          </a:bodyPr>
          <a:lstStyle/>
          <a:p>
            <a:endParaRPr lang="en-US" sz="3600" b="1" dirty="0"/>
          </a:p>
          <a:p>
            <a:r>
              <a:rPr lang="en-US" sz="3600" b="1" dirty="0"/>
              <a:t>“The </a:t>
            </a:r>
            <a:r>
              <a:rPr lang="en-US" sz="3600" b="1" dirty="0" err="1"/>
              <a:t>labour</a:t>
            </a:r>
            <a:r>
              <a:rPr lang="en-US" sz="3600" b="1" dirty="0"/>
              <a:t> and capital of a country acting on its natural resources produce  annually a certain net aggregate of commodities, material and immaterial including  services of all kinds. This is the true net annual income or revenue of the country or   national dividend”. </a:t>
            </a:r>
          </a:p>
          <a:p>
            <a:pPr>
              <a:buNone/>
            </a:pPr>
            <a:r>
              <a:rPr lang="en-US" sz="3600" b="1" dirty="0"/>
              <a:t>                                             -Alfred Marshall.</a:t>
            </a:r>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FF0000"/>
                </a:solidFill>
                <a:latin typeface="Cooper Black" pitchFamily="18" charset="0"/>
              </a:rPr>
              <a:t>NY MEANS</a:t>
            </a:r>
            <a:endParaRPr lang="en-GB" dirty="0"/>
          </a:p>
        </p:txBody>
      </p:sp>
      <p:sp>
        <p:nvSpPr>
          <p:cNvPr id="3" name="Content Placeholder 2"/>
          <p:cNvSpPr>
            <a:spLocks noGrp="1"/>
          </p:cNvSpPr>
          <p:nvPr>
            <p:ph idx="1"/>
          </p:nvPr>
        </p:nvSpPr>
        <p:spPr/>
        <p:txBody>
          <a:bodyPr>
            <a:normAutofit lnSpcReduction="10000"/>
          </a:bodyPr>
          <a:lstStyle/>
          <a:p>
            <a:endParaRPr lang="en-GB" dirty="0"/>
          </a:p>
          <a:p>
            <a:pPr>
              <a:buNone/>
            </a:pPr>
            <a:r>
              <a:rPr lang="en-GB" sz="4800" b="1" dirty="0"/>
              <a:t>  Total money value of </a:t>
            </a:r>
            <a:r>
              <a:rPr lang="en-GB" sz="4800" b="1" dirty="0">
                <a:solidFill>
                  <a:srgbClr val="00B050"/>
                </a:solidFill>
              </a:rPr>
              <a:t>all final goods and services</a:t>
            </a:r>
            <a:r>
              <a:rPr lang="en-GB" sz="4800" b="1" dirty="0"/>
              <a:t> produced in a country during a particular period of time </a:t>
            </a:r>
          </a:p>
          <a:p>
            <a:pPr>
              <a:buNone/>
            </a:pPr>
            <a:r>
              <a:rPr lang="en-GB" sz="4800" b="1" dirty="0"/>
              <a:t>   (one year).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800" b="1" dirty="0">
                <a:solidFill>
                  <a:srgbClr val="FF0000"/>
                </a:solidFill>
                <a:latin typeface="Cooper Black" pitchFamily="18" charset="0"/>
              </a:rPr>
              <a:t>BASIC CONCEPTS  -NY</a:t>
            </a:r>
          </a:p>
        </p:txBody>
      </p:sp>
      <p:sp>
        <p:nvSpPr>
          <p:cNvPr id="3" name="Content Placeholder 2"/>
          <p:cNvSpPr>
            <a:spLocks noGrp="1"/>
          </p:cNvSpPr>
          <p:nvPr>
            <p:ph sz="half" idx="1"/>
          </p:nvPr>
        </p:nvSpPr>
        <p:spPr>
          <a:xfrm>
            <a:off x="168812" y="2438400"/>
            <a:ext cx="4670474" cy="3687763"/>
          </a:xfrm>
        </p:spPr>
        <p:txBody>
          <a:bodyPr>
            <a:normAutofit/>
          </a:bodyPr>
          <a:lstStyle/>
          <a:p>
            <a:pPr>
              <a:buNone/>
            </a:pPr>
            <a:r>
              <a:rPr lang="en-GB" sz="4000" b="1" dirty="0"/>
              <a:t>1.GDP </a:t>
            </a:r>
          </a:p>
          <a:p>
            <a:pPr>
              <a:buNone/>
            </a:pPr>
            <a:r>
              <a:rPr lang="en-GB" sz="4000" b="1" dirty="0"/>
              <a:t>2.GNP. </a:t>
            </a:r>
          </a:p>
          <a:p>
            <a:pPr>
              <a:buNone/>
            </a:pPr>
            <a:r>
              <a:rPr lang="en-GB" sz="4000" b="1" dirty="0"/>
              <a:t>3.NDP </a:t>
            </a:r>
          </a:p>
          <a:p>
            <a:pPr>
              <a:buNone/>
            </a:pPr>
            <a:r>
              <a:rPr lang="en-GB" sz="4000" b="1" dirty="0"/>
              <a:t>4.NNP  </a:t>
            </a:r>
            <a:r>
              <a:rPr lang="en-GB" sz="3200" b="1" dirty="0"/>
              <a:t>at</a:t>
            </a:r>
            <a:r>
              <a:rPr lang="en-GB" sz="4000" b="1" dirty="0"/>
              <a:t> </a:t>
            </a:r>
            <a:r>
              <a:rPr lang="en-GB" sz="3000" b="1" dirty="0"/>
              <a:t>market price</a:t>
            </a:r>
          </a:p>
          <a:p>
            <a:pPr>
              <a:buNone/>
            </a:pPr>
            <a:r>
              <a:rPr lang="en-GB" sz="4000" b="1" dirty="0"/>
              <a:t>5.NNP</a:t>
            </a:r>
            <a:r>
              <a:rPr lang="en-GB" sz="3200" b="1" dirty="0"/>
              <a:t> at  factor cost</a:t>
            </a:r>
          </a:p>
        </p:txBody>
      </p:sp>
      <p:sp>
        <p:nvSpPr>
          <p:cNvPr id="4" name="Content Placeholder 3"/>
          <p:cNvSpPr>
            <a:spLocks noGrp="1"/>
          </p:cNvSpPr>
          <p:nvPr>
            <p:ph sz="half" idx="2"/>
          </p:nvPr>
        </p:nvSpPr>
        <p:spPr>
          <a:xfrm>
            <a:off x="4648200" y="2438400"/>
            <a:ext cx="4495800" cy="3687763"/>
          </a:xfrm>
        </p:spPr>
        <p:txBody>
          <a:bodyPr>
            <a:noAutofit/>
          </a:bodyPr>
          <a:lstStyle/>
          <a:p>
            <a:pPr>
              <a:buNone/>
            </a:pPr>
            <a:r>
              <a:rPr lang="it-IT" sz="4000" b="1" dirty="0"/>
              <a:t>5.Personal Income</a:t>
            </a:r>
          </a:p>
          <a:p>
            <a:pPr>
              <a:buNone/>
            </a:pPr>
            <a:r>
              <a:rPr lang="it-IT" sz="4000" b="1" dirty="0"/>
              <a:t>6.DisposableIncome </a:t>
            </a:r>
          </a:p>
          <a:p>
            <a:pPr>
              <a:buNone/>
            </a:pPr>
            <a:r>
              <a:rPr lang="it-IT" sz="4000" b="1" dirty="0"/>
              <a:t>7.Per capita Income </a:t>
            </a:r>
          </a:p>
          <a:p>
            <a:pPr>
              <a:buNone/>
            </a:pPr>
            <a:r>
              <a:rPr lang="it-IT" sz="4000" b="1" dirty="0"/>
              <a:t>8.Real Income </a:t>
            </a:r>
          </a:p>
          <a:p>
            <a:pPr>
              <a:buNone/>
            </a:pPr>
            <a:r>
              <a:rPr lang="it-IT" sz="4000" b="1" dirty="0"/>
              <a:t>9.GDP deflator </a:t>
            </a:r>
            <a:endParaRPr lang="en-GB" sz="4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686800" cy="6262710"/>
          </a:xfrm>
        </p:spPr>
        <p:txBody>
          <a:bodyPr>
            <a:normAutofit fontScale="92500" lnSpcReduction="10000"/>
          </a:bodyPr>
          <a:lstStyle/>
          <a:p>
            <a:pPr>
              <a:buNone/>
            </a:pPr>
            <a:r>
              <a:rPr lang="en-GB" sz="4800" b="1" dirty="0"/>
              <a:t>1.    </a:t>
            </a:r>
            <a:r>
              <a:rPr lang="en-GB" sz="4800" b="1" dirty="0">
                <a:solidFill>
                  <a:srgbClr val="FF0000"/>
                </a:solidFill>
              </a:rPr>
              <a:t>GDP</a:t>
            </a:r>
            <a:r>
              <a:rPr lang="en-GB" sz="4800" b="1" dirty="0"/>
              <a:t> :  Total market value of   </a:t>
            </a:r>
          </a:p>
          <a:p>
            <a:pPr>
              <a:buNone/>
            </a:pPr>
            <a:r>
              <a:rPr lang="en-GB" sz="4800" b="1" dirty="0"/>
              <a:t>                  final goods and services .</a:t>
            </a:r>
          </a:p>
          <a:p>
            <a:pPr>
              <a:buNone/>
            </a:pPr>
            <a:r>
              <a:rPr lang="en-GB" sz="4800" b="1" dirty="0"/>
              <a:t>           </a:t>
            </a:r>
            <a:r>
              <a:rPr lang="en-GB" sz="4800" b="1" dirty="0">
                <a:solidFill>
                  <a:srgbClr val="00B050"/>
                </a:solidFill>
              </a:rPr>
              <a:t>GDP = C+I+G+(X-M)</a:t>
            </a:r>
          </a:p>
          <a:p>
            <a:pPr>
              <a:buNone/>
            </a:pPr>
            <a:endParaRPr lang="en-GB" sz="4800" b="1" dirty="0">
              <a:solidFill>
                <a:srgbClr val="00B050"/>
              </a:solidFill>
            </a:endParaRPr>
          </a:p>
          <a:p>
            <a:pPr marL="742950" indent="-742950">
              <a:buNone/>
            </a:pPr>
            <a:r>
              <a:rPr lang="en-GB" sz="4800" b="1" dirty="0"/>
              <a:t>2.   </a:t>
            </a:r>
            <a:r>
              <a:rPr lang="en-GB" sz="4800" b="1" dirty="0">
                <a:solidFill>
                  <a:srgbClr val="FF0000"/>
                </a:solidFill>
              </a:rPr>
              <a:t>GNP</a:t>
            </a:r>
            <a:r>
              <a:rPr lang="en-GB" sz="4800" b="1" dirty="0"/>
              <a:t>  : is the total measure of </a:t>
            </a:r>
          </a:p>
          <a:p>
            <a:pPr marL="742950" indent="-742950">
              <a:buNone/>
            </a:pPr>
            <a:r>
              <a:rPr lang="en-GB" sz="4800" b="1" dirty="0"/>
              <a:t>                the </a:t>
            </a:r>
            <a:r>
              <a:rPr lang="en-GB" sz="4800" b="1" u="sng" dirty="0"/>
              <a:t>flow</a:t>
            </a:r>
            <a:r>
              <a:rPr lang="en-GB" sz="4800" b="1" dirty="0"/>
              <a:t> of final goods and  </a:t>
            </a:r>
          </a:p>
          <a:p>
            <a:pPr marL="742950" indent="-742950">
              <a:buNone/>
            </a:pPr>
            <a:r>
              <a:rPr lang="en-GB" sz="4800" b="1" dirty="0"/>
              <a:t>                services at market value .</a:t>
            </a:r>
          </a:p>
          <a:p>
            <a:pPr>
              <a:buNone/>
            </a:pPr>
            <a:r>
              <a:rPr lang="en-GB" sz="4800" b="1" dirty="0"/>
              <a:t>           </a:t>
            </a:r>
            <a:r>
              <a:rPr lang="en-GB" sz="4800" b="1" dirty="0">
                <a:solidFill>
                  <a:srgbClr val="00B050"/>
                </a:solidFill>
              </a:rPr>
              <a:t>GNP + C+I+G+(X-M)+(R-P)</a:t>
            </a:r>
          </a:p>
          <a:p>
            <a:pPr>
              <a:buNone/>
            </a:pPr>
            <a:endParaRPr lang="en-GB" sz="4800" b="1" dirty="0">
              <a:solidFill>
                <a:srgbClr val="00B05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7066" y="1860436"/>
            <a:ext cx="8229600" cy="3333420"/>
          </a:xfrm>
        </p:spPr>
        <p:txBody>
          <a:bodyPr>
            <a:noAutofit/>
          </a:bodyPr>
          <a:lstStyle/>
          <a:p>
            <a:pPr>
              <a:buNone/>
            </a:pPr>
            <a:r>
              <a:rPr lang="en-GB" sz="4000" b="1" dirty="0"/>
              <a:t>3.    </a:t>
            </a:r>
            <a:r>
              <a:rPr lang="en-GB" sz="4000" b="1" dirty="0">
                <a:solidFill>
                  <a:srgbClr val="FF0000"/>
                </a:solidFill>
              </a:rPr>
              <a:t>NDP </a:t>
            </a:r>
            <a:r>
              <a:rPr lang="en-GB" sz="4000" b="1" dirty="0"/>
              <a:t>: is the value of net output  </a:t>
            </a:r>
          </a:p>
          <a:p>
            <a:pPr>
              <a:buNone/>
            </a:pPr>
            <a:r>
              <a:rPr lang="en-GB" sz="4000" b="1" dirty="0"/>
              <a:t>            of the economy during the year </a:t>
            </a:r>
          </a:p>
          <a:p>
            <a:pPr>
              <a:buNone/>
            </a:pPr>
            <a:r>
              <a:rPr lang="en-GB" sz="4000" b="1" dirty="0"/>
              <a:t>  </a:t>
            </a:r>
            <a:r>
              <a:rPr lang="en-GB" sz="4000" b="1" dirty="0">
                <a:solidFill>
                  <a:srgbClr val="00B050"/>
                </a:solidFill>
              </a:rPr>
              <a:t>       Net Domestic Product = </a:t>
            </a:r>
          </a:p>
          <a:p>
            <a:pPr>
              <a:buNone/>
            </a:pPr>
            <a:r>
              <a:rPr lang="en-GB" sz="4000" b="1" dirty="0">
                <a:solidFill>
                  <a:srgbClr val="00B050"/>
                </a:solidFill>
              </a:rPr>
              <a:t>           GDP - Depreciation </a:t>
            </a:r>
          </a:p>
          <a:p>
            <a:pPr marL="742950" indent="-742950">
              <a:buAutoNum type="arabicPeriod" startAt="3"/>
            </a:pPr>
            <a:endParaRPr lang="en-GB" sz="4000"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407</TotalTime>
  <Words>1566</Words>
  <Application>Microsoft Office PowerPoint</Application>
  <PresentationFormat>On-screen Show (4:3)</PresentationFormat>
  <Paragraphs>222</Paragraphs>
  <Slides>37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Cooper Black</vt:lpstr>
      <vt:lpstr>Office Theme</vt:lpstr>
      <vt:lpstr>Ln.2</vt:lpstr>
      <vt:lpstr>INTRODUCTION</vt:lpstr>
      <vt:lpstr>SIMON KUZNETS</vt:lpstr>
      <vt:lpstr>DEFINITION</vt:lpstr>
      <vt:lpstr>Define National Income. </vt:lpstr>
      <vt:lpstr>NY MEANS</vt:lpstr>
      <vt:lpstr>BASIC CONCEPTS  -NY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METHODS OF MEASURING    NY</vt:lpstr>
      <vt:lpstr>PRODUCT/ VALUE ADDED / INVENTORY METHOD</vt:lpstr>
      <vt:lpstr>PRODUCT METHOD - PRECAUTIONS</vt:lpstr>
      <vt:lpstr>INCOME / FACTOR EARNING METHOD</vt:lpstr>
      <vt:lpstr>INCOME METHOD - PRECAUTIONS</vt:lpstr>
      <vt:lpstr>EXPENDITURE / OUTLAY METHOD</vt:lpstr>
      <vt:lpstr>EXPENDETURE METHOS -  PRECAUTIONS</vt:lpstr>
      <vt:lpstr> IMPORTANCE OF NATIONAL INCOME ANALYSIS  ( 8 )</vt:lpstr>
      <vt:lpstr>PowerPoint Presentation</vt:lpstr>
      <vt:lpstr>Difficulties in Measuring National Income </vt:lpstr>
      <vt:lpstr>NATIONAL INCOME AND SOCIAL ACCOUNTING - INTRODUCTION</vt:lpstr>
      <vt:lpstr>NATIONAL INCOME AND SOCIAL ACCOUNTING  - 1</vt:lpstr>
      <vt:lpstr>SOCIAL ACCOUNTING AND SECTORS</vt:lpstr>
      <vt:lpstr>PowerPoint Presentation</vt:lpstr>
      <vt:lpstr>NATIONAL INCOME and WELFARE - 2</vt:lpstr>
      <vt:lpstr>PowerPoint Presentation</vt:lpstr>
      <vt:lpstr>PowerPoint Presentation</vt:lpstr>
      <vt:lpstr>NY &amp;  EROSION of NATIONAL WEALTH - 3</vt:lpstr>
      <vt:lpstr>NY in terms of US   $ - 4</vt:lpstr>
      <vt:lpstr>SOCIAL and ENVIRONMENTAL COST - 5</vt:lpstr>
      <vt:lpstr>USES OF NATIONAL INCOME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INCOME</dc:title>
  <dc:creator>Staff</dc:creator>
  <cp:lastModifiedBy>SysSoft</cp:lastModifiedBy>
  <cp:revision>135</cp:revision>
  <dcterms:created xsi:type="dcterms:W3CDTF">2019-05-23T08:20:27Z</dcterms:created>
  <dcterms:modified xsi:type="dcterms:W3CDTF">2024-06-20T04:18:23Z</dcterms:modified>
</cp:coreProperties>
</file>