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2" r:id="rId3"/>
    <p:sldId id="257" r:id="rId4"/>
    <p:sldId id="258" r:id="rId5"/>
    <p:sldId id="259" r:id="rId6"/>
    <p:sldId id="312" r:id="rId7"/>
    <p:sldId id="313" r:id="rId8"/>
    <p:sldId id="314" r:id="rId9"/>
    <p:sldId id="260" r:id="rId10"/>
    <p:sldId id="261" r:id="rId11"/>
    <p:sldId id="262" r:id="rId12"/>
    <p:sldId id="263" r:id="rId13"/>
    <p:sldId id="264" r:id="rId14"/>
    <p:sldId id="265" r:id="rId15"/>
    <p:sldId id="266" r:id="rId16"/>
    <p:sldId id="268" r:id="rId17"/>
    <p:sldId id="269" r:id="rId18"/>
    <p:sldId id="270" r:id="rId19"/>
    <p:sldId id="272" r:id="rId20"/>
    <p:sldId id="273" r:id="rId21"/>
    <p:sldId id="275" r:id="rId22"/>
    <p:sldId id="274" r:id="rId23"/>
    <p:sldId id="276" r:id="rId24"/>
    <p:sldId id="277" r:id="rId25"/>
    <p:sldId id="284" r:id="rId26"/>
    <p:sldId id="283" r:id="rId27"/>
    <p:sldId id="278" r:id="rId28"/>
    <p:sldId id="280" r:id="rId29"/>
    <p:sldId id="281" r:id="rId30"/>
    <p:sldId id="285" r:id="rId31"/>
    <p:sldId id="307" r:id="rId32"/>
    <p:sldId id="286" r:id="rId33"/>
    <p:sldId id="287" r:id="rId34"/>
    <p:sldId id="288" r:id="rId35"/>
    <p:sldId id="358" r:id="rId36"/>
    <p:sldId id="290" r:id="rId37"/>
    <p:sldId id="291" r:id="rId38"/>
    <p:sldId id="293" r:id="rId39"/>
    <p:sldId id="295" r:id="rId40"/>
    <p:sldId id="309" r:id="rId41"/>
    <p:sldId id="296" r:id="rId42"/>
    <p:sldId id="311" r:id="rId43"/>
    <p:sldId id="310" r:id="rId44"/>
    <p:sldId id="297" r:id="rId45"/>
    <p:sldId id="299" r:id="rId46"/>
    <p:sldId id="298" r:id="rId47"/>
    <p:sldId id="308" r:id="rId48"/>
    <p:sldId id="300" r:id="rId49"/>
    <p:sldId id="301" r:id="rId50"/>
    <p:sldId id="302" r:id="rId51"/>
    <p:sldId id="303" r:id="rId52"/>
    <p:sldId id="304"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5" autoAdjust="0"/>
    <p:restoredTop sz="94660"/>
  </p:normalViewPr>
  <p:slideViewPr>
    <p:cSldViewPr snapToGrid="0">
      <p:cViewPr varScale="1">
        <p:scale>
          <a:sx n="89" d="100"/>
          <a:sy n="89" d="100"/>
        </p:scale>
        <p:origin x="15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AF5F0F8-EE89-49B5-834D-11D709A1F7F5}" type="doc">
      <dgm:prSet loTypeId="urn:microsoft.com/office/officeart/2005/8/layout/pyramid1#1" loCatId="pyramid" qsTypeId="urn:microsoft.com/office/officeart/2005/8/quickstyle/simple1#2" qsCatId="simple" csTypeId="urn:microsoft.com/office/officeart/2005/8/colors/accent1_2#2" csCatId="accent1" phldr="1"/>
      <dgm:spPr/>
    </dgm:pt>
    <dgm:pt modelId="{D42866BB-6D39-4525-99F1-97BFC983E14C}">
      <dgm:prSet phldrT="[Text]" custT="1"/>
      <dgm:spPr/>
      <dgm:t>
        <a:bodyPr/>
        <a:lstStyle/>
        <a:p>
          <a:r>
            <a:rPr lang="en-US" sz="2000" dirty="0">
              <a:solidFill>
                <a:schemeClr val="tx1"/>
              </a:solidFill>
              <a:latin typeface="Times New Roman" panose="02020603050405020304" pitchFamily="18" charset="0"/>
              <a:cs typeface="Times New Roman" panose="02020603050405020304" pitchFamily="18" charset="0"/>
            </a:rPr>
            <a:t>Gold standard</a:t>
          </a:r>
          <a:endParaRPr lang="en-IN" sz="2000" dirty="0">
            <a:solidFill>
              <a:schemeClr val="tx1"/>
            </a:solidFill>
            <a:latin typeface="Times New Roman" panose="02020603050405020304" pitchFamily="18" charset="0"/>
            <a:cs typeface="Times New Roman" panose="02020603050405020304" pitchFamily="18" charset="0"/>
          </a:endParaRPr>
        </a:p>
      </dgm:t>
    </dgm:pt>
    <dgm:pt modelId="{7E0F068D-A999-4B16-B890-D5366E5663B0}" type="parTrans" cxnId="{15613CF6-D954-45F6-9BD7-29C937E32EDF}">
      <dgm:prSet/>
      <dgm:spPr/>
      <dgm:t>
        <a:bodyPr/>
        <a:lstStyle/>
        <a:p>
          <a:endParaRPr lang="en-IN" sz="2000">
            <a:latin typeface="Times New Roman" panose="02020603050405020304" pitchFamily="18" charset="0"/>
            <a:cs typeface="Times New Roman" panose="02020603050405020304" pitchFamily="18" charset="0"/>
          </a:endParaRPr>
        </a:p>
      </dgm:t>
    </dgm:pt>
    <dgm:pt modelId="{6880AFA0-B36F-475B-8FDF-CC3B2581305C}" type="sibTrans" cxnId="{15613CF6-D954-45F6-9BD7-29C937E32EDF}">
      <dgm:prSet/>
      <dgm:spPr/>
      <dgm:t>
        <a:bodyPr/>
        <a:lstStyle/>
        <a:p>
          <a:endParaRPr lang="en-IN" sz="2000">
            <a:latin typeface="Times New Roman" panose="02020603050405020304" pitchFamily="18" charset="0"/>
            <a:cs typeface="Times New Roman" panose="02020603050405020304" pitchFamily="18" charset="0"/>
          </a:endParaRPr>
        </a:p>
      </dgm:t>
    </dgm:pt>
    <dgm:pt modelId="{C1CBE63C-C757-4E9B-B6F2-185B997EEC23}">
      <dgm:prSet phldrT="[Text]" custT="1"/>
      <dgm:spPr/>
      <dgm:t>
        <a:bodyPr/>
        <a:lstStyle/>
        <a:p>
          <a:r>
            <a:rPr lang="en-US" sz="2000" dirty="0">
              <a:solidFill>
                <a:schemeClr val="tx1"/>
              </a:solidFill>
              <a:latin typeface="Times New Roman" panose="02020603050405020304" pitchFamily="18" charset="0"/>
              <a:cs typeface="Times New Roman" panose="02020603050405020304" pitchFamily="18" charset="0"/>
            </a:rPr>
            <a:t>Metallic standard </a:t>
          </a:r>
          <a:endParaRPr lang="en-IN" sz="2000" dirty="0">
            <a:solidFill>
              <a:schemeClr val="tx1"/>
            </a:solidFill>
            <a:latin typeface="Times New Roman" panose="02020603050405020304" pitchFamily="18" charset="0"/>
            <a:cs typeface="Times New Roman" panose="02020603050405020304" pitchFamily="18" charset="0"/>
          </a:endParaRPr>
        </a:p>
      </dgm:t>
    </dgm:pt>
    <dgm:pt modelId="{0AB883B8-A6F0-4B51-AEEA-B59538363F6A}" type="parTrans" cxnId="{8266DAEC-D2B1-43B5-8B8E-1E4098780428}">
      <dgm:prSet/>
      <dgm:spPr/>
      <dgm:t>
        <a:bodyPr/>
        <a:lstStyle/>
        <a:p>
          <a:endParaRPr lang="en-IN" sz="2000">
            <a:latin typeface="Times New Roman" panose="02020603050405020304" pitchFamily="18" charset="0"/>
            <a:cs typeface="Times New Roman" panose="02020603050405020304" pitchFamily="18" charset="0"/>
          </a:endParaRPr>
        </a:p>
      </dgm:t>
    </dgm:pt>
    <dgm:pt modelId="{B913D17C-43D2-4124-A285-35D6DA5046D5}" type="sibTrans" cxnId="{8266DAEC-D2B1-43B5-8B8E-1E4098780428}">
      <dgm:prSet/>
      <dgm:spPr/>
      <dgm:t>
        <a:bodyPr/>
        <a:lstStyle/>
        <a:p>
          <a:endParaRPr lang="en-IN" sz="2000">
            <a:latin typeface="Times New Roman" panose="02020603050405020304" pitchFamily="18" charset="0"/>
            <a:cs typeface="Times New Roman" panose="02020603050405020304" pitchFamily="18" charset="0"/>
          </a:endParaRPr>
        </a:p>
      </dgm:t>
    </dgm:pt>
    <dgm:pt modelId="{07BD3D5C-1BD8-459B-ADC9-2CB5AFC2D7B4}">
      <dgm:prSet custT="1"/>
      <dgm:spPr/>
      <dgm:t>
        <a:bodyPr/>
        <a:lstStyle/>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Crypto </a:t>
          </a:r>
        </a:p>
        <a:p>
          <a:r>
            <a:rPr lang="en-US" sz="2000" dirty="0">
              <a:solidFill>
                <a:schemeClr val="tx1"/>
              </a:solidFill>
              <a:latin typeface="Times New Roman" panose="02020603050405020304" pitchFamily="18" charset="0"/>
              <a:cs typeface="Times New Roman" panose="02020603050405020304" pitchFamily="18" charset="0"/>
            </a:rPr>
            <a:t>currency </a:t>
          </a:r>
          <a:endParaRPr lang="en-IN" sz="2000" dirty="0">
            <a:solidFill>
              <a:schemeClr val="tx1"/>
            </a:solidFill>
            <a:latin typeface="Times New Roman" panose="02020603050405020304" pitchFamily="18" charset="0"/>
            <a:cs typeface="Times New Roman" panose="02020603050405020304" pitchFamily="18" charset="0"/>
          </a:endParaRPr>
        </a:p>
      </dgm:t>
    </dgm:pt>
    <dgm:pt modelId="{E23A9E3D-170A-401A-B631-8AE57335DE36}" type="parTrans" cxnId="{A48E2E04-9689-409D-8FE6-01926716BCD4}">
      <dgm:prSet/>
      <dgm:spPr/>
      <dgm:t>
        <a:bodyPr/>
        <a:lstStyle/>
        <a:p>
          <a:endParaRPr lang="en-IN" sz="2000">
            <a:latin typeface="Times New Roman" panose="02020603050405020304" pitchFamily="18" charset="0"/>
            <a:cs typeface="Times New Roman" panose="02020603050405020304" pitchFamily="18" charset="0"/>
          </a:endParaRPr>
        </a:p>
      </dgm:t>
    </dgm:pt>
    <dgm:pt modelId="{8CBE8CF8-DE4B-4563-B183-9342B8778271}" type="sibTrans" cxnId="{A48E2E04-9689-409D-8FE6-01926716BCD4}">
      <dgm:prSet/>
      <dgm:spPr/>
      <dgm:t>
        <a:bodyPr/>
        <a:lstStyle/>
        <a:p>
          <a:endParaRPr lang="en-IN" sz="2000">
            <a:latin typeface="Times New Roman" panose="02020603050405020304" pitchFamily="18" charset="0"/>
            <a:cs typeface="Times New Roman" panose="02020603050405020304" pitchFamily="18" charset="0"/>
          </a:endParaRPr>
        </a:p>
      </dgm:t>
    </dgm:pt>
    <dgm:pt modelId="{0B09D72C-3013-4388-B951-22D602A78B12}">
      <dgm:prSet custT="1"/>
      <dgm:spPr/>
      <dgm:t>
        <a:bodyPr/>
        <a:lstStyle/>
        <a:p>
          <a:r>
            <a:rPr lang="en-US" sz="2000" dirty="0">
              <a:solidFill>
                <a:schemeClr val="tx1"/>
              </a:solidFill>
              <a:latin typeface="Times New Roman" panose="02020603050405020304" pitchFamily="18" charset="0"/>
              <a:cs typeface="Times New Roman" panose="02020603050405020304" pitchFamily="18" charset="0"/>
            </a:rPr>
            <a:t>Plastic money </a:t>
          </a:r>
          <a:endParaRPr lang="en-IN" sz="2000" dirty="0">
            <a:solidFill>
              <a:schemeClr val="tx1"/>
            </a:solidFill>
            <a:latin typeface="Times New Roman" panose="02020603050405020304" pitchFamily="18" charset="0"/>
            <a:cs typeface="Times New Roman" panose="02020603050405020304" pitchFamily="18" charset="0"/>
          </a:endParaRPr>
        </a:p>
      </dgm:t>
    </dgm:pt>
    <dgm:pt modelId="{D390EE5B-D6EC-4382-9834-D25D300EBFB1}" type="parTrans" cxnId="{80AEE376-F29C-4C2F-8777-9338F3EC732D}">
      <dgm:prSet/>
      <dgm:spPr/>
      <dgm:t>
        <a:bodyPr/>
        <a:lstStyle/>
        <a:p>
          <a:endParaRPr lang="en-IN" sz="2000">
            <a:latin typeface="Times New Roman" panose="02020603050405020304" pitchFamily="18" charset="0"/>
            <a:cs typeface="Times New Roman" panose="02020603050405020304" pitchFamily="18" charset="0"/>
          </a:endParaRPr>
        </a:p>
      </dgm:t>
    </dgm:pt>
    <dgm:pt modelId="{940742EF-CEB6-4DE9-8C19-EC89E733A466}" type="sibTrans" cxnId="{80AEE376-F29C-4C2F-8777-9338F3EC732D}">
      <dgm:prSet/>
      <dgm:spPr/>
      <dgm:t>
        <a:bodyPr/>
        <a:lstStyle/>
        <a:p>
          <a:endParaRPr lang="en-IN" sz="2000">
            <a:latin typeface="Times New Roman" panose="02020603050405020304" pitchFamily="18" charset="0"/>
            <a:cs typeface="Times New Roman" panose="02020603050405020304" pitchFamily="18" charset="0"/>
          </a:endParaRPr>
        </a:p>
      </dgm:t>
    </dgm:pt>
    <dgm:pt modelId="{974641C7-82DE-4CEE-AA57-4D55B9E20B56}">
      <dgm:prSet custT="1"/>
      <dgm:spPr/>
      <dgm:t>
        <a:bodyPr/>
        <a:lstStyle/>
        <a:p>
          <a:r>
            <a:rPr lang="en-US" sz="2000" dirty="0">
              <a:solidFill>
                <a:schemeClr val="tx1"/>
              </a:solidFill>
              <a:latin typeface="Times New Roman" panose="02020603050405020304" pitchFamily="18" charset="0"/>
              <a:cs typeface="Times New Roman" panose="02020603050405020304" pitchFamily="18" charset="0"/>
            </a:rPr>
            <a:t>Paper currency </a:t>
          </a:r>
          <a:endParaRPr lang="en-IN" sz="2000" dirty="0">
            <a:solidFill>
              <a:schemeClr val="tx1"/>
            </a:solidFill>
            <a:latin typeface="Times New Roman" panose="02020603050405020304" pitchFamily="18" charset="0"/>
            <a:cs typeface="Times New Roman" panose="02020603050405020304" pitchFamily="18" charset="0"/>
          </a:endParaRPr>
        </a:p>
      </dgm:t>
    </dgm:pt>
    <dgm:pt modelId="{0DA5BFAD-8D23-42AA-BC83-FF1F25479BD2}" type="parTrans" cxnId="{535E2599-4787-42E8-AAA9-14CA618F4530}">
      <dgm:prSet/>
      <dgm:spPr/>
      <dgm:t>
        <a:bodyPr/>
        <a:lstStyle/>
        <a:p>
          <a:endParaRPr lang="en-IN" sz="2000">
            <a:latin typeface="Times New Roman" panose="02020603050405020304" pitchFamily="18" charset="0"/>
            <a:cs typeface="Times New Roman" panose="02020603050405020304" pitchFamily="18" charset="0"/>
          </a:endParaRPr>
        </a:p>
      </dgm:t>
    </dgm:pt>
    <dgm:pt modelId="{95B9D756-658A-4354-ABFB-511E2CCB3491}" type="sibTrans" cxnId="{535E2599-4787-42E8-AAA9-14CA618F4530}">
      <dgm:prSet/>
      <dgm:spPr/>
      <dgm:t>
        <a:bodyPr/>
        <a:lstStyle/>
        <a:p>
          <a:endParaRPr lang="en-IN" sz="2000">
            <a:latin typeface="Times New Roman" panose="02020603050405020304" pitchFamily="18" charset="0"/>
            <a:cs typeface="Times New Roman" panose="02020603050405020304" pitchFamily="18" charset="0"/>
          </a:endParaRPr>
        </a:p>
      </dgm:t>
    </dgm:pt>
    <dgm:pt modelId="{767B5D16-D0E8-4C7C-BDB9-F6965043C8BC}">
      <dgm:prSet custT="1"/>
      <dgm:spPr/>
      <dgm:t>
        <a:bodyPr/>
        <a:lstStyle/>
        <a:p>
          <a:r>
            <a:rPr lang="en-US" sz="2000" dirty="0">
              <a:solidFill>
                <a:schemeClr val="tx1"/>
              </a:solidFill>
              <a:latin typeface="Times New Roman" panose="02020603050405020304" pitchFamily="18" charset="0"/>
              <a:cs typeface="Times New Roman" panose="02020603050405020304" pitchFamily="18" charset="0"/>
            </a:rPr>
            <a:t>Silver standard</a:t>
          </a:r>
          <a:endParaRPr lang="en-IN" sz="2000" dirty="0">
            <a:solidFill>
              <a:schemeClr val="tx1"/>
            </a:solidFill>
            <a:latin typeface="Times New Roman" panose="02020603050405020304" pitchFamily="18" charset="0"/>
            <a:cs typeface="Times New Roman" panose="02020603050405020304" pitchFamily="18" charset="0"/>
          </a:endParaRPr>
        </a:p>
      </dgm:t>
    </dgm:pt>
    <dgm:pt modelId="{6E02CDDA-B5B0-4480-85FC-D54E60814964}" type="parTrans" cxnId="{5DC5459C-A343-485B-9A23-78A57F34D508}">
      <dgm:prSet/>
      <dgm:spPr/>
      <dgm:t>
        <a:bodyPr/>
        <a:lstStyle/>
        <a:p>
          <a:endParaRPr lang="en-IN" sz="2000">
            <a:latin typeface="Times New Roman" panose="02020603050405020304" pitchFamily="18" charset="0"/>
            <a:cs typeface="Times New Roman" panose="02020603050405020304" pitchFamily="18" charset="0"/>
          </a:endParaRPr>
        </a:p>
      </dgm:t>
    </dgm:pt>
    <dgm:pt modelId="{3B58ACB4-7393-4F33-9F28-893A1D62FD69}" type="sibTrans" cxnId="{5DC5459C-A343-485B-9A23-78A57F34D508}">
      <dgm:prSet/>
      <dgm:spPr/>
      <dgm:t>
        <a:bodyPr/>
        <a:lstStyle/>
        <a:p>
          <a:endParaRPr lang="en-IN" sz="2000">
            <a:latin typeface="Times New Roman" panose="02020603050405020304" pitchFamily="18" charset="0"/>
            <a:cs typeface="Times New Roman" panose="02020603050405020304" pitchFamily="18" charset="0"/>
          </a:endParaRPr>
        </a:p>
      </dgm:t>
    </dgm:pt>
    <dgm:pt modelId="{49FBB030-AD63-4B17-9E8E-F8735F5BC47A}">
      <dgm:prSet phldrT="[Text]" custT="1"/>
      <dgm:spPr/>
      <dgm:t>
        <a:bodyPr/>
        <a:lstStyle/>
        <a:p>
          <a:r>
            <a:rPr lang="en-US" sz="2000" dirty="0">
              <a:solidFill>
                <a:schemeClr val="tx1"/>
              </a:solidFill>
              <a:latin typeface="Times New Roman" panose="02020603050405020304" pitchFamily="18" charset="0"/>
              <a:cs typeface="Times New Roman" panose="02020603050405020304" pitchFamily="18" charset="0"/>
            </a:rPr>
            <a:t>Barter system </a:t>
          </a:r>
          <a:endParaRPr lang="en-IN" sz="2000" dirty="0">
            <a:solidFill>
              <a:schemeClr val="tx1"/>
            </a:solidFill>
            <a:latin typeface="Times New Roman" panose="02020603050405020304" pitchFamily="18" charset="0"/>
            <a:cs typeface="Times New Roman" panose="02020603050405020304" pitchFamily="18" charset="0"/>
          </a:endParaRPr>
        </a:p>
      </dgm:t>
    </dgm:pt>
    <dgm:pt modelId="{0A994C96-360D-493C-A278-074B3328392A}" type="sibTrans" cxnId="{CF01E30F-D257-4B23-B7E3-05A65E79239A}">
      <dgm:prSet/>
      <dgm:spPr/>
      <dgm:t>
        <a:bodyPr/>
        <a:lstStyle/>
        <a:p>
          <a:endParaRPr lang="en-IN" sz="2000">
            <a:latin typeface="Times New Roman" panose="02020603050405020304" pitchFamily="18" charset="0"/>
            <a:cs typeface="Times New Roman" panose="02020603050405020304" pitchFamily="18" charset="0"/>
          </a:endParaRPr>
        </a:p>
      </dgm:t>
    </dgm:pt>
    <dgm:pt modelId="{38DB3BCC-BE70-49D5-BA91-300289865BAB}" type="parTrans" cxnId="{CF01E30F-D257-4B23-B7E3-05A65E79239A}">
      <dgm:prSet/>
      <dgm:spPr/>
      <dgm:t>
        <a:bodyPr/>
        <a:lstStyle/>
        <a:p>
          <a:endParaRPr lang="en-IN" sz="2000">
            <a:latin typeface="Times New Roman" panose="02020603050405020304" pitchFamily="18" charset="0"/>
            <a:cs typeface="Times New Roman" panose="02020603050405020304" pitchFamily="18" charset="0"/>
          </a:endParaRPr>
        </a:p>
      </dgm:t>
    </dgm:pt>
    <dgm:pt modelId="{F60B66F0-B4ED-4602-97FD-0D1378981F9B}" type="pres">
      <dgm:prSet presAssocID="{BAF5F0F8-EE89-49B5-834D-11D709A1F7F5}" presName="Name0" presStyleCnt="0">
        <dgm:presLayoutVars>
          <dgm:dir/>
          <dgm:animLvl val="lvl"/>
          <dgm:resizeHandles val="exact"/>
        </dgm:presLayoutVars>
      </dgm:prSet>
      <dgm:spPr/>
    </dgm:pt>
    <dgm:pt modelId="{66FB86D0-2518-436A-8004-FC9A9A4B2F05}" type="pres">
      <dgm:prSet presAssocID="{07BD3D5C-1BD8-459B-ADC9-2CB5AFC2D7B4}" presName="Name8" presStyleCnt="0"/>
      <dgm:spPr/>
    </dgm:pt>
    <dgm:pt modelId="{80DC0FB0-6854-4951-8EE8-BD22C48E5602}" type="pres">
      <dgm:prSet presAssocID="{07BD3D5C-1BD8-459B-ADC9-2CB5AFC2D7B4}" presName="level" presStyleLbl="node1" presStyleIdx="0" presStyleCnt="7" custScaleX="99474" custScaleY="158050">
        <dgm:presLayoutVars>
          <dgm:chMax val="1"/>
          <dgm:bulletEnabled val="1"/>
        </dgm:presLayoutVars>
      </dgm:prSet>
      <dgm:spPr/>
    </dgm:pt>
    <dgm:pt modelId="{5A2E0C1A-F19A-41E0-9C6F-EEC022C23EE5}" type="pres">
      <dgm:prSet presAssocID="{07BD3D5C-1BD8-459B-ADC9-2CB5AFC2D7B4}" presName="levelTx" presStyleLbl="revTx" presStyleIdx="0" presStyleCnt="0">
        <dgm:presLayoutVars>
          <dgm:chMax val="1"/>
          <dgm:bulletEnabled val="1"/>
        </dgm:presLayoutVars>
      </dgm:prSet>
      <dgm:spPr/>
    </dgm:pt>
    <dgm:pt modelId="{1D5B013B-D89C-435B-A807-54CBD82713AE}" type="pres">
      <dgm:prSet presAssocID="{0B09D72C-3013-4388-B951-22D602A78B12}" presName="Name8" presStyleCnt="0"/>
      <dgm:spPr/>
    </dgm:pt>
    <dgm:pt modelId="{2FD90AAD-F208-48A1-8ED2-A8495EE8C244}" type="pres">
      <dgm:prSet presAssocID="{0B09D72C-3013-4388-B951-22D602A78B12}" presName="level" presStyleLbl="node1" presStyleIdx="1" presStyleCnt="7">
        <dgm:presLayoutVars>
          <dgm:chMax val="1"/>
          <dgm:bulletEnabled val="1"/>
        </dgm:presLayoutVars>
      </dgm:prSet>
      <dgm:spPr/>
    </dgm:pt>
    <dgm:pt modelId="{A4947178-212B-45B2-8D01-D4E14B12C01C}" type="pres">
      <dgm:prSet presAssocID="{0B09D72C-3013-4388-B951-22D602A78B12}" presName="levelTx" presStyleLbl="revTx" presStyleIdx="0" presStyleCnt="0">
        <dgm:presLayoutVars>
          <dgm:chMax val="1"/>
          <dgm:bulletEnabled val="1"/>
        </dgm:presLayoutVars>
      </dgm:prSet>
      <dgm:spPr/>
    </dgm:pt>
    <dgm:pt modelId="{841CCF49-693F-41FE-BFEA-734E96AE4683}" type="pres">
      <dgm:prSet presAssocID="{974641C7-82DE-4CEE-AA57-4D55B9E20B56}" presName="Name8" presStyleCnt="0"/>
      <dgm:spPr/>
    </dgm:pt>
    <dgm:pt modelId="{F89E4A1F-4802-4B0C-A25E-6E8EBAF124AC}" type="pres">
      <dgm:prSet presAssocID="{974641C7-82DE-4CEE-AA57-4D55B9E20B56}" presName="level" presStyleLbl="node1" presStyleIdx="2" presStyleCnt="7">
        <dgm:presLayoutVars>
          <dgm:chMax val="1"/>
          <dgm:bulletEnabled val="1"/>
        </dgm:presLayoutVars>
      </dgm:prSet>
      <dgm:spPr/>
    </dgm:pt>
    <dgm:pt modelId="{207FE0A7-AF7D-4390-A9EA-B70D0C7860D4}" type="pres">
      <dgm:prSet presAssocID="{974641C7-82DE-4CEE-AA57-4D55B9E20B56}" presName="levelTx" presStyleLbl="revTx" presStyleIdx="0" presStyleCnt="0">
        <dgm:presLayoutVars>
          <dgm:chMax val="1"/>
          <dgm:bulletEnabled val="1"/>
        </dgm:presLayoutVars>
      </dgm:prSet>
      <dgm:spPr/>
    </dgm:pt>
    <dgm:pt modelId="{B0E69099-712F-4ED1-A5B0-FC53B1D49431}" type="pres">
      <dgm:prSet presAssocID="{767B5D16-D0E8-4C7C-BDB9-F6965043C8BC}" presName="Name8" presStyleCnt="0"/>
      <dgm:spPr/>
    </dgm:pt>
    <dgm:pt modelId="{097A2A05-3C2F-4F29-875F-E40BC130E65A}" type="pres">
      <dgm:prSet presAssocID="{767B5D16-D0E8-4C7C-BDB9-F6965043C8BC}" presName="level" presStyleLbl="node1" presStyleIdx="3" presStyleCnt="7">
        <dgm:presLayoutVars>
          <dgm:chMax val="1"/>
          <dgm:bulletEnabled val="1"/>
        </dgm:presLayoutVars>
      </dgm:prSet>
      <dgm:spPr/>
    </dgm:pt>
    <dgm:pt modelId="{1E870B8D-D37A-4D1E-BE71-42AAEFF18C1D}" type="pres">
      <dgm:prSet presAssocID="{767B5D16-D0E8-4C7C-BDB9-F6965043C8BC}" presName="levelTx" presStyleLbl="revTx" presStyleIdx="0" presStyleCnt="0">
        <dgm:presLayoutVars>
          <dgm:chMax val="1"/>
          <dgm:bulletEnabled val="1"/>
        </dgm:presLayoutVars>
      </dgm:prSet>
      <dgm:spPr/>
    </dgm:pt>
    <dgm:pt modelId="{87D03219-2705-49E3-A027-FA85B9837899}" type="pres">
      <dgm:prSet presAssocID="{D42866BB-6D39-4525-99F1-97BFC983E14C}" presName="Name8" presStyleCnt="0"/>
      <dgm:spPr/>
    </dgm:pt>
    <dgm:pt modelId="{ADCA2230-AD71-4C69-B12F-5B4C03E8F16B}" type="pres">
      <dgm:prSet presAssocID="{D42866BB-6D39-4525-99F1-97BFC983E14C}" presName="level" presStyleLbl="node1" presStyleIdx="4" presStyleCnt="7">
        <dgm:presLayoutVars>
          <dgm:chMax val="1"/>
          <dgm:bulletEnabled val="1"/>
        </dgm:presLayoutVars>
      </dgm:prSet>
      <dgm:spPr/>
    </dgm:pt>
    <dgm:pt modelId="{E7C26BA7-6C50-4A7A-A1B9-E6F0D9EEE507}" type="pres">
      <dgm:prSet presAssocID="{D42866BB-6D39-4525-99F1-97BFC983E14C}" presName="levelTx" presStyleLbl="revTx" presStyleIdx="0" presStyleCnt="0">
        <dgm:presLayoutVars>
          <dgm:chMax val="1"/>
          <dgm:bulletEnabled val="1"/>
        </dgm:presLayoutVars>
      </dgm:prSet>
      <dgm:spPr/>
    </dgm:pt>
    <dgm:pt modelId="{F83178F3-CF64-4BC3-A96F-0345A035C321}" type="pres">
      <dgm:prSet presAssocID="{C1CBE63C-C757-4E9B-B6F2-185B997EEC23}" presName="Name8" presStyleCnt="0"/>
      <dgm:spPr/>
    </dgm:pt>
    <dgm:pt modelId="{AA1163CC-766E-430A-8F65-CE638A422DA6}" type="pres">
      <dgm:prSet presAssocID="{C1CBE63C-C757-4E9B-B6F2-185B997EEC23}" presName="level" presStyleLbl="node1" presStyleIdx="5" presStyleCnt="7">
        <dgm:presLayoutVars>
          <dgm:chMax val="1"/>
          <dgm:bulletEnabled val="1"/>
        </dgm:presLayoutVars>
      </dgm:prSet>
      <dgm:spPr/>
    </dgm:pt>
    <dgm:pt modelId="{DBCC1A1E-87DE-428A-B49C-FB4B2735B74D}" type="pres">
      <dgm:prSet presAssocID="{C1CBE63C-C757-4E9B-B6F2-185B997EEC23}" presName="levelTx" presStyleLbl="revTx" presStyleIdx="0" presStyleCnt="0">
        <dgm:presLayoutVars>
          <dgm:chMax val="1"/>
          <dgm:bulletEnabled val="1"/>
        </dgm:presLayoutVars>
      </dgm:prSet>
      <dgm:spPr/>
    </dgm:pt>
    <dgm:pt modelId="{B3741977-E9CF-4482-BE07-1B7FD957C430}" type="pres">
      <dgm:prSet presAssocID="{49FBB030-AD63-4B17-9E8E-F8735F5BC47A}" presName="Name8" presStyleCnt="0"/>
      <dgm:spPr/>
    </dgm:pt>
    <dgm:pt modelId="{5F2A5272-C1EF-4AD0-BAF3-FC8DE534B823}" type="pres">
      <dgm:prSet presAssocID="{49FBB030-AD63-4B17-9E8E-F8735F5BC47A}" presName="level" presStyleLbl="node1" presStyleIdx="6" presStyleCnt="7">
        <dgm:presLayoutVars>
          <dgm:chMax val="1"/>
          <dgm:bulletEnabled val="1"/>
        </dgm:presLayoutVars>
      </dgm:prSet>
      <dgm:spPr/>
    </dgm:pt>
    <dgm:pt modelId="{81F33B5C-0031-4DBA-A206-1FD1150D61BD}" type="pres">
      <dgm:prSet presAssocID="{49FBB030-AD63-4B17-9E8E-F8735F5BC47A}" presName="levelTx" presStyleLbl="revTx" presStyleIdx="0" presStyleCnt="0">
        <dgm:presLayoutVars>
          <dgm:chMax val="1"/>
          <dgm:bulletEnabled val="1"/>
        </dgm:presLayoutVars>
      </dgm:prSet>
      <dgm:spPr/>
    </dgm:pt>
  </dgm:ptLst>
  <dgm:cxnLst>
    <dgm:cxn modelId="{A48E2E04-9689-409D-8FE6-01926716BCD4}" srcId="{BAF5F0F8-EE89-49B5-834D-11D709A1F7F5}" destId="{07BD3D5C-1BD8-459B-ADC9-2CB5AFC2D7B4}" srcOrd="0" destOrd="0" parTransId="{E23A9E3D-170A-401A-B631-8AE57335DE36}" sibTransId="{8CBE8CF8-DE4B-4563-B183-9342B8778271}"/>
    <dgm:cxn modelId="{5B329F05-0EAA-4F8A-9F96-08854664F0D0}" type="presOf" srcId="{07BD3D5C-1BD8-459B-ADC9-2CB5AFC2D7B4}" destId="{5A2E0C1A-F19A-41E0-9C6F-EEC022C23EE5}" srcOrd="1" destOrd="0" presId="urn:microsoft.com/office/officeart/2005/8/layout/pyramid1#1"/>
    <dgm:cxn modelId="{D308C60C-C2BD-4696-962A-BAA3B4161EAC}" type="presOf" srcId="{49FBB030-AD63-4B17-9E8E-F8735F5BC47A}" destId="{5F2A5272-C1EF-4AD0-BAF3-FC8DE534B823}" srcOrd="0" destOrd="0" presId="urn:microsoft.com/office/officeart/2005/8/layout/pyramid1#1"/>
    <dgm:cxn modelId="{CF01E30F-D257-4B23-B7E3-05A65E79239A}" srcId="{BAF5F0F8-EE89-49B5-834D-11D709A1F7F5}" destId="{49FBB030-AD63-4B17-9E8E-F8735F5BC47A}" srcOrd="6" destOrd="0" parTransId="{38DB3BCC-BE70-49D5-BA91-300289865BAB}" sibTransId="{0A994C96-360D-493C-A278-074B3328392A}"/>
    <dgm:cxn modelId="{24E47A34-8B70-47ED-94BF-86C3AC62D391}" type="presOf" srcId="{0B09D72C-3013-4388-B951-22D602A78B12}" destId="{A4947178-212B-45B2-8D01-D4E14B12C01C}" srcOrd="1" destOrd="0" presId="urn:microsoft.com/office/officeart/2005/8/layout/pyramid1#1"/>
    <dgm:cxn modelId="{DD200337-4BA9-43F5-B61D-F032CF2302E5}" type="presOf" srcId="{07BD3D5C-1BD8-459B-ADC9-2CB5AFC2D7B4}" destId="{80DC0FB0-6854-4951-8EE8-BD22C48E5602}" srcOrd="0" destOrd="0" presId="urn:microsoft.com/office/officeart/2005/8/layout/pyramid1#1"/>
    <dgm:cxn modelId="{2F7BF15C-479B-40D0-AC9D-4876B6F8F7AA}" type="presOf" srcId="{49FBB030-AD63-4B17-9E8E-F8735F5BC47A}" destId="{81F33B5C-0031-4DBA-A206-1FD1150D61BD}" srcOrd="1" destOrd="0" presId="urn:microsoft.com/office/officeart/2005/8/layout/pyramid1#1"/>
    <dgm:cxn modelId="{80AEE376-F29C-4C2F-8777-9338F3EC732D}" srcId="{BAF5F0F8-EE89-49B5-834D-11D709A1F7F5}" destId="{0B09D72C-3013-4388-B951-22D602A78B12}" srcOrd="1" destOrd="0" parTransId="{D390EE5B-D6EC-4382-9834-D25D300EBFB1}" sibTransId="{940742EF-CEB6-4DE9-8C19-EC89E733A466}"/>
    <dgm:cxn modelId="{7CF48E91-0C67-4926-A6F4-D534232C335B}" type="presOf" srcId="{BAF5F0F8-EE89-49B5-834D-11D709A1F7F5}" destId="{F60B66F0-B4ED-4602-97FD-0D1378981F9B}" srcOrd="0" destOrd="0" presId="urn:microsoft.com/office/officeart/2005/8/layout/pyramid1#1"/>
    <dgm:cxn modelId="{7CD78092-5443-4FC4-8C09-FD15729CB88B}" type="presOf" srcId="{974641C7-82DE-4CEE-AA57-4D55B9E20B56}" destId="{207FE0A7-AF7D-4390-A9EA-B70D0C7860D4}" srcOrd="1" destOrd="0" presId="urn:microsoft.com/office/officeart/2005/8/layout/pyramid1#1"/>
    <dgm:cxn modelId="{C26B1B93-08B8-47D1-A803-74539D764ABA}" type="presOf" srcId="{D42866BB-6D39-4525-99F1-97BFC983E14C}" destId="{ADCA2230-AD71-4C69-B12F-5B4C03E8F16B}" srcOrd="0" destOrd="0" presId="urn:microsoft.com/office/officeart/2005/8/layout/pyramid1#1"/>
    <dgm:cxn modelId="{535E2599-4787-42E8-AAA9-14CA618F4530}" srcId="{BAF5F0F8-EE89-49B5-834D-11D709A1F7F5}" destId="{974641C7-82DE-4CEE-AA57-4D55B9E20B56}" srcOrd="2" destOrd="0" parTransId="{0DA5BFAD-8D23-42AA-BC83-FF1F25479BD2}" sibTransId="{95B9D756-658A-4354-ABFB-511E2CCB3491}"/>
    <dgm:cxn modelId="{DCD27B9A-2678-415C-9D23-F73B1D348C11}" type="presOf" srcId="{0B09D72C-3013-4388-B951-22D602A78B12}" destId="{2FD90AAD-F208-48A1-8ED2-A8495EE8C244}" srcOrd="0" destOrd="0" presId="urn:microsoft.com/office/officeart/2005/8/layout/pyramid1#1"/>
    <dgm:cxn modelId="{0DD5F59B-5876-4342-9793-F1B9011CB271}" type="presOf" srcId="{C1CBE63C-C757-4E9B-B6F2-185B997EEC23}" destId="{DBCC1A1E-87DE-428A-B49C-FB4B2735B74D}" srcOrd="1" destOrd="0" presId="urn:microsoft.com/office/officeart/2005/8/layout/pyramid1#1"/>
    <dgm:cxn modelId="{5DC5459C-A343-485B-9A23-78A57F34D508}" srcId="{BAF5F0F8-EE89-49B5-834D-11D709A1F7F5}" destId="{767B5D16-D0E8-4C7C-BDB9-F6965043C8BC}" srcOrd="3" destOrd="0" parTransId="{6E02CDDA-B5B0-4480-85FC-D54E60814964}" sibTransId="{3B58ACB4-7393-4F33-9F28-893A1D62FD69}"/>
    <dgm:cxn modelId="{4CAFFB9F-0D2A-45CB-9AF0-859D501DE402}" type="presOf" srcId="{C1CBE63C-C757-4E9B-B6F2-185B997EEC23}" destId="{AA1163CC-766E-430A-8F65-CE638A422DA6}" srcOrd="0" destOrd="0" presId="urn:microsoft.com/office/officeart/2005/8/layout/pyramid1#1"/>
    <dgm:cxn modelId="{E98445B7-6AAD-4A48-A3F1-9BC59C3B95CC}" type="presOf" srcId="{D42866BB-6D39-4525-99F1-97BFC983E14C}" destId="{E7C26BA7-6C50-4A7A-A1B9-E6F0D9EEE507}" srcOrd="1" destOrd="0" presId="urn:microsoft.com/office/officeart/2005/8/layout/pyramid1#1"/>
    <dgm:cxn modelId="{467B2BC1-C827-4115-BE5F-D608D5E98B05}" type="presOf" srcId="{767B5D16-D0E8-4C7C-BDB9-F6965043C8BC}" destId="{1E870B8D-D37A-4D1E-BE71-42AAEFF18C1D}" srcOrd="1" destOrd="0" presId="urn:microsoft.com/office/officeart/2005/8/layout/pyramid1#1"/>
    <dgm:cxn modelId="{7DF4EBD3-3705-4AA5-BC34-8FF95AF32C05}" type="presOf" srcId="{767B5D16-D0E8-4C7C-BDB9-F6965043C8BC}" destId="{097A2A05-3C2F-4F29-875F-E40BC130E65A}" srcOrd="0" destOrd="0" presId="urn:microsoft.com/office/officeart/2005/8/layout/pyramid1#1"/>
    <dgm:cxn modelId="{7C178BDC-7783-408A-B997-EBACDCF8D0BA}" type="presOf" srcId="{974641C7-82DE-4CEE-AA57-4D55B9E20B56}" destId="{F89E4A1F-4802-4B0C-A25E-6E8EBAF124AC}" srcOrd="0" destOrd="0" presId="urn:microsoft.com/office/officeart/2005/8/layout/pyramid1#1"/>
    <dgm:cxn modelId="{8266DAEC-D2B1-43B5-8B8E-1E4098780428}" srcId="{BAF5F0F8-EE89-49B5-834D-11D709A1F7F5}" destId="{C1CBE63C-C757-4E9B-B6F2-185B997EEC23}" srcOrd="5" destOrd="0" parTransId="{0AB883B8-A6F0-4B51-AEEA-B59538363F6A}" sibTransId="{B913D17C-43D2-4124-A285-35D6DA5046D5}"/>
    <dgm:cxn modelId="{15613CF6-D954-45F6-9BD7-29C937E32EDF}" srcId="{BAF5F0F8-EE89-49B5-834D-11D709A1F7F5}" destId="{D42866BB-6D39-4525-99F1-97BFC983E14C}" srcOrd="4" destOrd="0" parTransId="{7E0F068D-A999-4B16-B890-D5366E5663B0}" sibTransId="{6880AFA0-B36F-475B-8FDF-CC3B2581305C}"/>
    <dgm:cxn modelId="{0EBFC513-14E3-4360-81A2-D3B72B254606}" type="presParOf" srcId="{F60B66F0-B4ED-4602-97FD-0D1378981F9B}" destId="{66FB86D0-2518-436A-8004-FC9A9A4B2F05}" srcOrd="0" destOrd="0" presId="urn:microsoft.com/office/officeart/2005/8/layout/pyramid1#1"/>
    <dgm:cxn modelId="{E6BF1D9D-93F7-4F8A-BA0D-3DB85FBC49C2}" type="presParOf" srcId="{66FB86D0-2518-436A-8004-FC9A9A4B2F05}" destId="{80DC0FB0-6854-4951-8EE8-BD22C48E5602}" srcOrd="0" destOrd="0" presId="urn:microsoft.com/office/officeart/2005/8/layout/pyramid1#1"/>
    <dgm:cxn modelId="{5BC55FD7-53CA-4EAD-AD80-9B704E75145E}" type="presParOf" srcId="{66FB86D0-2518-436A-8004-FC9A9A4B2F05}" destId="{5A2E0C1A-F19A-41E0-9C6F-EEC022C23EE5}" srcOrd="1" destOrd="0" presId="urn:microsoft.com/office/officeart/2005/8/layout/pyramid1#1"/>
    <dgm:cxn modelId="{D7522467-F721-4800-9FB1-C138AEDCCF34}" type="presParOf" srcId="{F60B66F0-B4ED-4602-97FD-0D1378981F9B}" destId="{1D5B013B-D89C-435B-A807-54CBD82713AE}" srcOrd="1" destOrd="0" presId="urn:microsoft.com/office/officeart/2005/8/layout/pyramid1#1"/>
    <dgm:cxn modelId="{F7EEC190-0B84-4272-B31F-AD4B6A83F260}" type="presParOf" srcId="{1D5B013B-D89C-435B-A807-54CBD82713AE}" destId="{2FD90AAD-F208-48A1-8ED2-A8495EE8C244}" srcOrd="0" destOrd="0" presId="urn:microsoft.com/office/officeart/2005/8/layout/pyramid1#1"/>
    <dgm:cxn modelId="{FE5D6850-A3BE-4338-823A-1E0FBF09DB0D}" type="presParOf" srcId="{1D5B013B-D89C-435B-A807-54CBD82713AE}" destId="{A4947178-212B-45B2-8D01-D4E14B12C01C}" srcOrd="1" destOrd="0" presId="urn:microsoft.com/office/officeart/2005/8/layout/pyramid1#1"/>
    <dgm:cxn modelId="{4ECD1EB3-035F-4350-99DC-2C8F884E020E}" type="presParOf" srcId="{F60B66F0-B4ED-4602-97FD-0D1378981F9B}" destId="{841CCF49-693F-41FE-BFEA-734E96AE4683}" srcOrd="2" destOrd="0" presId="urn:microsoft.com/office/officeart/2005/8/layout/pyramid1#1"/>
    <dgm:cxn modelId="{CB993002-2826-4FA4-AFF7-62F67C16FB17}" type="presParOf" srcId="{841CCF49-693F-41FE-BFEA-734E96AE4683}" destId="{F89E4A1F-4802-4B0C-A25E-6E8EBAF124AC}" srcOrd="0" destOrd="0" presId="urn:microsoft.com/office/officeart/2005/8/layout/pyramid1#1"/>
    <dgm:cxn modelId="{FDB58076-E9F0-4AFC-B956-E9E38B25EE61}" type="presParOf" srcId="{841CCF49-693F-41FE-BFEA-734E96AE4683}" destId="{207FE0A7-AF7D-4390-A9EA-B70D0C7860D4}" srcOrd="1" destOrd="0" presId="urn:microsoft.com/office/officeart/2005/8/layout/pyramid1#1"/>
    <dgm:cxn modelId="{A9CB3452-E44B-4A30-B31E-E5C43A0131B9}" type="presParOf" srcId="{F60B66F0-B4ED-4602-97FD-0D1378981F9B}" destId="{B0E69099-712F-4ED1-A5B0-FC53B1D49431}" srcOrd="3" destOrd="0" presId="urn:microsoft.com/office/officeart/2005/8/layout/pyramid1#1"/>
    <dgm:cxn modelId="{01BC89A6-E075-40DE-8381-94002C1EB12A}" type="presParOf" srcId="{B0E69099-712F-4ED1-A5B0-FC53B1D49431}" destId="{097A2A05-3C2F-4F29-875F-E40BC130E65A}" srcOrd="0" destOrd="0" presId="urn:microsoft.com/office/officeart/2005/8/layout/pyramid1#1"/>
    <dgm:cxn modelId="{1B02BF39-D3F0-46CE-AC2F-1CFC3A234DBA}" type="presParOf" srcId="{B0E69099-712F-4ED1-A5B0-FC53B1D49431}" destId="{1E870B8D-D37A-4D1E-BE71-42AAEFF18C1D}" srcOrd="1" destOrd="0" presId="urn:microsoft.com/office/officeart/2005/8/layout/pyramid1#1"/>
    <dgm:cxn modelId="{68715FF0-B7BA-4622-A00A-94999431C5AC}" type="presParOf" srcId="{F60B66F0-B4ED-4602-97FD-0D1378981F9B}" destId="{87D03219-2705-49E3-A027-FA85B9837899}" srcOrd="4" destOrd="0" presId="urn:microsoft.com/office/officeart/2005/8/layout/pyramid1#1"/>
    <dgm:cxn modelId="{700064B6-3E2F-4F59-99AD-8DEB8A27F110}" type="presParOf" srcId="{87D03219-2705-49E3-A027-FA85B9837899}" destId="{ADCA2230-AD71-4C69-B12F-5B4C03E8F16B}" srcOrd="0" destOrd="0" presId="urn:microsoft.com/office/officeart/2005/8/layout/pyramid1#1"/>
    <dgm:cxn modelId="{C1844274-876A-4EC1-8419-88CFA324553B}" type="presParOf" srcId="{87D03219-2705-49E3-A027-FA85B9837899}" destId="{E7C26BA7-6C50-4A7A-A1B9-E6F0D9EEE507}" srcOrd="1" destOrd="0" presId="urn:microsoft.com/office/officeart/2005/8/layout/pyramid1#1"/>
    <dgm:cxn modelId="{469BD32C-3C2D-42EB-B134-DCBDCAB172F6}" type="presParOf" srcId="{F60B66F0-B4ED-4602-97FD-0D1378981F9B}" destId="{F83178F3-CF64-4BC3-A96F-0345A035C321}" srcOrd="5" destOrd="0" presId="urn:microsoft.com/office/officeart/2005/8/layout/pyramid1#1"/>
    <dgm:cxn modelId="{DEAD5C42-14E5-49BD-A8C2-1D68197221EB}" type="presParOf" srcId="{F83178F3-CF64-4BC3-A96F-0345A035C321}" destId="{AA1163CC-766E-430A-8F65-CE638A422DA6}" srcOrd="0" destOrd="0" presId="urn:microsoft.com/office/officeart/2005/8/layout/pyramid1#1"/>
    <dgm:cxn modelId="{0814C252-98B2-424A-80CF-D61B60FD6FD8}" type="presParOf" srcId="{F83178F3-CF64-4BC3-A96F-0345A035C321}" destId="{DBCC1A1E-87DE-428A-B49C-FB4B2735B74D}" srcOrd="1" destOrd="0" presId="urn:microsoft.com/office/officeart/2005/8/layout/pyramid1#1"/>
    <dgm:cxn modelId="{5428DD63-FA37-4D2E-91DE-D6023ACDF4B7}" type="presParOf" srcId="{F60B66F0-B4ED-4602-97FD-0D1378981F9B}" destId="{B3741977-E9CF-4482-BE07-1B7FD957C430}" srcOrd="6" destOrd="0" presId="urn:microsoft.com/office/officeart/2005/8/layout/pyramid1#1"/>
    <dgm:cxn modelId="{4B414FAA-0BE8-4B2D-A3FE-AC24AD9893C4}" type="presParOf" srcId="{B3741977-E9CF-4482-BE07-1B7FD957C430}" destId="{5F2A5272-C1EF-4AD0-BAF3-FC8DE534B823}" srcOrd="0" destOrd="0" presId="urn:microsoft.com/office/officeart/2005/8/layout/pyramid1#1"/>
    <dgm:cxn modelId="{9A46321B-40E8-4FAA-ACBB-5E99F8F5B2D0}" type="presParOf" srcId="{B3741977-E9CF-4482-BE07-1B7FD957C430}" destId="{81F33B5C-0031-4DBA-A206-1FD1150D61BD}" srcOrd="1" destOrd="0" presId="urn:microsoft.com/office/officeart/2005/8/layout/pyramid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3DB30C-B668-453C-BB5D-4C4C4110C40A}" type="doc">
      <dgm:prSet loTypeId="urn:microsoft.com/office/officeart/2005/8/layout/radial1#1" loCatId="relationship" qsTypeId="urn:microsoft.com/office/officeart/2005/8/quickstyle/simple1#1" qsCatId="simple" csTypeId="urn:microsoft.com/office/officeart/2005/8/colors/accent1_2#1" csCatId="accent1" phldr="1"/>
      <dgm:spPr/>
      <dgm:t>
        <a:bodyPr/>
        <a:lstStyle/>
        <a:p>
          <a:endParaRPr lang="en-IN"/>
        </a:p>
      </dgm:t>
    </dgm:pt>
    <dgm:pt modelId="{128A2397-F9B6-456B-8080-1FCF583F5173}" type="pres">
      <dgm:prSet presAssocID="{A73DB30C-B668-453C-BB5D-4C4C4110C40A}" presName="cycle" presStyleCnt="0">
        <dgm:presLayoutVars>
          <dgm:chMax val="1"/>
          <dgm:dir/>
          <dgm:animLvl val="ctr"/>
          <dgm:resizeHandles val="exact"/>
        </dgm:presLayoutVars>
      </dgm:prSet>
      <dgm:spPr/>
    </dgm:pt>
  </dgm:ptLst>
  <dgm:cxnLst>
    <dgm:cxn modelId="{FEAE2FD1-5D7D-4E7A-BA92-2FAA85DF4FA7}" type="presOf" srcId="{A73DB30C-B668-453C-BB5D-4C4C4110C40A}" destId="{128A2397-F9B6-456B-8080-1FCF583F5173}" srcOrd="0" destOrd="0" presId="urn:microsoft.com/office/officeart/2005/8/layout/radial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C0FB0-6854-4951-8EE8-BD22C48E5602}">
      <dsp:nvSpPr>
        <dsp:cNvPr id="0" name=""/>
        <dsp:cNvSpPr/>
      </dsp:nvSpPr>
      <dsp:spPr bwMode="white">
        <a:xfrm>
          <a:off x="3806220" y="0"/>
          <a:ext cx="1991936" cy="1070995"/>
        </a:xfrm>
        <a:prstGeom prst="trapezoid">
          <a:avLst>
            <a:gd name="adj" fmla="val 92994"/>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chemeClr val="tx1"/>
            </a:solidFill>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en-US" sz="2000" kern="1200" dirty="0">
              <a:solidFill>
                <a:schemeClr val="tx1"/>
              </a:solidFill>
              <a:latin typeface="Times New Roman" panose="02020603050405020304" pitchFamily="18" charset="0"/>
              <a:cs typeface="Times New Roman" panose="02020603050405020304" pitchFamily="18" charset="0"/>
            </a:rPr>
            <a:t>Crypto </a:t>
          </a:r>
        </a:p>
        <a:p>
          <a:pPr marL="0" lvl="0" indent="0" algn="ctr" defTabSz="889000">
            <a:lnSpc>
              <a:spcPct val="90000"/>
            </a:lnSpc>
            <a:spcBef>
              <a:spcPct val="0"/>
            </a:spcBef>
            <a:spcAft>
              <a:spcPct val="35000"/>
            </a:spcAft>
            <a:buNone/>
          </a:pPr>
          <a:r>
            <a:rPr lang="en-US" sz="2000" kern="1200" dirty="0">
              <a:solidFill>
                <a:schemeClr val="tx1"/>
              </a:solidFill>
              <a:latin typeface="Times New Roman" panose="02020603050405020304" pitchFamily="18" charset="0"/>
              <a:cs typeface="Times New Roman" panose="02020603050405020304" pitchFamily="18" charset="0"/>
            </a:rPr>
            <a:t>currency </a:t>
          </a:r>
          <a:endParaRPr lang="en-IN" sz="2000" kern="1200" dirty="0">
            <a:solidFill>
              <a:schemeClr val="tx1"/>
            </a:solidFill>
            <a:latin typeface="Times New Roman" panose="02020603050405020304" pitchFamily="18" charset="0"/>
            <a:cs typeface="Times New Roman" panose="02020603050405020304" pitchFamily="18" charset="0"/>
          </a:endParaRPr>
        </a:p>
      </dsp:txBody>
      <dsp:txXfrm>
        <a:off x="3806220" y="0"/>
        <a:ext cx="1991936" cy="1070995"/>
      </dsp:txXfrm>
    </dsp:sp>
    <dsp:sp modelId="{2FD90AAD-F208-48A1-8ED2-A8495EE8C244}">
      <dsp:nvSpPr>
        <dsp:cNvPr id="0" name=""/>
        <dsp:cNvSpPr/>
      </dsp:nvSpPr>
      <dsp:spPr bwMode="white">
        <a:xfrm>
          <a:off x="3167461" y="1070995"/>
          <a:ext cx="3269453" cy="677630"/>
        </a:xfrm>
        <a:prstGeom prst="trapezoid">
          <a:avLst>
            <a:gd name="adj" fmla="val 9348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Times New Roman" panose="02020603050405020304" pitchFamily="18" charset="0"/>
              <a:cs typeface="Times New Roman" panose="02020603050405020304" pitchFamily="18" charset="0"/>
            </a:rPr>
            <a:t>Plastic money </a:t>
          </a:r>
          <a:endParaRPr lang="en-IN" sz="2000" kern="1200" dirty="0">
            <a:solidFill>
              <a:schemeClr val="tx1"/>
            </a:solidFill>
            <a:latin typeface="Times New Roman" panose="02020603050405020304" pitchFamily="18" charset="0"/>
            <a:cs typeface="Times New Roman" panose="02020603050405020304" pitchFamily="18" charset="0"/>
          </a:endParaRPr>
        </a:p>
      </dsp:txBody>
      <dsp:txXfrm>
        <a:off x="3167461" y="1070995"/>
        <a:ext cx="3269453" cy="677630"/>
      </dsp:txXfrm>
    </dsp:sp>
    <dsp:sp modelId="{F89E4A1F-4802-4B0C-A25E-6E8EBAF124AC}">
      <dsp:nvSpPr>
        <dsp:cNvPr id="0" name=""/>
        <dsp:cNvSpPr/>
      </dsp:nvSpPr>
      <dsp:spPr bwMode="white">
        <a:xfrm>
          <a:off x="2533969" y="1748625"/>
          <a:ext cx="4536438" cy="677630"/>
        </a:xfrm>
        <a:prstGeom prst="trapezoid">
          <a:avLst>
            <a:gd name="adj" fmla="val 9348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Times New Roman" panose="02020603050405020304" pitchFamily="18" charset="0"/>
              <a:cs typeface="Times New Roman" panose="02020603050405020304" pitchFamily="18" charset="0"/>
            </a:rPr>
            <a:t>Paper currency </a:t>
          </a:r>
          <a:endParaRPr lang="en-IN" sz="2000" kern="1200" dirty="0">
            <a:solidFill>
              <a:schemeClr val="tx1"/>
            </a:solidFill>
            <a:latin typeface="Times New Roman" panose="02020603050405020304" pitchFamily="18" charset="0"/>
            <a:cs typeface="Times New Roman" panose="02020603050405020304" pitchFamily="18" charset="0"/>
          </a:endParaRPr>
        </a:p>
      </dsp:txBody>
      <dsp:txXfrm>
        <a:off x="2533969" y="1748625"/>
        <a:ext cx="4536438" cy="677630"/>
      </dsp:txXfrm>
    </dsp:sp>
    <dsp:sp modelId="{097A2A05-3C2F-4F29-875F-E40BC130E65A}">
      <dsp:nvSpPr>
        <dsp:cNvPr id="0" name=""/>
        <dsp:cNvSpPr/>
      </dsp:nvSpPr>
      <dsp:spPr bwMode="white">
        <a:xfrm>
          <a:off x="1900477" y="2426255"/>
          <a:ext cx="5803422" cy="677630"/>
        </a:xfrm>
        <a:prstGeom prst="trapezoid">
          <a:avLst>
            <a:gd name="adj" fmla="val 9348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Times New Roman" panose="02020603050405020304" pitchFamily="18" charset="0"/>
              <a:cs typeface="Times New Roman" panose="02020603050405020304" pitchFamily="18" charset="0"/>
            </a:rPr>
            <a:t>Silver standard</a:t>
          </a:r>
          <a:endParaRPr lang="en-IN" sz="2000" kern="1200" dirty="0">
            <a:solidFill>
              <a:schemeClr val="tx1"/>
            </a:solidFill>
            <a:latin typeface="Times New Roman" panose="02020603050405020304" pitchFamily="18" charset="0"/>
            <a:cs typeface="Times New Roman" panose="02020603050405020304" pitchFamily="18" charset="0"/>
          </a:endParaRPr>
        </a:p>
      </dsp:txBody>
      <dsp:txXfrm>
        <a:off x="1900477" y="2426255"/>
        <a:ext cx="5803422" cy="677630"/>
      </dsp:txXfrm>
    </dsp:sp>
    <dsp:sp modelId="{ADCA2230-AD71-4C69-B12F-5B4C03E8F16B}">
      <dsp:nvSpPr>
        <dsp:cNvPr id="0" name=""/>
        <dsp:cNvSpPr/>
      </dsp:nvSpPr>
      <dsp:spPr bwMode="white">
        <a:xfrm>
          <a:off x="1266984" y="3103885"/>
          <a:ext cx="7070406" cy="677630"/>
        </a:xfrm>
        <a:prstGeom prst="trapezoid">
          <a:avLst>
            <a:gd name="adj" fmla="val 9348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Times New Roman" panose="02020603050405020304" pitchFamily="18" charset="0"/>
              <a:cs typeface="Times New Roman" panose="02020603050405020304" pitchFamily="18" charset="0"/>
            </a:rPr>
            <a:t>Gold standard</a:t>
          </a:r>
          <a:endParaRPr lang="en-IN" sz="2000" kern="1200" dirty="0">
            <a:solidFill>
              <a:schemeClr val="tx1"/>
            </a:solidFill>
            <a:latin typeface="Times New Roman" panose="02020603050405020304" pitchFamily="18" charset="0"/>
            <a:cs typeface="Times New Roman" panose="02020603050405020304" pitchFamily="18" charset="0"/>
          </a:endParaRPr>
        </a:p>
      </dsp:txBody>
      <dsp:txXfrm>
        <a:off x="1266984" y="3103885"/>
        <a:ext cx="7070406" cy="677630"/>
      </dsp:txXfrm>
    </dsp:sp>
    <dsp:sp modelId="{AA1163CC-766E-430A-8F65-CE638A422DA6}">
      <dsp:nvSpPr>
        <dsp:cNvPr id="0" name=""/>
        <dsp:cNvSpPr/>
      </dsp:nvSpPr>
      <dsp:spPr bwMode="white">
        <a:xfrm>
          <a:off x="633492" y="3781516"/>
          <a:ext cx="8337391" cy="677630"/>
        </a:xfrm>
        <a:prstGeom prst="trapezoid">
          <a:avLst>
            <a:gd name="adj" fmla="val 9348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Times New Roman" panose="02020603050405020304" pitchFamily="18" charset="0"/>
              <a:cs typeface="Times New Roman" panose="02020603050405020304" pitchFamily="18" charset="0"/>
            </a:rPr>
            <a:t>Metallic standard </a:t>
          </a:r>
          <a:endParaRPr lang="en-IN" sz="2000" kern="1200" dirty="0">
            <a:solidFill>
              <a:schemeClr val="tx1"/>
            </a:solidFill>
            <a:latin typeface="Times New Roman" panose="02020603050405020304" pitchFamily="18" charset="0"/>
            <a:cs typeface="Times New Roman" panose="02020603050405020304" pitchFamily="18" charset="0"/>
          </a:endParaRPr>
        </a:p>
      </dsp:txBody>
      <dsp:txXfrm>
        <a:off x="633492" y="3781516"/>
        <a:ext cx="8337391" cy="677630"/>
      </dsp:txXfrm>
    </dsp:sp>
    <dsp:sp modelId="{5F2A5272-C1EF-4AD0-BAF3-FC8DE534B823}">
      <dsp:nvSpPr>
        <dsp:cNvPr id="0" name=""/>
        <dsp:cNvSpPr/>
      </dsp:nvSpPr>
      <dsp:spPr bwMode="white">
        <a:xfrm>
          <a:off x="0" y="4459146"/>
          <a:ext cx="9604375" cy="677630"/>
        </a:xfrm>
        <a:prstGeom prst="trapezoid">
          <a:avLst>
            <a:gd name="adj" fmla="val 93486"/>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hemeClr val="lt1"/>
        </a:lnRef>
        <a:fillRef idx="1">
          <a:schemeClr val="accent1"/>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Times New Roman" panose="02020603050405020304" pitchFamily="18" charset="0"/>
              <a:cs typeface="Times New Roman" panose="02020603050405020304" pitchFamily="18" charset="0"/>
            </a:rPr>
            <a:t>Barter system </a:t>
          </a:r>
          <a:endParaRPr lang="en-IN" sz="2000" kern="1200" dirty="0">
            <a:solidFill>
              <a:schemeClr val="tx1"/>
            </a:solidFill>
            <a:latin typeface="Times New Roman" panose="02020603050405020304" pitchFamily="18" charset="0"/>
            <a:cs typeface="Times New Roman" panose="02020603050405020304" pitchFamily="18" charset="0"/>
          </a:endParaRPr>
        </a:p>
      </dsp:txBody>
      <dsp:txXfrm>
        <a:off x="0" y="4459146"/>
        <a:ext cx="9604375" cy="677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AA777CF-5ED3-4463-9899-224E85310901}" type="datetimeFigureOut">
              <a:rPr lang="en-IN" smtClean="0"/>
              <a:t>20-06-2024</a:t>
            </a:fld>
            <a:endParaRPr lang="en-IN"/>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IN"/>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D157A91-9389-4F89-9515-E66AD25CEC08}" type="slidenum">
              <a:rPr lang="en-IN" smtClean="0"/>
              <a:t>‹#›</a:t>
            </a:fld>
            <a:endParaRPr lang="en-IN"/>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777CF-5ED3-4463-9899-224E85310901}" type="datetimeFigureOut">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157A91-9389-4F89-9515-E66AD25CEC08}"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777CF-5ED3-4463-9899-224E85310901}" type="datetimeFigureOut">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157A91-9389-4F89-9515-E66AD25CEC08}"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A777CF-5ED3-4463-9899-224E85310901}" type="datetimeFigureOut">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157A91-9389-4F89-9515-E66AD25CEC08}"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A777CF-5ED3-4463-9899-224E85310901}" type="datetimeFigureOut">
              <a:rPr lang="en-IN" smtClean="0"/>
              <a:t>20-06-2024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2D157A91-9389-4F89-9515-E66AD25CEC08}" type="slidenum">
              <a:rPr lang="en-IN" smtClean="0"/>
              <a:t>‹#›</a:t>
            </a:fld>
            <a:endParaRPr lang="en-IN"/>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A777CF-5ED3-4463-9899-224E85310901}" type="datetimeFigureOut">
              <a:rPr lang="en-IN" smtClean="0"/>
              <a:t>20-06-2024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D157A91-9389-4F89-9515-E66AD25CEC08}"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A777CF-5ED3-4463-9899-224E85310901}" type="datetimeFigureOut">
              <a:rPr lang="en-IN" smtClean="0"/>
              <a:t>20-06-2024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2D157A91-9389-4F89-9515-E66AD25CEC08}"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777CF-5ED3-4463-9899-224E85310901}" type="datetimeFigureOut">
              <a:rPr lang="en-IN" smtClean="0"/>
              <a:t>20-06-2024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2D157A91-9389-4F89-9515-E66AD25CEC08}"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A777CF-5ED3-4463-9899-224E85310901}" type="datetimeFigureOut">
              <a:rPr lang="en-IN" smtClean="0"/>
              <a:t>20-06-2024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2D157A91-9389-4F89-9515-E66AD25CEC08}"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A777CF-5ED3-4463-9899-224E85310901}" type="datetimeFigureOut">
              <a:rPr lang="en-IN" smtClean="0"/>
              <a:t>20-06-2024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2D157A91-9389-4F89-9515-E66AD25CEC08}"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A777CF-5ED3-4463-9899-224E85310901}" type="datetimeFigureOut">
              <a:rPr lang="en-IN" smtClean="0"/>
              <a:t>20-06-2024</a:t>
            </a:fld>
            <a:endParaRPr lang="en-I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157A91-9389-4F89-9515-E66AD25CEC08}"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7AA777CF-5ED3-4463-9899-224E85310901}" type="datetimeFigureOut">
              <a:rPr lang="en-IN" smtClean="0"/>
              <a:t>20-06-2024</a:t>
            </a:fld>
            <a:endParaRPr lang="en-IN"/>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IN"/>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2D157A91-9389-4F89-9515-E66AD25CEC08}"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5pPr>
      <a:lvl6pPr marL="160020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6pPr>
      <a:lvl7pPr marL="1899920"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7pPr>
      <a:lvl8pPr marL="220027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8pPr>
      <a:lvl9pPr marL="2499995" indent="-228600" algn="l" defTabSz="914400" rtl="0" eaLnBrk="1" latinLnBrk="0" hangingPunct="1">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youtu.be/26tIbP6LGVo"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024" y="0"/>
            <a:ext cx="10711952" cy="1184729"/>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monetary ECONOMICS</a:t>
            </a:r>
            <a:endParaRPr lang="en-IN"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279776" y="3980328"/>
            <a:ext cx="5339239" cy="3133165"/>
          </a:xfrm>
        </p:spPr>
        <p:txBody>
          <a:bodyPr>
            <a:noAutofit/>
          </a:bodyPr>
          <a:lstStyle/>
          <a:p>
            <a:pPr>
              <a:lnSpc>
                <a:spcPct val="100000"/>
              </a:lnSpc>
            </a:pPr>
            <a:r>
              <a:rPr lang="en-US" dirty="0">
                <a:latin typeface="Times New Roman" panose="02020603050405020304" pitchFamily="18" charset="0"/>
                <a:cs typeface="Times New Roman" panose="02020603050405020304" pitchFamily="18" charset="0"/>
              </a:rPr>
              <a:t>V. KRISHNAVENI</a:t>
            </a:r>
          </a:p>
          <a:p>
            <a:pPr>
              <a:lnSpc>
                <a:spcPct val="100000"/>
              </a:lnSpc>
            </a:pPr>
            <a:r>
              <a:rPr lang="en-US" dirty="0">
                <a:latin typeface="Times New Roman" panose="02020603050405020304" pitchFamily="18" charset="0"/>
                <a:cs typeface="Times New Roman" panose="02020603050405020304" pitchFamily="18" charset="0"/>
              </a:rPr>
              <a:t>PGT IN ECONOMICS</a:t>
            </a:r>
          </a:p>
          <a:p>
            <a:pPr>
              <a:lnSpc>
                <a:spcPct val="100000"/>
              </a:lnSpc>
            </a:pPr>
            <a:r>
              <a:rPr lang="en-US" dirty="0">
                <a:latin typeface="Times New Roman" panose="02020603050405020304" pitchFamily="18" charset="0"/>
                <a:cs typeface="Times New Roman" panose="02020603050405020304" pitchFamily="18" charset="0"/>
              </a:rPr>
              <a:t>VALLUVAR GURUKULAM HR.SEC SCHOOL </a:t>
            </a:r>
            <a:endParaRPr lang="en-IN"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890" y="3805518"/>
            <a:ext cx="5248109" cy="277538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038406"/>
            <a:ext cx="4960225" cy="2659535"/>
          </a:xfrm>
          <a:prstGeom prst="rect">
            <a:avLst/>
          </a:prstGeom>
        </p:spPr>
      </p:pic>
      <p:sp>
        <p:nvSpPr>
          <p:cNvPr id="4" name="Rectangle 3">
            <a:extLst>
              <a:ext uri="{FF2B5EF4-FFF2-40B4-BE49-F238E27FC236}">
                <a16:creationId xmlns:a16="http://schemas.microsoft.com/office/drawing/2014/main" id="{FC374C8A-BA40-4F7B-87A9-4607EA63D995}"/>
              </a:ext>
            </a:extLst>
          </p:cNvPr>
          <p:cNvSpPr/>
          <p:nvPr/>
        </p:nvSpPr>
        <p:spPr>
          <a:xfrm>
            <a:off x="301213" y="1467116"/>
            <a:ext cx="5978563" cy="830997"/>
          </a:xfrm>
          <a:prstGeom prst="rect">
            <a:avLst/>
          </a:prstGeom>
          <a:noFill/>
        </p:spPr>
        <p:txBody>
          <a:bodyPr wrap="square" lIns="91440" tIns="45720" rIns="91440" bIns="45720">
            <a:spAutoFit/>
          </a:bodyPr>
          <a:lstStyle/>
          <a:p>
            <a:pPr algn="ctr"/>
            <a:r>
              <a:rPr lang="en-US" sz="48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www.Padasalai.Net</a:t>
            </a:r>
            <a:endParaRPr lang="en-US" sz="4800" b="1" cap="none" spc="0"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METALLIC STANDARD </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27100" y="1965960"/>
            <a:ext cx="9872871" cy="4038600"/>
          </a:xfrm>
        </p:spPr>
        <p:txBody>
          <a:bodyPr>
            <a:normAutofit/>
          </a:bodyPr>
          <a:lstStyle/>
          <a:p>
            <a:r>
              <a:rPr lang="en-US" sz="2400" dirty="0">
                <a:latin typeface="Times New Roman" panose="02020603050405020304" pitchFamily="18" charset="0"/>
                <a:cs typeface="Times New Roman" panose="02020603050405020304" pitchFamily="18" charset="0"/>
              </a:rPr>
              <a:t>After barter system modern money system evolved </a:t>
            </a:r>
          </a:p>
          <a:p>
            <a:r>
              <a:rPr lang="en-US" sz="2400" dirty="0">
                <a:latin typeface="Times New Roman" panose="02020603050405020304" pitchFamily="18" charset="0"/>
                <a:cs typeface="Times New Roman" panose="02020603050405020304" pitchFamily="18" charset="0"/>
              </a:rPr>
              <a:t>It is the premier one.</a:t>
            </a:r>
          </a:p>
          <a:p>
            <a:r>
              <a:rPr lang="en-US" sz="2400" dirty="0">
                <a:latin typeface="Times New Roman" panose="02020603050405020304" pitchFamily="18" charset="0"/>
                <a:cs typeface="Times New Roman" panose="02020603050405020304" pitchFamily="18" charset="0"/>
              </a:rPr>
              <a:t>Either gold or silver is used to determine the standard value on the money. </a:t>
            </a:r>
          </a:p>
          <a:p>
            <a:r>
              <a:rPr lang="en-US" sz="2400" dirty="0">
                <a:latin typeface="Times New Roman" panose="02020603050405020304" pitchFamily="18" charset="0"/>
                <a:cs typeface="Times New Roman" panose="02020603050405020304" pitchFamily="18" charset="0"/>
              </a:rPr>
              <a:t>Standard coins made out of metals.</a:t>
            </a:r>
          </a:p>
          <a:p>
            <a:r>
              <a:rPr lang="en-US" sz="2400" dirty="0">
                <a:latin typeface="Times New Roman" panose="02020603050405020304" pitchFamily="18" charset="0"/>
                <a:cs typeface="Times New Roman" panose="02020603050405020304" pitchFamily="18" charset="0"/>
              </a:rPr>
              <a:t>They have full bodied or full weighted legal tender.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3670" y="3792071"/>
            <a:ext cx="4272153" cy="272241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ipe(down)">
                                      <p:cBhvr>
                                        <p:cTn id="31" dur="580">
                                          <p:stCondLst>
                                            <p:cond delay="0"/>
                                          </p:stCondLst>
                                        </p:cTn>
                                        <p:tgtEl>
                                          <p:spTgt spid="3">
                                            <p:txEl>
                                              <p:pRg st="0" end="0"/>
                                            </p:txEl>
                                          </p:spTgt>
                                        </p:tgtEl>
                                      </p:cBhvr>
                                    </p:animEffect>
                                    <p:anim calcmode="lin" valueType="num">
                                      <p:cBhvr>
                                        <p:cTn id="3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0" end="0"/>
                                            </p:txEl>
                                          </p:spTgt>
                                        </p:tgtEl>
                                      </p:cBhvr>
                                      <p:to x="100000" y="60000"/>
                                    </p:animScale>
                                    <p:animScale>
                                      <p:cBhvr>
                                        <p:cTn id="38" dur="166" decel="50000">
                                          <p:stCondLst>
                                            <p:cond delay="676"/>
                                          </p:stCondLst>
                                        </p:cTn>
                                        <p:tgtEl>
                                          <p:spTgt spid="3">
                                            <p:txEl>
                                              <p:pRg st="0" end="0"/>
                                            </p:txEl>
                                          </p:spTgt>
                                        </p:tgtEl>
                                      </p:cBhvr>
                                      <p:to x="100000" y="100000"/>
                                    </p:animScale>
                                    <p:animScale>
                                      <p:cBhvr>
                                        <p:cTn id="39" dur="26">
                                          <p:stCondLst>
                                            <p:cond delay="1312"/>
                                          </p:stCondLst>
                                        </p:cTn>
                                        <p:tgtEl>
                                          <p:spTgt spid="3">
                                            <p:txEl>
                                              <p:pRg st="0" end="0"/>
                                            </p:txEl>
                                          </p:spTgt>
                                        </p:tgtEl>
                                      </p:cBhvr>
                                      <p:to x="100000" y="80000"/>
                                    </p:animScale>
                                    <p:animScale>
                                      <p:cBhvr>
                                        <p:cTn id="40" dur="166" decel="50000">
                                          <p:stCondLst>
                                            <p:cond delay="1338"/>
                                          </p:stCondLst>
                                        </p:cTn>
                                        <p:tgtEl>
                                          <p:spTgt spid="3">
                                            <p:txEl>
                                              <p:pRg st="0" end="0"/>
                                            </p:txEl>
                                          </p:spTgt>
                                        </p:tgtEl>
                                      </p:cBhvr>
                                      <p:to x="100000" y="100000"/>
                                    </p:animScale>
                                    <p:animScale>
                                      <p:cBhvr>
                                        <p:cTn id="41" dur="26">
                                          <p:stCondLst>
                                            <p:cond delay="1642"/>
                                          </p:stCondLst>
                                        </p:cTn>
                                        <p:tgtEl>
                                          <p:spTgt spid="3">
                                            <p:txEl>
                                              <p:pRg st="0" end="0"/>
                                            </p:txEl>
                                          </p:spTgt>
                                        </p:tgtEl>
                                      </p:cBhvr>
                                      <p:to x="100000" y="90000"/>
                                    </p:animScale>
                                    <p:animScale>
                                      <p:cBhvr>
                                        <p:cTn id="42" dur="166" decel="50000">
                                          <p:stCondLst>
                                            <p:cond delay="1668"/>
                                          </p:stCondLst>
                                        </p:cTn>
                                        <p:tgtEl>
                                          <p:spTgt spid="3">
                                            <p:txEl>
                                              <p:pRg st="0" end="0"/>
                                            </p:txEl>
                                          </p:spTgt>
                                        </p:tgtEl>
                                      </p:cBhvr>
                                      <p:to x="100000" y="100000"/>
                                    </p:animScale>
                                    <p:animScale>
                                      <p:cBhvr>
                                        <p:cTn id="43" dur="26">
                                          <p:stCondLst>
                                            <p:cond delay="1808"/>
                                          </p:stCondLst>
                                        </p:cTn>
                                        <p:tgtEl>
                                          <p:spTgt spid="3">
                                            <p:txEl>
                                              <p:pRg st="0" end="0"/>
                                            </p:txEl>
                                          </p:spTgt>
                                        </p:tgtEl>
                                      </p:cBhvr>
                                      <p:to x="100000" y="95000"/>
                                    </p:animScale>
                                    <p:animScale>
                                      <p:cBhvr>
                                        <p:cTn id="44" dur="166" decel="50000">
                                          <p:stCondLst>
                                            <p:cond delay="1834"/>
                                          </p:stCondLst>
                                        </p:cTn>
                                        <p:tgtEl>
                                          <p:spTgt spid="3">
                                            <p:txEl>
                                              <p:pRg st="0" end="0"/>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wipe(down)">
                                      <p:cBhvr>
                                        <p:cTn id="47" dur="580">
                                          <p:stCondLst>
                                            <p:cond delay="0"/>
                                          </p:stCondLst>
                                        </p:cTn>
                                        <p:tgtEl>
                                          <p:spTgt spid="3">
                                            <p:txEl>
                                              <p:pRg st="1" end="1"/>
                                            </p:txEl>
                                          </p:spTgt>
                                        </p:tgtEl>
                                      </p:cBhvr>
                                    </p:animEffect>
                                    <p:anim calcmode="lin" valueType="num">
                                      <p:cBhvr>
                                        <p:cTn id="4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1" end="1"/>
                                            </p:txEl>
                                          </p:spTgt>
                                        </p:tgtEl>
                                      </p:cBhvr>
                                      <p:to x="100000" y="60000"/>
                                    </p:animScale>
                                    <p:animScale>
                                      <p:cBhvr>
                                        <p:cTn id="54" dur="166" decel="50000">
                                          <p:stCondLst>
                                            <p:cond delay="676"/>
                                          </p:stCondLst>
                                        </p:cTn>
                                        <p:tgtEl>
                                          <p:spTgt spid="3">
                                            <p:txEl>
                                              <p:pRg st="1" end="1"/>
                                            </p:txEl>
                                          </p:spTgt>
                                        </p:tgtEl>
                                      </p:cBhvr>
                                      <p:to x="100000" y="100000"/>
                                    </p:animScale>
                                    <p:animScale>
                                      <p:cBhvr>
                                        <p:cTn id="55" dur="26">
                                          <p:stCondLst>
                                            <p:cond delay="1312"/>
                                          </p:stCondLst>
                                        </p:cTn>
                                        <p:tgtEl>
                                          <p:spTgt spid="3">
                                            <p:txEl>
                                              <p:pRg st="1" end="1"/>
                                            </p:txEl>
                                          </p:spTgt>
                                        </p:tgtEl>
                                      </p:cBhvr>
                                      <p:to x="100000" y="80000"/>
                                    </p:animScale>
                                    <p:animScale>
                                      <p:cBhvr>
                                        <p:cTn id="56" dur="166" decel="50000">
                                          <p:stCondLst>
                                            <p:cond delay="1338"/>
                                          </p:stCondLst>
                                        </p:cTn>
                                        <p:tgtEl>
                                          <p:spTgt spid="3">
                                            <p:txEl>
                                              <p:pRg st="1" end="1"/>
                                            </p:txEl>
                                          </p:spTgt>
                                        </p:tgtEl>
                                      </p:cBhvr>
                                      <p:to x="100000" y="100000"/>
                                    </p:animScale>
                                    <p:animScale>
                                      <p:cBhvr>
                                        <p:cTn id="57" dur="26">
                                          <p:stCondLst>
                                            <p:cond delay="1642"/>
                                          </p:stCondLst>
                                        </p:cTn>
                                        <p:tgtEl>
                                          <p:spTgt spid="3">
                                            <p:txEl>
                                              <p:pRg st="1" end="1"/>
                                            </p:txEl>
                                          </p:spTgt>
                                        </p:tgtEl>
                                      </p:cBhvr>
                                      <p:to x="100000" y="90000"/>
                                    </p:animScale>
                                    <p:animScale>
                                      <p:cBhvr>
                                        <p:cTn id="58" dur="166" decel="50000">
                                          <p:stCondLst>
                                            <p:cond delay="1668"/>
                                          </p:stCondLst>
                                        </p:cTn>
                                        <p:tgtEl>
                                          <p:spTgt spid="3">
                                            <p:txEl>
                                              <p:pRg st="1" end="1"/>
                                            </p:txEl>
                                          </p:spTgt>
                                        </p:tgtEl>
                                      </p:cBhvr>
                                      <p:to x="100000" y="100000"/>
                                    </p:animScale>
                                    <p:animScale>
                                      <p:cBhvr>
                                        <p:cTn id="59" dur="26">
                                          <p:stCondLst>
                                            <p:cond delay="1808"/>
                                          </p:stCondLst>
                                        </p:cTn>
                                        <p:tgtEl>
                                          <p:spTgt spid="3">
                                            <p:txEl>
                                              <p:pRg st="1" end="1"/>
                                            </p:txEl>
                                          </p:spTgt>
                                        </p:tgtEl>
                                      </p:cBhvr>
                                      <p:to x="100000" y="95000"/>
                                    </p:animScale>
                                    <p:animScale>
                                      <p:cBhvr>
                                        <p:cTn id="60" dur="166" decel="50000">
                                          <p:stCondLst>
                                            <p:cond delay="1834"/>
                                          </p:stCondLst>
                                        </p:cTn>
                                        <p:tgtEl>
                                          <p:spTgt spid="3">
                                            <p:txEl>
                                              <p:pRg st="1" end="1"/>
                                            </p:txEl>
                                          </p:spTgt>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3">
                                            <p:txEl>
                                              <p:pRg st="2" end="2"/>
                                            </p:txEl>
                                          </p:spTgt>
                                        </p:tgtEl>
                                        <p:attrNameLst>
                                          <p:attrName>style.visibility</p:attrName>
                                        </p:attrNameLst>
                                      </p:cBhvr>
                                      <p:to>
                                        <p:strVal val="visible"/>
                                      </p:to>
                                    </p:set>
                                    <p:animEffect transition="in" filter="wipe(down)">
                                      <p:cBhvr>
                                        <p:cTn id="63" dur="580">
                                          <p:stCondLst>
                                            <p:cond delay="0"/>
                                          </p:stCondLst>
                                        </p:cTn>
                                        <p:tgtEl>
                                          <p:spTgt spid="3">
                                            <p:txEl>
                                              <p:pRg st="2" end="2"/>
                                            </p:txEl>
                                          </p:spTgt>
                                        </p:tgtEl>
                                      </p:cBhvr>
                                    </p:animEffect>
                                    <p:anim calcmode="lin" valueType="num">
                                      <p:cBhvr>
                                        <p:cTn id="6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3">
                                            <p:txEl>
                                              <p:pRg st="2" end="2"/>
                                            </p:txEl>
                                          </p:spTgt>
                                        </p:tgtEl>
                                      </p:cBhvr>
                                      <p:to x="100000" y="60000"/>
                                    </p:animScale>
                                    <p:animScale>
                                      <p:cBhvr>
                                        <p:cTn id="70" dur="166" decel="50000">
                                          <p:stCondLst>
                                            <p:cond delay="676"/>
                                          </p:stCondLst>
                                        </p:cTn>
                                        <p:tgtEl>
                                          <p:spTgt spid="3">
                                            <p:txEl>
                                              <p:pRg st="2" end="2"/>
                                            </p:txEl>
                                          </p:spTgt>
                                        </p:tgtEl>
                                      </p:cBhvr>
                                      <p:to x="100000" y="100000"/>
                                    </p:animScale>
                                    <p:animScale>
                                      <p:cBhvr>
                                        <p:cTn id="71" dur="26">
                                          <p:stCondLst>
                                            <p:cond delay="1312"/>
                                          </p:stCondLst>
                                        </p:cTn>
                                        <p:tgtEl>
                                          <p:spTgt spid="3">
                                            <p:txEl>
                                              <p:pRg st="2" end="2"/>
                                            </p:txEl>
                                          </p:spTgt>
                                        </p:tgtEl>
                                      </p:cBhvr>
                                      <p:to x="100000" y="80000"/>
                                    </p:animScale>
                                    <p:animScale>
                                      <p:cBhvr>
                                        <p:cTn id="72" dur="166" decel="50000">
                                          <p:stCondLst>
                                            <p:cond delay="1338"/>
                                          </p:stCondLst>
                                        </p:cTn>
                                        <p:tgtEl>
                                          <p:spTgt spid="3">
                                            <p:txEl>
                                              <p:pRg st="2" end="2"/>
                                            </p:txEl>
                                          </p:spTgt>
                                        </p:tgtEl>
                                      </p:cBhvr>
                                      <p:to x="100000" y="100000"/>
                                    </p:animScale>
                                    <p:animScale>
                                      <p:cBhvr>
                                        <p:cTn id="73" dur="26">
                                          <p:stCondLst>
                                            <p:cond delay="1642"/>
                                          </p:stCondLst>
                                        </p:cTn>
                                        <p:tgtEl>
                                          <p:spTgt spid="3">
                                            <p:txEl>
                                              <p:pRg st="2" end="2"/>
                                            </p:txEl>
                                          </p:spTgt>
                                        </p:tgtEl>
                                      </p:cBhvr>
                                      <p:to x="100000" y="90000"/>
                                    </p:animScale>
                                    <p:animScale>
                                      <p:cBhvr>
                                        <p:cTn id="74" dur="166" decel="50000">
                                          <p:stCondLst>
                                            <p:cond delay="1668"/>
                                          </p:stCondLst>
                                        </p:cTn>
                                        <p:tgtEl>
                                          <p:spTgt spid="3">
                                            <p:txEl>
                                              <p:pRg st="2" end="2"/>
                                            </p:txEl>
                                          </p:spTgt>
                                        </p:tgtEl>
                                      </p:cBhvr>
                                      <p:to x="100000" y="100000"/>
                                    </p:animScale>
                                    <p:animScale>
                                      <p:cBhvr>
                                        <p:cTn id="75" dur="26">
                                          <p:stCondLst>
                                            <p:cond delay="1808"/>
                                          </p:stCondLst>
                                        </p:cTn>
                                        <p:tgtEl>
                                          <p:spTgt spid="3">
                                            <p:txEl>
                                              <p:pRg st="2" end="2"/>
                                            </p:txEl>
                                          </p:spTgt>
                                        </p:tgtEl>
                                      </p:cBhvr>
                                      <p:to x="100000" y="95000"/>
                                    </p:animScale>
                                    <p:animScale>
                                      <p:cBhvr>
                                        <p:cTn id="76" dur="166" decel="50000">
                                          <p:stCondLst>
                                            <p:cond delay="1834"/>
                                          </p:stCondLst>
                                        </p:cTn>
                                        <p:tgtEl>
                                          <p:spTgt spid="3">
                                            <p:txEl>
                                              <p:pRg st="2" end="2"/>
                                            </p:txEl>
                                          </p:spTgt>
                                        </p:tgtEl>
                                      </p:cBhvr>
                                      <p:to x="100000" y="100000"/>
                                    </p:animScale>
                                  </p:childTnLst>
                                </p:cTn>
                              </p:par>
                              <p:par>
                                <p:cTn id="77" presetID="26" presetClass="entr" presetSubtype="0" fill="hold" nodeType="with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par>
                                <p:cTn id="93" presetID="26" presetClass="entr" presetSubtype="0" fill="hold" nodeType="withEffect">
                                  <p:stCondLst>
                                    <p:cond delay="0"/>
                                  </p:stCondLst>
                                  <p:childTnLst>
                                    <p:set>
                                      <p:cBhvr>
                                        <p:cTn id="94" dur="1" fill="hold">
                                          <p:stCondLst>
                                            <p:cond delay="0"/>
                                          </p:stCondLst>
                                        </p:cTn>
                                        <p:tgtEl>
                                          <p:spTgt spid="3">
                                            <p:txEl>
                                              <p:pRg st="4" end="4"/>
                                            </p:txEl>
                                          </p:spTgt>
                                        </p:tgtEl>
                                        <p:attrNameLst>
                                          <p:attrName>style.visibility</p:attrName>
                                        </p:attrNameLst>
                                      </p:cBhvr>
                                      <p:to>
                                        <p:strVal val="visible"/>
                                      </p:to>
                                    </p:set>
                                    <p:animEffect transition="in" filter="wipe(down)">
                                      <p:cBhvr>
                                        <p:cTn id="95" dur="580">
                                          <p:stCondLst>
                                            <p:cond delay="0"/>
                                          </p:stCondLst>
                                        </p:cTn>
                                        <p:tgtEl>
                                          <p:spTgt spid="3">
                                            <p:txEl>
                                              <p:pRg st="4" end="4"/>
                                            </p:txEl>
                                          </p:spTgt>
                                        </p:tgtEl>
                                      </p:cBhvr>
                                    </p:animEffect>
                                    <p:anim calcmode="lin" valueType="num">
                                      <p:cBhvr>
                                        <p:cTn id="9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3">
                                            <p:txEl>
                                              <p:pRg st="4" end="4"/>
                                            </p:txEl>
                                          </p:spTgt>
                                        </p:tgtEl>
                                      </p:cBhvr>
                                      <p:to x="100000" y="60000"/>
                                    </p:animScale>
                                    <p:animScale>
                                      <p:cBhvr>
                                        <p:cTn id="102" dur="166" decel="50000">
                                          <p:stCondLst>
                                            <p:cond delay="676"/>
                                          </p:stCondLst>
                                        </p:cTn>
                                        <p:tgtEl>
                                          <p:spTgt spid="3">
                                            <p:txEl>
                                              <p:pRg st="4" end="4"/>
                                            </p:txEl>
                                          </p:spTgt>
                                        </p:tgtEl>
                                      </p:cBhvr>
                                      <p:to x="100000" y="100000"/>
                                    </p:animScale>
                                    <p:animScale>
                                      <p:cBhvr>
                                        <p:cTn id="103" dur="26">
                                          <p:stCondLst>
                                            <p:cond delay="1312"/>
                                          </p:stCondLst>
                                        </p:cTn>
                                        <p:tgtEl>
                                          <p:spTgt spid="3">
                                            <p:txEl>
                                              <p:pRg st="4" end="4"/>
                                            </p:txEl>
                                          </p:spTgt>
                                        </p:tgtEl>
                                      </p:cBhvr>
                                      <p:to x="100000" y="80000"/>
                                    </p:animScale>
                                    <p:animScale>
                                      <p:cBhvr>
                                        <p:cTn id="104" dur="166" decel="50000">
                                          <p:stCondLst>
                                            <p:cond delay="1338"/>
                                          </p:stCondLst>
                                        </p:cTn>
                                        <p:tgtEl>
                                          <p:spTgt spid="3">
                                            <p:txEl>
                                              <p:pRg st="4" end="4"/>
                                            </p:txEl>
                                          </p:spTgt>
                                        </p:tgtEl>
                                      </p:cBhvr>
                                      <p:to x="100000" y="100000"/>
                                    </p:animScale>
                                    <p:animScale>
                                      <p:cBhvr>
                                        <p:cTn id="105" dur="26">
                                          <p:stCondLst>
                                            <p:cond delay="1642"/>
                                          </p:stCondLst>
                                        </p:cTn>
                                        <p:tgtEl>
                                          <p:spTgt spid="3">
                                            <p:txEl>
                                              <p:pRg st="4" end="4"/>
                                            </p:txEl>
                                          </p:spTgt>
                                        </p:tgtEl>
                                      </p:cBhvr>
                                      <p:to x="100000" y="90000"/>
                                    </p:animScale>
                                    <p:animScale>
                                      <p:cBhvr>
                                        <p:cTn id="106" dur="166" decel="50000">
                                          <p:stCondLst>
                                            <p:cond delay="1668"/>
                                          </p:stCondLst>
                                        </p:cTn>
                                        <p:tgtEl>
                                          <p:spTgt spid="3">
                                            <p:txEl>
                                              <p:pRg st="4" end="4"/>
                                            </p:txEl>
                                          </p:spTgt>
                                        </p:tgtEl>
                                      </p:cBhvr>
                                      <p:to x="100000" y="100000"/>
                                    </p:animScale>
                                    <p:animScale>
                                      <p:cBhvr>
                                        <p:cTn id="107" dur="26">
                                          <p:stCondLst>
                                            <p:cond delay="1808"/>
                                          </p:stCondLst>
                                        </p:cTn>
                                        <p:tgtEl>
                                          <p:spTgt spid="3">
                                            <p:txEl>
                                              <p:pRg st="4" end="4"/>
                                            </p:txEl>
                                          </p:spTgt>
                                        </p:tgtEl>
                                      </p:cBhvr>
                                      <p:to x="100000" y="95000"/>
                                    </p:animScale>
                                    <p:animScale>
                                      <p:cBhvr>
                                        <p:cTn id="10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GOLD STANDARD</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nSpc>
                <a:spcPct val="100000"/>
              </a:lnSpc>
            </a:pPr>
            <a:r>
              <a:rPr lang="en-US" sz="2400" dirty="0">
                <a:latin typeface="Times New Roman" panose="02020603050405020304" pitchFamily="18" charset="0"/>
                <a:cs typeface="Times New Roman" panose="02020603050405020304" pitchFamily="18" charset="0"/>
              </a:rPr>
              <a:t>It is a system in which the value of the monetary unit or the standard currency is directly with gold. </a:t>
            </a:r>
          </a:p>
          <a:p>
            <a:pPr>
              <a:lnSpc>
                <a:spcPct val="100000"/>
              </a:lnSpc>
            </a:pPr>
            <a:r>
              <a:rPr lang="en-US" sz="2400" dirty="0">
                <a:latin typeface="Times New Roman" panose="02020603050405020304" pitchFamily="18" charset="0"/>
                <a:cs typeface="Times New Roman" panose="02020603050405020304" pitchFamily="18" charset="0"/>
              </a:rPr>
              <a:t>The purchasing power of a unit of money is maintained equal to the value of a fixed weight of gold. </a:t>
            </a:r>
            <a:endParaRPr lang="en-IN"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403" y="3464968"/>
            <a:ext cx="3810432" cy="28541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80">
                                          <p:stCondLst>
                                            <p:cond delay="0"/>
                                          </p:stCondLst>
                                        </p:cTn>
                                        <p:tgtEl>
                                          <p:spTgt spid="3">
                                            <p:txEl>
                                              <p:pRg st="1" end="1"/>
                                            </p:txEl>
                                          </p:spTgt>
                                        </p:tgtEl>
                                      </p:cBhvr>
                                    </p:animEffect>
                                    <p:anim calcmode="lin" valueType="num">
                                      <p:cBhvr>
                                        <p:cTn id="2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1" end="1"/>
                                            </p:txEl>
                                          </p:spTgt>
                                        </p:tgtEl>
                                      </p:cBhvr>
                                      <p:to x="100000" y="60000"/>
                                    </p:animScale>
                                    <p:animScale>
                                      <p:cBhvr>
                                        <p:cTn id="35" dur="166" decel="50000">
                                          <p:stCondLst>
                                            <p:cond delay="67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1356360"/>
          </a:xfrm>
        </p:spPr>
        <p:txBody>
          <a:bodyPr/>
          <a:lstStyle/>
          <a:p>
            <a:r>
              <a:rPr lang="en-US" dirty="0">
                <a:latin typeface="Times New Roman" panose="02020603050405020304" pitchFamily="18" charset="0"/>
                <a:cs typeface="Times New Roman" panose="02020603050405020304" pitchFamily="18" charset="0"/>
              </a:rPr>
              <a:t>SILVER STANDARD </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nSpc>
                <a:spcPct val="100000"/>
              </a:lnSpc>
            </a:pPr>
            <a:r>
              <a:rPr lang="en-US" sz="2400" dirty="0">
                <a:latin typeface="Times New Roman" panose="02020603050405020304" pitchFamily="18" charset="0"/>
                <a:cs typeface="Times New Roman" panose="02020603050405020304" pitchFamily="18" charset="0"/>
              </a:rPr>
              <a:t>Standard economic unit is a fixed weight of silver.</a:t>
            </a:r>
          </a:p>
          <a:p>
            <a:pPr>
              <a:lnSpc>
                <a:spcPct val="100000"/>
              </a:lnSpc>
            </a:pPr>
            <a:r>
              <a:rPr lang="en-US" sz="2400" dirty="0">
                <a:latin typeface="Times New Roman" panose="02020603050405020304" pitchFamily="18" charset="0"/>
                <a:cs typeface="Times New Roman" panose="02020603050405020304" pitchFamily="18" charset="0"/>
              </a:rPr>
              <a:t>In which a country’s Government allows conversion of its currency in to fixed amount of silver.  </a:t>
            </a:r>
            <a:endParaRPr lang="en-IN"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0945" y="3832412"/>
            <a:ext cx="3881989" cy="26799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fltVal val="0"/>
                                          </p:val>
                                        </p:tav>
                                        <p:tav tm="100000">
                                          <p:val>
                                            <p:strVal val="#ppt_w"/>
                                          </p:val>
                                        </p:tav>
                                      </p:tavLst>
                                    </p:anim>
                                    <p:anim calcmode="lin" valueType="num">
                                      <p:cBhvr>
                                        <p:cTn id="50" dur="1000" fill="hold"/>
                                        <p:tgtEl>
                                          <p:spTgt spid="5"/>
                                        </p:tgtEl>
                                        <p:attrNameLst>
                                          <p:attrName>ppt_h</p:attrName>
                                        </p:attrNameLst>
                                      </p:cBhvr>
                                      <p:tavLst>
                                        <p:tav tm="0">
                                          <p:val>
                                            <p:fltVal val="0"/>
                                          </p:val>
                                        </p:tav>
                                        <p:tav tm="100000">
                                          <p:val>
                                            <p:strVal val="#ppt_h"/>
                                          </p:val>
                                        </p:tav>
                                      </p:tavLst>
                                    </p:anim>
                                    <p:anim calcmode="lin" valueType="num">
                                      <p:cBhvr>
                                        <p:cTn id="51" dur="1000" fill="hold"/>
                                        <p:tgtEl>
                                          <p:spTgt spid="5"/>
                                        </p:tgtEl>
                                        <p:attrNameLst>
                                          <p:attrName>style.rotation</p:attrName>
                                        </p:attrNameLst>
                                      </p:cBhvr>
                                      <p:tavLst>
                                        <p:tav tm="0">
                                          <p:val>
                                            <p:fltVal val="90"/>
                                          </p:val>
                                        </p:tav>
                                        <p:tav tm="100000">
                                          <p:val>
                                            <p:fltVal val="0"/>
                                          </p:val>
                                        </p:tav>
                                      </p:tavLst>
                                    </p:anim>
                                    <p:animEffect transition="in" filter="fade">
                                      <p:cBhvr>
                                        <p:cTn id="5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PAPER CURRENCY </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0352" y="1701800"/>
            <a:ext cx="9875520" cy="4394200"/>
          </a:xfrm>
        </p:spPr>
        <p:txBody>
          <a:bodyPr>
            <a:normAutofit/>
          </a:bodyPr>
          <a:lstStyle/>
          <a:p>
            <a:pPr>
              <a:lnSpc>
                <a:spcPct val="100000"/>
              </a:lnSpc>
            </a:pPr>
            <a:r>
              <a:rPr lang="en-US" sz="2400" dirty="0">
                <a:latin typeface="Times New Roman" panose="02020603050405020304" pitchFamily="18" charset="0"/>
                <a:cs typeface="Times New Roman" panose="02020603050405020304" pitchFamily="18" charset="0"/>
              </a:rPr>
              <a:t>It refers to the monetary system in which the paper currency notes issued by Treasury or central bank or both circulate unlimited tender.</a:t>
            </a:r>
          </a:p>
          <a:p>
            <a:pPr>
              <a:lnSpc>
                <a:spcPct val="100000"/>
              </a:lnSpc>
            </a:pPr>
            <a:r>
              <a:rPr lang="en-US" sz="2400" dirty="0">
                <a:latin typeface="Times New Roman" panose="02020603050405020304" pitchFamily="18" charset="0"/>
                <a:cs typeface="Times New Roman" panose="02020603050405020304" pitchFamily="18" charset="0"/>
              </a:rPr>
              <a:t>It is not convertible in to any metal </a:t>
            </a:r>
          </a:p>
          <a:p>
            <a:pPr>
              <a:lnSpc>
                <a:spcPct val="100000"/>
              </a:lnSpc>
            </a:pPr>
            <a:r>
              <a:rPr lang="en-US" sz="2400" dirty="0">
                <a:latin typeface="Times New Roman" panose="02020603050405020304" pitchFamily="18" charset="0"/>
                <a:cs typeface="Times New Roman" panose="02020603050405020304" pitchFamily="18" charset="0"/>
              </a:rPr>
              <a:t>It is also known as </a:t>
            </a:r>
            <a:r>
              <a:rPr lang="en-US" sz="2400" b="1" dirty="0">
                <a:latin typeface="Times New Roman" panose="02020603050405020304" pitchFamily="18" charset="0"/>
                <a:cs typeface="Times New Roman" panose="02020603050405020304" pitchFamily="18" charset="0"/>
              </a:rPr>
              <a:t>managed currency standard</a:t>
            </a:r>
            <a:r>
              <a:rPr lang="en-US" sz="2400" dirty="0">
                <a:latin typeface="Times New Roman" panose="02020603050405020304" pitchFamily="18" charset="0"/>
                <a:cs typeface="Times New Roman" panose="02020603050405020304" pitchFamily="18" charset="0"/>
              </a:rPr>
              <a:t> </a:t>
            </a:r>
          </a:p>
          <a:p>
            <a:pPr>
              <a:lnSpc>
                <a:spcPct val="100000"/>
              </a:lnSpc>
            </a:pPr>
            <a:r>
              <a:rPr lang="en-US" sz="2400" dirty="0">
                <a:latin typeface="Times New Roman" panose="02020603050405020304" pitchFamily="18" charset="0"/>
                <a:cs typeface="Times New Roman" panose="02020603050405020304" pitchFamily="18" charset="0"/>
              </a:rPr>
              <a:t>The quantity of money in circulation is controlled by monetary authority to maintain price stability.</a:t>
            </a:r>
            <a:endParaRPr lang="en-IN"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133" y="4724400"/>
            <a:ext cx="11717868" cy="18795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95746"/>
            <a:ext cx="9875520" cy="1356360"/>
          </a:xfrm>
        </p:spPr>
        <p:txBody>
          <a:bodyPr/>
          <a:lstStyle/>
          <a:p>
            <a:r>
              <a:rPr lang="en-US" dirty="0">
                <a:latin typeface="Times New Roman" panose="02020603050405020304" pitchFamily="18" charset="0"/>
                <a:cs typeface="Times New Roman" panose="02020603050405020304" pitchFamily="18" charset="0"/>
              </a:rPr>
              <a:t>PLASTIC MONEY </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Plastic money is one of the most evolved form of financial products.</a:t>
            </a:r>
          </a:p>
          <a:p>
            <a:r>
              <a:rPr lang="en-US" sz="2400" dirty="0">
                <a:latin typeface="Times New Roman" panose="02020603050405020304" pitchFamily="18" charset="0"/>
                <a:cs typeface="Times New Roman" panose="02020603050405020304" pitchFamily="18" charset="0"/>
              </a:rPr>
              <a:t>It is an alternative to the cash or the standard “money”</a:t>
            </a:r>
          </a:p>
          <a:p>
            <a:pPr>
              <a:lnSpc>
                <a:spcPct val="100000"/>
              </a:lnSpc>
            </a:pP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 cash cards, credit cards, debit cards, prepaid cash cards , store cards, forex cards and smart cards   </a:t>
            </a:r>
            <a:endParaRPr lang="en-IN"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8782" y="3990108"/>
            <a:ext cx="4919218" cy="26308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80">
                                          <p:stCondLst>
                                            <p:cond delay="0"/>
                                          </p:stCondLst>
                                        </p:cTn>
                                        <p:tgtEl>
                                          <p:spTgt spid="3">
                                            <p:txEl>
                                              <p:pRg st="1" end="1"/>
                                            </p:txEl>
                                          </p:spTgt>
                                        </p:tgtEl>
                                      </p:cBhvr>
                                    </p:animEffect>
                                    <p:anim calcmode="lin" valueType="num">
                                      <p:cBhvr>
                                        <p:cTn id="2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1" end="1"/>
                                            </p:txEl>
                                          </p:spTgt>
                                        </p:tgtEl>
                                      </p:cBhvr>
                                      <p:to x="100000" y="60000"/>
                                    </p:animScale>
                                    <p:animScale>
                                      <p:cBhvr>
                                        <p:cTn id="35" dur="166" decel="50000">
                                          <p:stCondLst>
                                            <p:cond delay="67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80">
                                          <p:stCondLst>
                                            <p:cond delay="0"/>
                                          </p:stCondLst>
                                        </p:cTn>
                                        <p:tgtEl>
                                          <p:spTgt spid="3">
                                            <p:txEl>
                                              <p:pRg st="2" end="2"/>
                                            </p:txEl>
                                          </p:spTgt>
                                        </p:tgtEl>
                                      </p:cBhvr>
                                    </p:animEffect>
                                    <p:anim calcmode="lin" valueType="num">
                                      <p:cBhvr>
                                        <p:cTn id="4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2" end="2"/>
                                            </p:txEl>
                                          </p:spTgt>
                                        </p:tgtEl>
                                      </p:cBhvr>
                                      <p:to x="100000" y="60000"/>
                                    </p:animScale>
                                    <p:animScale>
                                      <p:cBhvr>
                                        <p:cTn id="51" dur="166" decel="50000">
                                          <p:stCondLst>
                                            <p:cond delay="676"/>
                                          </p:stCondLst>
                                        </p:cTn>
                                        <p:tgtEl>
                                          <p:spTgt spid="3">
                                            <p:txEl>
                                              <p:pRg st="2" end="2"/>
                                            </p:txEl>
                                          </p:spTgt>
                                        </p:tgtEl>
                                      </p:cBhvr>
                                      <p:to x="100000" y="100000"/>
                                    </p:animScale>
                                    <p:animScale>
                                      <p:cBhvr>
                                        <p:cTn id="52" dur="26">
                                          <p:stCondLst>
                                            <p:cond delay="1312"/>
                                          </p:stCondLst>
                                        </p:cTn>
                                        <p:tgtEl>
                                          <p:spTgt spid="3">
                                            <p:txEl>
                                              <p:pRg st="2" end="2"/>
                                            </p:txEl>
                                          </p:spTgt>
                                        </p:tgtEl>
                                      </p:cBhvr>
                                      <p:to x="100000" y="80000"/>
                                    </p:animScale>
                                    <p:animScale>
                                      <p:cBhvr>
                                        <p:cTn id="53" dur="166" decel="50000">
                                          <p:stCondLst>
                                            <p:cond delay="1338"/>
                                          </p:stCondLst>
                                        </p:cTn>
                                        <p:tgtEl>
                                          <p:spTgt spid="3">
                                            <p:txEl>
                                              <p:pRg st="2" end="2"/>
                                            </p:txEl>
                                          </p:spTgt>
                                        </p:tgtEl>
                                      </p:cBhvr>
                                      <p:to x="100000" y="100000"/>
                                    </p:animScale>
                                    <p:animScale>
                                      <p:cBhvr>
                                        <p:cTn id="54" dur="26">
                                          <p:stCondLst>
                                            <p:cond delay="1642"/>
                                          </p:stCondLst>
                                        </p:cTn>
                                        <p:tgtEl>
                                          <p:spTgt spid="3">
                                            <p:txEl>
                                              <p:pRg st="2" end="2"/>
                                            </p:txEl>
                                          </p:spTgt>
                                        </p:tgtEl>
                                      </p:cBhvr>
                                      <p:to x="100000" y="90000"/>
                                    </p:animScale>
                                    <p:animScale>
                                      <p:cBhvr>
                                        <p:cTn id="55" dur="166" decel="50000">
                                          <p:stCondLst>
                                            <p:cond delay="1668"/>
                                          </p:stCondLst>
                                        </p:cTn>
                                        <p:tgtEl>
                                          <p:spTgt spid="3">
                                            <p:txEl>
                                              <p:pRg st="2" end="2"/>
                                            </p:txEl>
                                          </p:spTgt>
                                        </p:tgtEl>
                                      </p:cBhvr>
                                      <p:to x="100000" y="100000"/>
                                    </p:animScale>
                                    <p:animScale>
                                      <p:cBhvr>
                                        <p:cTn id="56" dur="26">
                                          <p:stCondLst>
                                            <p:cond delay="1808"/>
                                          </p:stCondLst>
                                        </p:cTn>
                                        <p:tgtEl>
                                          <p:spTgt spid="3">
                                            <p:txEl>
                                              <p:pRg st="2" end="2"/>
                                            </p:txEl>
                                          </p:spTgt>
                                        </p:tgtEl>
                                      </p:cBhvr>
                                      <p:to x="100000" y="95000"/>
                                    </p:animScale>
                                    <p:animScale>
                                      <p:cBhvr>
                                        <p:cTn id="57" dur="166" decel="50000">
                                          <p:stCondLst>
                                            <p:cond delay="1834"/>
                                          </p:stCondLst>
                                        </p:cTn>
                                        <p:tgtEl>
                                          <p:spTgt spid="3">
                                            <p:txEl>
                                              <p:pRg st="2" end="2"/>
                                            </p:txEl>
                                          </p:spTgt>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2000"/>
                                        <p:tgtEl>
                                          <p:spTgt spid="5"/>
                                        </p:tgtEl>
                                      </p:cBhvr>
                                    </p:animEffect>
                                    <p:anim calcmode="lin" valueType="num">
                                      <p:cBhvr>
                                        <p:cTn id="63" dur="2000" fill="hold"/>
                                        <p:tgtEl>
                                          <p:spTgt spid="5"/>
                                        </p:tgtEl>
                                        <p:attrNameLst>
                                          <p:attrName>ppt_w</p:attrName>
                                        </p:attrNameLst>
                                      </p:cBhvr>
                                      <p:tavLst>
                                        <p:tav tm="0" fmla="#ppt_w*sin(2.5*pi*$)">
                                          <p:val>
                                            <p:fltVal val="0"/>
                                          </p:val>
                                        </p:tav>
                                        <p:tav tm="100000">
                                          <p:val>
                                            <p:fltVal val="1"/>
                                          </p:val>
                                        </p:tav>
                                      </p:tavLst>
                                    </p:anim>
                                    <p:anim calcmode="lin" valueType="num">
                                      <p:cBhvr>
                                        <p:cTn id="6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CRYPTO CURRENCY </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nSpc>
                <a:spcPct val="100000"/>
              </a:lnSpc>
            </a:pPr>
            <a:r>
              <a:rPr lang="en-US" sz="2400" dirty="0">
                <a:latin typeface="Times New Roman" panose="02020603050405020304" pitchFamily="18" charset="0"/>
                <a:cs typeface="Times New Roman" panose="02020603050405020304" pitchFamily="18" charset="0"/>
              </a:rPr>
              <a:t>A digital currency in which encryption techniques are used to regulate the generation of units of currency and verify the transfer of funds, operating independently of a central bank. </a:t>
            </a:r>
            <a:endParaRPr lang="en-IN"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0433" y="3232185"/>
            <a:ext cx="4769773" cy="2671073"/>
          </a:xfrm>
          <a:prstGeom prst="rect">
            <a:avLst/>
          </a:prstGeom>
          <a:scene3d>
            <a:camera prst="perspectiveHeroicExtremeLeftFacing"/>
            <a:lightRig rig="threePt" dir="t"/>
          </a:scene3d>
          <a:sp3d>
            <a:bevelT prst="angle"/>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of money </a:t>
            </a:r>
            <a:endParaRPr lang="en-IN" dirty="0"/>
          </a:p>
        </p:txBody>
      </p:sp>
      <p:graphicFrame>
        <p:nvGraphicFramePr>
          <p:cNvPr id="10" name="Content Placeholder 9"/>
          <p:cNvGraphicFramePr>
            <a:graphicFrameLocks noGrp="1"/>
          </p:cNvGraphicFramePr>
          <p:nvPr>
            <p:ph idx="1"/>
          </p:nvPr>
        </p:nvGraphicFramePr>
        <p:xfrm>
          <a:off x="1302327" y="1932998"/>
          <a:ext cx="9753023" cy="4037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712" y="228600"/>
            <a:ext cx="11662095" cy="632011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PRIMARY</a:t>
            </a:r>
            <a:r>
              <a:rPr lang="en-US" dirty="0">
                <a:solidFill>
                  <a:schemeClr val="tx1"/>
                </a:solidFill>
              </a:rPr>
              <a:t> FUNCTION </a:t>
            </a:r>
            <a:endParaRPr lang="en-IN" dirty="0">
              <a:solidFill>
                <a:schemeClr val="tx1"/>
              </a:solidFill>
            </a:endParaRPr>
          </a:p>
        </p:txBody>
      </p:sp>
      <p:sp>
        <p:nvSpPr>
          <p:cNvPr id="3" name="Content Placeholder 2"/>
          <p:cNvSpPr>
            <a:spLocks noGrp="1"/>
          </p:cNvSpPr>
          <p:nvPr>
            <p:ph idx="1"/>
          </p:nvPr>
        </p:nvSpPr>
        <p:spPr>
          <a:xfrm>
            <a:off x="1143000" y="2256024"/>
            <a:ext cx="9872871" cy="4319587"/>
          </a:xfrm>
        </p:spPr>
        <p:txBody>
          <a:bodyPr>
            <a:normAutofit fontScale="92500" lnSpcReduction="10000"/>
          </a:bodyPr>
          <a:lstStyle/>
          <a:p>
            <a:r>
              <a:rPr lang="en-US" sz="2400" b="1" dirty="0">
                <a:latin typeface="Times New Roman" panose="02020603050405020304" pitchFamily="18" charset="0"/>
                <a:cs typeface="Times New Roman" panose="02020603050405020304" pitchFamily="18" charset="0"/>
              </a:rPr>
              <a:t>MONEY AS A MEDIUM OF EXCHANGE:</a:t>
            </a:r>
          </a:p>
          <a:p>
            <a:pPr marL="45720" indent="0" defTabSz="624205">
              <a:buNone/>
            </a:pPr>
            <a:r>
              <a:rPr lang="en-US" sz="2400" b="1" dirty="0">
                <a:latin typeface="Times New Roman" panose="02020603050405020304" pitchFamily="18" charset="0"/>
                <a:cs typeface="Times New Roman" panose="02020603050405020304" pitchFamily="18" charset="0"/>
              </a:rPr>
              <a:t>  </a:t>
            </a:r>
          </a:p>
          <a:p>
            <a:pPr defTabSz="624205">
              <a:buFont typeface="Wingdings" panose="05000000000000000000" pitchFamily="2" charset="2"/>
              <a:buChar char="Ø"/>
            </a:pPr>
            <a:endParaRPr lang="en-US" sz="2400" b="1" dirty="0">
              <a:latin typeface="Times New Roman" panose="02020603050405020304" pitchFamily="18" charset="0"/>
              <a:cs typeface="Times New Roman" panose="02020603050405020304" pitchFamily="18" charset="0"/>
            </a:endParaRPr>
          </a:p>
          <a:p>
            <a:pPr defTabSz="624205">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Money has the quality of general acceptability and all exchanges take place in terms of       	money.</a:t>
            </a:r>
          </a:p>
          <a:p>
            <a:pPr marL="0" indent="0" defTabSz="443230">
              <a:buNone/>
            </a:pPr>
            <a:r>
              <a:rPr lang="en-US" sz="2400" dirty="0">
                <a:latin typeface="Times New Roman" panose="02020603050405020304" pitchFamily="18" charset="0"/>
                <a:cs typeface="Times New Roman" panose="02020603050405020304" pitchFamily="18" charset="0"/>
              </a:rPr>
              <a:t>       Transaction divided in to two parts </a:t>
            </a:r>
          </a:p>
          <a:p>
            <a:pPr marL="0" indent="0" defTabSz="443230">
              <a:buNone/>
            </a:pPr>
            <a:r>
              <a:rPr lang="en-US" sz="2400" dirty="0">
                <a:latin typeface="Times New Roman" panose="02020603050405020304" pitchFamily="18" charset="0"/>
                <a:cs typeface="Times New Roman" panose="02020603050405020304" pitchFamily="18" charset="0"/>
              </a:rPr>
              <a:t>       1. Money is obtained through sale of G&amp;S. This is known as SALE.</a:t>
            </a:r>
          </a:p>
          <a:p>
            <a:pPr marL="0" indent="0" defTabSz="443230">
              <a:buNone/>
            </a:pP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2. Money is obtained to buy G&amp;S. This is known as PURCHASE.</a:t>
            </a:r>
          </a:p>
          <a:p>
            <a:pPr marL="0" indent="0" defTabSz="44323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endParaRPr lang="en-IN" sz="24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9985" y="282388"/>
            <a:ext cx="4485156" cy="230028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5856" y="0"/>
            <a:ext cx="11208326" cy="6622473"/>
          </a:xfrm>
        </p:spPr>
        <p:txBody>
          <a:bodyPr>
            <a:normAutofit/>
          </a:bodyPr>
          <a:lstStyle/>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MONEY AS A MEASURE OF VALUE:</a:t>
            </a:r>
          </a:p>
          <a:p>
            <a:pPr>
              <a:buFont typeface="Wingdings" panose="05000000000000000000" pitchFamily="2" charset="2"/>
              <a:buChar char="Ø"/>
            </a:pPr>
            <a:r>
              <a:rPr lang="en-IN" sz="2600" dirty="0">
                <a:latin typeface="Times New Roman" panose="02020603050405020304" pitchFamily="18" charset="0"/>
                <a:cs typeface="Times New Roman" panose="02020603050405020304" pitchFamily="18" charset="0"/>
              </a:rPr>
              <a:t>        Second important function of money is that it measure the value of  G&amp;S.</a:t>
            </a:r>
          </a:p>
          <a:p>
            <a:pPr>
              <a:buFont typeface="Wingdings" panose="05000000000000000000" pitchFamily="2" charset="2"/>
              <a:buChar char="Ø"/>
            </a:pPr>
            <a:r>
              <a:rPr lang="en-IN" sz="2600" dirty="0">
                <a:latin typeface="Times New Roman" panose="02020603050405020304" pitchFamily="18" charset="0"/>
                <a:cs typeface="Times New Roman" panose="02020603050405020304" pitchFamily="18" charset="0"/>
              </a:rPr>
              <a:t>       The prices of all goods and services are expressed in terms of money.</a:t>
            </a:r>
          </a:p>
          <a:p>
            <a:pPr>
              <a:buFont typeface="Wingdings" panose="05000000000000000000" pitchFamily="2" charset="2"/>
              <a:buChar char="Ø"/>
            </a:pPr>
            <a:r>
              <a:rPr lang="en-IN" sz="2600" dirty="0">
                <a:latin typeface="Times New Roman" panose="02020603050405020304" pitchFamily="18" charset="0"/>
                <a:cs typeface="Times New Roman" panose="02020603050405020304" pitchFamily="18" charset="0"/>
              </a:rPr>
              <a:t>       money is thus looked upon the collective measure of value. </a:t>
            </a:r>
          </a:p>
          <a:p>
            <a:pPr marL="45720" indent="0" algn="ctr">
              <a:buNone/>
            </a:pPr>
            <a:endParaRPr lang="en-US" sz="2600" b="1" dirty="0">
              <a:latin typeface="Times New Roman" panose="02020603050405020304" pitchFamily="18" charset="0"/>
              <a:cs typeface="Times New Roman" panose="02020603050405020304" pitchFamily="18" charset="0"/>
            </a:endParaRPr>
          </a:p>
          <a:p>
            <a:pPr marL="45720" indent="0" algn="ctr">
              <a:buNone/>
            </a:pPr>
            <a:r>
              <a:rPr lang="en-US" sz="4000" dirty="0">
                <a:solidFill>
                  <a:schemeClr val="tx1"/>
                </a:solidFill>
                <a:latin typeface="Times New Roman" panose="02020603050405020304" pitchFamily="18" charset="0"/>
                <a:cs typeface="Times New Roman" panose="02020603050405020304" pitchFamily="18" charset="0"/>
              </a:rPr>
              <a:t>SECONDARY FUNCTION:</a:t>
            </a:r>
          </a:p>
          <a:p>
            <a:pPr marL="45720" indent="0">
              <a:buNone/>
            </a:pP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MONEY AS A SRTORE OF VALUE:</a:t>
            </a:r>
          </a:p>
          <a:p>
            <a:pPr>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Money serves as an excellent store of value..</a:t>
            </a:r>
          </a:p>
          <a:p>
            <a:pPr defTabSz="624205">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 can be easily converted in to other marketable assets like land, 	machinery, plant etc.,</a:t>
            </a:r>
          </a:p>
          <a:p>
            <a:endParaRPr lang="en-US" sz="2400" dirty="0">
              <a:latin typeface="Times New Roman" panose="02020603050405020304" pitchFamily="18" charset="0"/>
              <a:cs typeface="Times New Roman" panose="02020603050405020304" pitchFamily="18" charset="0"/>
            </a:endParaRPr>
          </a:p>
          <a:p>
            <a:pPr marL="45720" indent="0">
              <a:buNone/>
            </a:pPr>
            <a:endParaRPr lang="en-I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364" y="665018"/>
            <a:ext cx="9907507" cy="5430982"/>
          </a:xfrm>
        </p:spPr>
        <p:txBody>
          <a:bodyPr>
            <a:normAutofit fontScale="92500" lnSpcReduction="10000"/>
          </a:bodyPr>
          <a:lstStyle/>
          <a:p>
            <a:r>
              <a:rPr lang="en-US" sz="2400" b="1" dirty="0">
                <a:latin typeface="Times New Roman" panose="02020603050405020304" pitchFamily="18" charset="0"/>
                <a:cs typeface="Times New Roman" panose="02020603050405020304" pitchFamily="18" charset="0"/>
              </a:rPr>
              <a:t>MONEY AS A STANDARD OF  DEFERRED PAYMENTS:</a:t>
            </a:r>
          </a:p>
          <a:p>
            <a:pPr marL="45720" indent="0">
              <a:buNone/>
            </a:pPr>
            <a:r>
              <a:rPr lang="en-US" sz="2400" b="1" dirty="0">
                <a:latin typeface="Times New Roman" panose="02020603050405020304" pitchFamily="18" charset="0"/>
                <a:cs typeface="Times New Roman" panose="02020603050405020304" pitchFamily="18" charset="0"/>
              </a:rPr>
              <a:t>    </a:t>
            </a:r>
            <a:r>
              <a:rPr lang="en-IN" sz="2400" b="1" dirty="0">
                <a:latin typeface="Times New Roman" panose="02020603050405020304" pitchFamily="18" charset="0"/>
                <a:cs typeface="Times New Roman" panose="02020603050405020304" pitchFamily="18" charset="0"/>
              </a:rPr>
              <a:t> </a:t>
            </a:r>
          </a:p>
          <a:p>
            <a:pPr defTabSz="624205">
              <a:buFont typeface="Wingdings" panose="05000000000000000000" pitchFamily="2" charset="2"/>
              <a:buChar char="Ø"/>
            </a:pPr>
            <a:r>
              <a:rPr lang="en-IN" sz="2600" b="1" dirty="0">
                <a:latin typeface="Times New Roman" panose="02020603050405020304" pitchFamily="18" charset="0"/>
                <a:cs typeface="Times New Roman" panose="02020603050405020304" pitchFamily="18" charset="0"/>
              </a:rPr>
              <a:t>      </a:t>
            </a:r>
            <a:r>
              <a:rPr lang="en-IN" sz="2600" dirty="0">
                <a:latin typeface="Times New Roman" panose="02020603050405020304" pitchFamily="18" charset="0"/>
                <a:cs typeface="Times New Roman" panose="02020603050405020304" pitchFamily="18" charset="0"/>
              </a:rPr>
              <a:t>Under barter economy borrowing and lending were difficult problems.</a:t>
            </a:r>
          </a:p>
          <a:p>
            <a:pPr defTabSz="360680">
              <a:lnSpc>
                <a:spcPct val="110000"/>
              </a:lnSpc>
              <a:buFont typeface="Wingdings" panose="05000000000000000000" pitchFamily="2" charset="2"/>
              <a:buChar char="Ø"/>
            </a:pPr>
            <a:r>
              <a:rPr lang="en-IN" sz="2600" b="1" dirty="0">
                <a:latin typeface="Times New Roman" panose="02020603050405020304" pitchFamily="18" charset="0"/>
                <a:cs typeface="Times New Roman" panose="02020603050405020304" pitchFamily="18" charset="0"/>
              </a:rPr>
              <a:t>      </a:t>
            </a:r>
            <a:r>
              <a:rPr lang="en-IN" sz="2600" dirty="0">
                <a:latin typeface="Times New Roman" panose="02020603050405020304" pitchFamily="18" charset="0"/>
                <a:cs typeface="Times New Roman" panose="02020603050405020304" pitchFamily="18" charset="0"/>
              </a:rPr>
              <a:t>But</a:t>
            </a:r>
            <a:r>
              <a:rPr lang="en-IN" sz="2600" b="1" dirty="0">
                <a:latin typeface="Times New Roman" panose="02020603050405020304" pitchFamily="18" charset="0"/>
                <a:cs typeface="Times New Roman" panose="02020603050405020304" pitchFamily="18" charset="0"/>
              </a:rPr>
              <a:t> </a:t>
            </a:r>
            <a:r>
              <a:rPr lang="en-IN" sz="2600" dirty="0">
                <a:latin typeface="Times New Roman" panose="02020603050405020304" pitchFamily="18" charset="0"/>
                <a:cs typeface="Times New Roman" panose="02020603050405020304" pitchFamily="18" charset="0"/>
              </a:rPr>
              <a:t>the modern money economy has greatly facilitated the borrowing and    			lending process.  Now money act as a standard of deferred payment.</a:t>
            </a:r>
            <a:endParaRPr lang="en-IN" sz="2600" b="1" dirty="0">
              <a:latin typeface="Times New Roman" panose="02020603050405020304" pitchFamily="18" charset="0"/>
              <a:cs typeface="Times New Roman" panose="02020603050405020304" pitchFamily="18" charset="0"/>
            </a:endParaRPr>
          </a:p>
          <a:p>
            <a:pPr>
              <a:lnSpc>
                <a:spcPct val="110000"/>
              </a:lnSpc>
            </a:pPr>
            <a:endParaRPr lang="en-US" sz="26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MONEY AS A MEANS OF TRANSFERRING PURCHASING POWER:</a:t>
            </a:r>
          </a:p>
          <a:p>
            <a:pPr marL="45720" indent="0">
              <a:buNone/>
            </a:pPr>
            <a:r>
              <a:rPr lang="en-US" sz="2600" b="1" dirty="0">
                <a:latin typeface="Times New Roman" panose="02020603050405020304" pitchFamily="18" charset="0"/>
                <a:cs typeface="Times New Roman" panose="02020603050405020304" pitchFamily="18" charset="0"/>
              </a:rPr>
              <a:t>  </a:t>
            </a:r>
          </a:p>
          <a:p>
            <a:pPr>
              <a:buFont typeface="Wingdings" panose="05000000000000000000" pitchFamily="2" charset="2"/>
              <a:buChar char="Ø"/>
            </a:pPr>
            <a:r>
              <a:rPr lang="en-US" sz="2600" b="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Exchange also went extending with growing economic development.</a:t>
            </a:r>
          </a:p>
          <a:p>
            <a:pPr>
              <a:buFont typeface="Wingdings" panose="05000000000000000000" pitchFamily="2" charset="2"/>
              <a:buChar char="Ø"/>
            </a:pPr>
            <a:r>
              <a:rPr lang="en-US" sz="2600" b="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So it is necessary to transfer purchasing power from one place to another.</a:t>
            </a:r>
          </a:p>
          <a:p>
            <a:pPr marL="0" indent="0">
              <a:buNone/>
            </a:pPr>
            <a:r>
              <a:rPr lang="en-US" sz="2600" b="1" dirty="0">
                <a:latin typeface="Times New Roman" panose="02020603050405020304" pitchFamily="18" charset="0"/>
                <a:cs typeface="Times New Roman" panose="02020603050405020304" pitchFamily="18" charset="0"/>
              </a:rPr>
              <a:t>     </a:t>
            </a:r>
            <a:endParaRPr lang="en-IN" sz="26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322" y="456176"/>
            <a:ext cx="9603275" cy="1049235"/>
          </a:xfrm>
        </p:spPr>
        <p:txBody>
          <a:bodyPr>
            <a:normAutofit/>
          </a:bodyPr>
          <a:lstStyle/>
          <a:p>
            <a:pPr algn="ctr"/>
            <a:r>
              <a:rPr lang="en-US" sz="6000" dirty="0">
                <a:latin typeface="Times New Roman" panose="02020603050405020304" pitchFamily="18" charset="0"/>
                <a:cs typeface="Times New Roman" panose="02020603050405020304" pitchFamily="18" charset="0"/>
              </a:rPr>
              <a:t>SYNOPSIS</a:t>
            </a:r>
            <a:endParaRPr lang="en-IN" sz="6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61391" y="1815548"/>
            <a:ext cx="9882811" cy="4493811"/>
          </a:xfrm>
        </p:spPr>
        <p:txBody>
          <a:bodyPr>
            <a:normAutofit/>
          </a:bodyPr>
          <a:lstStyle/>
          <a:p>
            <a:r>
              <a:rPr lang="en-US" dirty="0">
                <a:latin typeface="Times New Roman" panose="02020603050405020304" pitchFamily="18" charset="0"/>
                <a:cs typeface="Times New Roman" panose="02020603050405020304" pitchFamily="18" charset="0"/>
              </a:rPr>
              <a:t>INTRODUCTION OF MONETARY ECONOMICS </a:t>
            </a:r>
          </a:p>
          <a:p>
            <a:r>
              <a:rPr lang="en-US" dirty="0">
                <a:latin typeface="Times New Roman" panose="02020603050405020304" pitchFamily="18" charset="0"/>
                <a:cs typeface="Times New Roman" panose="02020603050405020304" pitchFamily="18" charset="0"/>
              </a:rPr>
              <a:t>MEANING AND DEFINITIONS OF MONEY </a:t>
            </a:r>
          </a:p>
          <a:p>
            <a:r>
              <a:rPr lang="en-US" dirty="0">
                <a:latin typeface="Times New Roman" panose="02020603050405020304" pitchFamily="18" charset="0"/>
                <a:cs typeface="Times New Roman" panose="02020603050405020304" pitchFamily="18" charset="0"/>
              </a:rPr>
              <a:t>EVOLUTION OF MONEY </a:t>
            </a:r>
          </a:p>
          <a:p>
            <a:r>
              <a:rPr lang="en-US" dirty="0">
                <a:latin typeface="Times New Roman" panose="02020603050405020304" pitchFamily="18" charset="0"/>
                <a:cs typeface="Times New Roman" panose="02020603050405020304" pitchFamily="18" charset="0"/>
              </a:rPr>
              <a:t>FUNCTIONS OF MONEY</a:t>
            </a:r>
          </a:p>
          <a:p>
            <a:r>
              <a:rPr lang="en-US" dirty="0">
                <a:latin typeface="Times New Roman" panose="02020603050405020304" pitchFamily="18" charset="0"/>
                <a:cs typeface="Times New Roman" panose="02020603050405020304" pitchFamily="18" charset="0"/>
              </a:rPr>
              <a:t>SUPPLY OF MONEY </a:t>
            </a:r>
          </a:p>
          <a:p>
            <a:r>
              <a:rPr lang="en-US" dirty="0">
                <a:latin typeface="Times New Roman" panose="02020603050405020304" pitchFamily="18" charset="0"/>
                <a:cs typeface="Times New Roman" panose="02020603050405020304" pitchFamily="18" charset="0"/>
              </a:rPr>
              <a:t>QUANTITY THEORIES OF MONEY </a:t>
            </a:r>
          </a:p>
          <a:p>
            <a:r>
              <a:rPr lang="en-US" dirty="0">
                <a:latin typeface="Times New Roman" panose="02020603050405020304" pitchFamily="18" charset="0"/>
                <a:cs typeface="Times New Roman" panose="02020603050405020304" pitchFamily="18" charset="0"/>
              </a:rPr>
              <a:t>INFLATION </a:t>
            </a:r>
          </a:p>
          <a:p>
            <a:r>
              <a:rPr lang="en-US" dirty="0">
                <a:latin typeface="Times New Roman" panose="02020603050405020304" pitchFamily="18" charset="0"/>
                <a:cs typeface="Times New Roman" panose="02020603050405020304" pitchFamily="18" charset="0"/>
              </a:rPr>
              <a:t>DEFALTION </a:t>
            </a:r>
          </a:p>
          <a:p>
            <a:r>
              <a:rPr lang="en-US" dirty="0">
                <a:latin typeface="Times New Roman" panose="02020603050405020304" pitchFamily="18" charset="0"/>
                <a:cs typeface="Times New Roman" panose="02020603050405020304" pitchFamily="18" charset="0"/>
              </a:rPr>
              <a:t>TRADE CYCLE</a:t>
            </a:r>
          </a:p>
          <a:p>
            <a:endParaRPr lang="en-US" dirty="0"/>
          </a:p>
          <a:p>
            <a:endParaRPr lang="en-I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80">
                                          <p:stCondLst>
                                            <p:cond delay="0"/>
                                          </p:stCondLst>
                                        </p:cTn>
                                        <p:tgtEl>
                                          <p:spTgt spid="3">
                                            <p:txEl>
                                              <p:pRg st="1" end="1"/>
                                            </p:txEl>
                                          </p:spTgt>
                                        </p:tgtEl>
                                      </p:cBhvr>
                                    </p:animEffect>
                                    <p:anim calcmode="lin" valueType="num">
                                      <p:cBhvr>
                                        <p:cTn id="2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1" end="1"/>
                                            </p:txEl>
                                          </p:spTgt>
                                        </p:tgtEl>
                                      </p:cBhvr>
                                      <p:to x="100000" y="60000"/>
                                    </p:animScale>
                                    <p:animScale>
                                      <p:cBhvr>
                                        <p:cTn id="35" dur="166" decel="50000">
                                          <p:stCondLst>
                                            <p:cond delay="67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80">
                                          <p:stCondLst>
                                            <p:cond delay="0"/>
                                          </p:stCondLst>
                                        </p:cTn>
                                        <p:tgtEl>
                                          <p:spTgt spid="3">
                                            <p:txEl>
                                              <p:pRg st="2" end="2"/>
                                            </p:txEl>
                                          </p:spTgt>
                                        </p:tgtEl>
                                      </p:cBhvr>
                                    </p:animEffect>
                                    <p:anim calcmode="lin" valueType="num">
                                      <p:cBhvr>
                                        <p:cTn id="4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2" end="2"/>
                                            </p:txEl>
                                          </p:spTgt>
                                        </p:tgtEl>
                                      </p:cBhvr>
                                      <p:to x="100000" y="60000"/>
                                    </p:animScale>
                                    <p:animScale>
                                      <p:cBhvr>
                                        <p:cTn id="51" dur="166" decel="50000">
                                          <p:stCondLst>
                                            <p:cond delay="676"/>
                                          </p:stCondLst>
                                        </p:cTn>
                                        <p:tgtEl>
                                          <p:spTgt spid="3">
                                            <p:txEl>
                                              <p:pRg st="2" end="2"/>
                                            </p:txEl>
                                          </p:spTgt>
                                        </p:tgtEl>
                                      </p:cBhvr>
                                      <p:to x="100000" y="100000"/>
                                    </p:animScale>
                                    <p:animScale>
                                      <p:cBhvr>
                                        <p:cTn id="52" dur="26">
                                          <p:stCondLst>
                                            <p:cond delay="1312"/>
                                          </p:stCondLst>
                                        </p:cTn>
                                        <p:tgtEl>
                                          <p:spTgt spid="3">
                                            <p:txEl>
                                              <p:pRg st="2" end="2"/>
                                            </p:txEl>
                                          </p:spTgt>
                                        </p:tgtEl>
                                      </p:cBhvr>
                                      <p:to x="100000" y="80000"/>
                                    </p:animScale>
                                    <p:animScale>
                                      <p:cBhvr>
                                        <p:cTn id="53" dur="166" decel="50000">
                                          <p:stCondLst>
                                            <p:cond delay="1338"/>
                                          </p:stCondLst>
                                        </p:cTn>
                                        <p:tgtEl>
                                          <p:spTgt spid="3">
                                            <p:txEl>
                                              <p:pRg st="2" end="2"/>
                                            </p:txEl>
                                          </p:spTgt>
                                        </p:tgtEl>
                                      </p:cBhvr>
                                      <p:to x="100000" y="100000"/>
                                    </p:animScale>
                                    <p:animScale>
                                      <p:cBhvr>
                                        <p:cTn id="54" dur="26">
                                          <p:stCondLst>
                                            <p:cond delay="1642"/>
                                          </p:stCondLst>
                                        </p:cTn>
                                        <p:tgtEl>
                                          <p:spTgt spid="3">
                                            <p:txEl>
                                              <p:pRg st="2" end="2"/>
                                            </p:txEl>
                                          </p:spTgt>
                                        </p:tgtEl>
                                      </p:cBhvr>
                                      <p:to x="100000" y="90000"/>
                                    </p:animScale>
                                    <p:animScale>
                                      <p:cBhvr>
                                        <p:cTn id="55" dur="166" decel="50000">
                                          <p:stCondLst>
                                            <p:cond delay="1668"/>
                                          </p:stCondLst>
                                        </p:cTn>
                                        <p:tgtEl>
                                          <p:spTgt spid="3">
                                            <p:txEl>
                                              <p:pRg st="2" end="2"/>
                                            </p:txEl>
                                          </p:spTgt>
                                        </p:tgtEl>
                                      </p:cBhvr>
                                      <p:to x="100000" y="100000"/>
                                    </p:animScale>
                                    <p:animScale>
                                      <p:cBhvr>
                                        <p:cTn id="56" dur="26">
                                          <p:stCondLst>
                                            <p:cond delay="1808"/>
                                          </p:stCondLst>
                                        </p:cTn>
                                        <p:tgtEl>
                                          <p:spTgt spid="3">
                                            <p:txEl>
                                              <p:pRg st="2" end="2"/>
                                            </p:txEl>
                                          </p:spTgt>
                                        </p:tgtEl>
                                      </p:cBhvr>
                                      <p:to x="100000" y="95000"/>
                                    </p:animScale>
                                    <p:animScale>
                                      <p:cBhvr>
                                        <p:cTn id="57" dur="166" decel="50000">
                                          <p:stCondLst>
                                            <p:cond delay="1834"/>
                                          </p:stCondLst>
                                        </p:cTn>
                                        <p:tgtEl>
                                          <p:spTgt spid="3">
                                            <p:txEl>
                                              <p:pRg st="2" end="2"/>
                                            </p:txEl>
                                          </p:spTgt>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wipe(down)">
                                      <p:cBhvr>
                                        <p:cTn id="60" dur="580">
                                          <p:stCondLst>
                                            <p:cond delay="0"/>
                                          </p:stCondLst>
                                        </p:cTn>
                                        <p:tgtEl>
                                          <p:spTgt spid="3">
                                            <p:txEl>
                                              <p:pRg st="3" end="3"/>
                                            </p:txEl>
                                          </p:spTgt>
                                        </p:tgtEl>
                                      </p:cBhvr>
                                    </p:animEffect>
                                    <p:anim calcmode="lin" valueType="num">
                                      <p:cBhvr>
                                        <p:cTn id="61"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3" end="3"/>
                                            </p:txEl>
                                          </p:spTgt>
                                        </p:tgtEl>
                                      </p:cBhvr>
                                      <p:to x="100000" y="60000"/>
                                    </p:animScale>
                                    <p:animScale>
                                      <p:cBhvr>
                                        <p:cTn id="67" dur="166" decel="50000">
                                          <p:stCondLst>
                                            <p:cond delay="676"/>
                                          </p:stCondLst>
                                        </p:cTn>
                                        <p:tgtEl>
                                          <p:spTgt spid="3">
                                            <p:txEl>
                                              <p:pRg st="3" end="3"/>
                                            </p:txEl>
                                          </p:spTgt>
                                        </p:tgtEl>
                                      </p:cBhvr>
                                      <p:to x="100000" y="100000"/>
                                    </p:animScale>
                                    <p:animScale>
                                      <p:cBhvr>
                                        <p:cTn id="68" dur="26">
                                          <p:stCondLst>
                                            <p:cond delay="1312"/>
                                          </p:stCondLst>
                                        </p:cTn>
                                        <p:tgtEl>
                                          <p:spTgt spid="3">
                                            <p:txEl>
                                              <p:pRg st="3" end="3"/>
                                            </p:txEl>
                                          </p:spTgt>
                                        </p:tgtEl>
                                      </p:cBhvr>
                                      <p:to x="100000" y="80000"/>
                                    </p:animScale>
                                    <p:animScale>
                                      <p:cBhvr>
                                        <p:cTn id="69" dur="166" decel="50000">
                                          <p:stCondLst>
                                            <p:cond delay="1338"/>
                                          </p:stCondLst>
                                        </p:cTn>
                                        <p:tgtEl>
                                          <p:spTgt spid="3">
                                            <p:txEl>
                                              <p:pRg st="3" end="3"/>
                                            </p:txEl>
                                          </p:spTgt>
                                        </p:tgtEl>
                                      </p:cBhvr>
                                      <p:to x="100000" y="100000"/>
                                    </p:animScale>
                                    <p:animScale>
                                      <p:cBhvr>
                                        <p:cTn id="70" dur="26">
                                          <p:stCondLst>
                                            <p:cond delay="1642"/>
                                          </p:stCondLst>
                                        </p:cTn>
                                        <p:tgtEl>
                                          <p:spTgt spid="3">
                                            <p:txEl>
                                              <p:pRg st="3" end="3"/>
                                            </p:txEl>
                                          </p:spTgt>
                                        </p:tgtEl>
                                      </p:cBhvr>
                                      <p:to x="100000" y="90000"/>
                                    </p:animScale>
                                    <p:animScale>
                                      <p:cBhvr>
                                        <p:cTn id="71" dur="166" decel="50000">
                                          <p:stCondLst>
                                            <p:cond delay="1668"/>
                                          </p:stCondLst>
                                        </p:cTn>
                                        <p:tgtEl>
                                          <p:spTgt spid="3">
                                            <p:txEl>
                                              <p:pRg st="3" end="3"/>
                                            </p:txEl>
                                          </p:spTgt>
                                        </p:tgtEl>
                                      </p:cBhvr>
                                      <p:to x="100000" y="100000"/>
                                    </p:animScale>
                                    <p:animScale>
                                      <p:cBhvr>
                                        <p:cTn id="72" dur="26">
                                          <p:stCondLst>
                                            <p:cond delay="1808"/>
                                          </p:stCondLst>
                                        </p:cTn>
                                        <p:tgtEl>
                                          <p:spTgt spid="3">
                                            <p:txEl>
                                              <p:pRg st="3" end="3"/>
                                            </p:txEl>
                                          </p:spTgt>
                                        </p:tgtEl>
                                      </p:cBhvr>
                                      <p:to x="100000" y="95000"/>
                                    </p:animScale>
                                    <p:animScale>
                                      <p:cBhvr>
                                        <p:cTn id="73" dur="166" decel="50000">
                                          <p:stCondLst>
                                            <p:cond delay="1834"/>
                                          </p:stCondLst>
                                        </p:cTn>
                                        <p:tgtEl>
                                          <p:spTgt spid="3">
                                            <p:txEl>
                                              <p:pRg st="3" end="3"/>
                                            </p:txEl>
                                          </p:spTgt>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3">
                                            <p:txEl>
                                              <p:pRg st="4" end="4"/>
                                            </p:txEl>
                                          </p:spTgt>
                                        </p:tgtEl>
                                        <p:attrNameLst>
                                          <p:attrName>style.visibility</p:attrName>
                                        </p:attrNameLst>
                                      </p:cBhvr>
                                      <p:to>
                                        <p:strVal val="visible"/>
                                      </p:to>
                                    </p:set>
                                    <p:animEffect transition="in" filter="wipe(down)">
                                      <p:cBhvr>
                                        <p:cTn id="76" dur="580">
                                          <p:stCondLst>
                                            <p:cond delay="0"/>
                                          </p:stCondLst>
                                        </p:cTn>
                                        <p:tgtEl>
                                          <p:spTgt spid="3">
                                            <p:txEl>
                                              <p:pRg st="4" end="4"/>
                                            </p:txEl>
                                          </p:spTgt>
                                        </p:tgtEl>
                                      </p:cBhvr>
                                    </p:animEffect>
                                    <p:anim calcmode="lin" valueType="num">
                                      <p:cBhvr>
                                        <p:cTn id="77"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3">
                                            <p:txEl>
                                              <p:pRg st="4" end="4"/>
                                            </p:txEl>
                                          </p:spTgt>
                                        </p:tgtEl>
                                      </p:cBhvr>
                                      <p:to x="100000" y="60000"/>
                                    </p:animScale>
                                    <p:animScale>
                                      <p:cBhvr>
                                        <p:cTn id="83" dur="166" decel="50000">
                                          <p:stCondLst>
                                            <p:cond delay="676"/>
                                          </p:stCondLst>
                                        </p:cTn>
                                        <p:tgtEl>
                                          <p:spTgt spid="3">
                                            <p:txEl>
                                              <p:pRg st="4" end="4"/>
                                            </p:txEl>
                                          </p:spTgt>
                                        </p:tgtEl>
                                      </p:cBhvr>
                                      <p:to x="100000" y="100000"/>
                                    </p:animScale>
                                    <p:animScale>
                                      <p:cBhvr>
                                        <p:cTn id="84" dur="26">
                                          <p:stCondLst>
                                            <p:cond delay="1312"/>
                                          </p:stCondLst>
                                        </p:cTn>
                                        <p:tgtEl>
                                          <p:spTgt spid="3">
                                            <p:txEl>
                                              <p:pRg st="4" end="4"/>
                                            </p:txEl>
                                          </p:spTgt>
                                        </p:tgtEl>
                                      </p:cBhvr>
                                      <p:to x="100000" y="80000"/>
                                    </p:animScale>
                                    <p:animScale>
                                      <p:cBhvr>
                                        <p:cTn id="85" dur="166" decel="50000">
                                          <p:stCondLst>
                                            <p:cond delay="1338"/>
                                          </p:stCondLst>
                                        </p:cTn>
                                        <p:tgtEl>
                                          <p:spTgt spid="3">
                                            <p:txEl>
                                              <p:pRg st="4" end="4"/>
                                            </p:txEl>
                                          </p:spTgt>
                                        </p:tgtEl>
                                      </p:cBhvr>
                                      <p:to x="100000" y="100000"/>
                                    </p:animScale>
                                    <p:animScale>
                                      <p:cBhvr>
                                        <p:cTn id="86" dur="26">
                                          <p:stCondLst>
                                            <p:cond delay="1642"/>
                                          </p:stCondLst>
                                        </p:cTn>
                                        <p:tgtEl>
                                          <p:spTgt spid="3">
                                            <p:txEl>
                                              <p:pRg st="4" end="4"/>
                                            </p:txEl>
                                          </p:spTgt>
                                        </p:tgtEl>
                                      </p:cBhvr>
                                      <p:to x="100000" y="90000"/>
                                    </p:animScale>
                                    <p:animScale>
                                      <p:cBhvr>
                                        <p:cTn id="87" dur="166" decel="50000">
                                          <p:stCondLst>
                                            <p:cond delay="1668"/>
                                          </p:stCondLst>
                                        </p:cTn>
                                        <p:tgtEl>
                                          <p:spTgt spid="3">
                                            <p:txEl>
                                              <p:pRg st="4" end="4"/>
                                            </p:txEl>
                                          </p:spTgt>
                                        </p:tgtEl>
                                      </p:cBhvr>
                                      <p:to x="100000" y="100000"/>
                                    </p:animScale>
                                    <p:animScale>
                                      <p:cBhvr>
                                        <p:cTn id="88" dur="26">
                                          <p:stCondLst>
                                            <p:cond delay="1808"/>
                                          </p:stCondLst>
                                        </p:cTn>
                                        <p:tgtEl>
                                          <p:spTgt spid="3">
                                            <p:txEl>
                                              <p:pRg st="4" end="4"/>
                                            </p:txEl>
                                          </p:spTgt>
                                        </p:tgtEl>
                                      </p:cBhvr>
                                      <p:to x="100000" y="95000"/>
                                    </p:animScale>
                                    <p:animScale>
                                      <p:cBhvr>
                                        <p:cTn id="89" dur="166" decel="50000">
                                          <p:stCondLst>
                                            <p:cond delay="1834"/>
                                          </p:stCondLst>
                                        </p:cTn>
                                        <p:tgtEl>
                                          <p:spTgt spid="3">
                                            <p:txEl>
                                              <p:pRg st="4" end="4"/>
                                            </p:txEl>
                                          </p:spTgt>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3">
                                            <p:txEl>
                                              <p:pRg st="5" end="5"/>
                                            </p:txEl>
                                          </p:spTgt>
                                        </p:tgtEl>
                                        <p:attrNameLst>
                                          <p:attrName>style.visibility</p:attrName>
                                        </p:attrNameLst>
                                      </p:cBhvr>
                                      <p:to>
                                        <p:strVal val="visible"/>
                                      </p:to>
                                    </p:set>
                                    <p:animEffect transition="in" filter="wipe(down)">
                                      <p:cBhvr>
                                        <p:cTn id="92" dur="580">
                                          <p:stCondLst>
                                            <p:cond delay="0"/>
                                          </p:stCondLst>
                                        </p:cTn>
                                        <p:tgtEl>
                                          <p:spTgt spid="3">
                                            <p:txEl>
                                              <p:pRg st="5" end="5"/>
                                            </p:txEl>
                                          </p:spTgt>
                                        </p:tgtEl>
                                      </p:cBhvr>
                                    </p:animEffect>
                                    <p:anim calcmode="lin" valueType="num">
                                      <p:cBhvr>
                                        <p:cTn id="9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5" end="5"/>
                                            </p:txEl>
                                          </p:spTgt>
                                        </p:tgtEl>
                                      </p:cBhvr>
                                      <p:to x="100000" y="60000"/>
                                    </p:animScale>
                                    <p:animScale>
                                      <p:cBhvr>
                                        <p:cTn id="99" dur="166" decel="50000">
                                          <p:stCondLst>
                                            <p:cond delay="676"/>
                                          </p:stCondLst>
                                        </p:cTn>
                                        <p:tgtEl>
                                          <p:spTgt spid="3">
                                            <p:txEl>
                                              <p:pRg st="5" end="5"/>
                                            </p:txEl>
                                          </p:spTgt>
                                        </p:tgtEl>
                                      </p:cBhvr>
                                      <p:to x="100000" y="100000"/>
                                    </p:animScale>
                                    <p:animScale>
                                      <p:cBhvr>
                                        <p:cTn id="100" dur="26">
                                          <p:stCondLst>
                                            <p:cond delay="1312"/>
                                          </p:stCondLst>
                                        </p:cTn>
                                        <p:tgtEl>
                                          <p:spTgt spid="3">
                                            <p:txEl>
                                              <p:pRg st="5" end="5"/>
                                            </p:txEl>
                                          </p:spTgt>
                                        </p:tgtEl>
                                      </p:cBhvr>
                                      <p:to x="100000" y="80000"/>
                                    </p:animScale>
                                    <p:animScale>
                                      <p:cBhvr>
                                        <p:cTn id="101" dur="166" decel="50000">
                                          <p:stCondLst>
                                            <p:cond delay="1338"/>
                                          </p:stCondLst>
                                        </p:cTn>
                                        <p:tgtEl>
                                          <p:spTgt spid="3">
                                            <p:txEl>
                                              <p:pRg st="5" end="5"/>
                                            </p:txEl>
                                          </p:spTgt>
                                        </p:tgtEl>
                                      </p:cBhvr>
                                      <p:to x="100000" y="100000"/>
                                    </p:animScale>
                                    <p:animScale>
                                      <p:cBhvr>
                                        <p:cTn id="102" dur="26">
                                          <p:stCondLst>
                                            <p:cond delay="1642"/>
                                          </p:stCondLst>
                                        </p:cTn>
                                        <p:tgtEl>
                                          <p:spTgt spid="3">
                                            <p:txEl>
                                              <p:pRg st="5" end="5"/>
                                            </p:txEl>
                                          </p:spTgt>
                                        </p:tgtEl>
                                      </p:cBhvr>
                                      <p:to x="100000" y="90000"/>
                                    </p:animScale>
                                    <p:animScale>
                                      <p:cBhvr>
                                        <p:cTn id="103" dur="166" decel="50000">
                                          <p:stCondLst>
                                            <p:cond delay="1668"/>
                                          </p:stCondLst>
                                        </p:cTn>
                                        <p:tgtEl>
                                          <p:spTgt spid="3">
                                            <p:txEl>
                                              <p:pRg st="5" end="5"/>
                                            </p:txEl>
                                          </p:spTgt>
                                        </p:tgtEl>
                                      </p:cBhvr>
                                      <p:to x="100000" y="100000"/>
                                    </p:animScale>
                                    <p:animScale>
                                      <p:cBhvr>
                                        <p:cTn id="104" dur="26">
                                          <p:stCondLst>
                                            <p:cond delay="1808"/>
                                          </p:stCondLst>
                                        </p:cTn>
                                        <p:tgtEl>
                                          <p:spTgt spid="3">
                                            <p:txEl>
                                              <p:pRg st="5" end="5"/>
                                            </p:txEl>
                                          </p:spTgt>
                                        </p:tgtEl>
                                      </p:cBhvr>
                                      <p:to x="100000" y="95000"/>
                                    </p:animScale>
                                    <p:animScale>
                                      <p:cBhvr>
                                        <p:cTn id="105" dur="166" decel="50000">
                                          <p:stCondLst>
                                            <p:cond delay="1834"/>
                                          </p:stCondLst>
                                        </p:cTn>
                                        <p:tgtEl>
                                          <p:spTgt spid="3">
                                            <p:txEl>
                                              <p:pRg st="5" end="5"/>
                                            </p:txEl>
                                          </p:spTgt>
                                        </p:tgtEl>
                                      </p:cBhvr>
                                      <p:to x="100000" y="100000"/>
                                    </p:animScale>
                                  </p:childTnLst>
                                </p:cTn>
                              </p:par>
                              <p:par>
                                <p:cTn id="106" presetID="26" presetClass="entr" presetSubtype="0" fill="hold" nodeType="withEffect">
                                  <p:stCondLst>
                                    <p:cond delay="0"/>
                                  </p:stCondLst>
                                  <p:childTnLst>
                                    <p:set>
                                      <p:cBhvr>
                                        <p:cTn id="107" dur="1" fill="hold">
                                          <p:stCondLst>
                                            <p:cond delay="0"/>
                                          </p:stCondLst>
                                        </p:cTn>
                                        <p:tgtEl>
                                          <p:spTgt spid="3">
                                            <p:txEl>
                                              <p:pRg st="6" end="6"/>
                                            </p:txEl>
                                          </p:spTgt>
                                        </p:tgtEl>
                                        <p:attrNameLst>
                                          <p:attrName>style.visibility</p:attrName>
                                        </p:attrNameLst>
                                      </p:cBhvr>
                                      <p:to>
                                        <p:strVal val="visible"/>
                                      </p:to>
                                    </p:set>
                                    <p:animEffect transition="in" filter="wipe(down)">
                                      <p:cBhvr>
                                        <p:cTn id="108" dur="580">
                                          <p:stCondLst>
                                            <p:cond delay="0"/>
                                          </p:stCondLst>
                                        </p:cTn>
                                        <p:tgtEl>
                                          <p:spTgt spid="3">
                                            <p:txEl>
                                              <p:pRg st="6" end="6"/>
                                            </p:txEl>
                                          </p:spTgt>
                                        </p:tgtEl>
                                      </p:cBhvr>
                                    </p:animEffect>
                                    <p:anim calcmode="lin" valueType="num">
                                      <p:cBhvr>
                                        <p:cTn id="109"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4" dur="26">
                                          <p:stCondLst>
                                            <p:cond delay="650"/>
                                          </p:stCondLst>
                                        </p:cTn>
                                        <p:tgtEl>
                                          <p:spTgt spid="3">
                                            <p:txEl>
                                              <p:pRg st="6" end="6"/>
                                            </p:txEl>
                                          </p:spTgt>
                                        </p:tgtEl>
                                      </p:cBhvr>
                                      <p:to x="100000" y="60000"/>
                                    </p:animScale>
                                    <p:animScale>
                                      <p:cBhvr>
                                        <p:cTn id="115" dur="166" decel="50000">
                                          <p:stCondLst>
                                            <p:cond delay="676"/>
                                          </p:stCondLst>
                                        </p:cTn>
                                        <p:tgtEl>
                                          <p:spTgt spid="3">
                                            <p:txEl>
                                              <p:pRg st="6" end="6"/>
                                            </p:txEl>
                                          </p:spTgt>
                                        </p:tgtEl>
                                      </p:cBhvr>
                                      <p:to x="100000" y="100000"/>
                                    </p:animScale>
                                    <p:animScale>
                                      <p:cBhvr>
                                        <p:cTn id="116" dur="26">
                                          <p:stCondLst>
                                            <p:cond delay="1312"/>
                                          </p:stCondLst>
                                        </p:cTn>
                                        <p:tgtEl>
                                          <p:spTgt spid="3">
                                            <p:txEl>
                                              <p:pRg st="6" end="6"/>
                                            </p:txEl>
                                          </p:spTgt>
                                        </p:tgtEl>
                                      </p:cBhvr>
                                      <p:to x="100000" y="80000"/>
                                    </p:animScale>
                                    <p:animScale>
                                      <p:cBhvr>
                                        <p:cTn id="117" dur="166" decel="50000">
                                          <p:stCondLst>
                                            <p:cond delay="1338"/>
                                          </p:stCondLst>
                                        </p:cTn>
                                        <p:tgtEl>
                                          <p:spTgt spid="3">
                                            <p:txEl>
                                              <p:pRg st="6" end="6"/>
                                            </p:txEl>
                                          </p:spTgt>
                                        </p:tgtEl>
                                      </p:cBhvr>
                                      <p:to x="100000" y="100000"/>
                                    </p:animScale>
                                    <p:animScale>
                                      <p:cBhvr>
                                        <p:cTn id="118" dur="26">
                                          <p:stCondLst>
                                            <p:cond delay="1642"/>
                                          </p:stCondLst>
                                        </p:cTn>
                                        <p:tgtEl>
                                          <p:spTgt spid="3">
                                            <p:txEl>
                                              <p:pRg st="6" end="6"/>
                                            </p:txEl>
                                          </p:spTgt>
                                        </p:tgtEl>
                                      </p:cBhvr>
                                      <p:to x="100000" y="90000"/>
                                    </p:animScale>
                                    <p:animScale>
                                      <p:cBhvr>
                                        <p:cTn id="119" dur="166" decel="50000">
                                          <p:stCondLst>
                                            <p:cond delay="1668"/>
                                          </p:stCondLst>
                                        </p:cTn>
                                        <p:tgtEl>
                                          <p:spTgt spid="3">
                                            <p:txEl>
                                              <p:pRg st="6" end="6"/>
                                            </p:txEl>
                                          </p:spTgt>
                                        </p:tgtEl>
                                      </p:cBhvr>
                                      <p:to x="100000" y="100000"/>
                                    </p:animScale>
                                    <p:animScale>
                                      <p:cBhvr>
                                        <p:cTn id="120" dur="26">
                                          <p:stCondLst>
                                            <p:cond delay="1808"/>
                                          </p:stCondLst>
                                        </p:cTn>
                                        <p:tgtEl>
                                          <p:spTgt spid="3">
                                            <p:txEl>
                                              <p:pRg st="6" end="6"/>
                                            </p:txEl>
                                          </p:spTgt>
                                        </p:tgtEl>
                                      </p:cBhvr>
                                      <p:to x="100000" y="95000"/>
                                    </p:animScale>
                                    <p:animScale>
                                      <p:cBhvr>
                                        <p:cTn id="121" dur="166" decel="50000">
                                          <p:stCondLst>
                                            <p:cond delay="1834"/>
                                          </p:stCondLst>
                                        </p:cTn>
                                        <p:tgtEl>
                                          <p:spTgt spid="3">
                                            <p:txEl>
                                              <p:pRg st="6" end="6"/>
                                            </p:txEl>
                                          </p:spTgt>
                                        </p:tgtEl>
                                      </p:cBhvr>
                                      <p:to x="100000" y="100000"/>
                                    </p:animScale>
                                  </p:childTnLst>
                                </p:cTn>
                              </p:par>
                              <p:par>
                                <p:cTn id="122" presetID="26" presetClass="entr" presetSubtype="0" fill="hold" nodeType="withEffect">
                                  <p:stCondLst>
                                    <p:cond delay="0"/>
                                  </p:stCondLst>
                                  <p:childTnLst>
                                    <p:set>
                                      <p:cBhvr>
                                        <p:cTn id="123" dur="1" fill="hold">
                                          <p:stCondLst>
                                            <p:cond delay="0"/>
                                          </p:stCondLst>
                                        </p:cTn>
                                        <p:tgtEl>
                                          <p:spTgt spid="3">
                                            <p:txEl>
                                              <p:pRg st="7" end="7"/>
                                            </p:txEl>
                                          </p:spTgt>
                                        </p:tgtEl>
                                        <p:attrNameLst>
                                          <p:attrName>style.visibility</p:attrName>
                                        </p:attrNameLst>
                                      </p:cBhvr>
                                      <p:to>
                                        <p:strVal val="visible"/>
                                      </p:to>
                                    </p:set>
                                    <p:animEffect transition="in" filter="wipe(down)">
                                      <p:cBhvr>
                                        <p:cTn id="124" dur="580">
                                          <p:stCondLst>
                                            <p:cond delay="0"/>
                                          </p:stCondLst>
                                        </p:cTn>
                                        <p:tgtEl>
                                          <p:spTgt spid="3">
                                            <p:txEl>
                                              <p:pRg st="7" end="7"/>
                                            </p:txEl>
                                          </p:spTgt>
                                        </p:tgtEl>
                                      </p:cBhvr>
                                    </p:animEffect>
                                    <p:anim calcmode="lin" valueType="num">
                                      <p:cBhvr>
                                        <p:cTn id="125"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0" dur="26">
                                          <p:stCondLst>
                                            <p:cond delay="650"/>
                                          </p:stCondLst>
                                        </p:cTn>
                                        <p:tgtEl>
                                          <p:spTgt spid="3">
                                            <p:txEl>
                                              <p:pRg st="7" end="7"/>
                                            </p:txEl>
                                          </p:spTgt>
                                        </p:tgtEl>
                                      </p:cBhvr>
                                      <p:to x="100000" y="60000"/>
                                    </p:animScale>
                                    <p:animScale>
                                      <p:cBhvr>
                                        <p:cTn id="131" dur="166" decel="50000">
                                          <p:stCondLst>
                                            <p:cond delay="676"/>
                                          </p:stCondLst>
                                        </p:cTn>
                                        <p:tgtEl>
                                          <p:spTgt spid="3">
                                            <p:txEl>
                                              <p:pRg st="7" end="7"/>
                                            </p:txEl>
                                          </p:spTgt>
                                        </p:tgtEl>
                                      </p:cBhvr>
                                      <p:to x="100000" y="100000"/>
                                    </p:animScale>
                                    <p:animScale>
                                      <p:cBhvr>
                                        <p:cTn id="132" dur="26">
                                          <p:stCondLst>
                                            <p:cond delay="1312"/>
                                          </p:stCondLst>
                                        </p:cTn>
                                        <p:tgtEl>
                                          <p:spTgt spid="3">
                                            <p:txEl>
                                              <p:pRg st="7" end="7"/>
                                            </p:txEl>
                                          </p:spTgt>
                                        </p:tgtEl>
                                      </p:cBhvr>
                                      <p:to x="100000" y="80000"/>
                                    </p:animScale>
                                    <p:animScale>
                                      <p:cBhvr>
                                        <p:cTn id="133" dur="166" decel="50000">
                                          <p:stCondLst>
                                            <p:cond delay="1338"/>
                                          </p:stCondLst>
                                        </p:cTn>
                                        <p:tgtEl>
                                          <p:spTgt spid="3">
                                            <p:txEl>
                                              <p:pRg st="7" end="7"/>
                                            </p:txEl>
                                          </p:spTgt>
                                        </p:tgtEl>
                                      </p:cBhvr>
                                      <p:to x="100000" y="100000"/>
                                    </p:animScale>
                                    <p:animScale>
                                      <p:cBhvr>
                                        <p:cTn id="134" dur="26">
                                          <p:stCondLst>
                                            <p:cond delay="1642"/>
                                          </p:stCondLst>
                                        </p:cTn>
                                        <p:tgtEl>
                                          <p:spTgt spid="3">
                                            <p:txEl>
                                              <p:pRg st="7" end="7"/>
                                            </p:txEl>
                                          </p:spTgt>
                                        </p:tgtEl>
                                      </p:cBhvr>
                                      <p:to x="100000" y="90000"/>
                                    </p:animScale>
                                    <p:animScale>
                                      <p:cBhvr>
                                        <p:cTn id="135" dur="166" decel="50000">
                                          <p:stCondLst>
                                            <p:cond delay="1668"/>
                                          </p:stCondLst>
                                        </p:cTn>
                                        <p:tgtEl>
                                          <p:spTgt spid="3">
                                            <p:txEl>
                                              <p:pRg st="7" end="7"/>
                                            </p:txEl>
                                          </p:spTgt>
                                        </p:tgtEl>
                                      </p:cBhvr>
                                      <p:to x="100000" y="100000"/>
                                    </p:animScale>
                                    <p:animScale>
                                      <p:cBhvr>
                                        <p:cTn id="136" dur="26">
                                          <p:stCondLst>
                                            <p:cond delay="1808"/>
                                          </p:stCondLst>
                                        </p:cTn>
                                        <p:tgtEl>
                                          <p:spTgt spid="3">
                                            <p:txEl>
                                              <p:pRg st="7" end="7"/>
                                            </p:txEl>
                                          </p:spTgt>
                                        </p:tgtEl>
                                      </p:cBhvr>
                                      <p:to x="100000" y="95000"/>
                                    </p:animScale>
                                    <p:animScale>
                                      <p:cBhvr>
                                        <p:cTn id="137" dur="166" decel="50000">
                                          <p:stCondLst>
                                            <p:cond delay="1834"/>
                                          </p:stCondLst>
                                        </p:cTn>
                                        <p:tgtEl>
                                          <p:spTgt spid="3">
                                            <p:txEl>
                                              <p:pRg st="7" end="7"/>
                                            </p:txEl>
                                          </p:spTgt>
                                        </p:tgtEl>
                                      </p:cBhvr>
                                      <p:to x="100000" y="100000"/>
                                    </p:animScale>
                                  </p:childTnLst>
                                </p:cTn>
                              </p:par>
                              <p:par>
                                <p:cTn id="138" presetID="26" presetClass="entr" presetSubtype="0" fill="hold" nodeType="withEffect">
                                  <p:stCondLst>
                                    <p:cond delay="0"/>
                                  </p:stCondLst>
                                  <p:childTnLst>
                                    <p:set>
                                      <p:cBhvr>
                                        <p:cTn id="139" dur="1" fill="hold">
                                          <p:stCondLst>
                                            <p:cond delay="0"/>
                                          </p:stCondLst>
                                        </p:cTn>
                                        <p:tgtEl>
                                          <p:spTgt spid="3">
                                            <p:txEl>
                                              <p:pRg st="8" end="8"/>
                                            </p:txEl>
                                          </p:spTgt>
                                        </p:tgtEl>
                                        <p:attrNameLst>
                                          <p:attrName>style.visibility</p:attrName>
                                        </p:attrNameLst>
                                      </p:cBhvr>
                                      <p:to>
                                        <p:strVal val="visible"/>
                                      </p:to>
                                    </p:set>
                                    <p:animEffect transition="in" filter="wipe(down)">
                                      <p:cBhvr>
                                        <p:cTn id="140" dur="580">
                                          <p:stCondLst>
                                            <p:cond delay="0"/>
                                          </p:stCondLst>
                                        </p:cTn>
                                        <p:tgtEl>
                                          <p:spTgt spid="3">
                                            <p:txEl>
                                              <p:pRg st="8" end="8"/>
                                            </p:txEl>
                                          </p:spTgt>
                                        </p:tgtEl>
                                      </p:cBhvr>
                                    </p:animEffect>
                                    <p:anim calcmode="lin" valueType="num">
                                      <p:cBhvr>
                                        <p:cTn id="141"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46" dur="26">
                                          <p:stCondLst>
                                            <p:cond delay="650"/>
                                          </p:stCondLst>
                                        </p:cTn>
                                        <p:tgtEl>
                                          <p:spTgt spid="3">
                                            <p:txEl>
                                              <p:pRg st="8" end="8"/>
                                            </p:txEl>
                                          </p:spTgt>
                                        </p:tgtEl>
                                      </p:cBhvr>
                                      <p:to x="100000" y="60000"/>
                                    </p:animScale>
                                    <p:animScale>
                                      <p:cBhvr>
                                        <p:cTn id="147" dur="166" decel="50000">
                                          <p:stCondLst>
                                            <p:cond delay="676"/>
                                          </p:stCondLst>
                                        </p:cTn>
                                        <p:tgtEl>
                                          <p:spTgt spid="3">
                                            <p:txEl>
                                              <p:pRg st="8" end="8"/>
                                            </p:txEl>
                                          </p:spTgt>
                                        </p:tgtEl>
                                      </p:cBhvr>
                                      <p:to x="100000" y="100000"/>
                                    </p:animScale>
                                    <p:animScale>
                                      <p:cBhvr>
                                        <p:cTn id="148" dur="26">
                                          <p:stCondLst>
                                            <p:cond delay="1312"/>
                                          </p:stCondLst>
                                        </p:cTn>
                                        <p:tgtEl>
                                          <p:spTgt spid="3">
                                            <p:txEl>
                                              <p:pRg st="8" end="8"/>
                                            </p:txEl>
                                          </p:spTgt>
                                        </p:tgtEl>
                                      </p:cBhvr>
                                      <p:to x="100000" y="80000"/>
                                    </p:animScale>
                                    <p:animScale>
                                      <p:cBhvr>
                                        <p:cTn id="149" dur="166" decel="50000">
                                          <p:stCondLst>
                                            <p:cond delay="1338"/>
                                          </p:stCondLst>
                                        </p:cTn>
                                        <p:tgtEl>
                                          <p:spTgt spid="3">
                                            <p:txEl>
                                              <p:pRg st="8" end="8"/>
                                            </p:txEl>
                                          </p:spTgt>
                                        </p:tgtEl>
                                      </p:cBhvr>
                                      <p:to x="100000" y="100000"/>
                                    </p:animScale>
                                    <p:animScale>
                                      <p:cBhvr>
                                        <p:cTn id="150" dur="26">
                                          <p:stCondLst>
                                            <p:cond delay="1642"/>
                                          </p:stCondLst>
                                        </p:cTn>
                                        <p:tgtEl>
                                          <p:spTgt spid="3">
                                            <p:txEl>
                                              <p:pRg st="8" end="8"/>
                                            </p:txEl>
                                          </p:spTgt>
                                        </p:tgtEl>
                                      </p:cBhvr>
                                      <p:to x="100000" y="90000"/>
                                    </p:animScale>
                                    <p:animScale>
                                      <p:cBhvr>
                                        <p:cTn id="151" dur="166" decel="50000">
                                          <p:stCondLst>
                                            <p:cond delay="1668"/>
                                          </p:stCondLst>
                                        </p:cTn>
                                        <p:tgtEl>
                                          <p:spTgt spid="3">
                                            <p:txEl>
                                              <p:pRg st="8" end="8"/>
                                            </p:txEl>
                                          </p:spTgt>
                                        </p:tgtEl>
                                      </p:cBhvr>
                                      <p:to x="100000" y="100000"/>
                                    </p:animScale>
                                    <p:animScale>
                                      <p:cBhvr>
                                        <p:cTn id="152" dur="26">
                                          <p:stCondLst>
                                            <p:cond delay="1808"/>
                                          </p:stCondLst>
                                        </p:cTn>
                                        <p:tgtEl>
                                          <p:spTgt spid="3">
                                            <p:txEl>
                                              <p:pRg st="8" end="8"/>
                                            </p:txEl>
                                          </p:spTgt>
                                        </p:tgtEl>
                                      </p:cBhvr>
                                      <p:to x="100000" y="95000"/>
                                    </p:animScale>
                                    <p:animScale>
                                      <p:cBhvr>
                                        <p:cTn id="153"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290945"/>
            <a:ext cx="9875520" cy="1356360"/>
          </a:xfrm>
        </p:spPr>
        <p:txBody>
          <a:bodyPr/>
          <a:lstStyle/>
          <a:p>
            <a:r>
              <a:rPr lang="en-US" dirty="0">
                <a:solidFill>
                  <a:schemeClr val="tx1"/>
                </a:solidFill>
                <a:latin typeface="Times New Roman" panose="02020603050405020304" pitchFamily="18" charset="0"/>
                <a:cs typeface="Times New Roman" panose="02020603050405020304" pitchFamily="18" charset="0"/>
              </a:rPr>
              <a:t>CONTINGENT</a:t>
            </a:r>
            <a:r>
              <a:rPr lang="en-US" dirty="0">
                <a:solidFill>
                  <a:schemeClr val="tx1"/>
                </a:solidFill>
              </a:rPr>
              <a:t> FUNCTION </a:t>
            </a:r>
            <a:endParaRPr lang="en-IN" dirty="0">
              <a:solidFill>
                <a:schemeClr val="tx1"/>
              </a:solidFill>
            </a:endParaRPr>
          </a:p>
        </p:txBody>
      </p:sp>
      <p:sp>
        <p:nvSpPr>
          <p:cNvPr id="3" name="Content Placeholder 2"/>
          <p:cNvSpPr>
            <a:spLocks noGrp="1"/>
          </p:cNvSpPr>
          <p:nvPr>
            <p:ph idx="1"/>
          </p:nvPr>
        </p:nvSpPr>
        <p:spPr>
          <a:xfrm>
            <a:off x="997528" y="1787236"/>
            <a:ext cx="10018344" cy="4627419"/>
          </a:xfrm>
        </p:spPr>
        <p:txBody>
          <a:bodyPr>
            <a:normAutofit/>
          </a:bodyPr>
          <a:lstStyle/>
          <a:p>
            <a:r>
              <a:rPr lang="en-US" sz="2400" b="1" dirty="0">
                <a:latin typeface="Times New Roman" panose="02020603050405020304" pitchFamily="18" charset="0"/>
                <a:cs typeface="Times New Roman" panose="02020603050405020304" pitchFamily="18" charset="0"/>
              </a:rPr>
              <a:t>BASIS OF THE CREDIT SYSTEM:</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Money is the basis for credit system.</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Business transaction are either in cash or on credit.</a:t>
            </a:r>
          </a:p>
          <a:p>
            <a:pPr defTabSz="53975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For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 A depositor make use of cheque only when there are sufficient   	funds in his account.     </a:t>
            </a:r>
          </a:p>
          <a:p>
            <a:pPr defTabSz="539750"/>
            <a:endParaRPr lang="en-US" sz="2400" b="1" dirty="0">
              <a:latin typeface="Times New Roman" panose="02020603050405020304" pitchFamily="18" charset="0"/>
              <a:cs typeface="Times New Roman" panose="02020603050405020304" pitchFamily="18" charset="0"/>
            </a:endParaRPr>
          </a:p>
          <a:p>
            <a:pPr defTabSz="539750"/>
            <a:r>
              <a:rPr lang="en-US" sz="2400" b="1" dirty="0">
                <a:latin typeface="Times New Roman" panose="02020603050405020304" pitchFamily="18" charset="0"/>
                <a:cs typeface="Times New Roman" panose="02020603050405020304" pitchFamily="18" charset="0"/>
              </a:rPr>
              <a:t>MONEY FACILITIES DISTRIBUTION OF NATIONAL INCOME:</a:t>
            </a:r>
          </a:p>
          <a:p>
            <a:pPr defTabSz="53975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Intervention of money facilitated the distribution of income like rent, 	wages, interest and profit.</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0" y="888423"/>
            <a:ext cx="10044321" cy="5207577"/>
          </a:xfrm>
        </p:spPr>
        <p:txBody>
          <a:bodyPr>
            <a:normAutofit/>
          </a:bodyPr>
          <a:lstStyle/>
          <a:p>
            <a:r>
              <a:rPr lang="en-US" sz="2400" b="1" dirty="0">
                <a:latin typeface="Times New Roman" panose="02020603050405020304" pitchFamily="18" charset="0"/>
                <a:cs typeface="Times New Roman" panose="02020603050405020304" pitchFamily="18" charset="0"/>
              </a:rPr>
              <a:t>MONEY HELPS TO EQUALIZE MARGINAL UTILITIES AND MARGINAL PRODUCTIVITY:</a:t>
            </a:r>
          </a:p>
          <a:p>
            <a:pPr defTabSz="723900">
              <a:lnSpc>
                <a:spcPct val="100000"/>
              </a:lnSpc>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Money plays a important role because the prices of the commodities are 	expressed in terms of money. So its helps to equalize the marginal 	productivities .</a:t>
            </a:r>
          </a:p>
          <a:p>
            <a:pPr defTabSz="723900"/>
            <a:endParaRPr lang="en-US" sz="2400" b="1" dirty="0">
              <a:latin typeface="Times New Roman" panose="02020603050405020304" pitchFamily="18" charset="0"/>
              <a:cs typeface="Times New Roman" panose="02020603050405020304" pitchFamily="18" charset="0"/>
            </a:endParaRPr>
          </a:p>
          <a:p>
            <a:pPr defTabSz="723900"/>
            <a:r>
              <a:rPr lang="en-US" sz="2400" b="1" dirty="0">
                <a:latin typeface="Times New Roman" panose="02020603050405020304" pitchFamily="18" charset="0"/>
                <a:cs typeface="Times New Roman" panose="02020603050405020304" pitchFamily="18" charset="0"/>
              </a:rPr>
              <a:t>MONEY INCREASES PRODUCTIVITY OF CAPITAL:</a:t>
            </a:r>
          </a:p>
          <a:p>
            <a:pPr defTabSz="723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Money is a  most liquid form of capital..</a:t>
            </a:r>
          </a:p>
          <a:p>
            <a:pPr defTabSz="723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       Capital can be transferred from less to more productive uses</a:t>
            </a:r>
            <a:r>
              <a:rPr lang="en-US" dirty="0"/>
              <a:t>.  </a:t>
            </a:r>
            <a:endParaRPr lang="en-I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OTHER FUNCTIONS </a:t>
            </a:r>
            <a:endParaRPr lang="en-IN"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3000" y="1857375"/>
            <a:ext cx="9872871" cy="4238625"/>
          </a:xfrm>
        </p:spPr>
        <p:txBody>
          <a:bodyPr>
            <a:normAutofit/>
          </a:bodyPr>
          <a:lstStyle/>
          <a:p>
            <a:r>
              <a:rPr lang="en-US" sz="2400" dirty="0">
                <a:latin typeface="Times New Roman" panose="02020603050405020304" pitchFamily="18" charset="0"/>
                <a:cs typeface="Times New Roman" panose="02020603050405020304" pitchFamily="18" charset="0"/>
              </a:rPr>
              <a:t>Money helps to maintain repayment capacity. Every firm has to keep the assets in the form of liquid cash..</a:t>
            </a:r>
          </a:p>
          <a:p>
            <a:r>
              <a:rPr lang="en-US" sz="2400" dirty="0">
                <a:latin typeface="Times New Roman" panose="02020603050405020304" pitchFamily="18" charset="0"/>
                <a:cs typeface="Times New Roman" panose="02020603050405020304" pitchFamily="18" charset="0"/>
              </a:rPr>
              <a:t> Even banks insurance companies and government has to keep the liquid money  </a:t>
            </a:r>
          </a:p>
          <a:p>
            <a:r>
              <a:rPr lang="en-US" sz="2400" dirty="0">
                <a:latin typeface="Times New Roman" panose="02020603050405020304" pitchFamily="18" charset="0"/>
                <a:cs typeface="Times New Roman" panose="02020603050405020304" pitchFamily="18" charset="0"/>
              </a:rPr>
              <a:t>Money represent generalized purchasing power.</a:t>
            </a:r>
          </a:p>
          <a:p>
            <a:r>
              <a:rPr lang="en-US" sz="2400" dirty="0">
                <a:latin typeface="Times New Roman" panose="02020603050405020304" pitchFamily="18" charset="0"/>
                <a:cs typeface="Times New Roman" panose="02020603050405020304" pitchFamily="18" charset="0"/>
              </a:rPr>
              <a:t>money is the most liquid form of capital. So it can be put to any use.</a:t>
            </a:r>
          </a:p>
          <a:p>
            <a:pPr marL="0" indent="0">
              <a:buNone/>
            </a:pPr>
            <a:r>
              <a:rPr lang="en-US" sz="2400" dirty="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9" y="272414"/>
            <a:ext cx="10104120" cy="1356360"/>
          </a:xfrm>
        </p:spPr>
        <p:txBody>
          <a:bodyPr/>
          <a:lstStyle/>
          <a:p>
            <a:pPr algn="ctr"/>
            <a:r>
              <a:rPr lang="en-US" dirty="0">
                <a:latin typeface="Times New Roman" panose="02020603050405020304" pitchFamily="18" charset="0"/>
                <a:cs typeface="Times New Roman" panose="02020603050405020304" pitchFamily="18" charset="0"/>
              </a:rPr>
              <a:t>SUPPLY OF MONEY </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28639" y="1628775"/>
            <a:ext cx="8615361" cy="4929190"/>
          </a:xfrm>
        </p:spPr>
        <p:txBody>
          <a:bodyPr>
            <a:normAutofit/>
          </a:bodyPr>
          <a:lstStyle/>
          <a:p>
            <a:r>
              <a:rPr lang="en-US" sz="2400" dirty="0">
                <a:latin typeface="Times New Roman" panose="02020603050405020304" pitchFamily="18" charset="0"/>
                <a:cs typeface="Times New Roman" panose="02020603050405020304" pitchFamily="18" charset="0"/>
              </a:rPr>
              <a:t>Money supply means the total amount of money circulation in the economy at any given time.</a:t>
            </a:r>
          </a:p>
          <a:p>
            <a:r>
              <a:rPr lang="en-US" sz="2400" dirty="0">
                <a:latin typeface="Times New Roman" panose="02020603050405020304" pitchFamily="18" charset="0"/>
                <a:cs typeface="Times New Roman" panose="02020603050405020304" pitchFamily="18" charset="0"/>
              </a:rPr>
              <a:t>It plays a crucial role in the determination of price level and interest rates.</a:t>
            </a:r>
          </a:p>
          <a:p>
            <a:r>
              <a:rPr lang="en-US" sz="2400" dirty="0">
                <a:latin typeface="Times New Roman" panose="02020603050405020304" pitchFamily="18" charset="0"/>
                <a:cs typeface="Times New Roman" panose="02020603050405020304" pitchFamily="18" charset="0"/>
              </a:rPr>
              <a:t>It is viewed at the given point of time it is a stock.</a:t>
            </a:r>
          </a:p>
          <a:p>
            <a:r>
              <a:rPr lang="en-US" sz="2400" dirty="0">
                <a:latin typeface="Times New Roman" panose="02020603050405020304" pitchFamily="18" charset="0"/>
                <a:cs typeface="Times New Roman" panose="02020603050405020304" pitchFamily="18" charset="0"/>
              </a:rPr>
              <a:t>Over a period of time it is a flow.</a:t>
            </a:r>
          </a:p>
          <a:p>
            <a:r>
              <a:rPr lang="en-US" sz="2400" dirty="0">
                <a:latin typeface="Times New Roman" panose="02020603050405020304" pitchFamily="18" charset="0"/>
                <a:cs typeface="Times New Roman" panose="02020603050405020304" pitchFamily="18" charset="0"/>
              </a:rPr>
              <a:t>In India CURRENCY NOTES are issued by RBI.</a:t>
            </a:r>
          </a:p>
          <a:p>
            <a:r>
              <a:rPr lang="en-US" sz="2400" dirty="0">
                <a:latin typeface="Times New Roman" panose="02020603050405020304" pitchFamily="18" charset="0"/>
                <a:cs typeface="Times New Roman" panose="02020603050405020304" pitchFamily="18" charset="0"/>
              </a:rPr>
              <a:t>COINS are issued by MINISTRY OF FINANCE,GOVERNMENT OF INDIA (GOI)  </a:t>
            </a:r>
          </a:p>
          <a:p>
            <a:r>
              <a:rPr lang="en-US" sz="2400" dirty="0">
                <a:latin typeface="Times New Roman" panose="02020603050405020304" pitchFamily="18" charset="0"/>
                <a:cs typeface="Times New Roman" panose="02020603050405020304" pitchFamily="18" charset="0"/>
              </a:rPr>
              <a:t>The currency notes are also called FIAT MONEY and LEGAL TENDER.</a:t>
            </a:r>
            <a:endParaRPr lang="en-IN"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0" y="1965960"/>
            <a:ext cx="2774922" cy="446341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MONEY SUPPLY IS A STOCK VARIABLE </a:t>
            </a:r>
            <a:endParaRPr lang="en-IN" dirty="0"/>
          </a:p>
        </p:txBody>
      </p:sp>
      <p:sp>
        <p:nvSpPr>
          <p:cNvPr id="3" name="Content Placeholder 2"/>
          <p:cNvSpPr>
            <a:spLocks noGrp="1"/>
          </p:cNvSpPr>
          <p:nvPr>
            <p:ph idx="1"/>
          </p:nvPr>
        </p:nvSpPr>
        <p:spPr>
          <a:xfrm>
            <a:off x="900546" y="2057400"/>
            <a:ext cx="10115326" cy="4287982"/>
          </a:xfrm>
        </p:spPr>
        <p:txBody>
          <a:bodyPr>
            <a:normAutofit/>
          </a:bodyPr>
          <a:lstStyle/>
          <a:p>
            <a:r>
              <a:rPr lang="en-US" sz="2400" dirty="0">
                <a:latin typeface="Times New Roman" panose="02020603050405020304" pitchFamily="18" charset="0"/>
                <a:cs typeface="Times New Roman" panose="02020603050405020304" pitchFamily="18" charset="0"/>
              </a:rPr>
              <a:t>RBI publishes four alternative measures of money supply.</a:t>
            </a:r>
          </a:p>
          <a:p>
            <a:r>
              <a:rPr lang="en-US" sz="2400" dirty="0">
                <a:latin typeface="Times New Roman" panose="02020603050405020304" pitchFamily="18" charset="0"/>
                <a:cs typeface="Times New Roman" panose="02020603050405020304" pitchFamily="18" charset="0"/>
              </a:rPr>
              <a:t>M1, M2, M3 and M4</a:t>
            </a:r>
          </a:p>
          <a:p>
            <a:r>
              <a:rPr lang="en-US" sz="2400" dirty="0">
                <a:latin typeface="Times New Roman" panose="02020603050405020304" pitchFamily="18" charset="0"/>
                <a:cs typeface="Times New Roman" panose="02020603050405020304" pitchFamily="18" charset="0"/>
              </a:rPr>
              <a:t>M1 =  currency, coins and demand deposits</a:t>
            </a:r>
          </a:p>
          <a:p>
            <a:r>
              <a:rPr lang="en-US" sz="2400" dirty="0">
                <a:latin typeface="Times New Roman" panose="02020603050405020304" pitchFamily="18" charset="0"/>
                <a:cs typeface="Times New Roman" panose="02020603050405020304" pitchFamily="18" charset="0"/>
              </a:rPr>
              <a:t>M2 =  M1 + Savings deposits with post office savings banks.</a:t>
            </a:r>
          </a:p>
          <a:p>
            <a:r>
              <a:rPr lang="en-US" sz="2400" dirty="0">
                <a:latin typeface="Times New Roman" panose="02020603050405020304" pitchFamily="18" charset="0"/>
                <a:cs typeface="Times New Roman" panose="02020603050405020304" pitchFamily="18" charset="0"/>
              </a:rPr>
              <a:t>M3 = M2  + Time deposits of all commercial and cooperative banks.</a:t>
            </a:r>
          </a:p>
          <a:p>
            <a:r>
              <a:rPr lang="en-US" sz="2400" dirty="0">
                <a:latin typeface="Times New Roman" panose="02020603050405020304" pitchFamily="18" charset="0"/>
                <a:cs typeface="Times New Roman" panose="02020603050405020304" pitchFamily="18" charset="0"/>
              </a:rPr>
              <a:t>M4 = M3  + Total deposits with post -offices.</a:t>
            </a:r>
          </a:p>
          <a:p>
            <a:r>
              <a:rPr lang="en-US" sz="2400" dirty="0">
                <a:latin typeface="Times New Roman" panose="02020603050405020304" pitchFamily="18" charset="0"/>
                <a:cs typeface="Times New Roman" panose="02020603050405020304" pitchFamily="18" charset="0"/>
              </a:rPr>
              <a:t> M1&amp; M2 are known as narrow money </a:t>
            </a:r>
          </a:p>
          <a:p>
            <a:r>
              <a:rPr lang="en-US" sz="2400" dirty="0">
                <a:latin typeface="Times New Roman" panose="02020603050405020304" pitchFamily="18" charset="0"/>
                <a:cs typeface="Times New Roman" panose="02020603050405020304" pitchFamily="18" charset="0"/>
              </a:rPr>
              <a:t> M3 &amp; M4  are known as broad money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813" y="0"/>
            <a:ext cx="9875520" cy="1356360"/>
          </a:xfrm>
        </p:spPr>
        <p:txBody>
          <a:bodyPr/>
          <a:lstStyle/>
          <a:p>
            <a:r>
              <a:rPr lang="en-US" dirty="0">
                <a:latin typeface="Times New Roman" panose="02020603050405020304" pitchFamily="18" charset="0"/>
                <a:cs typeface="Times New Roman" panose="02020603050405020304" pitchFamily="18" charset="0"/>
              </a:rPr>
              <a:t>DETERMINANTS OF MONEY SUPPLY</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9382" y="1177635"/>
            <a:ext cx="11319163" cy="5334001"/>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CURRENCY DEPOSIT RATIO (CDR):  </a:t>
            </a:r>
            <a:r>
              <a:rPr lang="en-US" sz="2400" dirty="0">
                <a:latin typeface="Times New Roman" panose="02020603050405020304" pitchFamily="18" charset="0"/>
                <a:cs typeface="Times New Roman" panose="02020603050405020304" pitchFamily="18" charset="0"/>
              </a:rPr>
              <a:t>its is the ratio of money that should be hold in the bank deposits.</a:t>
            </a: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RESERVE DEPOSIT RATIO (RDR):</a:t>
            </a:r>
            <a:r>
              <a:rPr lang="en-US" sz="2400" dirty="0">
                <a:latin typeface="Times New Roman" panose="02020603050405020304" pitchFamily="18" charset="0"/>
                <a:cs typeface="Times New Roman" panose="02020603050405020304" pitchFamily="18" charset="0"/>
              </a:rPr>
              <a:t> it consist of two </a:t>
            </a:r>
            <a:r>
              <a:rPr lang="en-US" sz="2400">
                <a:latin typeface="Times New Roman" panose="02020603050405020304" pitchFamily="18" charset="0"/>
                <a:cs typeface="Times New Roman" panose="02020603050405020304" pitchFamily="18" charset="0"/>
              </a:rPr>
              <a:t>things                                                    a</a:t>
            </a:r>
            <a:r>
              <a:rPr lang="en-US" sz="2400" dirty="0">
                <a:latin typeface="Times New Roman" panose="02020603050405020304" pitchFamily="18" charset="0"/>
                <a:cs typeface="Times New Roman" panose="02020603050405020304" pitchFamily="18" charset="0"/>
              </a:rPr>
              <a:t>) vault cash in banks           b) deposits of commercial bank with RBI.</a:t>
            </a:r>
          </a:p>
          <a:p>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CASH RESERVE RATIO (CRR):</a:t>
            </a:r>
            <a:r>
              <a:rPr lang="en-IN" sz="2400" dirty="0">
                <a:latin typeface="Times New Roman" panose="02020603050405020304" pitchFamily="18" charset="0"/>
                <a:cs typeface="Times New Roman" panose="02020603050405020304" pitchFamily="18" charset="0"/>
              </a:rPr>
              <a:t>  it is a fraction of deposits the banks must keep with RBI.</a:t>
            </a:r>
          </a:p>
          <a:p>
            <a:endParaRPr lang="en-IN" sz="2400" dirty="0">
              <a:solidFill>
                <a:schemeClr val="tx1"/>
              </a:solidFill>
              <a:latin typeface="Times New Roman" panose="02020603050405020304" pitchFamily="18" charset="0"/>
              <a:cs typeface="Times New Roman" panose="02020603050405020304" pitchFamily="18" charset="0"/>
            </a:endParaRPr>
          </a:p>
          <a:p>
            <a:r>
              <a:rPr lang="en-IN" sz="2400" dirty="0">
                <a:solidFill>
                  <a:schemeClr val="tx1"/>
                </a:solidFill>
                <a:latin typeface="Times New Roman" panose="02020603050405020304" pitchFamily="18" charset="0"/>
                <a:cs typeface="Times New Roman" panose="02020603050405020304" pitchFamily="18" charset="0"/>
              </a:rPr>
              <a:t>STATUTORY  LIQUIDITY RATO(SLR):</a:t>
            </a:r>
            <a:r>
              <a:rPr lang="en-IN" sz="2400" dirty="0">
                <a:latin typeface="Times New Roman" panose="02020603050405020304" pitchFamily="18" charset="0"/>
                <a:cs typeface="Times New Roman" panose="02020603050405020304" pitchFamily="18" charset="0"/>
              </a:rPr>
              <a:t> it is the fraction of total demand and time deposits of the commercial banks in the form of specified liquid assets.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QUANTITY THEORIES OF MONEY </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It is the relation between the quantity of money and value of money.</a:t>
            </a:r>
          </a:p>
          <a:p>
            <a:r>
              <a:rPr lang="en-US" sz="2400" dirty="0">
                <a:latin typeface="Times New Roman" panose="02020603050405020304" pitchFamily="18" charset="0"/>
                <a:cs typeface="Times New Roman" panose="02020603050405020304" pitchFamily="18" charset="0"/>
              </a:rPr>
              <a:t>Two approaches of quantity theory of money </a:t>
            </a:r>
          </a:p>
          <a:p>
            <a:pPr marL="0" indent="0">
              <a:buNone/>
            </a:pPr>
            <a:r>
              <a:rPr lang="en-US" sz="2400" dirty="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p:txBody>
      </p:sp>
      <p:sp>
        <p:nvSpPr>
          <p:cNvPr id="4" name="Arrow: Right 3"/>
          <p:cNvSpPr/>
          <p:nvPr/>
        </p:nvSpPr>
        <p:spPr>
          <a:xfrm>
            <a:off x="2978726" y="3228110"/>
            <a:ext cx="4558145" cy="15794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CAMBRIDGE CASH BALANCE APPROACH</a:t>
            </a:r>
            <a:endParaRPr lang="en-IN" dirty="0">
              <a:latin typeface="Times New Roman" panose="02020603050405020304" pitchFamily="18" charset="0"/>
              <a:cs typeface="Times New Roman" panose="02020603050405020304" pitchFamily="18" charset="0"/>
            </a:endParaRPr>
          </a:p>
        </p:txBody>
      </p:sp>
      <p:sp>
        <p:nvSpPr>
          <p:cNvPr id="5" name="Arrow: Right 4"/>
          <p:cNvSpPr/>
          <p:nvPr/>
        </p:nvSpPr>
        <p:spPr>
          <a:xfrm>
            <a:off x="2978726" y="4953002"/>
            <a:ext cx="4558145" cy="1442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FISHER’S TRANSACTION APPROACH</a:t>
            </a:r>
            <a:endParaRPr lang="en-IN"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236" y="387927"/>
            <a:ext cx="9993284" cy="1343891"/>
          </a:xfrm>
        </p:spPr>
        <p:txBody>
          <a:bodyPr/>
          <a:lstStyle/>
          <a:p>
            <a:r>
              <a:rPr lang="en-US" dirty="0">
                <a:latin typeface="Times New Roman" panose="02020603050405020304" pitchFamily="18" charset="0"/>
                <a:cs typeface="Times New Roman" panose="02020603050405020304" pitchFamily="18" charset="0"/>
              </a:rPr>
              <a:t>FISHER’S QUANTITY THEORY OF MONEY </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It is a old theory.</a:t>
            </a:r>
          </a:p>
          <a:p>
            <a:r>
              <a:rPr lang="en-US" sz="2400" dirty="0">
                <a:latin typeface="Times New Roman" panose="02020603050405020304" pitchFamily="18" charset="0"/>
                <a:cs typeface="Times New Roman" panose="02020603050405020304" pitchFamily="18" charset="0"/>
              </a:rPr>
              <a:t>It was propounded in1588 by an Italian economist, DAVANZATTI.</a:t>
            </a:r>
          </a:p>
          <a:p>
            <a:r>
              <a:rPr lang="en-US" sz="2400" dirty="0">
                <a:latin typeface="Times New Roman" panose="02020603050405020304" pitchFamily="18" charset="0"/>
                <a:cs typeface="Times New Roman" panose="02020603050405020304" pitchFamily="18" charset="0"/>
              </a:rPr>
              <a:t>But , the theory was popularized by American economist IRVING FISHER.</a:t>
            </a:r>
          </a:p>
          <a:p>
            <a:r>
              <a:rPr lang="en-US" sz="2400" dirty="0">
                <a:latin typeface="Times New Roman" panose="02020603050405020304" pitchFamily="18" charset="0"/>
                <a:cs typeface="Times New Roman" panose="02020603050405020304" pitchFamily="18" charset="0"/>
              </a:rPr>
              <a:t>His book “the purchasing power of money “ in1911.</a:t>
            </a:r>
          </a:p>
          <a:p>
            <a:pPr marL="0" indent="0">
              <a:buNone/>
            </a:pPr>
            <a:r>
              <a:rPr lang="en-US" sz="2400" dirty="0"/>
              <a:t>    </a:t>
            </a:r>
            <a:endParaRPr lang="en-IN"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8284" y="4178444"/>
            <a:ext cx="5029199" cy="229162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7131" y="3629891"/>
            <a:ext cx="2233006" cy="274553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128" y="568036"/>
            <a:ext cx="4561294" cy="1371123"/>
          </a:xfrm>
        </p:spPr>
        <p:txBody>
          <a:bodyPr>
            <a:normAutofit fontScale="90000"/>
          </a:bodyPr>
          <a:lstStyle/>
          <a:p>
            <a:r>
              <a:rPr lang="en-US" dirty="0">
                <a:latin typeface="Times New Roman" panose="02020603050405020304" pitchFamily="18" charset="0"/>
                <a:cs typeface="Times New Roman" panose="02020603050405020304" pitchFamily="18" charset="0"/>
              </a:rPr>
              <a:t>DIAGRAMMATIC  ILLUSTRATION </a:t>
            </a:r>
            <a:endParaRPr lang="en-IN"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35996" y="290940"/>
            <a:ext cx="6065058" cy="6307150"/>
          </a:xfrm>
        </p:spPr>
      </p:pic>
      <p:sp>
        <p:nvSpPr>
          <p:cNvPr id="8" name="Rectangle: Rounded Corners 7"/>
          <p:cNvSpPr/>
          <p:nvPr/>
        </p:nvSpPr>
        <p:spPr>
          <a:xfrm>
            <a:off x="651164" y="2743200"/>
            <a:ext cx="4336472" cy="2701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PT =MV+ M</a:t>
            </a:r>
            <a:r>
              <a:rPr lang="en-US" baseline="-25000" dirty="0"/>
              <a:t>1</a:t>
            </a:r>
            <a:r>
              <a:rPr lang="en-US" dirty="0"/>
              <a:t>V</a:t>
            </a:r>
            <a:r>
              <a:rPr lang="en-US" baseline="-25000" dirty="0"/>
              <a:t>1 </a:t>
            </a:r>
            <a:endParaRPr lang="en-US" dirty="0"/>
          </a:p>
          <a:p>
            <a:pPr algn="ctr"/>
            <a:endParaRPr lang="en-US" dirty="0"/>
          </a:p>
          <a:p>
            <a:pPr algn="ctr"/>
            <a:r>
              <a:rPr lang="en-US" dirty="0"/>
              <a:t>P  =   MV  +  M</a:t>
            </a:r>
            <a:r>
              <a:rPr lang="en-US" baseline="-25000" dirty="0"/>
              <a:t>1</a:t>
            </a:r>
            <a:r>
              <a:rPr lang="en-US" dirty="0"/>
              <a:t>V</a:t>
            </a:r>
            <a:r>
              <a:rPr lang="en-US" baseline="-25000" dirty="0"/>
              <a:t>1</a:t>
            </a:r>
            <a:endParaRPr lang="en-US" dirty="0"/>
          </a:p>
          <a:p>
            <a:pPr algn="ctr"/>
            <a:r>
              <a:rPr lang="en-IN" dirty="0"/>
              <a:t>       T</a:t>
            </a:r>
          </a:p>
        </p:txBody>
      </p:sp>
      <p:cxnSp>
        <p:nvCxnSpPr>
          <p:cNvPr id="10" name="Straight Connector 9"/>
          <p:cNvCxnSpPr/>
          <p:nvPr/>
        </p:nvCxnSpPr>
        <p:spPr>
          <a:xfrm>
            <a:off x="2452254" y="4378991"/>
            <a:ext cx="12330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66256"/>
            <a:ext cx="9875520" cy="1524000"/>
          </a:xfrm>
        </p:spPr>
        <p:txBody>
          <a:bodyPr/>
          <a:lstStyle/>
          <a:p>
            <a:r>
              <a:rPr lang="en-US" dirty="0"/>
              <a:t>CAMBRIDGE APPORACH </a:t>
            </a:r>
            <a:endParaRPr lang="en-IN" dirty="0"/>
          </a:p>
        </p:txBody>
      </p:sp>
      <p:sp>
        <p:nvSpPr>
          <p:cNvPr id="3" name="Content Placeholder 2"/>
          <p:cNvSpPr>
            <a:spLocks noGrp="1"/>
          </p:cNvSpPr>
          <p:nvPr>
            <p:ph idx="1"/>
          </p:nvPr>
        </p:nvSpPr>
        <p:spPr>
          <a:xfrm>
            <a:off x="1143000" y="1690255"/>
            <a:ext cx="9633755" cy="5167745"/>
          </a:xfrm>
        </p:spPr>
        <p:txBody>
          <a:bodyPr>
            <a:noAutofit/>
          </a:bodyPr>
          <a:lstStyle/>
          <a:p>
            <a:r>
              <a:rPr lang="en-US" sz="2400" dirty="0">
                <a:solidFill>
                  <a:schemeClr val="tx1"/>
                </a:solidFill>
                <a:latin typeface="Times New Roman" panose="02020603050405020304" pitchFamily="18" charset="0"/>
                <a:cs typeface="Times New Roman" panose="02020603050405020304" pitchFamily="18" charset="0"/>
              </a:rPr>
              <a:t>MARSHALL’S EQUATION:</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M= KPY</a:t>
            </a:r>
          </a:p>
          <a:p>
            <a:pPr marL="0" indent="0">
              <a:buNone/>
            </a:pPr>
            <a:r>
              <a:rPr lang="en-US" sz="2400" dirty="0">
                <a:latin typeface="Times New Roman" panose="02020603050405020304" pitchFamily="18" charset="0"/>
                <a:cs typeface="Times New Roman" panose="02020603050405020304" pitchFamily="18" charset="0"/>
              </a:rPr>
              <a:t>     M =  Quantity of money</a:t>
            </a:r>
          </a:p>
          <a:p>
            <a:pPr marL="0" indent="0">
              <a:buNone/>
            </a:pPr>
            <a:r>
              <a:rPr lang="en-US" sz="2400" dirty="0">
                <a:latin typeface="Times New Roman" panose="02020603050405020304" pitchFamily="18" charset="0"/>
                <a:cs typeface="Times New Roman" panose="02020603050405020304" pitchFamily="18" charset="0"/>
              </a:rPr>
              <a:t>      Y = aggregate real income of the community</a:t>
            </a:r>
          </a:p>
          <a:p>
            <a:pPr marL="0" indent="0">
              <a:buNone/>
            </a:pPr>
            <a:r>
              <a:rPr lang="en-US" sz="2400" dirty="0">
                <a:latin typeface="Times New Roman" panose="02020603050405020304" pitchFamily="18" charset="0"/>
                <a:cs typeface="Times New Roman" panose="02020603050405020304" pitchFamily="18" charset="0"/>
              </a:rPr>
              <a:t>      P =  Purchasing power of money</a:t>
            </a:r>
          </a:p>
          <a:p>
            <a:pPr marL="0" indent="0">
              <a:buNone/>
            </a:pPr>
            <a:r>
              <a:rPr lang="en-US" sz="2400" dirty="0">
                <a:latin typeface="Times New Roman" panose="02020603050405020304" pitchFamily="18" charset="0"/>
                <a:cs typeface="Times New Roman" panose="02020603050405020304" pitchFamily="18" charset="0"/>
              </a:rPr>
              <a:t>      K Represents the fraction of the real income which the public desires to hold in the form of money</a:t>
            </a:r>
          </a:p>
          <a:p>
            <a:pPr marL="0" indent="0">
              <a:buNone/>
            </a:pPr>
            <a:r>
              <a:rPr lang="en-US" sz="2400" dirty="0">
                <a:latin typeface="Times New Roman" panose="02020603050405020304" pitchFamily="18" charset="0"/>
                <a:cs typeface="Times New Roman" panose="02020603050405020304" pitchFamily="18" charset="0"/>
              </a:rPr>
              <a:t>       P = M/KY  </a:t>
            </a:r>
            <a:endParaRPr lang="en-IN"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1850" y="949038"/>
            <a:ext cx="2622839" cy="286682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467" y="762001"/>
            <a:ext cx="9903387" cy="1105006"/>
          </a:xfrm>
        </p:spPr>
        <p:txBody>
          <a:bodyPr>
            <a:normAutofit fontScale="90000"/>
          </a:bodyPr>
          <a:lstStyle/>
          <a:p>
            <a:r>
              <a:rPr lang="en-US" dirty="0"/>
              <a:t>INTRODUCTION OF MONETARY  ECONOMICS </a:t>
            </a:r>
            <a:endParaRPr lang="en-IN" dirty="0"/>
          </a:p>
        </p:txBody>
      </p:sp>
      <p:sp>
        <p:nvSpPr>
          <p:cNvPr id="3" name="Content Placeholder 2"/>
          <p:cNvSpPr>
            <a:spLocks noGrp="1"/>
          </p:cNvSpPr>
          <p:nvPr>
            <p:ph idx="1"/>
          </p:nvPr>
        </p:nvSpPr>
        <p:spPr>
          <a:xfrm>
            <a:off x="1151467" y="2082800"/>
            <a:ext cx="9864404" cy="4013200"/>
          </a:xfrm>
        </p:spPr>
        <p:txBody>
          <a:bodyPr>
            <a:normAutofit/>
          </a:bodyPr>
          <a:lstStyle/>
          <a:p>
            <a:pPr>
              <a:lnSpc>
                <a:spcPct val="100000"/>
              </a:lnSpc>
            </a:pPr>
            <a:r>
              <a:rPr lang="en-US" sz="2400" dirty="0">
                <a:latin typeface="Times New Roman" panose="02020603050405020304" pitchFamily="18" charset="0"/>
                <a:cs typeface="Times New Roman" panose="02020603050405020304" pitchFamily="18" charset="0"/>
              </a:rPr>
              <a:t>Monetary economics is a branch of economics.</a:t>
            </a:r>
          </a:p>
          <a:p>
            <a:pPr>
              <a:lnSpc>
                <a:spcPct val="100000"/>
              </a:lnSpc>
            </a:pPr>
            <a:r>
              <a:rPr lang="en-US" sz="2400" dirty="0">
                <a:latin typeface="Times New Roman" panose="02020603050405020304" pitchFamily="18" charset="0"/>
                <a:cs typeface="Times New Roman" panose="02020603050405020304" pitchFamily="18" charset="0"/>
              </a:rPr>
              <a:t>It provides a framework for analyzing money</a:t>
            </a:r>
          </a:p>
          <a:p>
            <a:pPr>
              <a:lnSpc>
                <a:spcPct val="100000"/>
              </a:lnSpc>
            </a:pPr>
            <a:r>
              <a:rPr lang="en-US" sz="2400" dirty="0">
                <a:latin typeface="Times New Roman" panose="02020603050405020304" pitchFamily="18" charset="0"/>
                <a:cs typeface="Times New Roman" panose="02020603050405020304" pitchFamily="18" charset="0"/>
              </a:rPr>
              <a:t>Its functions as - medium of exchange </a:t>
            </a:r>
          </a:p>
          <a:p>
            <a:pPr marL="0" indent="0">
              <a:lnSpc>
                <a:spcPct val="100000"/>
              </a:lnSpc>
              <a:buNone/>
            </a:pPr>
            <a:r>
              <a:rPr lang="en-US" sz="2400" dirty="0">
                <a:latin typeface="Times New Roman" panose="02020603050405020304" pitchFamily="18" charset="0"/>
                <a:cs typeface="Times New Roman" panose="02020603050405020304" pitchFamily="18" charset="0"/>
              </a:rPr>
              <a:t>                            - store of value</a:t>
            </a:r>
          </a:p>
          <a:p>
            <a:pPr marL="0" indent="0">
              <a:lnSpc>
                <a:spcPct val="100000"/>
              </a:lnSpc>
              <a:buNone/>
            </a:pPr>
            <a:r>
              <a:rPr lang="en-US" sz="2400" dirty="0">
                <a:latin typeface="Times New Roman" panose="02020603050405020304" pitchFamily="18" charset="0"/>
                <a:cs typeface="Times New Roman" panose="02020603050405020304" pitchFamily="18" charset="0"/>
              </a:rPr>
              <a:t>                            - unit of account </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80">
                                          <p:stCondLst>
                                            <p:cond delay="0"/>
                                          </p:stCondLst>
                                        </p:cTn>
                                        <p:tgtEl>
                                          <p:spTgt spid="3">
                                            <p:txEl>
                                              <p:pRg st="0" end="0"/>
                                            </p:txEl>
                                          </p:spTgt>
                                        </p:tgtEl>
                                      </p:cBhvr>
                                    </p:animEffect>
                                    <p:anim calcmode="lin" valueType="num">
                                      <p:cBhvr>
                                        <p:cTn id="1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0" end="0"/>
                                            </p:txEl>
                                          </p:spTgt>
                                        </p:tgtEl>
                                      </p:cBhvr>
                                      <p:to x="100000" y="60000"/>
                                    </p:animScale>
                                    <p:animScale>
                                      <p:cBhvr>
                                        <p:cTn id="22" dur="166" decel="50000">
                                          <p:stCondLst>
                                            <p:cond delay="676"/>
                                          </p:stCondLst>
                                        </p:cTn>
                                        <p:tgtEl>
                                          <p:spTgt spid="3">
                                            <p:txEl>
                                              <p:pRg st="0" end="0"/>
                                            </p:txEl>
                                          </p:spTgt>
                                        </p:tgtEl>
                                      </p:cBhvr>
                                      <p:to x="100000" y="100000"/>
                                    </p:animScale>
                                    <p:animScale>
                                      <p:cBhvr>
                                        <p:cTn id="23" dur="26">
                                          <p:stCondLst>
                                            <p:cond delay="1312"/>
                                          </p:stCondLst>
                                        </p:cTn>
                                        <p:tgtEl>
                                          <p:spTgt spid="3">
                                            <p:txEl>
                                              <p:pRg st="0" end="0"/>
                                            </p:txEl>
                                          </p:spTgt>
                                        </p:tgtEl>
                                      </p:cBhvr>
                                      <p:to x="100000" y="80000"/>
                                    </p:animScale>
                                    <p:animScale>
                                      <p:cBhvr>
                                        <p:cTn id="24" dur="166" decel="50000">
                                          <p:stCondLst>
                                            <p:cond delay="1338"/>
                                          </p:stCondLst>
                                        </p:cTn>
                                        <p:tgtEl>
                                          <p:spTgt spid="3">
                                            <p:txEl>
                                              <p:pRg st="0" end="0"/>
                                            </p:txEl>
                                          </p:spTgt>
                                        </p:tgtEl>
                                      </p:cBhvr>
                                      <p:to x="100000" y="100000"/>
                                    </p:animScale>
                                    <p:animScale>
                                      <p:cBhvr>
                                        <p:cTn id="25" dur="26">
                                          <p:stCondLst>
                                            <p:cond delay="1642"/>
                                          </p:stCondLst>
                                        </p:cTn>
                                        <p:tgtEl>
                                          <p:spTgt spid="3">
                                            <p:txEl>
                                              <p:pRg st="0" end="0"/>
                                            </p:txEl>
                                          </p:spTgt>
                                        </p:tgtEl>
                                      </p:cBhvr>
                                      <p:to x="100000" y="90000"/>
                                    </p:animScale>
                                    <p:animScale>
                                      <p:cBhvr>
                                        <p:cTn id="26" dur="166" decel="50000">
                                          <p:stCondLst>
                                            <p:cond delay="1668"/>
                                          </p:stCondLst>
                                        </p:cTn>
                                        <p:tgtEl>
                                          <p:spTgt spid="3">
                                            <p:txEl>
                                              <p:pRg st="0" end="0"/>
                                            </p:txEl>
                                          </p:spTgt>
                                        </p:tgtEl>
                                      </p:cBhvr>
                                      <p:to x="100000" y="100000"/>
                                    </p:animScale>
                                    <p:animScale>
                                      <p:cBhvr>
                                        <p:cTn id="27" dur="26">
                                          <p:stCondLst>
                                            <p:cond delay="1808"/>
                                          </p:stCondLst>
                                        </p:cTn>
                                        <p:tgtEl>
                                          <p:spTgt spid="3">
                                            <p:txEl>
                                              <p:pRg st="0" end="0"/>
                                            </p:txEl>
                                          </p:spTgt>
                                        </p:tgtEl>
                                      </p:cBhvr>
                                      <p:to x="100000" y="95000"/>
                                    </p:animScale>
                                    <p:animScale>
                                      <p:cBhvr>
                                        <p:cTn id="28" dur="166" decel="50000">
                                          <p:stCondLst>
                                            <p:cond delay="1834"/>
                                          </p:stCondLst>
                                        </p:cTn>
                                        <p:tgtEl>
                                          <p:spTgt spid="3">
                                            <p:txEl>
                                              <p:pRg st="0" end="0"/>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wipe(down)">
                                      <p:cBhvr>
                                        <p:cTn id="31" dur="580">
                                          <p:stCondLst>
                                            <p:cond delay="0"/>
                                          </p:stCondLst>
                                        </p:cTn>
                                        <p:tgtEl>
                                          <p:spTgt spid="3">
                                            <p:txEl>
                                              <p:pRg st="1" end="1"/>
                                            </p:txEl>
                                          </p:spTgt>
                                        </p:tgtEl>
                                      </p:cBhvr>
                                    </p:animEffect>
                                    <p:anim calcmode="lin" valueType="num">
                                      <p:cBhvr>
                                        <p:cTn id="3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3">
                                            <p:txEl>
                                              <p:pRg st="1" end="1"/>
                                            </p:txEl>
                                          </p:spTgt>
                                        </p:tgtEl>
                                      </p:cBhvr>
                                      <p:to x="100000" y="60000"/>
                                    </p:animScale>
                                    <p:animScale>
                                      <p:cBhvr>
                                        <p:cTn id="38" dur="166" decel="50000">
                                          <p:stCondLst>
                                            <p:cond delay="676"/>
                                          </p:stCondLst>
                                        </p:cTn>
                                        <p:tgtEl>
                                          <p:spTgt spid="3">
                                            <p:txEl>
                                              <p:pRg st="1" end="1"/>
                                            </p:txEl>
                                          </p:spTgt>
                                        </p:tgtEl>
                                      </p:cBhvr>
                                      <p:to x="100000" y="100000"/>
                                    </p:animScale>
                                    <p:animScale>
                                      <p:cBhvr>
                                        <p:cTn id="39" dur="26">
                                          <p:stCondLst>
                                            <p:cond delay="1312"/>
                                          </p:stCondLst>
                                        </p:cTn>
                                        <p:tgtEl>
                                          <p:spTgt spid="3">
                                            <p:txEl>
                                              <p:pRg st="1" end="1"/>
                                            </p:txEl>
                                          </p:spTgt>
                                        </p:tgtEl>
                                      </p:cBhvr>
                                      <p:to x="100000" y="80000"/>
                                    </p:animScale>
                                    <p:animScale>
                                      <p:cBhvr>
                                        <p:cTn id="40" dur="166" decel="50000">
                                          <p:stCondLst>
                                            <p:cond delay="1338"/>
                                          </p:stCondLst>
                                        </p:cTn>
                                        <p:tgtEl>
                                          <p:spTgt spid="3">
                                            <p:txEl>
                                              <p:pRg st="1" end="1"/>
                                            </p:txEl>
                                          </p:spTgt>
                                        </p:tgtEl>
                                      </p:cBhvr>
                                      <p:to x="100000" y="100000"/>
                                    </p:animScale>
                                    <p:animScale>
                                      <p:cBhvr>
                                        <p:cTn id="41" dur="26">
                                          <p:stCondLst>
                                            <p:cond delay="1642"/>
                                          </p:stCondLst>
                                        </p:cTn>
                                        <p:tgtEl>
                                          <p:spTgt spid="3">
                                            <p:txEl>
                                              <p:pRg st="1" end="1"/>
                                            </p:txEl>
                                          </p:spTgt>
                                        </p:tgtEl>
                                      </p:cBhvr>
                                      <p:to x="100000" y="90000"/>
                                    </p:animScale>
                                    <p:animScale>
                                      <p:cBhvr>
                                        <p:cTn id="42" dur="166" decel="50000">
                                          <p:stCondLst>
                                            <p:cond delay="1668"/>
                                          </p:stCondLst>
                                        </p:cTn>
                                        <p:tgtEl>
                                          <p:spTgt spid="3">
                                            <p:txEl>
                                              <p:pRg st="1" end="1"/>
                                            </p:txEl>
                                          </p:spTgt>
                                        </p:tgtEl>
                                      </p:cBhvr>
                                      <p:to x="100000" y="100000"/>
                                    </p:animScale>
                                    <p:animScale>
                                      <p:cBhvr>
                                        <p:cTn id="43" dur="26">
                                          <p:stCondLst>
                                            <p:cond delay="1808"/>
                                          </p:stCondLst>
                                        </p:cTn>
                                        <p:tgtEl>
                                          <p:spTgt spid="3">
                                            <p:txEl>
                                              <p:pRg st="1" end="1"/>
                                            </p:txEl>
                                          </p:spTgt>
                                        </p:tgtEl>
                                      </p:cBhvr>
                                      <p:to x="100000" y="95000"/>
                                    </p:animScale>
                                    <p:animScale>
                                      <p:cBhvr>
                                        <p:cTn id="44" dur="166" decel="50000">
                                          <p:stCondLst>
                                            <p:cond delay="1834"/>
                                          </p:stCondLst>
                                        </p:cTn>
                                        <p:tgtEl>
                                          <p:spTgt spid="3">
                                            <p:txEl>
                                              <p:pRg st="1" end="1"/>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wipe(down)">
                                      <p:cBhvr>
                                        <p:cTn id="47" dur="580">
                                          <p:stCondLst>
                                            <p:cond delay="0"/>
                                          </p:stCondLst>
                                        </p:cTn>
                                        <p:tgtEl>
                                          <p:spTgt spid="3">
                                            <p:txEl>
                                              <p:pRg st="2" end="2"/>
                                            </p:txEl>
                                          </p:spTgt>
                                        </p:tgtEl>
                                      </p:cBhvr>
                                    </p:animEffect>
                                    <p:anim calcmode="lin" valueType="num">
                                      <p:cBhvr>
                                        <p:cTn id="4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3">
                                            <p:txEl>
                                              <p:pRg st="2" end="2"/>
                                            </p:txEl>
                                          </p:spTgt>
                                        </p:tgtEl>
                                      </p:cBhvr>
                                      <p:to x="100000" y="60000"/>
                                    </p:animScale>
                                    <p:animScale>
                                      <p:cBhvr>
                                        <p:cTn id="54" dur="166" decel="50000">
                                          <p:stCondLst>
                                            <p:cond delay="676"/>
                                          </p:stCondLst>
                                        </p:cTn>
                                        <p:tgtEl>
                                          <p:spTgt spid="3">
                                            <p:txEl>
                                              <p:pRg st="2" end="2"/>
                                            </p:txEl>
                                          </p:spTgt>
                                        </p:tgtEl>
                                      </p:cBhvr>
                                      <p:to x="100000" y="100000"/>
                                    </p:animScale>
                                    <p:animScale>
                                      <p:cBhvr>
                                        <p:cTn id="55" dur="26">
                                          <p:stCondLst>
                                            <p:cond delay="1312"/>
                                          </p:stCondLst>
                                        </p:cTn>
                                        <p:tgtEl>
                                          <p:spTgt spid="3">
                                            <p:txEl>
                                              <p:pRg st="2" end="2"/>
                                            </p:txEl>
                                          </p:spTgt>
                                        </p:tgtEl>
                                      </p:cBhvr>
                                      <p:to x="100000" y="80000"/>
                                    </p:animScale>
                                    <p:animScale>
                                      <p:cBhvr>
                                        <p:cTn id="56" dur="166" decel="50000">
                                          <p:stCondLst>
                                            <p:cond delay="1338"/>
                                          </p:stCondLst>
                                        </p:cTn>
                                        <p:tgtEl>
                                          <p:spTgt spid="3">
                                            <p:txEl>
                                              <p:pRg st="2" end="2"/>
                                            </p:txEl>
                                          </p:spTgt>
                                        </p:tgtEl>
                                      </p:cBhvr>
                                      <p:to x="100000" y="100000"/>
                                    </p:animScale>
                                    <p:animScale>
                                      <p:cBhvr>
                                        <p:cTn id="57" dur="26">
                                          <p:stCondLst>
                                            <p:cond delay="1642"/>
                                          </p:stCondLst>
                                        </p:cTn>
                                        <p:tgtEl>
                                          <p:spTgt spid="3">
                                            <p:txEl>
                                              <p:pRg st="2" end="2"/>
                                            </p:txEl>
                                          </p:spTgt>
                                        </p:tgtEl>
                                      </p:cBhvr>
                                      <p:to x="100000" y="90000"/>
                                    </p:animScale>
                                    <p:animScale>
                                      <p:cBhvr>
                                        <p:cTn id="58" dur="166" decel="50000">
                                          <p:stCondLst>
                                            <p:cond delay="1668"/>
                                          </p:stCondLst>
                                        </p:cTn>
                                        <p:tgtEl>
                                          <p:spTgt spid="3">
                                            <p:txEl>
                                              <p:pRg st="2" end="2"/>
                                            </p:txEl>
                                          </p:spTgt>
                                        </p:tgtEl>
                                      </p:cBhvr>
                                      <p:to x="100000" y="100000"/>
                                    </p:animScale>
                                    <p:animScale>
                                      <p:cBhvr>
                                        <p:cTn id="59" dur="26">
                                          <p:stCondLst>
                                            <p:cond delay="1808"/>
                                          </p:stCondLst>
                                        </p:cTn>
                                        <p:tgtEl>
                                          <p:spTgt spid="3">
                                            <p:txEl>
                                              <p:pRg st="2" end="2"/>
                                            </p:txEl>
                                          </p:spTgt>
                                        </p:tgtEl>
                                      </p:cBhvr>
                                      <p:to x="100000" y="95000"/>
                                    </p:animScale>
                                    <p:animScale>
                                      <p:cBhvr>
                                        <p:cTn id="60" dur="166" decel="50000">
                                          <p:stCondLst>
                                            <p:cond delay="1834"/>
                                          </p:stCondLst>
                                        </p:cTn>
                                        <p:tgtEl>
                                          <p:spTgt spid="3">
                                            <p:txEl>
                                              <p:pRg st="2" end="2"/>
                                            </p:txEl>
                                          </p:spTgt>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animEffect transition="in" filter="wipe(down)">
                                      <p:cBhvr>
                                        <p:cTn id="63" dur="580">
                                          <p:stCondLst>
                                            <p:cond delay="0"/>
                                          </p:stCondLst>
                                        </p:cTn>
                                        <p:tgtEl>
                                          <p:spTgt spid="3">
                                            <p:txEl>
                                              <p:pRg st="3" end="3"/>
                                            </p:txEl>
                                          </p:spTgt>
                                        </p:tgtEl>
                                      </p:cBhvr>
                                    </p:animEffect>
                                    <p:anim calcmode="lin" valueType="num">
                                      <p:cBhvr>
                                        <p:cTn id="64"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3">
                                            <p:txEl>
                                              <p:pRg st="3" end="3"/>
                                            </p:txEl>
                                          </p:spTgt>
                                        </p:tgtEl>
                                      </p:cBhvr>
                                      <p:to x="100000" y="60000"/>
                                    </p:animScale>
                                    <p:animScale>
                                      <p:cBhvr>
                                        <p:cTn id="70" dur="166" decel="50000">
                                          <p:stCondLst>
                                            <p:cond delay="676"/>
                                          </p:stCondLst>
                                        </p:cTn>
                                        <p:tgtEl>
                                          <p:spTgt spid="3">
                                            <p:txEl>
                                              <p:pRg st="3" end="3"/>
                                            </p:txEl>
                                          </p:spTgt>
                                        </p:tgtEl>
                                      </p:cBhvr>
                                      <p:to x="100000" y="100000"/>
                                    </p:animScale>
                                    <p:animScale>
                                      <p:cBhvr>
                                        <p:cTn id="71" dur="26">
                                          <p:stCondLst>
                                            <p:cond delay="1312"/>
                                          </p:stCondLst>
                                        </p:cTn>
                                        <p:tgtEl>
                                          <p:spTgt spid="3">
                                            <p:txEl>
                                              <p:pRg st="3" end="3"/>
                                            </p:txEl>
                                          </p:spTgt>
                                        </p:tgtEl>
                                      </p:cBhvr>
                                      <p:to x="100000" y="80000"/>
                                    </p:animScale>
                                    <p:animScale>
                                      <p:cBhvr>
                                        <p:cTn id="72" dur="166" decel="50000">
                                          <p:stCondLst>
                                            <p:cond delay="1338"/>
                                          </p:stCondLst>
                                        </p:cTn>
                                        <p:tgtEl>
                                          <p:spTgt spid="3">
                                            <p:txEl>
                                              <p:pRg st="3" end="3"/>
                                            </p:txEl>
                                          </p:spTgt>
                                        </p:tgtEl>
                                      </p:cBhvr>
                                      <p:to x="100000" y="100000"/>
                                    </p:animScale>
                                    <p:animScale>
                                      <p:cBhvr>
                                        <p:cTn id="73" dur="26">
                                          <p:stCondLst>
                                            <p:cond delay="1642"/>
                                          </p:stCondLst>
                                        </p:cTn>
                                        <p:tgtEl>
                                          <p:spTgt spid="3">
                                            <p:txEl>
                                              <p:pRg st="3" end="3"/>
                                            </p:txEl>
                                          </p:spTgt>
                                        </p:tgtEl>
                                      </p:cBhvr>
                                      <p:to x="100000" y="90000"/>
                                    </p:animScale>
                                    <p:animScale>
                                      <p:cBhvr>
                                        <p:cTn id="74" dur="166" decel="50000">
                                          <p:stCondLst>
                                            <p:cond delay="1668"/>
                                          </p:stCondLst>
                                        </p:cTn>
                                        <p:tgtEl>
                                          <p:spTgt spid="3">
                                            <p:txEl>
                                              <p:pRg st="3" end="3"/>
                                            </p:txEl>
                                          </p:spTgt>
                                        </p:tgtEl>
                                      </p:cBhvr>
                                      <p:to x="100000" y="100000"/>
                                    </p:animScale>
                                    <p:animScale>
                                      <p:cBhvr>
                                        <p:cTn id="75" dur="26">
                                          <p:stCondLst>
                                            <p:cond delay="1808"/>
                                          </p:stCondLst>
                                        </p:cTn>
                                        <p:tgtEl>
                                          <p:spTgt spid="3">
                                            <p:txEl>
                                              <p:pRg st="3" end="3"/>
                                            </p:txEl>
                                          </p:spTgt>
                                        </p:tgtEl>
                                      </p:cBhvr>
                                      <p:to x="100000" y="95000"/>
                                    </p:animScale>
                                    <p:animScale>
                                      <p:cBhvr>
                                        <p:cTn id="76" dur="166" decel="50000">
                                          <p:stCondLst>
                                            <p:cond delay="1834"/>
                                          </p:stCondLst>
                                        </p:cTn>
                                        <p:tgtEl>
                                          <p:spTgt spid="3">
                                            <p:txEl>
                                              <p:pRg st="3" end="3"/>
                                            </p:txEl>
                                          </p:spTgt>
                                        </p:tgtEl>
                                      </p:cBhvr>
                                      <p:to x="100000" y="100000"/>
                                    </p:animScale>
                                  </p:childTnLst>
                                </p:cTn>
                              </p:par>
                              <p:par>
                                <p:cTn id="77" presetID="26" presetClass="entr" presetSubtype="0" fill="hold" nodeType="with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KEYNES’S EQUATION</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73481" y="1814513"/>
            <a:ext cx="9881374" cy="4605337"/>
          </a:xfrm>
        </p:spPr>
        <p:txBody>
          <a:bodyPr>
            <a:noAutofit/>
          </a:bodyPr>
          <a:lstStyle/>
          <a:p>
            <a:r>
              <a:rPr lang="en-US" sz="2400" dirty="0">
                <a:solidFill>
                  <a:schemeClr val="tx1"/>
                </a:solidFill>
                <a:latin typeface="Times New Roman" panose="02020603050405020304" pitchFamily="18" charset="0"/>
                <a:cs typeface="Times New Roman" panose="02020603050405020304" pitchFamily="18" charset="0"/>
              </a:rPr>
              <a:t>KEYNES EQAUTION IS EXPREESED AS </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n = pk  (or)  p = n/k</a:t>
            </a:r>
          </a:p>
          <a:p>
            <a:r>
              <a:rPr lang="en-US" sz="2400" dirty="0">
                <a:latin typeface="Times New Roman" panose="02020603050405020304" pitchFamily="18" charset="0"/>
                <a:cs typeface="Times New Roman" panose="02020603050405020304" pitchFamily="18" charset="0"/>
              </a:rPr>
              <a:t>n = Total supply of money </a:t>
            </a:r>
          </a:p>
          <a:p>
            <a:r>
              <a:rPr lang="en-US" sz="2400" dirty="0">
                <a:latin typeface="Times New Roman" panose="02020603050405020304" pitchFamily="18" charset="0"/>
                <a:cs typeface="Times New Roman" panose="02020603050405020304" pitchFamily="18" charset="0"/>
              </a:rPr>
              <a:t>P = General price level of consumption goods</a:t>
            </a:r>
          </a:p>
          <a:p>
            <a:r>
              <a:rPr lang="en-US" sz="2400" dirty="0">
                <a:latin typeface="Times New Roman" panose="02020603050405020304" pitchFamily="18" charset="0"/>
                <a:cs typeface="Times New Roman" panose="02020603050405020304" pitchFamily="18" charset="0"/>
              </a:rPr>
              <a:t>k = Total quantity of consumption units the people decide to keep in the form of cash</a:t>
            </a:r>
          </a:p>
          <a:p>
            <a:r>
              <a:rPr lang="en-US" sz="2400" dirty="0">
                <a:solidFill>
                  <a:schemeClr val="tx1"/>
                </a:solidFill>
                <a:latin typeface="Times New Roman" panose="02020603050405020304" pitchFamily="18" charset="0"/>
                <a:cs typeface="Times New Roman" panose="02020603050405020304" pitchFamily="18" charset="0"/>
              </a:rPr>
              <a:t>KEYENS  EXTENDED HIS EQUATION  IN THE FOLLOEING FORM </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n = pk  ( k = </a:t>
            </a:r>
            <a:r>
              <a:rPr lang="en-US" sz="2400" dirty="0" err="1">
                <a:latin typeface="Times New Roman" panose="02020603050405020304" pitchFamily="18" charset="0"/>
                <a:cs typeface="Times New Roman" panose="02020603050405020304" pitchFamily="18" charset="0"/>
              </a:rPr>
              <a:t>rk</a:t>
            </a:r>
            <a:r>
              <a:rPr lang="en-US" sz="2400" dirty="0">
                <a:latin typeface="Times New Roman" panose="02020603050405020304" pitchFamily="18" charset="0"/>
                <a:cs typeface="Times New Roman" panose="02020603050405020304" pitchFamily="18" charset="0"/>
              </a:rPr>
              <a:t>’ ) or p = n/( k= </a:t>
            </a:r>
            <a:r>
              <a:rPr lang="en-US" sz="2400" dirty="0" err="1">
                <a:latin typeface="Times New Roman" panose="02020603050405020304" pitchFamily="18" charset="0"/>
                <a:cs typeface="Times New Roman" panose="02020603050405020304" pitchFamily="18" charset="0"/>
              </a:rPr>
              <a:t>rk</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578255"/>
            <a:ext cx="2569585" cy="30835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822" y="360217"/>
            <a:ext cx="11500356" cy="6165273"/>
          </a:xfrm>
          <a:scene3d>
            <a:camera prst="orthographicFront"/>
            <a:lightRig rig="threePt" dir="t"/>
          </a:scene3d>
          <a:sp3d>
            <a:bevelT/>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INFLATION</a:t>
            </a:r>
            <a:r>
              <a:rPr lang="en-US" dirty="0"/>
              <a:t> </a:t>
            </a:r>
            <a:endParaRPr lang="en-IN" dirty="0"/>
          </a:p>
        </p:txBody>
      </p:sp>
      <p:sp>
        <p:nvSpPr>
          <p:cNvPr id="3" name="Content Placeholder 2"/>
          <p:cNvSpPr>
            <a:spLocks noGrp="1"/>
          </p:cNvSpPr>
          <p:nvPr>
            <p:ph idx="1"/>
          </p:nvPr>
        </p:nvSpPr>
        <p:spPr>
          <a:xfrm>
            <a:off x="1173480" y="1676400"/>
            <a:ext cx="9842391" cy="4572000"/>
          </a:xfrm>
        </p:spPr>
        <p:txBody>
          <a:bodyPr>
            <a:normAutofit/>
          </a:bodyPr>
          <a:lstStyle/>
          <a:p>
            <a:pPr marL="45720" indent="0">
              <a:buNone/>
            </a:pPr>
            <a:r>
              <a:rPr lang="en-US" sz="2400" b="1" dirty="0">
                <a:solidFill>
                  <a:schemeClr val="tx1"/>
                </a:solidFill>
                <a:latin typeface="Times New Roman" panose="02020603050405020304" pitchFamily="18" charset="0"/>
                <a:cs typeface="Times New Roman" panose="02020603050405020304" pitchFamily="18" charset="0"/>
              </a:rPr>
              <a:t>MEANING:</a:t>
            </a:r>
          </a:p>
          <a:p>
            <a:pPr>
              <a:lnSpc>
                <a:spcPct val="100000"/>
              </a:lnSpc>
            </a:pPr>
            <a:r>
              <a:rPr lang="en-US" sz="2400" dirty="0">
                <a:latin typeface="Times New Roman" panose="02020603050405020304" pitchFamily="18" charset="0"/>
                <a:cs typeface="Times New Roman" panose="02020603050405020304" pitchFamily="18" charset="0"/>
              </a:rPr>
              <a:t>Inflation is  the  rate  which the general level of prices for goods and services is rising and consequently the purchasing power of currency is falling </a:t>
            </a:r>
            <a:endParaRPr lang="en-US" sz="2400" b="1" dirty="0">
              <a:latin typeface="Times New Roman" panose="02020603050405020304" pitchFamily="18" charset="0"/>
              <a:cs typeface="Times New Roman" panose="02020603050405020304" pitchFamily="18" charset="0"/>
            </a:endParaRPr>
          </a:p>
          <a:p>
            <a:pPr marL="45720" indent="0">
              <a:buNone/>
            </a:pPr>
            <a:endParaRPr lang="en-US" sz="2400" b="1" dirty="0">
              <a:latin typeface="Times New Roman" panose="02020603050405020304" pitchFamily="18" charset="0"/>
              <a:cs typeface="Times New Roman" panose="02020603050405020304" pitchFamily="18" charset="0"/>
            </a:endParaRPr>
          </a:p>
          <a:p>
            <a:pPr marL="45720" indent="0">
              <a:buNone/>
            </a:pPr>
            <a:r>
              <a:rPr lang="en-US" sz="2400" b="1" dirty="0">
                <a:solidFill>
                  <a:schemeClr val="tx1"/>
                </a:solidFill>
                <a:latin typeface="Times New Roman" panose="02020603050405020304" pitchFamily="18" charset="0"/>
                <a:cs typeface="Times New Roman" panose="02020603050405020304" pitchFamily="18" charset="0"/>
              </a:rPr>
              <a:t>DEFINITION:</a:t>
            </a:r>
          </a:p>
          <a:p>
            <a:r>
              <a:rPr lang="en-US" sz="2400" dirty="0">
                <a:latin typeface="Times New Roman" panose="02020603050405020304" pitchFamily="18" charset="0"/>
                <a:cs typeface="Times New Roman" panose="02020603050405020304" pitchFamily="18" charset="0"/>
              </a:rPr>
              <a:t>“Too much of money chasing too few goods” </a:t>
            </a:r>
          </a:p>
          <a:p>
            <a:r>
              <a:rPr lang="en-US" sz="2400" dirty="0">
                <a:latin typeface="Times New Roman" panose="02020603050405020304" pitchFamily="18" charset="0"/>
                <a:cs typeface="Times New Roman" panose="02020603050405020304" pitchFamily="18" charset="0"/>
              </a:rPr>
              <a:t>“ A state  of abnormal decreases in the quantity of purchasing power”</a:t>
            </a:r>
          </a:p>
          <a:p>
            <a:endParaRPr lang="en-US" sz="2400" dirty="0">
              <a:latin typeface="Times New Roman" panose="02020603050405020304" pitchFamily="18" charset="0"/>
              <a:cs typeface="Times New Roman" panose="02020603050405020304" pitchFamily="18" charset="0"/>
            </a:endParaRPr>
          </a:p>
          <a:p>
            <a:r>
              <a:rPr lang="en-IN" dirty="0">
                <a:hlinkClick r:id="rId2"/>
              </a:rPr>
              <a:t>https://youtu.be/26tIbP6LGVo</a:t>
            </a:r>
            <a:r>
              <a:rPr lang="en-IN" dirty="0"/>
              <a:t> ( you tube video if you need you see) </a:t>
            </a:r>
          </a:p>
          <a:p>
            <a:endParaRPr lang="en-I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746" y="249382"/>
            <a:ext cx="9875520" cy="1356360"/>
          </a:xfrm>
        </p:spPr>
        <p:txBody>
          <a:bodyPr>
            <a:normAutofit/>
          </a:bodyPr>
          <a:lstStyle/>
          <a:p>
            <a:r>
              <a:rPr lang="en-US" dirty="0">
                <a:latin typeface="Times New Roman" panose="02020603050405020304" pitchFamily="18" charset="0"/>
                <a:cs typeface="Times New Roman" panose="02020603050405020304" pitchFamily="18" charset="0"/>
              </a:rPr>
              <a:t>TYPES OF INFLATION</a:t>
            </a:r>
            <a:br>
              <a:rPr lang="en-US" dirty="0"/>
            </a:br>
            <a:endParaRPr lang="en-IN" dirty="0"/>
          </a:p>
        </p:txBody>
      </p:sp>
      <p:sp>
        <p:nvSpPr>
          <p:cNvPr id="3" name="Content Placeholder 2"/>
          <p:cNvSpPr>
            <a:spLocks noGrp="1"/>
          </p:cNvSpPr>
          <p:nvPr>
            <p:ph idx="1"/>
          </p:nvPr>
        </p:nvSpPr>
        <p:spPr>
          <a:xfrm>
            <a:off x="1039092" y="1115291"/>
            <a:ext cx="9875519" cy="4627418"/>
          </a:xfrm>
        </p:spPr>
        <p:txBody>
          <a:bodyPr>
            <a:normAutofit/>
          </a:bodyPr>
          <a:lstStyle/>
          <a:p>
            <a:pPr marL="45720" indent="0" algn="ctr">
              <a:buNone/>
            </a:pPr>
            <a:r>
              <a:rPr lang="en-US" sz="2400" dirty="0">
                <a:latin typeface="Times New Roman" panose="02020603050405020304" pitchFamily="18" charset="0"/>
                <a:cs typeface="Times New Roman" panose="02020603050405020304" pitchFamily="18" charset="0"/>
              </a:rPr>
              <a:t>ON THE BASIS OF SPEED </a:t>
            </a:r>
            <a:endParaRPr lang="en-IN"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65" y="1605743"/>
            <a:ext cx="8981902" cy="500287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711199"/>
            <a:ext cx="10112745" cy="5385825"/>
          </a:xfrm>
        </p:spPr>
        <p:txBody>
          <a:bodyPr>
            <a:normAutofit/>
          </a:bodyPr>
          <a:lstStyle/>
          <a:p>
            <a:pPr marL="45720" indent="0">
              <a:buNone/>
            </a:pPr>
            <a:r>
              <a:rPr lang="en-US" sz="2400" b="1" dirty="0">
                <a:solidFill>
                  <a:schemeClr val="accent3">
                    <a:lumMod val="50000"/>
                  </a:schemeClr>
                </a:solidFill>
                <a:latin typeface="Times New Roman" panose="02020603050405020304" pitchFamily="18" charset="0"/>
                <a:cs typeface="Times New Roman" panose="02020603050405020304" pitchFamily="18" charset="0"/>
              </a:rPr>
              <a:t>CREEPING INFLATION </a:t>
            </a:r>
            <a:r>
              <a:rPr lang="en-US" sz="2400" dirty="0">
                <a:solidFill>
                  <a:schemeClr val="accent3">
                    <a:lumMod val="50000"/>
                  </a:schemeClr>
                </a:solidFill>
                <a:latin typeface="Times New Roman" panose="02020603050405020304" pitchFamily="18" charset="0"/>
                <a:cs typeface="Times New Roman" panose="02020603050405020304" pitchFamily="18" charset="0"/>
              </a:rPr>
              <a:t>:</a:t>
            </a:r>
          </a:p>
          <a:p>
            <a:pPr marL="0" indent="0" defTabSz="720725"/>
            <a:r>
              <a:rPr lang="en-US" sz="2400" dirty="0">
                <a:latin typeface="Times New Roman" panose="02020603050405020304" pitchFamily="18" charset="0"/>
                <a:cs typeface="Times New Roman" panose="02020603050405020304" pitchFamily="18" charset="0"/>
              </a:rPr>
              <a:t>     Creeping inflation is slow-moving and very mild.</a:t>
            </a:r>
          </a:p>
          <a:p>
            <a:pPr marL="342900" indent="-342900"/>
            <a:r>
              <a:rPr lang="en-US" sz="2400" dirty="0">
                <a:latin typeface="Times New Roman" panose="02020603050405020304" pitchFamily="18" charset="0"/>
                <a:cs typeface="Times New Roman" panose="02020603050405020304" pitchFamily="18" charset="0"/>
              </a:rPr>
              <a:t>  This type of inflation is no way dangerous to the economy. </a:t>
            </a:r>
          </a:p>
          <a:p>
            <a:pPr marL="342900" indent="-342900"/>
            <a:r>
              <a:rPr lang="en-US" sz="2400" dirty="0">
                <a:latin typeface="Times New Roman" panose="02020603050405020304" pitchFamily="18" charset="0"/>
                <a:cs typeface="Times New Roman" panose="02020603050405020304" pitchFamily="18" charset="0"/>
              </a:rPr>
              <a:t>  This is also known as mid inflation or moderate inflation.</a:t>
            </a:r>
          </a:p>
          <a:p>
            <a:endParaRPr lang="en-US" sz="2400" dirty="0">
              <a:solidFill>
                <a:schemeClr val="accent3">
                  <a:lumMod val="50000"/>
                </a:schemeClr>
              </a:solidFill>
              <a:latin typeface="Times New Roman" panose="02020603050405020304" pitchFamily="18" charset="0"/>
              <a:cs typeface="Times New Roman" panose="02020603050405020304" pitchFamily="18" charset="0"/>
            </a:endParaRPr>
          </a:p>
          <a:p>
            <a:r>
              <a:rPr lang="en-IN" altLang="en-US" sz="2400" dirty="0">
                <a:solidFill>
                  <a:schemeClr val="accent3">
                    <a:lumMod val="50000"/>
                  </a:schemeClr>
                </a:solidFill>
                <a:latin typeface="Times New Roman" panose="02020603050405020304" pitchFamily="18" charset="0"/>
                <a:cs typeface="Times New Roman" panose="02020603050405020304" pitchFamily="18" charset="0"/>
              </a:rPr>
              <a:t>,.</a:t>
            </a:r>
            <a:endParaRPr lang="en-US" sz="2400" dirty="0">
              <a:solidFill>
                <a:schemeClr val="accent3">
                  <a:lumMod val="50000"/>
                </a:schemeClr>
              </a:solidFill>
              <a:latin typeface="Times New Roman" panose="02020603050405020304" pitchFamily="18" charset="0"/>
              <a:cs typeface="Times New Roman" panose="02020603050405020304" pitchFamily="18" charset="0"/>
            </a:endParaRPr>
          </a:p>
          <a:p>
            <a:pPr marL="45720" indent="0">
              <a:buNone/>
            </a:pPr>
            <a:r>
              <a:rPr lang="en-US" sz="2400" b="1" dirty="0">
                <a:solidFill>
                  <a:schemeClr val="accent3">
                    <a:lumMod val="50000"/>
                  </a:schemeClr>
                </a:solidFill>
                <a:latin typeface="Times New Roman" panose="02020603050405020304" pitchFamily="18" charset="0"/>
                <a:cs typeface="Times New Roman" panose="02020603050405020304" pitchFamily="18" charset="0"/>
              </a:rPr>
              <a:t>WALKING INFLATION:</a:t>
            </a:r>
          </a:p>
          <a:p>
            <a:pPr marL="342900" indent="-342900"/>
            <a:r>
              <a:rPr lang="en-US" sz="2400" dirty="0">
                <a:latin typeface="Times New Roman" panose="02020603050405020304" pitchFamily="18" charset="0"/>
                <a:cs typeface="Times New Roman" panose="02020603050405020304" pitchFamily="18" charset="0"/>
              </a:rPr>
              <a:t>   When prices rise moderately and the annual inflation rate</a:t>
            </a:r>
          </a:p>
          <a:p>
            <a:pPr marL="0" indent="0">
              <a:buNone/>
            </a:pPr>
            <a:r>
              <a:rPr lang="en-US" sz="2400" dirty="0">
                <a:latin typeface="Times New Roman" panose="02020603050405020304" pitchFamily="18" charset="0"/>
                <a:cs typeface="Times New Roman" panose="02020603050405020304" pitchFamily="18" charset="0"/>
              </a:rPr>
              <a:t>         is a single digit ( 3% - 9% ).</a:t>
            </a:r>
          </a:p>
          <a:p>
            <a:pPr marL="0" indent="0">
              <a:buNone/>
            </a:pPr>
            <a:endParaRPr lang="en-US" sz="2400" dirty="0">
              <a:latin typeface="Times New Roman" panose="02020603050405020304" pitchFamily="18" charset="0"/>
              <a:cs typeface="Times New Roman" panose="02020603050405020304" pitchFamily="18" charset="0"/>
            </a:endParaRPr>
          </a:p>
          <a:p>
            <a:endParaRPr lang="en-US" sz="2400" dirty="0"/>
          </a:p>
          <a:p>
            <a:endParaRPr lang="en-US" sz="2400" dirty="0"/>
          </a:p>
          <a:p>
            <a:endParaRPr lang="en-US" dirty="0">
              <a:solidFill>
                <a:schemeClr val="accent3">
                  <a:lumMod val="50000"/>
                </a:schemeClr>
              </a:solidFill>
            </a:endParaRPr>
          </a:p>
          <a:p>
            <a:endParaRPr lang="en-US" dirty="0"/>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2350" y="711199"/>
            <a:ext cx="2644960" cy="200429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62736" y="3089563"/>
            <a:ext cx="2354574" cy="356154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745" y="637309"/>
            <a:ext cx="10459109" cy="5902036"/>
          </a:xfrm>
        </p:spPr>
        <p:txBody>
          <a:bodyPr>
            <a:normAutofit/>
          </a:bodyPr>
          <a:lstStyle/>
          <a:p>
            <a:pPr marL="45720" indent="0">
              <a:buNone/>
            </a:pPr>
            <a:r>
              <a:rPr lang="en-US" sz="2400" b="1" dirty="0">
                <a:solidFill>
                  <a:schemeClr val="tx1"/>
                </a:solidFill>
                <a:latin typeface="Times New Roman" panose="02020603050405020304" pitchFamily="18" charset="0"/>
                <a:cs typeface="Times New Roman" panose="02020603050405020304" pitchFamily="18" charset="0"/>
              </a:rPr>
              <a:t>RUNNING INFLATION </a:t>
            </a:r>
            <a:r>
              <a:rPr lang="en-US" sz="2400" b="1" dirty="0">
                <a:solidFill>
                  <a:schemeClr val="accent3">
                    <a:lumMod val="50000"/>
                  </a:schemeClr>
                </a:solidFill>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342900" indent="-342900"/>
            <a:r>
              <a:rPr lang="en-US" sz="2400" dirty="0">
                <a:latin typeface="Times New Roman" panose="02020603050405020304" pitchFamily="18" charset="0"/>
                <a:cs typeface="Times New Roman" panose="02020603050405020304" pitchFamily="18" charset="0"/>
              </a:rPr>
              <a:t>When prices rise rapidly like the running horse </a:t>
            </a:r>
          </a:p>
          <a:p>
            <a:pPr marL="0" indent="0">
              <a:buNone/>
            </a:pPr>
            <a:r>
              <a:rPr lang="en-US" sz="2400" dirty="0">
                <a:latin typeface="Times New Roman" panose="02020603050405020304" pitchFamily="18" charset="0"/>
                <a:cs typeface="Times New Roman" panose="02020603050405020304" pitchFamily="18" charset="0"/>
              </a:rPr>
              <a:t>       at a rate of speed of  10% - 20% per annum.</a:t>
            </a:r>
          </a:p>
          <a:p>
            <a:endParaRPr lang="en-US" sz="2400" dirty="0">
              <a:solidFill>
                <a:srgbClr val="7030A0"/>
              </a:solidFill>
              <a:latin typeface="Times New Roman" panose="02020603050405020304" pitchFamily="18" charset="0"/>
              <a:cs typeface="Times New Roman" panose="02020603050405020304" pitchFamily="18" charset="0"/>
            </a:endParaRPr>
          </a:p>
          <a:p>
            <a:endParaRPr lang="en-US" sz="2400" dirty="0">
              <a:solidFill>
                <a:srgbClr val="7030A0"/>
              </a:solidFill>
              <a:latin typeface="Times New Roman" panose="02020603050405020304" pitchFamily="18" charset="0"/>
              <a:cs typeface="Times New Roman" panose="02020603050405020304" pitchFamily="18" charset="0"/>
            </a:endParaRPr>
          </a:p>
          <a:p>
            <a:endParaRPr lang="en-US" sz="2400" dirty="0">
              <a:solidFill>
                <a:srgbClr val="7030A0"/>
              </a:solidFill>
              <a:latin typeface="Times New Roman" panose="02020603050405020304" pitchFamily="18" charset="0"/>
              <a:cs typeface="Times New Roman" panose="02020603050405020304" pitchFamily="18" charset="0"/>
            </a:endParaRPr>
          </a:p>
          <a:p>
            <a:pPr marL="45720" indent="0">
              <a:buNone/>
            </a:pPr>
            <a:r>
              <a:rPr lang="en-US" sz="2400" b="1" dirty="0">
                <a:solidFill>
                  <a:schemeClr val="tx1"/>
                </a:solidFill>
                <a:latin typeface="Times New Roman" panose="02020603050405020304" pitchFamily="18" charset="0"/>
                <a:cs typeface="Times New Roman" panose="02020603050405020304" pitchFamily="18" charset="0"/>
              </a:rPr>
              <a:t>GALLOPING INFLATION :</a:t>
            </a:r>
          </a:p>
          <a:p>
            <a:pPr marL="342900" indent="-342900"/>
            <a:r>
              <a:rPr lang="en-US" sz="2400" dirty="0">
                <a:latin typeface="Times New Roman" panose="02020603050405020304" pitchFamily="18" charset="0"/>
                <a:cs typeface="Times New Roman" panose="02020603050405020304" pitchFamily="18" charset="0"/>
              </a:rPr>
              <a:t>           It is otherwise known as hyper inflation.</a:t>
            </a:r>
          </a:p>
          <a:p>
            <a:pPr marL="342900" indent="-342900"/>
            <a:r>
              <a:rPr lang="en-US" sz="2400" dirty="0">
                <a:latin typeface="Times New Roman" panose="02020603050405020304" pitchFamily="18" charset="0"/>
                <a:cs typeface="Times New Roman" panose="02020603050405020304" pitchFamily="18" charset="0"/>
              </a:rPr>
              <a:t>           It points out to unmanageably high inflation. </a:t>
            </a:r>
          </a:p>
          <a:p>
            <a:pPr marL="342900" indent="-342900"/>
            <a:r>
              <a:rPr lang="en-US" sz="2400" dirty="0">
                <a:latin typeface="Times New Roman" panose="02020603050405020304" pitchFamily="18" charset="0"/>
                <a:cs typeface="Times New Roman" panose="02020603050405020304" pitchFamily="18" charset="0"/>
              </a:rPr>
              <a:t>           rates that run in two or three digits ( 20% - 100% ).</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9746" y="3588327"/>
            <a:ext cx="3126509" cy="234488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4737" y="924791"/>
            <a:ext cx="2676525" cy="17145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361950"/>
            <a:ext cx="10858500" cy="1604010"/>
          </a:xfrm>
        </p:spPr>
        <p:txBody>
          <a:bodyPr>
            <a:normAutofit fontScale="90000"/>
          </a:bodyPr>
          <a:lstStyle/>
          <a:p>
            <a:r>
              <a:rPr lang="en-US" dirty="0">
                <a:latin typeface="Times New Roman" panose="02020603050405020304" pitchFamily="18" charset="0"/>
                <a:cs typeface="Times New Roman" panose="02020603050405020304" pitchFamily="18" charset="0"/>
              </a:rPr>
              <a:t>DEMAND – PULL VS  COST - PUSH INFLATION</a:t>
            </a:r>
            <a:br>
              <a:rPr lang="en-US" dirty="0">
                <a:latin typeface="Times New Roman" panose="02020603050405020304" pitchFamily="18" charset="0"/>
                <a:cs typeface="Times New Roman" panose="02020603050405020304" pitchFamily="18" charset="0"/>
              </a:rPr>
            </a:br>
            <a:endParaRPr lang="en-IN" dirty="0"/>
          </a:p>
        </p:txBody>
      </p:sp>
      <p:sp>
        <p:nvSpPr>
          <p:cNvPr id="5" name="Content Placeholder 4"/>
          <p:cNvSpPr>
            <a:spLocks noGrp="1"/>
          </p:cNvSpPr>
          <p:nvPr>
            <p:ph idx="1"/>
          </p:nvPr>
        </p:nvSpPr>
        <p:spPr>
          <a:xfrm>
            <a:off x="800100" y="1771650"/>
            <a:ext cx="10215771" cy="4324350"/>
          </a:xfrm>
        </p:spPr>
        <p:txBody>
          <a:bodyPr>
            <a:normAutofit/>
          </a:bodyPr>
          <a:lstStyle/>
          <a:p>
            <a:pPr marL="45720" indent="0">
              <a:buNone/>
            </a:pPr>
            <a:r>
              <a:rPr lang="en-US" sz="2400" b="1" dirty="0">
                <a:solidFill>
                  <a:schemeClr val="tx1"/>
                </a:solidFill>
                <a:latin typeface="Times New Roman" panose="02020603050405020304" pitchFamily="18" charset="0"/>
                <a:cs typeface="Times New Roman" panose="02020603050405020304" pitchFamily="18" charset="0"/>
              </a:rPr>
              <a:t>DE</a:t>
            </a:r>
            <a:r>
              <a:rPr lang="en-US" sz="2400" dirty="0">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MAND PULL INFLATION:</a:t>
            </a:r>
          </a:p>
          <a:p>
            <a:pPr marL="342900" indent="-342900" defTabSz="628650"/>
            <a:r>
              <a:rPr lang="en-US" sz="2400" dirty="0">
                <a:latin typeface="Times New Roman" panose="02020603050405020304" pitchFamily="18" charset="0"/>
                <a:cs typeface="Times New Roman" panose="02020603050405020304" pitchFamily="18" charset="0"/>
              </a:rPr>
              <a:t> Demand and supply play a crucial role in deciding the </a:t>
            </a:r>
          </a:p>
          <a:p>
            <a:pPr marL="0" indent="0" defTabSz="628650">
              <a:buNone/>
            </a:pPr>
            <a:r>
              <a:rPr lang="en-US" sz="2400" dirty="0">
                <a:latin typeface="Times New Roman" panose="02020603050405020304" pitchFamily="18" charset="0"/>
                <a:cs typeface="Times New Roman" panose="02020603050405020304" pitchFamily="18" charset="0"/>
              </a:rPr>
              <a:t>      inflation levels in the society at all points of time.</a:t>
            </a:r>
          </a:p>
          <a:p>
            <a:pPr defTabSz="628650"/>
            <a:endParaRPr lang="en-US" sz="2400" dirty="0">
              <a:latin typeface="Times New Roman" panose="02020603050405020304" pitchFamily="18" charset="0"/>
              <a:cs typeface="Times New Roman" panose="02020603050405020304" pitchFamily="18" charset="0"/>
            </a:endParaRPr>
          </a:p>
          <a:p>
            <a:pPr defTabSz="628650"/>
            <a:endParaRPr lang="en-US" sz="2400" dirty="0">
              <a:latin typeface="Times New Roman" panose="02020603050405020304" pitchFamily="18" charset="0"/>
              <a:cs typeface="Times New Roman" panose="02020603050405020304" pitchFamily="18" charset="0"/>
            </a:endParaRPr>
          </a:p>
          <a:p>
            <a:pPr marL="45720" indent="0" defTabSz="628650">
              <a:buNone/>
            </a:pPr>
            <a:r>
              <a:rPr lang="en-US" sz="2400" b="1" dirty="0">
                <a:solidFill>
                  <a:schemeClr val="tx1"/>
                </a:solidFill>
                <a:latin typeface="Times New Roman" panose="02020603050405020304" pitchFamily="18" charset="0"/>
                <a:cs typeface="Times New Roman" panose="02020603050405020304" pitchFamily="18" charset="0"/>
              </a:rPr>
              <a:t>COST PUSH INFLATION:</a:t>
            </a:r>
          </a:p>
          <a:p>
            <a:pPr marL="342900" indent="-342900" defTabSz="628650"/>
            <a:r>
              <a:rPr lang="en-US" sz="2400" dirty="0">
                <a:latin typeface="Times New Roman" panose="02020603050405020304" pitchFamily="18" charset="0"/>
                <a:cs typeface="Times New Roman" panose="02020603050405020304" pitchFamily="18" charset="0"/>
              </a:rPr>
              <a:t>   when the cost of raw materials and other inputs rises </a:t>
            </a:r>
          </a:p>
          <a:p>
            <a:pPr marL="0" indent="0" defTabSz="628650">
              <a:buNone/>
            </a:pPr>
            <a:r>
              <a:rPr lang="en-US" sz="2400" dirty="0">
                <a:latin typeface="Times New Roman" panose="02020603050405020304" pitchFamily="18" charset="0"/>
                <a:cs typeface="Times New Roman" panose="02020603050405020304" pitchFamily="18" charset="0"/>
              </a:rPr>
              <a:t>         inflation results. Increase in wages. </a:t>
            </a:r>
            <a:endParaRPr lang="en-IN"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endParaRPr lang="en-IN"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1099704"/>
            <a:ext cx="2854037" cy="214052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399" y="4201392"/>
            <a:ext cx="3006437" cy="189460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055" y="471055"/>
            <a:ext cx="11485418" cy="5957454"/>
          </a:xfrm>
        </p:spPr>
        <p:txBody>
          <a:bodyPr>
            <a:normAutofit fontScale="25000" lnSpcReduction="20000"/>
          </a:bodyPr>
          <a:lstStyle/>
          <a:p>
            <a:pPr marL="45720" indent="0">
              <a:lnSpc>
                <a:spcPct val="120000"/>
              </a:lnSpc>
              <a:buNone/>
            </a:pPr>
            <a:r>
              <a:rPr lang="en-US" sz="8600" dirty="0">
                <a:latin typeface="Times New Roman" panose="02020603050405020304" pitchFamily="18" charset="0"/>
                <a:cs typeface="Times New Roman" panose="02020603050405020304" pitchFamily="18" charset="0"/>
              </a:rPr>
              <a:t>ON THE BASIS OF INDUCEMENT</a:t>
            </a:r>
            <a:r>
              <a:rPr lang="en-US" sz="8600" dirty="0">
                <a:solidFill>
                  <a:srgbClr val="00B0F0"/>
                </a:solidFill>
                <a:latin typeface="Times New Roman" panose="02020603050405020304" pitchFamily="18" charset="0"/>
                <a:cs typeface="Times New Roman" panose="02020603050405020304" pitchFamily="18" charset="0"/>
              </a:rPr>
              <a:t> :</a:t>
            </a:r>
          </a:p>
          <a:p>
            <a:pPr marL="571500" indent="-571500">
              <a:lnSpc>
                <a:spcPct val="120000"/>
              </a:lnSpc>
              <a:buFont typeface="+mj-lt"/>
              <a:buAutoNum type="romanLcPeriod"/>
            </a:pPr>
            <a:r>
              <a:rPr lang="en-US" sz="9600" dirty="0">
                <a:solidFill>
                  <a:schemeClr val="tx1"/>
                </a:solidFill>
                <a:latin typeface="Times New Roman" panose="02020603050405020304" pitchFamily="18" charset="0"/>
                <a:cs typeface="Times New Roman" panose="02020603050405020304" pitchFamily="18" charset="0"/>
              </a:rPr>
              <a:t>Currency inflation</a:t>
            </a:r>
            <a:r>
              <a:rPr lang="en-US" sz="9600" dirty="0">
                <a:solidFill>
                  <a:srgbClr val="00B0F0"/>
                </a:solidFill>
                <a:latin typeface="Times New Roman" panose="02020603050405020304" pitchFamily="18" charset="0"/>
                <a:cs typeface="Times New Roman" panose="02020603050405020304" pitchFamily="18" charset="0"/>
              </a:rPr>
              <a:t>: the excess supply of money in circulation causes rise in price level.</a:t>
            </a:r>
          </a:p>
          <a:p>
            <a:pPr marL="571500" indent="-571500">
              <a:lnSpc>
                <a:spcPct val="120000"/>
              </a:lnSpc>
              <a:buFont typeface="+mj-lt"/>
              <a:buAutoNum type="romanLcPeriod"/>
            </a:pPr>
            <a:r>
              <a:rPr lang="en-US" sz="9600" dirty="0">
                <a:solidFill>
                  <a:schemeClr val="tx1"/>
                </a:solidFill>
                <a:latin typeface="Times New Roman" panose="02020603050405020304" pitchFamily="18" charset="0"/>
                <a:cs typeface="Times New Roman" panose="02020603050405020304" pitchFamily="18" charset="0"/>
              </a:rPr>
              <a:t>Credit inflation: </a:t>
            </a:r>
            <a:r>
              <a:rPr lang="en-US" sz="9600" dirty="0">
                <a:solidFill>
                  <a:srgbClr val="00B0F0"/>
                </a:solidFill>
                <a:latin typeface="Times New Roman" panose="02020603050405020304" pitchFamily="18" charset="0"/>
                <a:cs typeface="Times New Roman" panose="02020603050405020304" pitchFamily="18" charset="0"/>
              </a:rPr>
              <a:t>when banks are liberal in lending credit, the money supply increases and thereby rising prices.</a:t>
            </a:r>
          </a:p>
          <a:p>
            <a:pPr marL="571500" indent="-571500">
              <a:lnSpc>
                <a:spcPct val="120000"/>
              </a:lnSpc>
              <a:buFont typeface="+mj-lt"/>
              <a:buAutoNum type="romanLcPeriod"/>
            </a:pPr>
            <a:r>
              <a:rPr lang="en-US" sz="9600" dirty="0">
                <a:solidFill>
                  <a:schemeClr val="tx1"/>
                </a:solidFill>
                <a:latin typeface="Times New Roman" panose="02020603050405020304" pitchFamily="18" charset="0"/>
                <a:cs typeface="Times New Roman" panose="02020603050405020304" pitchFamily="18" charset="0"/>
              </a:rPr>
              <a:t>Deficit induced inflation: </a:t>
            </a:r>
            <a:r>
              <a:rPr lang="en-US" sz="9600" dirty="0">
                <a:solidFill>
                  <a:srgbClr val="00B0F0"/>
                </a:solidFill>
                <a:latin typeface="Times New Roman" panose="02020603050405020304" pitchFamily="18" charset="0"/>
                <a:cs typeface="Times New Roman" panose="02020603050405020304" pitchFamily="18" charset="0"/>
              </a:rPr>
              <a:t>It is generally financed through printing of currency by the central bank. As a result, prices rise</a:t>
            </a:r>
          </a:p>
          <a:p>
            <a:pPr marL="571500" indent="-571500">
              <a:lnSpc>
                <a:spcPct val="120000"/>
              </a:lnSpc>
              <a:buFont typeface="+mj-lt"/>
              <a:buAutoNum type="romanLcPeriod"/>
            </a:pPr>
            <a:r>
              <a:rPr lang="en-US" sz="9600" dirty="0">
                <a:solidFill>
                  <a:schemeClr val="tx1"/>
                </a:solidFill>
                <a:latin typeface="Times New Roman" panose="02020603050405020304" pitchFamily="18" charset="0"/>
                <a:cs typeface="Times New Roman" panose="02020603050405020304" pitchFamily="18" charset="0"/>
              </a:rPr>
              <a:t>Profit induced inflation: </a:t>
            </a:r>
            <a:r>
              <a:rPr lang="en-US" sz="9600" dirty="0">
                <a:solidFill>
                  <a:srgbClr val="00B0F0"/>
                </a:solidFill>
                <a:latin typeface="Times New Roman" panose="02020603050405020304" pitchFamily="18" charset="0"/>
                <a:cs typeface="Times New Roman" panose="02020603050405020304" pitchFamily="18" charset="0"/>
              </a:rPr>
              <a:t>when the firms aim at higher point, they fix the price with higher margin. So prices go up</a:t>
            </a:r>
          </a:p>
          <a:p>
            <a:pPr marL="571500" indent="-571500">
              <a:lnSpc>
                <a:spcPct val="120000"/>
              </a:lnSpc>
              <a:buFont typeface="+mj-lt"/>
              <a:buAutoNum type="romanLcPeriod"/>
            </a:pPr>
            <a:r>
              <a:rPr lang="en-US" sz="9600" dirty="0">
                <a:solidFill>
                  <a:schemeClr val="tx1"/>
                </a:solidFill>
                <a:latin typeface="Times New Roman" panose="02020603050405020304" pitchFamily="18" charset="0"/>
                <a:cs typeface="Times New Roman" panose="02020603050405020304" pitchFamily="18" charset="0"/>
              </a:rPr>
              <a:t>Scarcity induced inflation: </a:t>
            </a:r>
            <a:r>
              <a:rPr lang="en-US" sz="9600" dirty="0">
                <a:solidFill>
                  <a:srgbClr val="00B0F0"/>
                </a:solidFill>
                <a:latin typeface="Times New Roman" panose="02020603050405020304" pitchFamily="18" charset="0"/>
                <a:cs typeface="Times New Roman" panose="02020603050405020304" pitchFamily="18" charset="0"/>
              </a:rPr>
              <a:t>scarcity of goods happens either due to fall in production or due to hoarding and black marketing </a:t>
            </a:r>
          </a:p>
          <a:p>
            <a:pPr marL="571500" indent="-571500">
              <a:lnSpc>
                <a:spcPct val="120000"/>
              </a:lnSpc>
              <a:buFont typeface="+mj-lt"/>
              <a:buAutoNum type="romanLcPeriod"/>
            </a:pPr>
            <a:r>
              <a:rPr lang="en-US" sz="9600" dirty="0">
                <a:solidFill>
                  <a:schemeClr val="tx1"/>
                </a:solidFill>
                <a:latin typeface="Times New Roman" panose="02020603050405020304" pitchFamily="18" charset="0"/>
                <a:cs typeface="Times New Roman" panose="02020603050405020304" pitchFamily="18" charset="0"/>
              </a:rPr>
              <a:t>Tax induced inflation: </a:t>
            </a:r>
            <a:r>
              <a:rPr lang="en-US" sz="9600" dirty="0">
                <a:solidFill>
                  <a:srgbClr val="00B0F0"/>
                </a:solidFill>
                <a:latin typeface="Times New Roman" panose="02020603050405020304" pitchFamily="18" charset="0"/>
                <a:cs typeface="Times New Roman" panose="02020603050405020304" pitchFamily="18" charset="0"/>
              </a:rPr>
              <a:t>Increase in indirect taxes like excise duty, custom duty and sales tax may lead to rise in price. This is also called taxflation.       </a:t>
            </a:r>
          </a:p>
          <a:p>
            <a:pPr marL="0" indent="0">
              <a:lnSpc>
                <a:spcPct val="120000"/>
              </a:lnSpc>
              <a:buNone/>
            </a:pPr>
            <a:r>
              <a:rPr lang="en-US" sz="9600" b="1" dirty="0">
                <a:solidFill>
                  <a:srgbClr val="00B0F0"/>
                </a:solidFill>
                <a:latin typeface="Times New Roman" panose="02020603050405020304" pitchFamily="18" charset="0"/>
                <a:cs typeface="Times New Roman" panose="02020603050405020304" pitchFamily="18" charset="0"/>
              </a:rPr>
              <a:t>.</a:t>
            </a:r>
          </a:p>
          <a:p>
            <a:pPr marL="0" indent="0">
              <a:buNone/>
            </a:pPr>
            <a:r>
              <a:rPr lang="en-US" sz="6000" b="1" dirty="0">
                <a:solidFill>
                  <a:srgbClr val="00B0F0"/>
                </a:solidFill>
              </a:rPr>
              <a:t>   </a:t>
            </a:r>
          </a:p>
          <a:p>
            <a:pPr marL="571500" indent="-571500">
              <a:lnSpc>
                <a:spcPct val="150000"/>
              </a:lnSpc>
              <a:buFont typeface="+mj-lt"/>
              <a:buAutoNum type="romanLcPeriod"/>
            </a:pPr>
            <a:endParaRPr lang="en-IN"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473" y="422563"/>
            <a:ext cx="11333017" cy="6012873"/>
          </a:xfrm>
        </p:spPr>
        <p:txBody>
          <a:bodyPr>
            <a:normAutofit/>
          </a:bodyPr>
          <a:lstStyle/>
          <a:p>
            <a:pPr marL="45720" indent="0">
              <a:buNone/>
            </a:pPr>
            <a:r>
              <a:rPr lang="en-US" sz="7000" dirty="0">
                <a:latin typeface="Times New Roman" panose="02020603050405020304" pitchFamily="18" charset="0"/>
                <a:cs typeface="Times New Roman" panose="02020603050405020304" pitchFamily="18" charset="0"/>
              </a:rPr>
              <a:t>CAUSES OF INFLATION:</a:t>
            </a:r>
          </a:p>
          <a:p>
            <a:pPr>
              <a:lnSpc>
                <a:spcPct val="110000"/>
              </a:lnSpc>
              <a:buFont typeface="Arial" panose="020B0604020202020204" pitchFamily="34" charset="0"/>
              <a:buChar char="•"/>
            </a:pPr>
            <a:endParaRPr lang="en-US" sz="2600" dirty="0">
              <a:solidFill>
                <a:schemeClr val="tx1"/>
              </a:solidFill>
              <a:latin typeface="Times New Roman" panose="02020603050405020304" pitchFamily="18" charset="0"/>
              <a:cs typeface="Times New Roman" panose="02020603050405020304" pitchFamily="18" charset="0"/>
            </a:endParaRPr>
          </a:p>
          <a:p>
            <a:pPr>
              <a:lnSpc>
                <a:spcPct val="10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INCREASE IN MONEY SUPPLY :  </a:t>
            </a:r>
            <a:r>
              <a:rPr lang="en-US" sz="2400" dirty="0">
                <a:solidFill>
                  <a:srgbClr val="00B0F0"/>
                </a:solidFill>
                <a:latin typeface="Times New Roman" panose="02020603050405020304" pitchFamily="18" charset="0"/>
                <a:cs typeface="Times New Roman" panose="02020603050405020304" pitchFamily="18" charset="0"/>
              </a:rPr>
              <a:t>it leads to increase in aggregate demand . Higher the money supply, higher is the rate of inflation </a:t>
            </a:r>
          </a:p>
          <a:p>
            <a:pPr>
              <a:lnSpc>
                <a:spcPct val="10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INCREASE IN DISPOSABLE INCOME: </a:t>
            </a:r>
            <a:r>
              <a:rPr lang="en-US" sz="2400" dirty="0">
                <a:solidFill>
                  <a:srgbClr val="00B0F0"/>
                </a:solidFill>
                <a:latin typeface="Times New Roman" panose="02020603050405020304" pitchFamily="18" charset="0"/>
                <a:cs typeface="Times New Roman" panose="02020603050405020304" pitchFamily="18" charset="0"/>
              </a:rPr>
              <a:t>increase in disposable income it raises their demand for  goods and services</a:t>
            </a:r>
          </a:p>
          <a:p>
            <a:pPr>
              <a:lnSpc>
                <a:spcPct val="10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INCREASE IN PUBLIC EXPENDITURE : </a:t>
            </a:r>
            <a:r>
              <a:rPr lang="en-US" sz="2400" dirty="0">
                <a:solidFill>
                  <a:srgbClr val="00B0F0"/>
                </a:solidFill>
                <a:latin typeface="Times New Roman" panose="02020603050405020304" pitchFamily="18" charset="0"/>
                <a:cs typeface="Times New Roman" panose="02020603050405020304" pitchFamily="18" charset="0"/>
              </a:rPr>
              <a:t>Govt  activities  have been expanding due to developmental activities and social welfare </a:t>
            </a:r>
            <a:r>
              <a:rPr lang="en-US" sz="2400" dirty="0" err="1">
                <a:solidFill>
                  <a:srgbClr val="00B0F0"/>
                </a:solidFill>
                <a:latin typeface="Times New Roman" panose="02020603050405020304" pitchFamily="18" charset="0"/>
                <a:cs typeface="Times New Roman" panose="02020603050405020304" pitchFamily="18" charset="0"/>
              </a:rPr>
              <a:t>programmes</a:t>
            </a:r>
            <a:r>
              <a:rPr lang="en-US" sz="2400" dirty="0">
                <a:solidFill>
                  <a:srgbClr val="00B0F0"/>
                </a:solidFill>
                <a:latin typeface="Times New Roman" panose="02020603050405020304" pitchFamily="18" charset="0"/>
                <a:cs typeface="Times New Roman" panose="02020603050405020304" pitchFamily="18" charset="0"/>
              </a:rPr>
              <a:t>. This also cause for price rise </a:t>
            </a:r>
          </a:p>
          <a:p>
            <a:pPr>
              <a:lnSpc>
                <a:spcPct val="10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INCREASE IN CONSUMER SPENDING :</a:t>
            </a:r>
            <a:r>
              <a:rPr lang="en-US" sz="2400" dirty="0">
                <a:solidFill>
                  <a:srgbClr val="00B0F0"/>
                </a:solidFill>
                <a:latin typeface="Times New Roman" panose="02020603050405020304" pitchFamily="18" charset="0"/>
                <a:cs typeface="Times New Roman" panose="02020603050405020304" pitchFamily="18" charset="0"/>
              </a:rPr>
              <a:t>The demand for goods and services increases when they are given credit to buy goods on hire purchase and installment basis.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MEANING AND DEFINITIONS OF MONEY</a:t>
            </a:r>
            <a:endParaRPr lang="en-IN" dirty="0"/>
          </a:p>
        </p:txBody>
      </p:sp>
      <p:sp>
        <p:nvSpPr>
          <p:cNvPr id="3" name="Content Placeholder 2"/>
          <p:cNvSpPr>
            <a:spLocks noGrp="1"/>
          </p:cNvSpPr>
          <p:nvPr>
            <p:ph idx="1"/>
          </p:nvPr>
        </p:nvSpPr>
        <p:spPr>
          <a:xfrm>
            <a:off x="1023582" y="1965960"/>
            <a:ext cx="9992289" cy="4130040"/>
          </a:xfrm>
        </p:spPr>
        <p:txBody>
          <a:bodyPr/>
          <a:lstStyle/>
          <a:p>
            <a:pPr>
              <a:lnSpc>
                <a:spcPct val="100000"/>
              </a:lnSpc>
            </a:pPr>
            <a:r>
              <a:rPr lang="en-US" sz="2400" dirty="0">
                <a:latin typeface="Times New Roman" panose="02020603050405020304" pitchFamily="18" charset="0"/>
                <a:cs typeface="Times New Roman" panose="02020603050405020304" pitchFamily="18" charset="0"/>
              </a:rPr>
              <a:t>Money is anything that is generally accepted as payment for goods and services and repayment of debt and it serves as a medium of exchange.</a:t>
            </a:r>
          </a:p>
          <a:p>
            <a:pPr>
              <a:lnSpc>
                <a:spcPct val="100000"/>
              </a:lnSpc>
            </a:pPr>
            <a:endParaRPr lang="en-US" sz="2400" dirty="0">
              <a:latin typeface="Times New Roman" panose="02020603050405020304" pitchFamily="18" charset="0"/>
              <a:cs typeface="Times New Roman" panose="02020603050405020304" pitchFamily="18" charset="0"/>
            </a:endParaRPr>
          </a:p>
          <a:p>
            <a:pPr>
              <a:lnSpc>
                <a:spcPct val="100000"/>
              </a:lnSpc>
            </a:pPr>
            <a:r>
              <a:rPr lang="en-US" sz="2400" dirty="0">
                <a:latin typeface="Times New Roman" panose="02020603050405020304" pitchFamily="18" charset="0"/>
                <a:cs typeface="Times New Roman" panose="02020603050405020304" pitchFamily="18" charset="0"/>
              </a:rPr>
              <a:t>“Money is, what money does “ – Walker </a:t>
            </a:r>
          </a:p>
          <a:p>
            <a:pPr>
              <a:lnSpc>
                <a:spcPct val="100000"/>
              </a:lnSpc>
            </a:pPr>
            <a:endParaRPr lang="en-US" sz="2400" dirty="0">
              <a:latin typeface="Times New Roman" panose="02020603050405020304" pitchFamily="18" charset="0"/>
              <a:cs typeface="Times New Roman" panose="02020603050405020304" pitchFamily="18" charset="0"/>
            </a:endParaRPr>
          </a:p>
          <a:p>
            <a:pPr>
              <a:lnSpc>
                <a:spcPct val="100000"/>
              </a:lnSpc>
            </a:pPr>
            <a:r>
              <a:rPr lang="en-US" sz="2400" dirty="0">
                <a:latin typeface="Times New Roman" panose="02020603050405020304" pitchFamily="18" charset="0"/>
                <a:cs typeface="Times New Roman" panose="02020603050405020304" pitchFamily="18" charset="0"/>
              </a:rPr>
              <a:t>“Money can be anything that is generally acceptable as a means of exchange and at the same time acts as a measure and store of value”- Crowther </a:t>
            </a:r>
          </a:p>
          <a:p>
            <a:endParaRPr lang="en-I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wipe(down)">
                                      <p:cBhvr>
                                        <p:cTn id="57" dur="580">
                                          <p:stCondLst>
                                            <p:cond delay="0"/>
                                          </p:stCondLst>
                                        </p:cTn>
                                        <p:tgtEl>
                                          <p:spTgt spid="3">
                                            <p:txEl>
                                              <p:pRg st="4" end="4"/>
                                            </p:txEl>
                                          </p:spTgt>
                                        </p:tgtEl>
                                      </p:cBhvr>
                                    </p:animEffect>
                                    <p:anim calcmode="lin" valueType="num">
                                      <p:cBhvr>
                                        <p:cTn id="5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xEl>
                                              <p:pRg st="4" end="4"/>
                                            </p:txEl>
                                          </p:spTgt>
                                        </p:tgtEl>
                                      </p:cBhvr>
                                      <p:to x="100000" y="60000"/>
                                    </p:animScale>
                                    <p:animScale>
                                      <p:cBhvr>
                                        <p:cTn id="64" dur="166" decel="50000">
                                          <p:stCondLst>
                                            <p:cond delay="676"/>
                                          </p:stCondLst>
                                        </p:cTn>
                                        <p:tgtEl>
                                          <p:spTgt spid="3">
                                            <p:txEl>
                                              <p:pRg st="4" end="4"/>
                                            </p:txEl>
                                          </p:spTgt>
                                        </p:tgtEl>
                                      </p:cBhvr>
                                      <p:to x="100000" y="100000"/>
                                    </p:animScale>
                                    <p:animScale>
                                      <p:cBhvr>
                                        <p:cTn id="65" dur="26">
                                          <p:stCondLst>
                                            <p:cond delay="1312"/>
                                          </p:stCondLst>
                                        </p:cTn>
                                        <p:tgtEl>
                                          <p:spTgt spid="3">
                                            <p:txEl>
                                              <p:pRg st="4" end="4"/>
                                            </p:txEl>
                                          </p:spTgt>
                                        </p:tgtEl>
                                      </p:cBhvr>
                                      <p:to x="100000" y="80000"/>
                                    </p:animScale>
                                    <p:animScale>
                                      <p:cBhvr>
                                        <p:cTn id="66" dur="166" decel="50000">
                                          <p:stCondLst>
                                            <p:cond delay="1338"/>
                                          </p:stCondLst>
                                        </p:cTn>
                                        <p:tgtEl>
                                          <p:spTgt spid="3">
                                            <p:txEl>
                                              <p:pRg st="4" end="4"/>
                                            </p:txEl>
                                          </p:spTgt>
                                        </p:tgtEl>
                                      </p:cBhvr>
                                      <p:to x="100000" y="100000"/>
                                    </p:animScale>
                                    <p:animScale>
                                      <p:cBhvr>
                                        <p:cTn id="67" dur="26">
                                          <p:stCondLst>
                                            <p:cond delay="1642"/>
                                          </p:stCondLst>
                                        </p:cTn>
                                        <p:tgtEl>
                                          <p:spTgt spid="3">
                                            <p:txEl>
                                              <p:pRg st="4" end="4"/>
                                            </p:txEl>
                                          </p:spTgt>
                                        </p:tgtEl>
                                      </p:cBhvr>
                                      <p:to x="100000" y="90000"/>
                                    </p:animScale>
                                    <p:animScale>
                                      <p:cBhvr>
                                        <p:cTn id="68" dur="166" decel="50000">
                                          <p:stCondLst>
                                            <p:cond delay="1668"/>
                                          </p:stCondLst>
                                        </p:cTn>
                                        <p:tgtEl>
                                          <p:spTgt spid="3">
                                            <p:txEl>
                                              <p:pRg st="4" end="4"/>
                                            </p:txEl>
                                          </p:spTgt>
                                        </p:tgtEl>
                                      </p:cBhvr>
                                      <p:to x="100000" y="100000"/>
                                    </p:animScale>
                                    <p:animScale>
                                      <p:cBhvr>
                                        <p:cTn id="69" dur="26">
                                          <p:stCondLst>
                                            <p:cond delay="1808"/>
                                          </p:stCondLst>
                                        </p:cTn>
                                        <p:tgtEl>
                                          <p:spTgt spid="3">
                                            <p:txEl>
                                              <p:pRg st="4" end="4"/>
                                            </p:txEl>
                                          </p:spTgt>
                                        </p:tgtEl>
                                      </p:cBhvr>
                                      <p:to x="100000" y="95000"/>
                                    </p:animScale>
                                    <p:animScale>
                                      <p:cBhvr>
                                        <p:cTn id="7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5128" y="540327"/>
            <a:ext cx="10170744" cy="5555673"/>
          </a:xfrm>
        </p:spPr>
        <p:txBody>
          <a:bodyPr>
            <a:normAutofit lnSpcReduction="10000"/>
          </a:bodyPr>
          <a:lstStyle/>
          <a:p>
            <a:pPr>
              <a:lnSpc>
                <a:spcPct val="11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CHEAP MONEY POLICY: </a:t>
            </a:r>
            <a:r>
              <a:rPr lang="en-US" sz="2400" dirty="0">
                <a:solidFill>
                  <a:srgbClr val="00B0F0"/>
                </a:solidFill>
                <a:latin typeface="Times New Roman" panose="02020603050405020304" pitchFamily="18" charset="0"/>
                <a:cs typeface="Times New Roman" panose="02020603050405020304" pitchFamily="18" charset="0"/>
              </a:rPr>
              <a:t>the policy of credit expansion also leads to increase in the money supply which raises the demand for goods and services in the economy.</a:t>
            </a:r>
          </a:p>
          <a:p>
            <a:pPr>
              <a:lnSpc>
                <a:spcPct val="11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DEFICIT FINANCING : </a:t>
            </a:r>
            <a:r>
              <a:rPr lang="en-US" sz="2400" dirty="0">
                <a:solidFill>
                  <a:srgbClr val="00B0F0"/>
                </a:solidFill>
                <a:latin typeface="Times New Roman" panose="02020603050405020304" pitchFamily="18" charset="0"/>
                <a:cs typeface="Times New Roman" panose="02020603050405020304" pitchFamily="18" charset="0"/>
              </a:rPr>
              <a:t>in order to meet its mounting expenses the govt resorts to deficit financing by borrowing from public and even by more notes. </a:t>
            </a:r>
          </a:p>
          <a:p>
            <a:pPr>
              <a:lnSpc>
                <a:spcPct val="11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BLACK ASSETS, ACTIVITIES AND MONEY :</a:t>
            </a:r>
            <a:r>
              <a:rPr lang="en-US" sz="2400" dirty="0">
                <a:solidFill>
                  <a:srgbClr val="00B0F0"/>
                </a:solidFill>
                <a:latin typeface="Times New Roman" panose="02020603050405020304" pitchFamily="18" charset="0"/>
                <a:cs typeface="Times New Roman" panose="02020603050405020304" pitchFamily="18" charset="0"/>
              </a:rPr>
              <a:t>This increase the aggregate demand. Black marketing and hording reduces the supply of goods.</a:t>
            </a:r>
          </a:p>
          <a:p>
            <a:pPr>
              <a:lnSpc>
                <a:spcPct val="11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REPAYMENT OF PUBLIC DEBT</a:t>
            </a:r>
            <a:r>
              <a:rPr lang="en-US" sz="2400" dirty="0">
                <a:solidFill>
                  <a:srgbClr val="00B0F0"/>
                </a:solidFill>
                <a:latin typeface="Times New Roman" panose="02020603050405020304" pitchFamily="18" charset="0"/>
                <a:cs typeface="Times New Roman" panose="02020603050405020304" pitchFamily="18" charset="0"/>
              </a:rPr>
              <a:t> : the govt repays the past internal debt to the public that will lead to increase in money supply  </a:t>
            </a:r>
          </a:p>
          <a:p>
            <a:pPr>
              <a:lnSpc>
                <a:spcPct val="11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INCREASE IN EXPORTS : </a:t>
            </a:r>
            <a:r>
              <a:rPr lang="en-US" sz="2400" dirty="0">
                <a:solidFill>
                  <a:srgbClr val="00B0F0"/>
                </a:solidFill>
                <a:latin typeface="Times New Roman" panose="02020603050405020304" pitchFamily="18" charset="0"/>
                <a:cs typeface="Times New Roman" panose="02020603050405020304" pitchFamily="18" charset="0"/>
              </a:rPr>
              <a:t>when exports  are encouraged, domestic supply of goods decline . So prices rise.</a:t>
            </a:r>
          </a:p>
          <a:p>
            <a:pPr marL="45720" indent="0">
              <a:buNone/>
            </a:pPr>
            <a:r>
              <a:rPr lang="en-US" sz="2400" dirty="0">
                <a:solidFill>
                  <a:srgbClr val="00B0F0"/>
                </a:solidFill>
                <a:latin typeface="Times New Roman" panose="02020603050405020304" pitchFamily="18" charset="0"/>
                <a:cs typeface="Times New Roman" panose="02020603050405020304" pitchFamily="18" charset="0"/>
              </a:rPr>
              <a:t>   </a:t>
            </a:r>
            <a:endParaRPr lang="en-IN" sz="2400" dirty="0">
              <a:solidFill>
                <a:srgbClr val="00B0F0"/>
              </a:solidFill>
              <a:latin typeface="Times New Roman" panose="02020603050405020304" pitchFamily="18" charset="0"/>
              <a:cs typeface="Times New Roman" panose="02020603050405020304" pitchFamily="18" charset="0"/>
            </a:endParaRPr>
          </a:p>
          <a:p>
            <a:endParaRPr lang="en-I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910" y="471055"/>
            <a:ext cx="11249890" cy="5860472"/>
          </a:xfrm>
        </p:spPr>
        <p:txBody>
          <a:bodyPr>
            <a:normAutofit fontScale="92500" lnSpcReduction="10000"/>
          </a:bodyPr>
          <a:lstStyle/>
          <a:p>
            <a:pPr marL="45720" indent="0">
              <a:buNone/>
            </a:pPr>
            <a:r>
              <a:rPr lang="en-US" sz="4800" dirty="0">
                <a:latin typeface="Times New Roman" panose="02020603050405020304" pitchFamily="18" charset="0"/>
                <a:cs typeface="Times New Roman" panose="02020603050405020304" pitchFamily="18" charset="0"/>
              </a:rPr>
              <a:t>EFFECTS OF INFLATION: </a:t>
            </a:r>
          </a:p>
          <a:p>
            <a:pPr marL="45720" indent="0">
              <a:buNone/>
            </a:pPr>
            <a:r>
              <a:rPr lang="en-US" sz="2600" dirty="0">
                <a:latin typeface="Times New Roman" panose="02020603050405020304" pitchFamily="18" charset="0"/>
                <a:cs typeface="Times New Roman" panose="02020603050405020304" pitchFamily="18" charset="0"/>
              </a:rPr>
              <a:t>The effects of inflation can be classified into two :                                                                                                                                                       </a:t>
            </a:r>
          </a:p>
          <a:p>
            <a:pPr marL="45720" indent="0">
              <a:buNone/>
            </a:pPr>
            <a:r>
              <a:rPr lang="en-US" sz="2600" b="1" dirty="0">
                <a:latin typeface="Times New Roman" panose="02020603050405020304" pitchFamily="18" charset="0"/>
                <a:cs typeface="Times New Roman" panose="02020603050405020304" pitchFamily="18" charset="0"/>
              </a:rPr>
              <a:t>      Effects on production              Effects on distribution </a:t>
            </a:r>
          </a:p>
          <a:p>
            <a:pPr marL="45720" indent="0">
              <a:buNone/>
            </a:pPr>
            <a:r>
              <a:rPr lang="en-US" sz="2600" dirty="0">
                <a:solidFill>
                  <a:schemeClr val="tx1"/>
                </a:solidFill>
                <a:latin typeface="Times New Roman" panose="02020603050405020304" pitchFamily="18" charset="0"/>
                <a:cs typeface="Times New Roman" panose="02020603050405020304" pitchFamily="18" charset="0"/>
              </a:rPr>
              <a:t>Effects on production:</a:t>
            </a:r>
          </a:p>
          <a:p>
            <a:pPr marL="45720" indent="0">
              <a:buNone/>
            </a:pPr>
            <a:r>
              <a:rPr lang="en-US" sz="2600" dirty="0">
                <a:latin typeface="Times New Roman" panose="02020603050405020304" pitchFamily="18" charset="0"/>
                <a:cs typeface="Times New Roman" panose="02020603050405020304" pitchFamily="18" charset="0"/>
              </a:rPr>
              <a:t>           when the inflation is very moderate, it acts as an incentive to traders and producers. </a:t>
            </a:r>
          </a:p>
          <a:p>
            <a:pPr marL="45720" indent="0">
              <a:buNone/>
            </a:pPr>
            <a:r>
              <a:rPr lang="en-US" sz="2600" dirty="0">
                <a:solidFill>
                  <a:schemeClr val="tx1"/>
                </a:solidFill>
                <a:latin typeface="Times New Roman" panose="02020603050405020304" pitchFamily="18" charset="0"/>
                <a:cs typeface="Times New Roman" panose="02020603050405020304" pitchFamily="18" charset="0"/>
              </a:rPr>
              <a:t>Effects on distribution:</a:t>
            </a:r>
            <a:r>
              <a:rPr lang="en-US" sz="26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tabLst>
                <a:tab pos="539750" algn="l"/>
              </a:tabLst>
            </a:pPr>
            <a:r>
              <a:rPr lang="en-US" sz="2600" b="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 Debtors and creditors : During inflation debtors are gainers while the creditors are     	    	loser. </a:t>
            </a:r>
          </a:p>
          <a:p>
            <a:pPr>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   Fixed income groups: these people are the worst hit.  </a:t>
            </a:r>
            <a:r>
              <a:rPr lang="en-US" sz="2600" dirty="0" err="1">
                <a:latin typeface="Times New Roman" panose="02020603050405020304" pitchFamily="18" charset="0"/>
                <a:cs typeface="Times New Roman" panose="02020603050405020304" pitchFamily="18" charset="0"/>
              </a:rPr>
              <a:t>Eg.</a:t>
            </a:r>
            <a:r>
              <a:rPr lang="en-US" sz="2600" dirty="0">
                <a:latin typeface="Times New Roman" panose="02020603050405020304" pitchFamily="18" charset="0"/>
                <a:cs typeface="Times New Roman" panose="02020603050405020304" pitchFamily="18" charset="0"/>
              </a:rPr>
              <a:t> Wages, salary, pension</a:t>
            </a:r>
          </a:p>
          <a:p>
            <a:pPr defTabSz="53975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   Entrepreneurs : inflation is the boon to the entrepreneurs. They experience windfall 	gains. </a:t>
            </a:r>
          </a:p>
          <a:p>
            <a:pPr defTabSz="539750">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   Investors :investors invest in fixed interest yielding bonds and securities have much to 	lose during inflation </a:t>
            </a:r>
            <a:endParaRPr lang="en-US" sz="2600" dirty="0">
              <a:solidFill>
                <a:srgbClr val="00B0F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EFFECTS ON PRODUCTION </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3000" y="1965960"/>
            <a:ext cx="9872871" cy="4038600"/>
          </a:xfrm>
        </p:spPr>
        <p:txBody>
          <a:bodyPr>
            <a:normAutofit/>
          </a:bodyPr>
          <a:lstStyle/>
          <a:p>
            <a:pPr>
              <a:lnSpc>
                <a:spcPct val="100000"/>
              </a:lnSpc>
            </a:pPr>
            <a:r>
              <a:rPr lang="en-US" sz="2400" dirty="0">
                <a:latin typeface="Times New Roman" panose="02020603050405020304" pitchFamily="18" charset="0"/>
                <a:cs typeface="Times New Roman" panose="02020603050405020304" pitchFamily="18" charset="0"/>
              </a:rPr>
              <a:t>Higher inflation results in a serious depreciation of the value of money  and it discourages saving on the part of the public.</a:t>
            </a:r>
          </a:p>
          <a:p>
            <a:pPr>
              <a:lnSpc>
                <a:spcPct val="100000"/>
              </a:lnSpc>
            </a:pPr>
            <a:r>
              <a:rPr lang="en-US" sz="2400" dirty="0">
                <a:latin typeface="Times New Roman" panose="02020603050405020304" pitchFamily="18" charset="0"/>
                <a:cs typeface="Times New Roman" panose="02020603050405020304" pitchFamily="18" charset="0"/>
              </a:rPr>
              <a:t>The value of money  undergoes considerable depreciation, this may even drain out foreign capital already invested in the economy.</a:t>
            </a:r>
          </a:p>
          <a:p>
            <a:pPr>
              <a:lnSpc>
                <a:spcPct val="100000"/>
              </a:lnSpc>
            </a:pPr>
            <a:r>
              <a:rPr lang="en-US" sz="2400" dirty="0">
                <a:latin typeface="Times New Roman" panose="02020603050405020304" pitchFamily="18" charset="0"/>
                <a:cs typeface="Times New Roman" panose="02020603050405020304" pitchFamily="18" charset="0"/>
              </a:rPr>
              <a:t>Inflation also leads to hoarding of essential goods both by the traders as well as the consumers and thus leading to still higher inflation rate.</a:t>
            </a:r>
          </a:p>
          <a:p>
            <a:pPr>
              <a:lnSpc>
                <a:spcPct val="100000"/>
              </a:lnSpc>
            </a:pPr>
            <a:r>
              <a:rPr lang="en-US" sz="2400" dirty="0">
                <a:latin typeface="Times New Roman" panose="02020603050405020304" pitchFamily="18" charset="0"/>
                <a:cs typeface="Times New Roman" panose="02020603050405020304" pitchFamily="18" charset="0"/>
              </a:rPr>
              <a:t>Inflation encourages investment in speculative activities  rather than productive purposes.  </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43000" y="304800"/>
            <a:ext cx="9875520" cy="1356360"/>
          </a:xfrm>
        </p:spPr>
        <p:txBody>
          <a:bodyPr/>
          <a:lstStyle/>
          <a:p>
            <a:r>
              <a:rPr lang="en-US" dirty="0">
                <a:latin typeface="Times New Roman" panose="02020603050405020304" pitchFamily="18" charset="0"/>
                <a:cs typeface="Times New Roman" panose="02020603050405020304" pitchFamily="18" charset="0"/>
              </a:rPr>
              <a:t>EFFECTS ON DISTRIBUTION</a:t>
            </a:r>
            <a:endParaRPr lang="en-IN"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4697" t="23636" r="5757" b="10504"/>
          <a:stretch>
            <a:fillRect/>
          </a:stretch>
        </p:blipFill>
        <p:spPr>
          <a:xfrm>
            <a:off x="781685" y="1287780"/>
            <a:ext cx="10598150" cy="52654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327" y="498763"/>
            <a:ext cx="11028217" cy="5832763"/>
          </a:xfrm>
        </p:spPr>
        <p:txBody>
          <a:bodyPr/>
          <a:lstStyle/>
          <a:p>
            <a:pPr marL="45720" indent="0">
              <a:buNone/>
            </a:pPr>
            <a:r>
              <a:rPr lang="en-US" dirty="0"/>
              <a:t> </a:t>
            </a:r>
            <a:r>
              <a:rPr lang="en-US" sz="3600" dirty="0">
                <a:latin typeface="Times New Roman" panose="02020603050405020304" pitchFamily="18" charset="0"/>
                <a:cs typeface="Times New Roman" panose="02020603050405020304" pitchFamily="18" charset="0"/>
              </a:rPr>
              <a:t>MEASURES TO CONTROL INFLATION :</a:t>
            </a:r>
          </a:p>
          <a:p>
            <a:pPr marL="45720" indent="0">
              <a:buNone/>
            </a:pPr>
            <a:r>
              <a:rPr lang="en-US" sz="2400" dirty="0">
                <a:latin typeface="Times New Roman" panose="02020603050405020304" pitchFamily="18" charset="0"/>
                <a:cs typeface="Times New Roman" panose="02020603050405020304" pitchFamily="18" charset="0"/>
              </a:rPr>
              <a:t>Keynes</a:t>
            </a:r>
            <a:r>
              <a:rPr lang="en-US" sz="36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Milton fried man together suggested three measures to prevent and control of inflation </a:t>
            </a:r>
          </a:p>
          <a:p>
            <a:pPr marL="502920" indent="-457200">
              <a:buFont typeface="+mj-lt"/>
              <a:buAutoNum type="arabicPeriod"/>
            </a:pPr>
            <a:r>
              <a:rPr lang="en-US" sz="2400" dirty="0">
                <a:latin typeface="Times New Roman" panose="02020603050405020304" pitchFamily="18" charset="0"/>
                <a:cs typeface="Times New Roman" panose="02020603050405020304" pitchFamily="18" charset="0"/>
              </a:rPr>
              <a:t>  Monetary measures </a:t>
            </a:r>
          </a:p>
          <a:p>
            <a:pPr marL="502920" indent="-457200">
              <a:buFont typeface="+mj-lt"/>
              <a:buAutoNum type="arabicPeriod"/>
            </a:pPr>
            <a:r>
              <a:rPr lang="en-US" sz="2400" dirty="0">
                <a:latin typeface="Times New Roman" panose="02020603050405020304" pitchFamily="18" charset="0"/>
                <a:cs typeface="Times New Roman" panose="02020603050405020304" pitchFamily="18" charset="0"/>
              </a:rPr>
              <a:t>  Fiscal measures </a:t>
            </a:r>
          </a:p>
          <a:p>
            <a:pPr marL="502920" indent="-457200">
              <a:buFont typeface="+mj-lt"/>
              <a:buAutoNum type="arabicPeriod"/>
            </a:pPr>
            <a:r>
              <a:rPr lang="en-US" sz="2400" dirty="0">
                <a:latin typeface="Times New Roman" panose="02020603050405020304" pitchFamily="18" charset="0"/>
                <a:cs typeface="Times New Roman" panose="02020603050405020304" pitchFamily="18" charset="0"/>
              </a:rPr>
              <a:t>  Other measures </a:t>
            </a:r>
          </a:p>
          <a:p>
            <a:pPr marL="45720" indent="0">
              <a:buNone/>
            </a:pPr>
            <a:r>
              <a:rPr lang="en-US" sz="2800" dirty="0">
                <a:solidFill>
                  <a:schemeClr val="tx1"/>
                </a:solidFill>
                <a:latin typeface="Times New Roman" panose="02020603050405020304" pitchFamily="18" charset="0"/>
                <a:cs typeface="Times New Roman" panose="02020603050405020304" pitchFamily="18" charset="0"/>
              </a:rPr>
              <a:t>MONETARY MEASURES </a:t>
            </a:r>
            <a:r>
              <a:rPr lang="en-US" sz="2400" dirty="0">
                <a:solidFill>
                  <a:schemeClr val="tx1"/>
                </a:solidFill>
                <a:latin typeface="Times New Roman" panose="02020603050405020304" pitchFamily="18" charset="0"/>
                <a:cs typeface="Times New Roman" panose="02020603050405020304" pitchFamily="18" charset="0"/>
              </a:rPr>
              <a:t>:</a:t>
            </a:r>
          </a:p>
          <a:p>
            <a:pPr marL="45720" indent="0">
              <a:buNone/>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00B0F0"/>
                </a:solidFill>
                <a:latin typeface="Times New Roman" panose="02020603050405020304" pitchFamily="18" charset="0"/>
                <a:cs typeface="Times New Roman" panose="02020603050405020304" pitchFamily="18" charset="0"/>
              </a:rPr>
              <a:t>These measures are adopted by the central bank of the country.</a:t>
            </a:r>
          </a:p>
          <a:p>
            <a:pPr marL="45720" indent="0">
              <a:lnSpc>
                <a:spcPct val="100000"/>
              </a:lnSpc>
              <a:buNone/>
            </a:pPr>
            <a:r>
              <a:rPr lang="en-US" sz="2400" dirty="0">
                <a:solidFill>
                  <a:srgbClr val="00B0F0"/>
                </a:solidFill>
                <a:latin typeface="Times New Roman" panose="02020603050405020304" pitchFamily="18" charset="0"/>
                <a:cs typeface="Times New Roman" panose="02020603050405020304" pitchFamily="18" charset="0"/>
              </a:rPr>
              <a:t>They are </a:t>
            </a:r>
            <a:r>
              <a:rPr lang="en-US" sz="2400" dirty="0" err="1">
                <a:solidFill>
                  <a:srgbClr val="00B0F0"/>
                </a:solidFill>
                <a:latin typeface="Times New Roman" panose="02020603050405020304" pitchFamily="18" charset="0"/>
                <a:cs typeface="Times New Roman" panose="02020603050405020304" pitchFamily="18" charset="0"/>
              </a:rPr>
              <a:t>i</a:t>
            </a:r>
            <a:r>
              <a:rPr lang="en-US" sz="2400" dirty="0">
                <a:solidFill>
                  <a:srgbClr val="00B0F0"/>
                </a:solidFill>
                <a:latin typeface="Times New Roman" panose="02020603050405020304" pitchFamily="18" charset="0"/>
                <a:cs typeface="Times New Roman" panose="02020603050405020304" pitchFamily="18" charset="0"/>
              </a:rPr>
              <a:t> ) Increase in bank rate ii) Sales of government securities in open market       iii)CRR&amp;SLR iv) Consumer credit  control v)Higher margin requirement vi)Higher Repo rate and Reserved repo rate.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7873" y="1981200"/>
            <a:ext cx="3840307" cy="230418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3564" y="581891"/>
            <a:ext cx="10212307" cy="5514110"/>
          </a:xfrm>
        </p:spPr>
        <p:txBody>
          <a:bodyPr/>
          <a:lstStyle/>
          <a:p>
            <a:pPr marL="45720" indent="0">
              <a:buNone/>
            </a:pPr>
            <a:r>
              <a:rPr lang="en-US" sz="2800" dirty="0">
                <a:solidFill>
                  <a:schemeClr val="tx1"/>
                </a:solidFill>
                <a:latin typeface="Times New Roman" panose="02020603050405020304" pitchFamily="18" charset="0"/>
                <a:cs typeface="Times New Roman" panose="02020603050405020304" pitchFamily="18" charset="0"/>
              </a:rPr>
              <a:t>FISCAL MEASURES: </a:t>
            </a:r>
          </a:p>
          <a:p>
            <a:pPr marL="45720" indent="0">
              <a:buNone/>
            </a:pP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rgbClr val="00B0F0"/>
                </a:solidFill>
                <a:latin typeface="Times New Roman" panose="02020603050405020304" pitchFamily="18" charset="0"/>
                <a:cs typeface="Times New Roman" panose="02020603050405020304" pitchFamily="18" charset="0"/>
              </a:rPr>
              <a:t> </a:t>
            </a:r>
            <a:r>
              <a:rPr lang="en-US" sz="2400" dirty="0">
                <a:solidFill>
                  <a:srgbClr val="00B0F0"/>
                </a:solidFill>
                <a:latin typeface="Times New Roman" panose="02020603050405020304" pitchFamily="18" charset="0"/>
                <a:cs typeface="Times New Roman" panose="02020603050405020304" pitchFamily="18" charset="0"/>
              </a:rPr>
              <a:t>Fiscal policy is now recognized as an important instrument to tackle an inflationary situation. </a:t>
            </a:r>
          </a:p>
          <a:p>
            <a:pPr>
              <a:buFont typeface="Arial" panose="020B0604020202020204" pitchFamily="34" charset="0"/>
              <a:buChar char="•"/>
            </a:pPr>
            <a:r>
              <a:rPr lang="en-US" sz="2400" dirty="0">
                <a:solidFill>
                  <a:srgbClr val="00B0F0"/>
                </a:solidFill>
                <a:latin typeface="Times New Roman" panose="02020603050405020304" pitchFamily="18" charset="0"/>
                <a:cs typeface="Times New Roman" panose="02020603050405020304" pitchFamily="18" charset="0"/>
              </a:rPr>
              <a:t>Reduction of government expenditure </a:t>
            </a:r>
          </a:p>
          <a:p>
            <a:pPr>
              <a:buFont typeface="Arial" panose="020B0604020202020204" pitchFamily="34" charset="0"/>
              <a:buChar char="•"/>
            </a:pPr>
            <a:r>
              <a:rPr lang="en-US" sz="2400" dirty="0">
                <a:solidFill>
                  <a:srgbClr val="00B0F0"/>
                </a:solidFill>
                <a:latin typeface="Times New Roman" panose="02020603050405020304" pitchFamily="18" charset="0"/>
                <a:cs typeface="Times New Roman" panose="02020603050405020304" pitchFamily="18" charset="0"/>
              </a:rPr>
              <a:t>Public borrowing </a:t>
            </a:r>
          </a:p>
          <a:p>
            <a:pPr>
              <a:buFont typeface="Arial" panose="020B0604020202020204" pitchFamily="34" charset="0"/>
              <a:buChar char="•"/>
            </a:pPr>
            <a:r>
              <a:rPr lang="en-US" sz="2400" dirty="0">
                <a:solidFill>
                  <a:srgbClr val="00B0F0"/>
                </a:solidFill>
                <a:latin typeface="Times New Roman" panose="02020603050405020304" pitchFamily="18" charset="0"/>
                <a:cs typeface="Times New Roman" panose="02020603050405020304" pitchFamily="18" charset="0"/>
              </a:rPr>
              <a:t>Enhancing taxation </a:t>
            </a:r>
            <a:r>
              <a:rPr lang="en-US" sz="2400" dirty="0">
                <a:solidFill>
                  <a:schemeClr val="tx1"/>
                </a:solidFill>
                <a:latin typeface="Times New Roman" panose="02020603050405020304" pitchFamily="18" charset="0"/>
                <a:cs typeface="Times New Roman" panose="02020603050405020304" pitchFamily="18" charset="0"/>
              </a:rPr>
              <a:t> </a:t>
            </a:r>
          </a:p>
          <a:p>
            <a:pPr marL="45720" indent="0">
              <a:buNone/>
            </a:pPr>
            <a:endParaRPr lang="en-US" sz="2000" dirty="0">
              <a:solidFill>
                <a:schemeClr val="tx1"/>
              </a:solidFill>
            </a:endParaRPr>
          </a:p>
          <a:p>
            <a:pPr marL="45720" indent="0">
              <a:buNone/>
            </a:pPr>
            <a:r>
              <a:rPr lang="en-US" sz="2000" dirty="0">
                <a:solidFill>
                  <a:schemeClr val="tx1"/>
                </a:solidFill>
              </a:rPr>
              <a:t> </a:t>
            </a:r>
            <a:r>
              <a:rPr lang="en-US" sz="2800" dirty="0">
                <a:solidFill>
                  <a:schemeClr val="tx1"/>
                </a:solidFill>
                <a:latin typeface="Times New Roman" panose="02020603050405020304" pitchFamily="18" charset="0"/>
                <a:cs typeface="Times New Roman" panose="02020603050405020304" pitchFamily="18" charset="0"/>
              </a:rPr>
              <a:t>OTHER MEASURES:</a:t>
            </a:r>
            <a:r>
              <a:rPr lang="en-US" sz="28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Short term measures.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Long term measures</a:t>
            </a:r>
            <a:endParaRPr lang="en-IN" sz="2400" dirty="0">
              <a:solidFill>
                <a:schemeClr val="tx1"/>
              </a:solidFill>
              <a:latin typeface="Times New Roman" panose="02020603050405020304" pitchFamily="18" charset="0"/>
              <a:cs typeface="Times New Roman" panose="02020603050405020304" pitchFamily="18" charset="0"/>
            </a:endParaRPr>
          </a:p>
          <a:p>
            <a:pPr marL="45720" indent="0">
              <a:buNone/>
            </a:pPr>
            <a:endParaRPr lang="en-I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055" y="484909"/>
            <a:ext cx="11042071" cy="5749636"/>
          </a:xfrm>
        </p:spPr>
        <p:txBody>
          <a:bodyPr/>
          <a:lstStyle/>
          <a:p>
            <a:pPr marL="45720" indent="0">
              <a:buNone/>
            </a:pPr>
            <a:r>
              <a:rPr lang="en-US" sz="2800" dirty="0">
                <a:solidFill>
                  <a:schemeClr val="tx1"/>
                </a:solidFill>
                <a:latin typeface="Times New Roman" panose="02020603050405020304" pitchFamily="18" charset="0"/>
                <a:cs typeface="Times New Roman" panose="02020603050405020304" pitchFamily="18" charset="0"/>
              </a:rPr>
              <a:t>DEFLATION :</a:t>
            </a:r>
          </a:p>
          <a:p>
            <a:pPr marL="45720" indent="0">
              <a:buNone/>
            </a:pPr>
            <a:r>
              <a:rPr lang="en-US" sz="2400" dirty="0">
                <a:latin typeface="Times New Roman" panose="02020603050405020304" pitchFamily="18" charset="0"/>
                <a:cs typeface="Times New Roman" panose="02020603050405020304" pitchFamily="18" charset="0"/>
              </a:rPr>
              <a:t>          It is falling price, reduced money supply and unemployment.</a:t>
            </a:r>
          </a:p>
          <a:p>
            <a:pPr marL="45720" indent="0">
              <a:buNone/>
            </a:pPr>
            <a:r>
              <a:rPr lang="en-US" sz="2800" dirty="0">
                <a:solidFill>
                  <a:schemeClr val="tx1"/>
                </a:solidFill>
                <a:latin typeface="Times New Roman" panose="02020603050405020304" pitchFamily="18" charset="0"/>
                <a:cs typeface="Times New Roman" panose="02020603050405020304" pitchFamily="18" charset="0"/>
              </a:rPr>
              <a:t>DISINFLATION :</a:t>
            </a:r>
          </a:p>
          <a:p>
            <a:pPr marL="45720" indent="0">
              <a:buNone/>
            </a:pPr>
            <a:r>
              <a:rPr lang="en-US" sz="2400" dirty="0">
                <a:latin typeface="Times New Roman" panose="02020603050405020304" pitchFamily="18" charset="0"/>
                <a:cs typeface="Times New Roman" panose="02020603050405020304" pitchFamily="18" charset="0"/>
              </a:rPr>
              <a:t>          It is a process of reversing inflation without creating unemployment or reducing output in the economy </a:t>
            </a:r>
          </a:p>
          <a:p>
            <a:pPr marL="45720" indent="0">
              <a:buNone/>
            </a:pPr>
            <a:r>
              <a:rPr lang="en-US" sz="2800" dirty="0">
                <a:solidFill>
                  <a:schemeClr val="tx1"/>
                </a:solidFill>
                <a:latin typeface="Times New Roman" panose="02020603050405020304" pitchFamily="18" charset="0"/>
                <a:cs typeface="Times New Roman" panose="02020603050405020304" pitchFamily="18" charset="0"/>
              </a:rPr>
              <a:t>STAGFLATION :</a:t>
            </a:r>
          </a:p>
          <a:p>
            <a:pPr marL="45720" indent="0">
              <a:buNone/>
            </a:pPr>
            <a:r>
              <a:rPr lang="en-US" sz="2400" dirty="0">
                <a:latin typeface="Times New Roman" panose="02020603050405020304" pitchFamily="18" charset="0"/>
                <a:cs typeface="Times New Roman" panose="02020603050405020304" pitchFamily="18" charset="0"/>
              </a:rPr>
              <a:t>          It is an combination of stagnant economic </a:t>
            </a:r>
          </a:p>
          <a:p>
            <a:pPr marL="45720" indent="0">
              <a:buNone/>
            </a:pPr>
            <a:r>
              <a:rPr lang="en-US" sz="2400" dirty="0">
                <a:latin typeface="Times New Roman" panose="02020603050405020304" pitchFamily="18" charset="0"/>
                <a:cs typeface="Times New Roman" panose="02020603050405020304" pitchFamily="18" charset="0"/>
              </a:rPr>
              <a:t>         growth, high unemployment and high inflation. </a:t>
            </a:r>
            <a:endParaRPr lang="en-IN"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4435" y="2701636"/>
            <a:ext cx="4188691" cy="386888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218" y="346363"/>
            <a:ext cx="11430000" cy="35329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221673"/>
            <a:ext cx="9875520" cy="1356360"/>
          </a:xfrm>
        </p:spPr>
        <p:txBody>
          <a:bodyPr/>
          <a:lstStyle/>
          <a:p>
            <a:r>
              <a:rPr lang="en-US" dirty="0">
                <a:latin typeface="Times New Roman" panose="02020603050405020304" pitchFamily="18" charset="0"/>
                <a:cs typeface="Times New Roman" panose="02020603050405020304" pitchFamily="18" charset="0"/>
              </a:rPr>
              <a:t>TRADE CYCLE </a:t>
            </a:r>
            <a:endParaRPr lang="en-IN"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0351" y="1385455"/>
            <a:ext cx="9875520" cy="5001489"/>
          </a:xfrm>
        </p:spPr>
        <p:txBody>
          <a:bodyPr>
            <a:normAutofit/>
          </a:bodyPr>
          <a:lstStyle/>
          <a:p>
            <a:pPr marL="45720" indent="0">
              <a:buNone/>
            </a:pPr>
            <a:r>
              <a:rPr lang="en-US" sz="2400" dirty="0">
                <a:latin typeface="Times New Roman" panose="02020603050405020304" pitchFamily="18" charset="0"/>
                <a:cs typeface="Times New Roman" panose="02020603050405020304" pitchFamily="18" charset="0"/>
              </a:rPr>
              <a:t>The economic activity in a capitalist economy will have its periodic ups and downs.</a:t>
            </a:r>
          </a:p>
          <a:p>
            <a:pPr marL="45720" indent="0">
              <a:buNone/>
            </a:pPr>
            <a:r>
              <a:rPr lang="en-US" sz="2400" dirty="0">
                <a:latin typeface="Times New Roman" panose="02020603050405020304" pitchFamily="18" charset="0"/>
                <a:cs typeface="Times New Roman" panose="02020603050405020304" pitchFamily="18" charset="0"/>
              </a:rPr>
              <a:t>The study of these ups and downs is called the study of business cycle or trade cycle or industrial fluctuation.</a:t>
            </a:r>
          </a:p>
          <a:p>
            <a:pPr marL="45720" indent="0">
              <a:buNone/>
            </a:pPr>
            <a:r>
              <a:rPr lang="en-US" sz="2400" dirty="0">
                <a:latin typeface="Times New Roman" panose="02020603050405020304" pitchFamily="18" charset="0"/>
                <a:cs typeface="Times New Roman" panose="02020603050405020304" pitchFamily="18" charset="0"/>
              </a:rPr>
              <a:t>It refers to the oscillations in aggregate economic activity particularly in an employment, output ,income ,etc.</a:t>
            </a:r>
          </a:p>
          <a:p>
            <a:pPr marL="45720" indent="0">
              <a:buNone/>
            </a:pPr>
            <a:r>
              <a:rPr lang="en-US" sz="2400" dirty="0">
                <a:solidFill>
                  <a:schemeClr val="tx1"/>
                </a:solidFill>
                <a:latin typeface="Times New Roman" panose="02020603050405020304" pitchFamily="18" charset="0"/>
                <a:cs typeface="Times New Roman" panose="02020603050405020304" pitchFamily="18" charset="0"/>
              </a:rPr>
              <a:t>DEFINITION :</a:t>
            </a:r>
          </a:p>
          <a:p>
            <a:pPr marL="45720" indent="0">
              <a:buNone/>
            </a:pPr>
            <a:r>
              <a:rPr lang="en-US" sz="2400" dirty="0">
                <a:latin typeface="Times New Roman" panose="02020603050405020304" pitchFamily="18" charset="0"/>
                <a:cs typeface="Times New Roman" panose="02020603050405020304" pitchFamily="18" charset="0"/>
              </a:rPr>
              <a:t>“A trade cycle is composed of periods of good trade characterized by rising prices and low unemployment percentages altering with periods of bad trade characterized by falling prices and high unemployment percentages .”  </a:t>
            </a:r>
          </a:p>
          <a:p>
            <a:pPr marL="45720" indent="0" algn="r">
              <a:buNone/>
            </a:pPr>
            <a:r>
              <a:rPr lang="en-US" sz="2400" dirty="0">
                <a:solidFill>
                  <a:schemeClr val="tx1"/>
                </a:solidFill>
                <a:latin typeface="Times New Roman" panose="02020603050405020304" pitchFamily="18" charset="0"/>
                <a:cs typeface="Times New Roman" panose="02020603050405020304" pitchFamily="18" charset="0"/>
              </a:rPr>
              <a:t>J.M.KEYNES</a:t>
            </a:r>
            <a:r>
              <a:rPr lang="en-US" sz="2400" dirty="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036" y="0"/>
            <a:ext cx="9875520" cy="1356360"/>
          </a:xfrm>
        </p:spPr>
        <p:txBody>
          <a:bodyPr/>
          <a:lstStyle/>
          <a:p>
            <a:pPr algn="ctr"/>
            <a:r>
              <a:rPr lang="en-US" dirty="0">
                <a:latin typeface="Times New Roman" panose="02020603050405020304" pitchFamily="18" charset="0"/>
                <a:cs typeface="Times New Roman" panose="02020603050405020304" pitchFamily="18" charset="0"/>
              </a:rPr>
              <a:t>PHASES OF TRADE CYCLE </a:t>
            </a:r>
            <a:endParaRPr lang="en-IN" dirty="0">
              <a:latin typeface="Times New Roman" panose="02020603050405020304" pitchFamily="18" charset="0"/>
              <a:cs typeface="Times New Roman" panose="02020603050405020304"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6936" y="1390996"/>
            <a:ext cx="9523571" cy="5112328"/>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046" y="401782"/>
            <a:ext cx="9875520" cy="1356360"/>
          </a:xfrm>
        </p:spPr>
        <p:txBody>
          <a:bodyPr/>
          <a:lstStyle/>
          <a:p>
            <a:r>
              <a:rPr lang="en-US" dirty="0">
                <a:latin typeface="Times New Roman" panose="02020603050405020304" pitchFamily="18" charset="0"/>
                <a:cs typeface="Times New Roman" panose="02020603050405020304" pitchFamily="18" charset="0"/>
              </a:rPr>
              <a:t>EVOLUTION OF MONEY </a:t>
            </a:r>
            <a:endParaRPr lang="en-IN"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1451579" y="1438836"/>
          <a:ext cx="9604375" cy="5136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110" y="706582"/>
            <a:ext cx="10073762" cy="5389418"/>
          </a:xfrm>
        </p:spPr>
        <p:txBody>
          <a:bodyPr>
            <a:normAutofit/>
          </a:bodyPr>
          <a:lstStyle/>
          <a:p>
            <a:pPr marL="45720" indent="0">
              <a:buNone/>
            </a:pPr>
            <a:r>
              <a:rPr lang="en-US" sz="2800" dirty="0">
                <a:solidFill>
                  <a:schemeClr val="tx1"/>
                </a:solidFill>
                <a:latin typeface="Times New Roman" panose="02020603050405020304" pitchFamily="18" charset="0"/>
                <a:cs typeface="Times New Roman" panose="02020603050405020304" pitchFamily="18" charset="0"/>
              </a:rPr>
              <a:t>BOOM OR PROSPERITY PHASE:</a:t>
            </a:r>
          </a:p>
          <a:p>
            <a:pPr marL="82550" indent="-36830" defTabSz="263525"/>
            <a:r>
              <a:rPr lang="en-US" sz="2400" dirty="0">
                <a:latin typeface="Times New Roman" panose="02020603050405020304" pitchFamily="18" charset="0"/>
                <a:cs typeface="Times New Roman" panose="02020603050405020304" pitchFamily="18" charset="0"/>
              </a:rPr>
              <a:t> The full employment and the movement of the economy beyond full       	employment is characterized as Boom period.</a:t>
            </a:r>
          </a:p>
          <a:p>
            <a:r>
              <a:rPr lang="en-US" sz="2400" dirty="0">
                <a:latin typeface="Times New Roman" panose="02020603050405020304" pitchFamily="18" charset="0"/>
                <a:cs typeface="Times New Roman" panose="02020603050405020304" pitchFamily="18" charset="0"/>
              </a:rPr>
              <a:t>During this period there is hectic activity in economy. </a:t>
            </a:r>
          </a:p>
          <a:p>
            <a:r>
              <a:rPr lang="en-US" sz="2400" dirty="0">
                <a:latin typeface="Times New Roman" panose="02020603050405020304" pitchFamily="18" charset="0"/>
                <a:cs typeface="Times New Roman" panose="02020603050405020304" pitchFamily="18" charset="0"/>
              </a:rPr>
              <a:t>Money wages rise profit increase and interest rates go up.</a:t>
            </a:r>
          </a:p>
          <a:p>
            <a:pPr marL="45720" indent="0">
              <a:buNone/>
            </a:pPr>
            <a:r>
              <a:rPr lang="en-US" sz="2800" dirty="0">
                <a:solidFill>
                  <a:schemeClr val="tx1"/>
                </a:solidFill>
                <a:latin typeface="Times New Roman" panose="02020603050405020304" pitchFamily="18" charset="0"/>
                <a:cs typeface="Times New Roman" panose="02020603050405020304" pitchFamily="18" charset="0"/>
              </a:rPr>
              <a:t>RECESSION : </a:t>
            </a:r>
          </a:p>
          <a:p>
            <a:r>
              <a:rPr lang="en-US" sz="2400" dirty="0">
                <a:latin typeface="Times New Roman" panose="02020603050405020304" pitchFamily="18" charset="0"/>
                <a:cs typeface="Times New Roman" panose="02020603050405020304" pitchFamily="18" charset="0"/>
              </a:rPr>
              <a:t>The turning point from boom condition is called Recession. </a:t>
            </a:r>
          </a:p>
          <a:p>
            <a:r>
              <a:rPr lang="en-US" sz="2400" dirty="0">
                <a:latin typeface="Times New Roman" panose="02020603050405020304" pitchFamily="18" charset="0"/>
                <a:cs typeface="Times New Roman" panose="02020603050405020304" pitchFamily="18" charset="0"/>
              </a:rPr>
              <a:t>The failure of a company or bank burst the boom and brings a phase of recession. </a:t>
            </a:r>
          </a:p>
          <a:p>
            <a:r>
              <a:rPr lang="en-US" sz="2400" dirty="0">
                <a:latin typeface="Times New Roman" panose="02020603050405020304" pitchFamily="18" charset="0"/>
                <a:cs typeface="Times New Roman" panose="02020603050405020304" pitchFamily="18" charset="0"/>
              </a:rPr>
              <a:t>There is panic in the stock market and business activity show signs of dullness.    </a:t>
            </a:r>
          </a:p>
          <a:p>
            <a:endParaRPr lang="en-US" sz="2400" dirty="0">
              <a:latin typeface="Times New Roman" panose="02020603050405020304" pitchFamily="18" charset="0"/>
              <a:cs typeface="Times New Roman" panose="02020603050405020304" pitchFamily="18" charset="0"/>
            </a:endParaRPr>
          </a:p>
          <a:p>
            <a:pPr marL="45720" indent="0">
              <a:buNone/>
            </a:pPr>
            <a:endParaRPr lang="en-I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IN" dirty="0"/>
          </a:p>
        </p:txBody>
      </p:sp>
      <p:sp>
        <p:nvSpPr>
          <p:cNvPr id="3" name="Content Placeholder 2"/>
          <p:cNvSpPr>
            <a:spLocks noGrp="1"/>
          </p:cNvSpPr>
          <p:nvPr>
            <p:ph idx="1"/>
          </p:nvPr>
        </p:nvSpPr>
        <p:spPr>
          <a:xfrm>
            <a:off x="845128" y="609600"/>
            <a:ext cx="10170744" cy="5486400"/>
          </a:xfrm>
        </p:spPr>
        <p:txBody>
          <a:bodyPr>
            <a:normAutofit/>
          </a:bodyPr>
          <a:lstStyle/>
          <a:p>
            <a:pPr marL="45720" indent="0">
              <a:buNone/>
            </a:pPr>
            <a:r>
              <a:rPr lang="en-US" sz="2800" dirty="0">
                <a:solidFill>
                  <a:schemeClr val="tx1"/>
                </a:solidFill>
                <a:latin typeface="Times New Roman" panose="02020603050405020304" pitchFamily="18" charset="0"/>
                <a:cs typeface="Times New Roman" panose="02020603050405020304" pitchFamily="18" charset="0"/>
              </a:rPr>
              <a:t>DEPRESSION :</a:t>
            </a:r>
          </a:p>
          <a:p>
            <a:r>
              <a:rPr lang="en-US" sz="2400" dirty="0">
                <a:latin typeface="Times New Roman" panose="02020603050405020304" pitchFamily="18" charset="0"/>
                <a:cs typeface="Times New Roman" panose="02020603050405020304" pitchFamily="18" charset="0"/>
              </a:rPr>
              <a:t>During depression the level of economic activity becomes extremely low.</a:t>
            </a:r>
          </a:p>
          <a:p>
            <a:r>
              <a:rPr lang="en-US" sz="2400" dirty="0">
                <a:latin typeface="Times New Roman" panose="02020603050405020304" pitchFamily="18" charset="0"/>
                <a:cs typeface="Times New Roman" panose="02020603050405020304" pitchFamily="18" charset="0"/>
              </a:rPr>
              <a:t>Firms incur losses and closure of business becomes a common feature and the ultimate result is unemployment. </a:t>
            </a:r>
          </a:p>
          <a:p>
            <a:r>
              <a:rPr lang="en-US" sz="2400" dirty="0">
                <a:latin typeface="Times New Roman" panose="02020603050405020304" pitchFamily="18" charset="0"/>
                <a:cs typeface="Times New Roman" panose="02020603050405020304" pitchFamily="18" charset="0"/>
              </a:rPr>
              <a:t>Extreme point of depression is called “trough”. </a:t>
            </a:r>
          </a:p>
          <a:p>
            <a:pPr marL="45720" indent="0">
              <a:buNone/>
            </a:pPr>
            <a:r>
              <a:rPr lang="en-US" sz="2800" dirty="0">
                <a:solidFill>
                  <a:schemeClr val="tx1"/>
                </a:solidFill>
                <a:latin typeface="Times New Roman" panose="02020603050405020304" pitchFamily="18" charset="0"/>
                <a:cs typeface="Times New Roman" panose="02020603050405020304" pitchFamily="18" charset="0"/>
              </a:rPr>
              <a:t>RECOVERY :  </a:t>
            </a:r>
          </a:p>
          <a:p>
            <a:r>
              <a:rPr lang="en-US" sz="2400" dirty="0">
                <a:latin typeface="Times New Roman" panose="02020603050405020304" pitchFamily="18" charset="0"/>
                <a:cs typeface="Times New Roman" panose="02020603050405020304" pitchFamily="18" charset="0"/>
              </a:rPr>
              <a:t>This is the turning point from depression to revival towards upswing.</a:t>
            </a:r>
          </a:p>
          <a:p>
            <a:r>
              <a:rPr lang="en-US" sz="2400" dirty="0">
                <a:latin typeface="Times New Roman" panose="02020603050405020304" pitchFamily="18" charset="0"/>
                <a:cs typeface="Times New Roman" panose="02020603050405020304" pitchFamily="18" charset="0"/>
              </a:rPr>
              <a:t>It begins with the revival of demand for capital goods.  </a:t>
            </a:r>
          </a:p>
          <a:p>
            <a:r>
              <a:rPr lang="en-US" sz="2400" dirty="0">
                <a:latin typeface="Times New Roman" panose="02020603050405020304" pitchFamily="18" charset="0"/>
                <a:cs typeface="Times New Roman" panose="02020603050405020304" pitchFamily="18" charset="0"/>
              </a:rPr>
              <a:t>Recovery may be initiated by innovation or investment or by government expenditure. </a:t>
            </a:r>
            <a:endParaRPr lang="en-I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527" y="235527"/>
            <a:ext cx="11734800" cy="6386946"/>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718" y="618564"/>
            <a:ext cx="10184802" cy="1347395"/>
          </a:xfrm>
        </p:spPr>
        <p:txBody>
          <a:bodyPr/>
          <a:lstStyle/>
          <a:p>
            <a:r>
              <a:rPr lang="en-US" dirty="0">
                <a:latin typeface="Times New Roman" panose="02020603050405020304" pitchFamily="18" charset="0"/>
                <a:cs typeface="Times New Roman" panose="02020603050405020304" pitchFamily="18" charset="0"/>
              </a:rPr>
              <a:t>BARTER</a:t>
            </a:r>
            <a:r>
              <a:rPr lang="en-US" dirty="0"/>
              <a:t> SYSTEM</a:t>
            </a:r>
            <a:endParaRPr lang="en-IN" dirty="0"/>
          </a:p>
        </p:txBody>
      </p:sp>
      <p:sp>
        <p:nvSpPr>
          <p:cNvPr id="3" name="Content Placeholder 2"/>
          <p:cNvSpPr>
            <a:spLocks noGrp="1"/>
          </p:cNvSpPr>
          <p:nvPr>
            <p:ph idx="1"/>
          </p:nvPr>
        </p:nvSpPr>
        <p:spPr>
          <a:xfrm>
            <a:off x="629202" y="1869141"/>
            <a:ext cx="7229627" cy="4477871"/>
          </a:xfrm>
        </p:spPr>
        <p:txBody>
          <a:bodyPr>
            <a:normAutofit/>
          </a:bodyPr>
          <a:lstStyle/>
          <a:p>
            <a:pPr>
              <a:lnSpc>
                <a:spcPct val="100000"/>
              </a:lnSpc>
            </a:pPr>
            <a:r>
              <a:rPr lang="en-US" sz="2400" dirty="0">
                <a:latin typeface="Times New Roman" panose="02020603050405020304" pitchFamily="18" charset="0"/>
                <a:cs typeface="Times New Roman" panose="02020603050405020304" pitchFamily="18" charset="0"/>
              </a:rPr>
              <a:t>Barter system was introduced by Mesopotamia tribes.</a:t>
            </a:r>
          </a:p>
          <a:p>
            <a:pPr>
              <a:lnSpc>
                <a:spcPct val="100000"/>
              </a:lnSpc>
            </a:pPr>
            <a:r>
              <a:rPr lang="en-US" sz="2400" dirty="0">
                <a:latin typeface="Times New Roman" panose="02020603050405020304" pitchFamily="18" charset="0"/>
                <a:cs typeface="Times New Roman" panose="02020603050405020304" pitchFamily="18" charset="0"/>
              </a:rPr>
              <a:t>Before money invented , exchange took place by barter.</a:t>
            </a:r>
          </a:p>
          <a:p>
            <a:pPr>
              <a:lnSpc>
                <a:spcPct val="100000"/>
              </a:lnSpc>
            </a:pPr>
            <a:r>
              <a:rPr lang="en-US" sz="2400" dirty="0">
                <a:latin typeface="Times New Roman" panose="02020603050405020304" pitchFamily="18" charset="0"/>
                <a:cs typeface="Times New Roman" panose="02020603050405020304" pitchFamily="18" charset="0"/>
              </a:rPr>
              <a:t>Commodities and services were directly exchanged for other commodities and services.</a:t>
            </a:r>
          </a:p>
          <a:p>
            <a:pPr>
              <a:lnSpc>
                <a:spcPct val="100000"/>
              </a:lnSpc>
            </a:pPr>
            <a:r>
              <a:rPr lang="en-US" sz="2400" b="1" dirty="0">
                <a:latin typeface="Times New Roman" panose="02020603050405020304" pitchFamily="18" charset="0"/>
                <a:cs typeface="Times New Roman" panose="02020603050405020304" pitchFamily="18" charset="0"/>
              </a:rPr>
              <a:t>Exchange goods for goods was known as Barter Exchange or Barter system</a:t>
            </a:r>
          </a:p>
          <a:p>
            <a:pPr>
              <a:lnSpc>
                <a:spcPct val="100000"/>
              </a:lnSpc>
            </a:pP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  Furs, skins, rice, salt ,wheat , ,utensils, weapons etc.</a:t>
            </a:r>
          </a:p>
          <a:p>
            <a:pPr>
              <a:lnSpc>
                <a:spcPct val="100000"/>
              </a:lnSpc>
            </a:pPr>
            <a:r>
              <a:rPr lang="en-US" sz="2400" dirty="0">
                <a:latin typeface="Times New Roman" panose="02020603050405020304" pitchFamily="18" charset="0"/>
                <a:cs typeface="Times New Roman" panose="02020603050405020304" pitchFamily="18" charset="0"/>
              </a:rPr>
              <a:t>Both buyers and sellers faced so many problems </a:t>
            </a:r>
            <a:endParaRPr lang="en-IN"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3345" y="249381"/>
            <a:ext cx="3865419" cy="629933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down)">
                                      <p:cBhvr>
                                        <p:cTn id="30" dur="580">
                                          <p:stCondLst>
                                            <p:cond delay="0"/>
                                          </p:stCondLst>
                                        </p:cTn>
                                        <p:tgtEl>
                                          <p:spTgt spid="3">
                                            <p:txEl>
                                              <p:pRg st="0" end="0"/>
                                            </p:txEl>
                                          </p:spTgt>
                                        </p:tgtEl>
                                      </p:cBhvr>
                                    </p:animEffect>
                                    <p:anim calcmode="lin" valueType="num">
                                      <p:cBhvr>
                                        <p:cTn id="3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0" end="0"/>
                                            </p:txEl>
                                          </p:spTgt>
                                        </p:tgtEl>
                                      </p:cBhvr>
                                      <p:to x="100000" y="60000"/>
                                    </p:animScale>
                                    <p:animScale>
                                      <p:cBhvr>
                                        <p:cTn id="37" dur="166" decel="50000">
                                          <p:stCondLst>
                                            <p:cond delay="676"/>
                                          </p:stCondLst>
                                        </p:cTn>
                                        <p:tgtEl>
                                          <p:spTgt spid="3">
                                            <p:txEl>
                                              <p:pRg st="0" end="0"/>
                                            </p:txEl>
                                          </p:spTgt>
                                        </p:tgtEl>
                                      </p:cBhvr>
                                      <p:to x="100000" y="100000"/>
                                    </p:animScale>
                                    <p:animScale>
                                      <p:cBhvr>
                                        <p:cTn id="38" dur="26">
                                          <p:stCondLst>
                                            <p:cond delay="1312"/>
                                          </p:stCondLst>
                                        </p:cTn>
                                        <p:tgtEl>
                                          <p:spTgt spid="3">
                                            <p:txEl>
                                              <p:pRg st="0" end="0"/>
                                            </p:txEl>
                                          </p:spTgt>
                                        </p:tgtEl>
                                      </p:cBhvr>
                                      <p:to x="100000" y="80000"/>
                                    </p:animScale>
                                    <p:animScale>
                                      <p:cBhvr>
                                        <p:cTn id="39" dur="166" decel="50000">
                                          <p:stCondLst>
                                            <p:cond delay="1338"/>
                                          </p:stCondLst>
                                        </p:cTn>
                                        <p:tgtEl>
                                          <p:spTgt spid="3">
                                            <p:txEl>
                                              <p:pRg st="0" end="0"/>
                                            </p:txEl>
                                          </p:spTgt>
                                        </p:tgtEl>
                                      </p:cBhvr>
                                      <p:to x="100000" y="100000"/>
                                    </p:animScale>
                                    <p:animScale>
                                      <p:cBhvr>
                                        <p:cTn id="40" dur="26">
                                          <p:stCondLst>
                                            <p:cond delay="1642"/>
                                          </p:stCondLst>
                                        </p:cTn>
                                        <p:tgtEl>
                                          <p:spTgt spid="3">
                                            <p:txEl>
                                              <p:pRg st="0" end="0"/>
                                            </p:txEl>
                                          </p:spTgt>
                                        </p:tgtEl>
                                      </p:cBhvr>
                                      <p:to x="100000" y="90000"/>
                                    </p:animScale>
                                    <p:animScale>
                                      <p:cBhvr>
                                        <p:cTn id="41" dur="166" decel="50000">
                                          <p:stCondLst>
                                            <p:cond delay="1668"/>
                                          </p:stCondLst>
                                        </p:cTn>
                                        <p:tgtEl>
                                          <p:spTgt spid="3">
                                            <p:txEl>
                                              <p:pRg st="0" end="0"/>
                                            </p:txEl>
                                          </p:spTgt>
                                        </p:tgtEl>
                                      </p:cBhvr>
                                      <p:to x="100000" y="100000"/>
                                    </p:animScale>
                                    <p:animScale>
                                      <p:cBhvr>
                                        <p:cTn id="42" dur="26">
                                          <p:stCondLst>
                                            <p:cond delay="1808"/>
                                          </p:stCondLst>
                                        </p:cTn>
                                        <p:tgtEl>
                                          <p:spTgt spid="3">
                                            <p:txEl>
                                              <p:pRg st="0" end="0"/>
                                            </p:txEl>
                                          </p:spTgt>
                                        </p:tgtEl>
                                      </p:cBhvr>
                                      <p:to x="100000" y="95000"/>
                                    </p:animScale>
                                    <p:animScale>
                                      <p:cBhvr>
                                        <p:cTn id="43" dur="166" decel="50000">
                                          <p:stCondLst>
                                            <p:cond delay="1834"/>
                                          </p:stCondLst>
                                        </p:cTn>
                                        <p:tgtEl>
                                          <p:spTgt spid="3">
                                            <p:txEl>
                                              <p:pRg st="0" end="0"/>
                                            </p:txEl>
                                          </p:spTgt>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wipe(down)">
                                      <p:cBhvr>
                                        <p:cTn id="46" dur="580">
                                          <p:stCondLst>
                                            <p:cond delay="0"/>
                                          </p:stCondLst>
                                        </p:cTn>
                                        <p:tgtEl>
                                          <p:spTgt spid="3">
                                            <p:txEl>
                                              <p:pRg st="1" end="1"/>
                                            </p:txEl>
                                          </p:spTgt>
                                        </p:tgtEl>
                                      </p:cBhvr>
                                    </p:animEffect>
                                    <p:anim calcmode="lin" valueType="num">
                                      <p:cBhvr>
                                        <p:cTn id="47"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xEl>
                                              <p:pRg st="1" end="1"/>
                                            </p:txEl>
                                          </p:spTgt>
                                        </p:tgtEl>
                                      </p:cBhvr>
                                      <p:to x="100000" y="60000"/>
                                    </p:animScale>
                                    <p:animScale>
                                      <p:cBhvr>
                                        <p:cTn id="53" dur="166" decel="50000">
                                          <p:stCondLst>
                                            <p:cond delay="676"/>
                                          </p:stCondLst>
                                        </p:cTn>
                                        <p:tgtEl>
                                          <p:spTgt spid="3">
                                            <p:txEl>
                                              <p:pRg st="1" end="1"/>
                                            </p:txEl>
                                          </p:spTgt>
                                        </p:tgtEl>
                                      </p:cBhvr>
                                      <p:to x="100000" y="100000"/>
                                    </p:animScale>
                                    <p:animScale>
                                      <p:cBhvr>
                                        <p:cTn id="54" dur="26">
                                          <p:stCondLst>
                                            <p:cond delay="1312"/>
                                          </p:stCondLst>
                                        </p:cTn>
                                        <p:tgtEl>
                                          <p:spTgt spid="3">
                                            <p:txEl>
                                              <p:pRg st="1" end="1"/>
                                            </p:txEl>
                                          </p:spTgt>
                                        </p:tgtEl>
                                      </p:cBhvr>
                                      <p:to x="100000" y="80000"/>
                                    </p:animScale>
                                    <p:animScale>
                                      <p:cBhvr>
                                        <p:cTn id="55" dur="166" decel="50000">
                                          <p:stCondLst>
                                            <p:cond delay="1338"/>
                                          </p:stCondLst>
                                        </p:cTn>
                                        <p:tgtEl>
                                          <p:spTgt spid="3">
                                            <p:txEl>
                                              <p:pRg st="1" end="1"/>
                                            </p:txEl>
                                          </p:spTgt>
                                        </p:tgtEl>
                                      </p:cBhvr>
                                      <p:to x="100000" y="100000"/>
                                    </p:animScale>
                                    <p:animScale>
                                      <p:cBhvr>
                                        <p:cTn id="56" dur="26">
                                          <p:stCondLst>
                                            <p:cond delay="1642"/>
                                          </p:stCondLst>
                                        </p:cTn>
                                        <p:tgtEl>
                                          <p:spTgt spid="3">
                                            <p:txEl>
                                              <p:pRg st="1" end="1"/>
                                            </p:txEl>
                                          </p:spTgt>
                                        </p:tgtEl>
                                      </p:cBhvr>
                                      <p:to x="100000" y="90000"/>
                                    </p:animScale>
                                    <p:animScale>
                                      <p:cBhvr>
                                        <p:cTn id="57" dur="166" decel="50000">
                                          <p:stCondLst>
                                            <p:cond delay="1668"/>
                                          </p:stCondLst>
                                        </p:cTn>
                                        <p:tgtEl>
                                          <p:spTgt spid="3">
                                            <p:txEl>
                                              <p:pRg st="1" end="1"/>
                                            </p:txEl>
                                          </p:spTgt>
                                        </p:tgtEl>
                                      </p:cBhvr>
                                      <p:to x="100000" y="100000"/>
                                    </p:animScale>
                                    <p:animScale>
                                      <p:cBhvr>
                                        <p:cTn id="58" dur="26">
                                          <p:stCondLst>
                                            <p:cond delay="1808"/>
                                          </p:stCondLst>
                                        </p:cTn>
                                        <p:tgtEl>
                                          <p:spTgt spid="3">
                                            <p:txEl>
                                              <p:pRg st="1" end="1"/>
                                            </p:txEl>
                                          </p:spTgt>
                                        </p:tgtEl>
                                      </p:cBhvr>
                                      <p:to x="100000" y="95000"/>
                                    </p:animScale>
                                    <p:animScale>
                                      <p:cBhvr>
                                        <p:cTn id="59" dur="166" decel="50000">
                                          <p:stCondLst>
                                            <p:cond delay="1834"/>
                                          </p:stCondLst>
                                        </p:cTn>
                                        <p:tgtEl>
                                          <p:spTgt spid="3">
                                            <p:txEl>
                                              <p:pRg st="1" end="1"/>
                                            </p:txEl>
                                          </p:spTgt>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3">
                                            <p:txEl>
                                              <p:pRg st="2" end="2"/>
                                            </p:txEl>
                                          </p:spTgt>
                                        </p:tgtEl>
                                        <p:attrNameLst>
                                          <p:attrName>style.visibility</p:attrName>
                                        </p:attrNameLst>
                                      </p:cBhvr>
                                      <p:to>
                                        <p:strVal val="visible"/>
                                      </p:to>
                                    </p:set>
                                    <p:animEffect transition="in" filter="wipe(down)">
                                      <p:cBhvr>
                                        <p:cTn id="62" dur="580">
                                          <p:stCondLst>
                                            <p:cond delay="0"/>
                                          </p:stCondLst>
                                        </p:cTn>
                                        <p:tgtEl>
                                          <p:spTgt spid="3">
                                            <p:txEl>
                                              <p:pRg st="2" end="2"/>
                                            </p:txEl>
                                          </p:spTgt>
                                        </p:tgtEl>
                                      </p:cBhvr>
                                    </p:animEffect>
                                    <p:anim calcmode="lin" valueType="num">
                                      <p:cBhvr>
                                        <p:cTn id="63"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3">
                                            <p:txEl>
                                              <p:pRg st="2" end="2"/>
                                            </p:txEl>
                                          </p:spTgt>
                                        </p:tgtEl>
                                      </p:cBhvr>
                                      <p:to x="100000" y="60000"/>
                                    </p:animScale>
                                    <p:animScale>
                                      <p:cBhvr>
                                        <p:cTn id="69" dur="166" decel="50000">
                                          <p:stCondLst>
                                            <p:cond delay="676"/>
                                          </p:stCondLst>
                                        </p:cTn>
                                        <p:tgtEl>
                                          <p:spTgt spid="3">
                                            <p:txEl>
                                              <p:pRg st="2" end="2"/>
                                            </p:txEl>
                                          </p:spTgt>
                                        </p:tgtEl>
                                      </p:cBhvr>
                                      <p:to x="100000" y="100000"/>
                                    </p:animScale>
                                    <p:animScale>
                                      <p:cBhvr>
                                        <p:cTn id="70" dur="26">
                                          <p:stCondLst>
                                            <p:cond delay="1312"/>
                                          </p:stCondLst>
                                        </p:cTn>
                                        <p:tgtEl>
                                          <p:spTgt spid="3">
                                            <p:txEl>
                                              <p:pRg st="2" end="2"/>
                                            </p:txEl>
                                          </p:spTgt>
                                        </p:tgtEl>
                                      </p:cBhvr>
                                      <p:to x="100000" y="80000"/>
                                    </p:animScale>
                                    <p:animScale>
                                      <p:cBhvr>
                                        <p:cTn id="71" dur="166" decel="50000">
                                          <p:stCondLst>
                                            <p:cond delay="1338"/>
                                          </p:stCondLst>
                                        </p:cTn>
                                        <p:tgtEl>
                                          <p:spTgt spid="3">
                                            <p:txEl>
                                              <p:pRg st="2" end="2"/>
                                            </p:txEl>
                                          </p:spTgt>
                                        </p:tgtEl>
                                      </p:cBhvr>
                                      <p:to x="100000" y="100000"/>
                                    </p:animScale>
                                    <p:animScale>
                                      <p:cBhvr>
                                        <p:cTn id="72" dur="26">
                                          <p:stCondLst>
                                            <p:cond delay="1642"/>
                                          </p:stCondLst>
                                        </p:cTn>
                                        <p:tgtEl>
                                          <p:spTgt spid="3">
                                            <p:txEl>
                                              <p:pRg st="2" end="2"/>
                                            </p:txEl>
                                          </p:spTgt>
                                        </p:tgtEl>
                                      </p:cBhvr>
                                      <p:to x="100000" y="90000"/>
                                    </p:animScale>
                                    <p:animScale>
                                      <p:cBhvr>
                                        <p:cTn id="73" dur="166" decel="50000">
                                          <p:stCondLst>
                                            <p:cond delay="1668"/>
                                          </p:stCondLst>
                                        </p:cTn>
                                        <p:tgtEl>
                                          <p:spTgt spid="3">
                                            <p:txEl>
                                              <p:pRg st="2" end="2"/>
                                            </p:txEl>
                                          </p:spTgt>
                                        </p:tgtEl>
                                      </p:cBhvr>
                                      <p:to x="100000" y="100000"/>
                                    </p:animScale>
                                    <p:animScale>
                                      <p:cBhvr>
                                        <p:cTn id="74" dur="26">
                                          <p:stCondLst>
                                            <p:cond delay="1808"/>
                                          </p:stCondLst>
                                        </p:cTn>
                                        <p:tgtEl>
                                          <p:spTgt spid="3">
                                            <p:txEl>
                                              <p:pRg st="2" end="2"/>
                                            </p:txEl>
                                          </p:spTgt>
                                        </p:tgtEl>
                                      </p:cBhvr>
                                      <p:to x="100000" y="95000"/>
                                    </p:animScale>
                                    <p:animScale>
                                      <p:cBhvr>
                                        <p:cTn id="75" dur="166" decel="50000">
                                          <p:stCondLst>
                                            <p:cond delay="1834"/>
                                          </p:stCondLst>
                                        </p:cTn>
                                        <p:tgtEl>
                                          <p:spTgt spid="3">
                                            <p:txEl>
                                              <p:pRg st="2" end="2"/>
                                            </p:txEl>
                                          </p:spTgt>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3">
                                            <p:txEl>
                                              <p:pRg st="3" end="3"/>
                                            </p:txEl>
                                          </p:spTgt>
                                        </p:tgtEl>
                                        <p:attrNameLst>
                                          <p:attrName>style.visibility</p:attrName>
                                        </p:attrNameLst>
                                      </p:cBhvr>
                                      <p:to>
                                        <p:strVal val="visible"/>
                                      </p:to>
                                    </p:set>
                                    <p:animEffect transition="in" filter="wipe(down)">
                                      <p:cBhvr>
                                        <p:cTn id="78" dur="580">
                                          <p:stCondLst>
                                            <p:cond delay="0"/>
                                          </p:stCondLst>
                                        </p:cTn>
                                        <p:tgtEl>
                                          <p:spTgt spid="3">
                                            <p:txEl>
                                              <p:pRg st="3" end="3"/>
                                            </p:txEl>
                                          </p:spTgt>
                                        </p:tgtEl>
                                      </p:cBhvr>
                                    </p:animEffect>
                                    <p:anim calcmode="lin" valueType="num">
                                      <p:cBhvr>
                                        <p:cTn id="7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3">
                                            <p:txEl>
                                              <p:pRg st="3" end="3"/>
                                            </p:txEl>
                                          </p:spTgt>
                                        </p:tgtEl>
                                      </p:cBhvr>
                                      <p:to x="100000" y="60000"/>
                                    </p:animScale>
                                    <p:animScale>
                                      <p:cBhvr>
                                        <p:cTn id="85" dur="166" decel="50000">
                                          <p:stCondLst>
                                            <p:cond delay="676"/>
                                          </p:stCondLst>
                                        </p:cTn>
                                        <p:tgtEl>
                                          <p:spTgt spid="3">
                                            <p:txEl>
                                              <p:pRg st="3" end="3"/>
                                            </p:txEl>
                                          </p:spTgt>
                                        </p:tgtEl>
                                      </p:cBhvr>
                                      <p:to x="100000" y="100000"/>
                                    </p:animScale>
                                    <p:animScale>
                                      <p:cBhvr>
                                        <p:cTn id="86" dur="26">
                                          <p:stCondLst>
                                            <p:cond delay="1312"/>
                                          </p:stCondLst>
                                        </p:cTn>
                                        <p:tgtEl>
                                          <p:spTgt spid="3">
                                            <p:txEl>
                                              <p:pRg st="3" end="3"/>
                                            </p:txEl>
                                          </p:spTgt>
                                        </p:tgtEl>
                                      </p:cBhvr>
                                      <p:to x="100000" y="80000"/>
                                    </p:animScale>
                                    <p:animScale>
                                      <p:cBhvr>
                                        <p:cTn id="87" dur="166" decel="50000">
                                          <p:stCondLst>
                                            <p:cond delay="1338"/>
                                          </p:stCondLst>
                                        </p:cTn>
                                        <p:tgtEl>
                                          <p:spTgt spid="3">
                                            <p:txEl>
                                              <p:pRg st="3" end="3"/>
                                            </p:txEl>
                                          </p:spTgt>
                                        </p:tgtEl>
                                      </p:cBhvr>
                                      <p:to x="100000" y="100000"/>
                                    </p:animScale>
                                    <p:animScale>
                                      <p:cBhvr>
                                        <p:cTn id="88" dur="26">
                                          <p:stCondLst>
                                            <p:cond delay="1642"/>
                                          </p:stCondLst>
                                        </p:cTn>
                                        <p:tgtEl>
                                          <p:spTgt spid="3">
                                            <p:txEl>
                                              <p:pRg st="3" end="3"/>
                                            </p:txEl>
                                          </p:spTgt>
                                        </p:tgtEl>
                                      </p:cBhvr>
                                      <p:to x="100000" y="90000"/>
                                    </p:animScale>
                                    <p:animScale>
                                      <p:cBhvr>
                                        <p:cTn id="89" dur="166" decel="50000">
                                          <p:stCondLst>
                                            <p:cond delay="1668"/>
                                          </p:stCondLst>
                                        </p:cTn>
                                        <p:tgtEl>
                                          <p:spTgt spid="3">
                                            <p:txEl>
                                              <p:pRg st="3" end="3"/>
                                            </p:txEl>
                                          </p:spTgt>
                                        </p:tgtEl>
                                      </p:cBhvr>
                                      <p:to x="100000" y="100000"/>
                                    </p:animScale>
                                    <p:animScale>
                                      <p:cBhvr>
                                        <p:cTn id="90" dur="26">
                                          <p:stCondLst>
                                            <p:cond delay="1808"/>
                                          </p:stCondLst>
                                        </p:cTn>
                                        <p:tgtEl>
                                          <p:spTgt spid="3">
                                            <p:txEl>
                                              <p:pRg st="3" end="3"/>
                                            </p:txEl>
                                          </p:spTgt>
                                        </p:tgtEl>
                                      </p:cBhvr>
                                      <p:to x="100000" y="95000"/>
                                    </p:animScale>
                                    <p:animScale>
                                      <p:cBhvr>
                                        <p:cTn id="91" dur="166" decel="50000">
                                          <p:stCondLst>
                                            <p:cond delay="1834"/>
                                          </p:stCondLst>
                                        </p:cTn>
                                        <p:tgtEl>
                                          <p:spTgt spid="3">
                                            <p:txEl>
                                              <p:pRg st="3" end="3"/>
                                            </p:txEl>
                                          </p:spTgt>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3">
                                            <p:txEl>
                                              <p:pRg st="4" end="4"/>
                                            </p:txEl>
                                          </p:spTgt>
                                        </p:tgtEl>
                                        <p:attrNameLst>
                                          <p:attrName>style.visibility</p:attrName>
                                        </p:attrNameLst>
                                      </p:cBhvr>
                                      <p:to>
                                        <p:strVal val="visible"/>
                                      </p:to>
                                    </p:set>
                                    <p:animEffect transition="in" filter="wipe(down)">
                                      <p:cBhvr>
                                        <p:cTn id="94" dur="580">
                                          <p:stCondLst>
                                            <p:cond delay="0"/>
                                          </p:stCondLst>
                                        </p:cTn>
                                        <p:tgtEl>
                                          <p:spTgt spid="3">
                                            <p:txEl>
                                              <p:pRg st="4" end="4"/>
                                            </p:txEl>
                                          </p:spTgt>
                                        </p:tgtEl>
                                      </p:cBhvr>
                                    </p:animEffect>
                                    <p:anim calcmode="lin" valueType="num">
                                      <p:cBhvr>
                                        <p:cTn id="9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0" dur="26">
                                          <p:stCondLst>
                                            <p:cond delay="650"/>
                                          </p:stCondLst>
                                        </p:cTn>
                                        <p:tgtEl>
                                          <p:spTgt spid="3">
                                            <p:txEl>
                                              <p:pRg st="4" end="4"/>
                                            </p:txEl>
                                          </p:spTgt>
                                        </p:tgtEl>
                                      </p:cBhvr>
                                      <p:to x="100000" y="60000"/>
                                    </p:animScale>
                                    <p:animScale>
                                      <p:cBhvr>
                                        <p:cTn id="101" dur="166" decel="50000">
                                          <p:stCondLst>
                                            <p:cond delay="676"/>
                                          </p:stCondLst>
                                        </p:cTn>
                                        <p:tgtEl>
                                          <p:spTgt spid="3">
                                            <p:txEl>
                                              <p:pRg st="4" end="4"/>
                                            </p:txEl>
                                          </p:spTgt>
                                        </p:tgtEl>
                                      </p:cBhvr>
                                      <p:to x="100000" y="100000"/>
                                    </p:animScale>
                                    <p:animScale>
                                      <p:cBhvr>
                                        <p:cTn id="102" dur="26">
                                          <p:stCondLst>
                                            <p:cond delay="1312"/>
                                          </p:stCondLst>
                                        </p:cTn>
                                        <p:tgtEl>
                                          <p:spTgt spid="3">
                                            <p:txEl>
                                              <p:pRg st="4" end="4"/>
                                            </p:txEl>
                                          </p:spTgt>
                                        </p:tgtEl>
                                      </p:cBhvr>
                                      <p:to x="100000" y="80000"/>
                                    </p:animScale>
                                    <p:animScale>
                                      <p:cBhvr>
                                        <p:cTn id="103" dur="166" decel="50000">
                                          <p:stCondLst>
                                            <p:cond delay="1338"/>
                                          </p:stCondLst>
                                        </p:cTn>
                                        <p:tgtEl>
                                          <p:spTgt spid="3">
                                            <p:txEl>
                                              <p:pRg st="4" end="4"/>
                                            </p:txEl>
                                          </p:spTgt>
                                        </p:tgtEl>
                                      </p:cBhvr>
                                      <p:to x="100000" y="100000"/>
                                    </p:animScale>
                                    <p:animScale>
                                      <p:cBhvr>
                                        <p:cTn id="104" dur="26">
                                          <p:stCondLst>
                                            <p:cond delay="1642"/>
                                          </p:stCondLst>
                                        </p:cTn>
                                        <p:tgtEl>
                                          <p:spTgt spid="3">
                                            <p:txEl>
                                              <p:pRg st="4" end="4"/>
                                            </p:txEl>
                                          </p:spTgt>
                                        </p:tgtEl>
                                      </p:cBhvr>
                                      <p:to x="100000" y="90000"/>
                                    </p:animScale>
                                    <p:animScale>
                                      <p:cBhvr>
                                        <p:cTn id="105" dur="166" decel="50000">
                                          <p:stCondLst>
                                            <p:cond delay="1668"/>
                                          </p:stCondLst>
                                        </p:cTn>
                                        <p:tgtEl>
                                          <p:spTgt spid="3">
                                            <p:txEl>
                                              <p:pRg st="4" end="4"/>
                                            </p:txEl>
                                          </p:spTgt>
                                        </p:tgtEl>
                                      </p:cBhvr>
                                      <p:to x="100000" y="100000"/>
                                    </p:animScale>
                                    <p:animScale>
                                      <p:cBhvr>
                                        <p:cTn id="106" dur="26">
                                          <p:stCondLst>
                                            <p:cond delay="1808"/>
                                          </p:stCondLst>
                                        </p:cTn>
                                        <p:tgtEl>
                                          <p:spTgt spid="3">
                                            <p:txEl>
                                              <p:pRg st="4" end="4"/>
                                            </p:txEl>
                                          </p:spTgt>
                                        </p:tgtEl>
                                      </p:cBhvr>
                                      <p:to x="100000" y="95000"/>
                                    </p:animScale>
                                    <p:animScale>
                                      <p:cBhvr>
                                        <p:cTn id="107" dur="166" decel="50000">
                                          <p:stCondLst>
                                            <p:cond delay="1834"/>
                                          </p:stCondLst>
                                        </p:cTn>
                                        <p:tgtEl>
                                          <p:spTgt spid="3">
                                            <p:txEl>
                                              <p:pRg st="4" end="4"/>
                                            </p:txEl>
                                          </p:spTgt>
                                        </p:tgtEl>
                                      </p:cBhvr>
                                      <p:to x="100000" y="100000"/>
                                    </p:animScale>
                                  </p:childTnLst>
                                </p:cTn>
                              </p:par>
                              <p:par>
                                <p:cTn id="108" presetID="26" presetClass="entr" presetSubtype="0" fill="hold" nodeType="withEffect">
                                  <p:stCondLst>
                                    <p:cond delay="0"/>
                                  </p:stCondLst>
                                  <p:childTnLst>
                                    <p:set>
                                      <p:cBhvr>
                                        <p:cTn id="109" dur="1" fill="hold">
                                          <p:stCondLst>
                                            <p:cond delay="0"/>
                                          </p:stCondLst>
                                        </p:cTn>
                                        <p:tgtEl>
                                          <p:spTgt spid="3">
                                            <p:txEl>
                                              <p:pRg st="5" end="5"/>
                                            </p:txEl>
                                          </p:spTgt>
                                        </p:tgtEl>
                                        <p:attrNameLst>
                                          <p:attrName>style.visibility</p:attrName>
                                        </p:attrNameLst>
                                      </p:cBhvr>
                                      <p:to>
                                        <p:strVal val="visible"/>
                                      </p:to>
                                    </p:set>
                                    <p:animEffect transition="in" filter="wipe(down)">
                                      <p:cBhvr>
                                        <p:cTn id="110" dur="580">
                                          <p:stCondLst>
                                            <p:cond delay="0"/>
                                          </p:stCondLst>
                                        </p:cTn>
                                        <p:tgtEl>
                                          <p:spTgt spid="3">
                                            <p:txEl>
                                              <p:pRg st="5" end="5"/>
                                            </p:txEl>
                                          </p:spTgt>
                                        </p:tgtEl>
                                      </p:cBhvr>
                                    </p:animEffect>
                                    <p:anim calcmode="lin" valueType="num">
                                      <p:cBhvr>
                                        <p:cTn id="11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16" dur="26">
                                          <p:stCondLst>
                                            <p:cond delay="650"/>
                                          </p:stCondLst>
                                        </p:cTn>
                                        <p:tgtEl>
                                          <p:spTgt spid="3">
                                            <p:txEl>
                                              <p:pRg st="5" end="5"/>
                                            </p:txEl>
                                          </p:spTgt>
                                        </p:tgtEl>
                                      </p:cBhvr>
                                      <p:to x="100000" y="60000"/>
                                    </p:animScale>
                                    <p:animScale>
                                      <p:cBhvr>
                                        <p:cTn id="117" dur="166" decel="50000">
                                          <p:stCondLst>
                                            <p:cond delay="676"/>
                                          </p:stCondLst>
                                        </p:cTn>
                                        <p:tgtEl>
                                          <p:spTgt spid="3">
                                            <p:txEl>
                                              <p:pRg st="5" end="5"/>
                                            </p:txEl>
                                          </p:spTgt>
                                        </p:tgtEl>
                                      </p:cBhvr>
                                      <p:to x="100000" y="100000"/>
                                    </p:animScale>
                                    <p:animScale>
                                      <p:cBhvr>
                                        <p:cTn id="118" dur="26">
                                          <p:stCondLst>
                                            <p:cond delay="1312"/>
                                          </p:stCondLst>
                                        </p:cTn>
                                        <p:tgtEl>
                                          <p:spTgt spid="3">
                                            <p:txEl>
                                              <p:pRg st="5" end="5"/>
                                            </p:txEl>
                                          </p:spTgt>
                                        </p:tgtEl>
                                      </p:cBhvr>
                                      <p:to x="100000" y="80000"/>
                                    </p:animScale>
                                    <p:animScale>
                                      <p:cBhvr>
                                        <p:cTn id="119" dur="166" decel="50000">
                                          <p:stCondLst>
                                            <p:cond delay="1338"/>
                                          </p:stCondLst>
                                        </p:cTn>
                                        <p:tgtEl>
                                          <p:spTgt spid="3">
                                            <p:txEl>
                                              <p:pRg st="5" end="5"/>
                                            </p:txEl>
                                          </p:spTgt>
                                        </p:tgtEl>
                                      </p:cBhvr>
                                      <p:to x="100000" y="100000"/>
                                    </p:animScale>
                                    <p:animScale>
                                      <p:cBhvr>
                                        <p:cTn id="120" dur="26">
                                          <p:stCondLst>
                                            <p:cond delay="1642"/>
                                          </p:stCondLst>
                                        </p:cTn>
                                        <p:tgtEl>
                                          <p:spTgt spid="3">
                                            <p:txEl>
                                              <p:pRg st="5" end="5"/>
                                            </p:txEl>
                                          </p:spTgt>
                                        </p:tgtEl>
                                      </p:cBhvr>
                                      <p:to x="100000" y="90000"/>
                                    </p:animScale>
                                    <p:animScale>
                                      <p:cBhvr>
                                        <p:cTn id="121" dur="166" decel="50000">
                                          <p:stCondLst>
                                            <p:cond delay="1668"/>
                                          </p:stCondLst>
                                        </p:cTn>
                                        <p:tgtEl>
                                          <p:spTgt spid="3">
                                            <p:txEl>
                                              <p:pRg st="5" end="5"/>
                                            </p:txEl>
                                          </p:spTgt>
                                        </p:tgtEl>
                                      </p:cBhvr>
                                      <p:to x="100000" y="100000"/>
                                    </p:animScale>
                                    <p:animScale>
                                      <p:cBhvr>
                                        <p:cTn id="122" dur="26">
                                          <p:stCondLst>
                                            <p:cond delay="1808"/>
                                          </p:stCondLst>
                                        </p:cTn>
                                        <p:tgtEl>
                                          <p:spTgt spid="3">
                                            <p:txEl>
                                              <p:pRg st="5" end="5"/>
                                            </p:txEl>
                                          </p:spTgt>
                                        </p:tgtEl>
                                      </p:cBhvr>
                                      <p:to x="100000" y="95000"/>
                                    </p:animScale>
                                    <p:animScale>
                                      <p:cBhvr>
                                        <p:cTn id="123"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2</TotalTime>
  <Words>2430</Words>
  <Application>Microsoft Office PowerPoint</Application>
  <PresentationFormat>Widescreen</PresentationFormat>
  <Paragraphs>308</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Corbel</vt:lpstr>
      <vt:lpstr>Times New Roman</vt:lpstr>
      <vt:lpstr>Wingdings</vt:lpstr>
      <vt:lpstr>Basis</vt:lpstr>
      <vt:lpstr>monetary ECONOMICS</vt:lpstr>
      <vt:lpstr>SYNOPSIS</vt:lpstr>
      <vt:lpstr>INTRODUCTION OF MONETARY  ECONOMICS </vt:lpstr>
      <vt:lpstr>MEANING AND DEFINITIONS OF MONEY</vt:lpstr>
      <vt:lpstr>EVOLUTION OF MONEY </vt:lpstr>
      <vt:lpstr>PowerPoint Presentation</vt:lpstr>
      <vt:lpstr>PowerPoint Presentation</vt:lpstr>
      <vt:lpstr>PowerPoint Presentation</vt:lpstr>
      <vt:lpstr>BARTER SYSTEM</vt:lpstr>
      <vt:lpstr>METALLIC STANDARD </vt:lpstr>
      <vt:lpstr>GOLD STANDARD</vt:lpstr>
      <vt:lpstr>SILVER STANDARD </vt:lpstr>
      <vt:lpstr>PAPER CURRENCY </vt:lpstr>
      <vt:lpstr>PLASTIC MONEY </vt:lpstr>
      <vt:lpstr>CRYPTO CURRENCY </vt:lpstr>
      <vt:lpstr>Functions of money </vt:lpstr>
      <vt:lpstr>PRIMARY FUNCTION </vt:lpstr>
      <vt:lpstr>PowerPoint Presentation</vt:lpstr>
      <vt:lpstr>PowerPoint Presentation</vt:lpstr>
      <vt:lpstr>CONTINGENT FUNCTION </vt:lpstr>
      <vt:lpstr>PowerPoint Presentation</vt:lpstr>
      <vt:lpstr>OTHER FUNCTIONS </vt:lpstr>
      <vt:lpstr>SUPPLY OF MONEY </vt:lpstr>
      <vt:lpstr>MONEY SUPPLY IS A STOCK VARIABLE </vt:lpstr>
      <vt:lpstr>DETERMINANTS OF MONEY SUPPLY</vt:lpstr>
      <vt:lpstr>QUANTITY THEORIES OF MONEY </vt:lpstr>
      <vt:lpstr>FISHER’S QUANTITY THEORY OF MONEY </vt:lpstr>
      <vt:lpstr>DIAGRAMMATIC  ILLUSTRATION </vt:lpstr>
      <vt:lpstr>CAMBRIDGE APPORACH </vt:lpstr>
      <vt:lpstr>KEYNES’S EQUATION</vt:lpstr>
      <vt:lpstr>PowerPoint Presentation</vt:lpstr>
      <vt:lpstr>INFLATION </vt:lpstr>
      <vt:lpstr>TYPES OF INFLATION </vt:lpstr>
      <vt:lpstr>PowerPoint Presentation</vt:lpstr>
      <vt:lpstr>PowerPoint Presentation</vt:lpstr>
      <vt:lpstr>PowerPoint Presentation</vt:lpstr>
      <vt:lpstr>DEMAND – PULL VS  COST - PUSH INFLATION </vt:lpstr>
      <vt:lpstr>PowerPoint Presentation</vt:lpstr>
      <vt:lpstr>PowerPoint Presentation</vt:lpstr>
      <vt:lpstr>PowerPoint Presentation</vt:lpstr>
      <vt:lpstr>PowerPoint Presentation</vt:lpstr>
      <vt:lpstr>EFFECTS ON PRODUCTION </vt:lpstr>
      <vt:lpstr>EFFECTS ON DISTRIBUTION</vt:lpstr>
      <vt:lpstr>PowerPoint Presentation</vt:lpstr>
      <vt:lpstr>PowerPoint Presentation</vt:lpstr>
      <vt:lpstr>PowerPoint Presentation</vt:lpstr>
      <vt:lpstr>PowerPoint Presentation</vt:lpstr>
      <vt:lpstr>TRADE CYCLE </vt:lpstr>
      <vt:lpstr>PHASES OF TRADE CYCLE </vt:lpstr>
      <vt:lpstr>PowerPoint Presentation</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monetary ECONOMICS</dc:title>
  <dc:creator>RAJASEKAR</dc:creator>
  <cp:lastModifiedBy>SysSoft</cp:lastModifiedBy>
  <cp:revision>144</cp:revision>
  <dcterms:created xsi:type="dcterms:W3CDTF">2020-05-11T07:15:00Z</dcterms:created>
  <dcterms:modified xsi:type="dcterms:W3CDTF">2024-06-20T04:52:43Z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B6049CF4FAA94D8EAAC2795CF4433C37</vt:lpwstr>
  </property>
  <property fmtid="{D5CDD505-2E9C-101B-9397-08002B2CF9AE}" pid="3" name="KSOProductBuildVer">
    <vt:lpwstr>1033-11.2.0.11537</vt:lpwstr>
  </property>
</Properties>
</file>