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317" r:id="rId13"/>
    <p:sldId id="318" r:id="rId14"/>
    <p:sldId id="319" r:id="rId15"/>
    <p:sldId id="272" r:id="rId16"/>
    <p:sldId id="273" r:id="rId17"/>
    <p:sldId id="275" r:id="rId18"/>
    <p:sldId id="276" r:id="rId19"/>
    <p:sldId id="277" r:id="rId20"/>
    <p:sldId id="278" r:id="rId21"/>
    <p:sldId id="279" r:id="rId22"/>
    <p:sldId id="280" r:id="rId23"/>
    <p:sldId id="281" r:id="rId24"/>
    <p:sldId id="283" r:id="rId25"/>
    <p:sldId id="284" r:id="rId26"/>
    <p:sldId id="285" r:id="rId27"/>
    <p:sldId id="286" r:id="rId28"/>
    <p:sldId id="287" r:id="rId29"/>
    <p:sldId id="289" r:id="rId30"/>
    <p:sldId id="291" r:id="rId31"/>
    <p:sldId id="293" r:id="rId32"/>
    <p:sldId id="292" r:id="rId33"/>
    <p:sldId id="295" r:id="rId34"/>
    <p:sldId id="294" r:id="rId35"/>
    <p:sldId id="296" r:id="rId36"/>
    <p:sldId id="297" r:id="rId37"/>
    <p:sldId id="298" r:id="rId38"/>
    <p:sldId id="299" r:id="rId39"/>
    <p:sldId id="300" r:id="rId40"/>
    <p:sldId id="301" r:id="rId41"/>
    <p:sldId id="302"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91" autoAdjust="0"/>
  </p:normalViewPr>
  <p:slideViewPr>
    <p:cSldViewPr snapToGrid="0">
      <p:cViewPr varScale="1">
        <p:scale>
          <a:sx n="89" d="100"/>
          <a:sy n="89" d="100"/>
        </p:scale>
        <p:origin x="17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C2781-2C2D-4E68-917E-5D4E05925F32}" type="datetimeFigureOut">
              <a:rPr lang="en-US" smtClean="0"/>
              <a:pPr/>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15D2B-CEDF-4C11-8A1C-37F53A46D5B5}" type="slidenum">
              <a:rPr lang="en-US" smtClean="0"/>
              <a:pPr/>
              <a:t>‹#›</a:t>
            </a:fld>
            <a:endParaRPr lang="en-US"/>
          </a:p>
        </p:txBody>
      </p:sp>
    </p:spTree>
    <p:extLst>
      <p:ext uri="{BB962C8B-B14F-4D97-AF65-F5344CB8AC3E}">
        <p14:creationId xmlns:p14="http://schemas.microsoft.com/office/powerpoint/2010/main" val="2986815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15D2B-CEDF-4C11-8A1C-37F53A46D5B5}" type="slidenum">
              <a:rPr lang="en-US" smtClean="0"/>
              <a:pPr/>
              <a:t>7</a:t>
            </a:fld>
            <a:endParaRPr lang="en-US"/>
          </a:p>
        </p:txBody>
      </p:sp>
    </p:spTree>
    <p:extLst>
      <p:ext uri="{BB962C8B-B14F-4D97-AF65-F5344CB8AC3E}">
        <p14:creationId xmlns:p14="http://schemas.microsoft.com/office/powerpoint/2010/main" val="296001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15D2B-CEDF-4C11-8A1C-37F53A46D5B5}" type="slidenum">
              <a:rPr lang="en-US" smtClean="0"/>
              <a:pPr/>
              <a:t>10</a:t>
            </a:fld>
            <a:endParaRPr lang="en-US"/>
          </a:p>
        </p:txBody>
      </p:sp>
    </p:spTree>
    <p:extLst>
      <p:ext uri="{BB962C8B-B14F-4D97-AF65-F5344CB8AC3E}">
        <p14:creationId xmlns:p14="http://schemas.microsoft.com/office/powerpoint/2010/main" val="120510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15D2B-CEDF-4C11-8A1C-37F53A46D5B5}" type="slidenum">
              <a:rPr lang="en-US" smtClean="0"/>
              <a:pPr/>
              <a:t>51</a:t>
            </a:fld>
            <a:endParaRPr lang="en-US"/>
          </a:p>
        </p:txBody>
      </p:sp>
    </p:spTree>
    <p:extLst>
      <p:ext uri="{BB962C8B-B14F-4D97-AF65-F5344CB8AC3E}">
        <p14:creationId xmlns:p14="http://schemas.microsoft.com/office/powerpoint/2010/main" val="3819266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8B3EF5-830C-4616-8952-550E78420125}"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339605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B3EF5-830C-4616-8952-550E78420125}"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250329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B3EF5-830C-4616-8952-550E78420125}"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227427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8B3EF5-830C-4616-8952-550E78420125}"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273618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8B3EF5-830C-4616-8952-550E78420125}"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164503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8B3EF5-830C-4616-8952-550E78420125}"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33974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8B3EF5-830C-4616-8952-550E78420125}" type="datetimeFigureOut">
              <a:rPr lang="en-US" smtClean="0"/>
              <a:pPr/>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680310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8B3EF5-830C-4616-8952-550E78420125}" type="datetimeFigureOut">
              <a:rPr lang="en-US" smtClean="0"/>
              <a:pPr/>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1123762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8B3EF5-830C-4616-8952-550E78420125}" type="datetimeFigureOut">
              <a:rPr lang="en-US" smtClean="0"/>
              <a:pPr/>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327312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8B3EF5-830C-4616-8952-550E78420125}"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245311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8B3EF5-830C-4616-8952-550E78420125}"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8B2E92-94B4-4B83-9959-A8D7B9C40311}" type="slidenum">
              <a:rPr lang="en-US" smtClean="0"/>
              <a:pPr/>
              <a:t>‹#›</a:t>
            </a:fld>
            <a:endParaRPr lang="en-US"/>
          </a:p>
        </p:txBody>
      </p:sp>
    </p:spTree>
    <p:extLst>
      <p:ext uri="{BB962C8B-B14F-4D97-AF65-F5344CB8AC3E}">
        <p14:creationId xmlns:p14="http://schemas.microsoft.com/office/powerpoint/2010/main" val="292283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B3EF5-830C-4616-8952-550E78420125}" type="datetimeFigureOut">
              <a:rPr lang="en-US" smtClean="0"/>
              <a:pPr/>
              <a:t>6/20/2024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B2E92-94B4-4B83-9959-A8D7B9C40311}" type="slidenum">
              <a:rPr lang="en-US" smtClean="0"/>
              <a:pPr/>
              <a:t>‹#›</a:t>
            </a:fld>
            <a:endParaRPr lang="en-US"/>
          </a:p>
        </p:txBody>
      </p:sp>
    </p:spTree>
    <p:extLst>
      <p:ext uri="{BB962C8B-B14F-4D97-AF65-F5344CB8AC3E}">
        <p14:creationId xmlns:p14="http://schemas.microsoft.com/office/powerpoint/2010/main" val="33863817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2EF1-627B-4299-BBE0-9F94B77A5DEB}"/>
              </a:ext>
            </a:extLst>
          </p:cNvPr>
          <p:cNvSpPr>
            <a:spLocks noGrp="1"/>
          </p:cNvSpPr>
          <p:nvPr>
            <p:ph type="ctrTitle"/>
          </p:nvPr>
        </p:nvSpPr>
        <p:spPr>
          <a:xfrm>
            <a:off x="1524000" y="1122363"/>
            <a:ext cx="9144000" cy="3421502"/>
          </a:xfrm>
        </p:spPr>
        <p:txBody>
          <a:bodyPr>
            <a:normAutofit/>
          </a:bodyPr>
          <a:lstStyle/>
          <a:p>
            <a:r>
              <a:rPr lang="en-US" sz="9600" b="1" dirty="0">
                <a:solidFill>
                  <a:srgbClr val="FF0000"/>
                </a:solidFill>
              </a:rPr>
              <a:t>BANKING</a:t>
            </a:r>
          </a:p>
        </p:txBody>
      </p:sp>
      <p:sp>
        <p:nvSpPr>
          <p:cNvPr id="3" name="Subtitle 2">
            <a:extLst>
              <a:ext uri="{FF2B5EF4-FFF2-40B4-BE49-F238E27FC236}">
                <a16:creationId xmlns:a16="http://schemas.microsoft.com/office/drawing/2014/main" id="{5B5448F6-1A18-4E9C-AAD8-D929E55462AE}"/>
              </a:ext>
            </a:extLst>
          </p:cNvPr>
          <p:cNvSpPr>
            <a:spLocks noGrp="1"/>
          </p:cNvSpPr>
          <p:nvPr>
            <p:ph type="subTitle" idx="1"/>
          </p:nvPr>
        </p:nvSpPr>
        <p:spPr>
          <a:xfrm>
            <a:off x="1181686" y="1056006"/>
            <a:ext cx="9612924" cy="4092769"/>
          </a:xfrm>
        </p:spPr>
        <p:txBody>
          <a:bodyPr/>
          <a:lstStyle/>
          <a:p>
            <a:endParaRPr lang="en-US" dirty="0"/>
          </a:p>
        </p:txBody>
      </p:sp>
      <p:sp>
        <p:nvSpPr>
          <p:cNvPr id="4" name="Rectangle 3">
            <a:extLst>
              <a:ext uri="{FF2B5EF4-FFF2-40B4-BE49-F238E27FC236}">
                <a16:creationId xmlns:a16="http://schemas.microsoft.com/office/drawing/2014/main" id="{602BAE27-986F-4549-9855-F57FC8EEB3F4}"/>
              </a:ext>
            </a:extLst>
          </p:cNvPr>
          <p:cNvSpPr/>
          <p:nvPr/>
        </p:nvSpPr>
        <p:spPr>
          <a:xfrm>
            <a:off x="3141234" y="2000922"/>
            <a:ext cx="5884432"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www.Padasalai.Net</a:t>
            </a:r>
          </a:p>
        </p:txBody>
      </p:sp>
    </p:spTree>
    <p:extLst>
      <p:ext uri="{BB962C8B-B14F-4D97-AF65-F5344CB8AC3E}">
        <p14:creationId xmlns:p14="http://schemas.microsoft.com/office/powerpoint/2010/main" val="3193756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99BF2-9541-4DFD-AF37-62A5B6879F8E}"/>
              </a:ext>
            </a:extLst>
          </p:cNvPr>
          <p:cNvSpPr>
            <a:spLocks noGrp="1"/>
          </p:cNvSpPr>
          <p:nvPr>
            <p:ph type="title"/>
          </p:nvPr>
        </p:nvSpPr>
        <p:spPr/>
        <p:txBody>
          <a:bodyPr>
            <a:normAutofit fontScale="90000"/>
          </a:bodyPr>
          <a:lstStyle/>
          <a:p>
            <a:br>
              <a:rPr lang="en-US" dirty="0"/>
            </a:br>
            <a:r>
              <a:rPr lang="en-US" b="1" dirty="0">
                <a:solidFill>
                  <a:srgbClr val="C00000"/>
                </a:solidFill>
              </a:rPr>
              <a:t>Primary / Passive Deposit and Derived / Active Deposit </a:t>
            </a:r>
            <a:endParaRPr lang="en-US" dirty="0">
              <a:solidFill>
                <a:srgbClr val="C00000"/>
              </a:solidFill>
            </a:endParaRPr>
          </a:p>
        </p:txBody>
      </p:sp>
      <p:sp>
        <p:nvSpPr>
          <p:cNvPr id="3" name="Content Placeholder 2">
            <a:extLst>
              <a:ext uri="{FF2B5EF4-FFF2-40B4-BE49-F238E27FC236}">
                <a16:creationId xmlns:a16="http://schemas.microsoft.com/office/drawing/2014/main" id="{84D78D7A-8FCC-442F-8AF9-5994B5A051AA}"/>
              </a:ext>
            </a:extLst>
          </p:cNvPr>
          <p:cNvSpPr>
            <a:spLocks noGrp="1"/>
          </p:cNvSpPr>
          <p:nvPr>
            <p:ph idx="1"/>
          </p:nvPr>
        </p:nvSpPr>
        <p:spPr/>
        <p:txBody>
          <a:bodyPr>
            <a:normAutofit/>
          </a:bodyPr>
          <a:lstStyle/>
          <a:p>
            <a:pPr marL="0" indent="0">
              <a:buNone/>
            </a:pPr>
            <a:r>
              <a:rPr lang="en-US" sz="3200" dirty="0"/>
              <a:t>The modern banks create deposits in two ways. They are </a:t>
            </a:r>
            <a:r>
              <a:rPr lang="en-US" sz="3200" b="1" dirty="0"/>
              <a:t>primary deposit </a:t>
            </a:r>
            <a:r>
              <a:rPr lang="en-US" sz="3200" dirty="0"/>
              <a:t>and </a:t>
            </a:r>
            <a:r>
              <a:rPr lang="en-US" sz="3200" b="1" dirty="0"/>
              <a:t>derived deposit</a:t>
            </a:r>
            <a:r>
              <a:rPr lang="en-US" sz="3200" dirty="0"/>
              <a:t>. When a customer gives cash to the bank and the bank creates a book debt in his name called a deposit, it is known as a “primary deposit’. </a:t>
            </a:r>
          </a:p>
        </p:txBody>
      </p:sp>
      <p:pic>
        <p:nvPicPr>
          <p:cNvPr id="4" name="Picture 3">
            <a:extLst>
              <a:ext uri="{FF2B5EF4-FFF2-40B4-BE49-F238E27FC236}">
                <a16:creationId xmlns:a16="http://schemas.microsoft.com/office/drawing/2014/main" id="{B4185879-F86B-46D0-A3B8-617A338D6B7A}"/>
              </a:ext>
            </a:extLst>
          </p:cNvPr>
          <p:cNvPicPr>
            <a:picLocks noChangeAspect="1"/>
          </p:cNvPicPr>
          <p:nvPr/>
        </p:nvPicPr>
        <p:blipFill>
          <a:blip r:embed="rId3"/>
          <a:stretch>
            <a:fillRect/>
          </a:stretch>
        </p:blipFill>
        <p:spPr>
          <a:xfrm>
            <a:off x="5852160" y="3777811"/>
            <a:ext cx="5866227" cy="2743200"/>
          </a:xfrm>
          <a:prstGeom prst="rect">
            <a:avLst/>
          </a:prstGeom>
        </p:spPr>
      </p:pic>
      <p:sp>
        <p:nvSpPr>
          <p:cNvPr id="7" name="TextBox 6">
            <a:extLst>
              <a:ext uri="{FF2B5EF4-FFF2-40B4-BE49-F238E27FC236}">
                <a16:creationId xmlns:a16="http://schemas.microsoft.com/office/drawing/2014/main" id="{C460B8BE-508E-4A33-8C9F-C1212CB57FDD}"/>
              </a:ext>
            </a:extLst>
          </p:cNvPr>
          <p:cNvSpPr txBox="1"/>
          <p:nvPr/>
        </p:nvSpPr>
        <p:spPr>
          <a:xfrm>
            <a:off x="182880" y="3601330"/>
            <a:ext cx="4768947" cy="2246769"/>
          </a:xfrm>
          <a:prstGeom prst="rect">
            <a:avLst/>
          </a:prstGeom>
          <a:noFill/>
        </p:spPr>
        <p:txBody>
          <a:bodyPr wrap="square" rtlCol="0">
            <a:spAutoFit/>
          </a:bodyPr>
          <a:lstStyle/>
          <a:p>
            <a:r>
              <a:rPr lang="en-US" sz="2800" dirty="0">
                <a:solidFill>
                  <a:srgbClr val="FF0000"/>
                </a:solidFill>
              </a:rPr>
              <a:t>when a deposit is created, without there being any prior payment of equivalent cash to the bank, it is called a ‘derived deposit</a:t>
            </a:r>
          </a:p>
        </p:txBody>
      </p:sp>
    </p:spTree>
    <p:extLst>
      <p:ext uri="{BB962C8B-B14F-4D97-AF65-F5344CB8AC3E}">
        <p14:creationId xmlns:p14="http://schemas.microsoft.com/office/powerpoint/2010/main" val="240541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05DE7-2D3F-4667-B5AE-127E638B7A49}"/>
              </a:ext>
            </a:extLst>
          </p:cNvPr>
          <p:cNvSpPr>
            <a:spLocks noGrp="1"/>
          </p:cNvSpPr>
          <p:nvPr>
            <p:ph type="title"/>
          </p:nvPr>
        </p:nvSpPr>
        <p:spPr>
          <a:xfrm>
            <a:off x="196948" y="112543"/>
            <a:ext cx="11156851" cy="886263"/>
          </a:xfrm>
        </p:spPr>
        <p:txBody>
          <a:bodyPr>
            <a:noAutofit/>
          </a:bodyPr>
          <a:lstStyle/>
          <a:p>
            <a:r>
              <a:rPr lang="en-US" b="1" dirty="0">
                <a:solidFill>
                  <a:schemeClr val="accent1"/>
                </a:solidFill>
              </a:rPr>
              <a:t>            Role of Commercial Banks in Economic           </a:t>
            </a:r>
            <a:br>
              <a:rPr lang="en-US" b="1" dirty="0">
                <a:solidFill>
                  <a:schemeClr val="accent1"/>
                </a:solidFill>
              </a:rPr>
            </a:br>
            <a:r>
              <a:rPr lang="en-US" b="1" dirty="0">
                <a:solidFill>
                  <a:schemeClr val="accent1"/>
                </a:solidFill>
              </a:rPr>
              <a:t>            Development  of a Country </a:t>
            </a:r>
            <a:endParaRPr lang="en-US" dirty="0">
              <a:solidFill>
                <a:schemeClr val="accent1"/>
              </a:solidFill>
            </a:endParaRPr>
          </a:p>
        </p:txBody>
      </p:sp>
      <p:pic>
        <p:nvPicPr>
          <p:cNvPr id="4" name="Content Placeholder 3">
            <a:extLst>
              <a:ext uri="{FF2B5EF4-FFF2-40B4-BE49-F238E27FC236}">
                <a16:creationId xmlns:a16="http://schemas.microsoft.com/office/drawing/2014/main" id="{16A258E8-D0A5-4279-BBB7-62ED65F4048C}"/>
              </a:ext>
            </a:extLst>
          </p:cNvPr>
          <p:cNvPicPr>
            <a:picLocks noGrp="1" noChangeAspect="1"/>
          </p:cNvPicPr>
          <p:nvPr>
            <p:ph idx="1"/>
          </p:nvPr>
        </p:nvPicPr>
        <p:blipFill>
          <a:blip r:embed="rId2"/>
          <a:stretch>
            <a:fillRect/>
          </a:stretch>
        </p:blipFill>
        <p:spPr>
          <a:xfrm>
            <a:off x="1784252" y="1201728"/>
            <a:ext cx="8623496" cy="5354876"/>
          </a:xfrm>
          <a:prstGeom prst="rect">
            <a:avLst/>
          </a:prstGeom>
        </p:spPr>
      </p:pic>
    </p:spTree>
    <p:extLst>
      <p:ext uri="{BB962C8B-B14F-4D97-AF65-F5344CB8AC3E}">
        <p14:creationId xmlns:p14="http://schemas.microsoft.com/office/powerpoint/2010/main" val="3453588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84F9-266D-46C9-A16C-28631EFA8415}"/>
              </a:ext>
            </a:extLst>
          </p:cNvPr>
          <p:cNvSpPr>
            <a:spLocks noGrp="1"/>
          </p:cNvSpPr>
          <p:nvPr>
            <p:ph type="title"/>
          </p:nvPr>
        </p:nvSpPr>
        <p:spPr>
          <a:xfrm>
            <a:off x="225083" y="189916"/>
            <a:ext cx="10786404" cy="597876"/>
          </a:xfrm>
        </p:spPr>
        <p:txBody>
          <a:bodyPr>
            <a:normAutofit fontScale="90000"/>
          </a:bodyPr>
          <a:lstStyle/>
          <a:p>
            <a:r>
              <a:rPr lang="en-US" b="1" dirty="0">
                <a:solidFill>
                  <a:schemeClr val="accent1"/>
                </a:solidFill>
              </a:rPr>
              <a:t>Role of Commercial Banks Economics  in         Development  of a Country </a:t>
            </a:r>
            <a:endParaRPr lang="en-US" dirty="0"/>
          </a:p>
        </p:txBody>
      </p:sp>
      <p:sp>
        <p:nvSpPr>
          <p:cNvPr id="3" name="Content Placeholder 2">
            <a:extLst>
              <a:ext uri="{FF2B5EF4-FFF2-40B4-BE49-F238E27FC236}">
                <a16:creationId xmlns:a16="http://schemas.microsoft.com/office/drawing/2014/main" id="{125D1EBE-2820-4CED-9969-05A69376BF1D}"/>
              </a:ext>
            </a:extLst>
          </p:cNvPr>
          <p:cNvSpPr>
            <a:spLocks noGrp="1"/>
          </p:cNvSpPr>
          <p:nvPr>
            <p:ph idx="1"/>
          </p:nvPr>
        </p:nvSpPr>
        <p:spPr>
          <a:xfrm>
            <a:off x="225083" y="984737"/>
            <a:ext cx="11521439" cy="5683347"/>
          </a:xfrm>
        </p:spPr>
        <p:txBody>
          <a:bodyPr>
            <a:normAutofit fontScale="85000" lnSpcReduction="20000"/>
          </a:bodyPr>
          <a:lstStyle/>
          <a:p>
            <a:pPr marL="0" indent="0">
              <a:buNone/>
            </a:pPr>
            <a:r>
              <a:rPr lang="en-US" dirty="0">
                <a:solidFill>
                  <a:schemeClr val="accent5"/>
                </a:solidFill>
              </a:rPr>
              <a:t>1. </a:t>
            </a:r>
            <a:r>
              <a:rPr lang="en-US" b="1" dirty="0">
                <a:solidFill>
                  <a:schemeClr val="accent5"/>
                </a:solidFill>
              </a:rPr>
              <a:t>Capital Formation</a:t>
            </a:r>
            <a:r>
              <a:rPr lang="en-US" dirty="0"/>
              <a:t>: commercial banks mobilize small savings of the public scattered over   a wide area through various branches and used</a:t>
            </a:r>
          </a:p>
          <a:p>
            <a:pPr marL="0" indent="0">
              <a:buNone/>
            </a:pPr>
            <a:r>
              <a:rPr lang="en-US" dirty="0"/>
              <a:t>it for productive purposes. Nowadays banks offer attractive schemes to</a:t>
            </a:r>
          </a:p>
          <a:p>
            <a:pPr marL="0" indent="0">
              <a:buNone/>
            </a:pPr>
            <a:r>
              <a:rPr lang="en-US" dirty="0"/>
              <a:t>increase the savings habits of the public.</a:t>
            </a:r>
          </a:p>
          <a:p>
            <a:pPr marL="0" indent="0">
              <a:buNone/>
            </a:pPr>
            <a:r>
              <a:rPr lang="en-US" dirty="0">
                <a:solidFill>
                  <a:schemeClr val="accent5"/>
                </a:solidFill>
              </a:rPr>
              <a:t>2. </a:t>
            </a:r>
            <a:r>
              <a:rPr lang="en-US" b="1" dirty="0">
                <a:solidFill>
                  <a:schemeClr val="accent5"/>
                </a:solidFill>
              </a:rPr>
              <a:t>Creation of Credit</a:t>
            </a:r>
            <a:r>
              <a:rPr lang="en-US" dirty="0"/>
              <a:t>: Banks create credit for the purpose of</a:t>
            </a:r>
          </a:p>
          <a:p>
            <a:pPr marL="0" indent="0">
              <a:buNone/>
            </a:pPr>
            <a:r>
              <a:rPr lang="en-US" dirty="0"/>
              <a:t>providing more funds for development projects and stimulate economic</a:t>
            </a:r>
          </a:p>
          <a:p>
            <a:pPr marL="0" indent="0">
              <a:buNone/>
            </a:pPr>
            <a:r>
              <a:rPr lang="en-US" dirty="0"/>
              <a:t>development.</a:t>
            </a:r>
          </a:p>
          <a:p>
            <a:pPr marL="0" indent="0">
              <a:buNone/>
            </a:pPr>
            <a:r>
              <a:rPr lang="en-US" dirty="0">
                <a:solidFill>
                  <a:schemeClr val="accent5"/>
                </a:solidFill>
              </a:rPr>
              <a:t>3.</a:t>
            </a:r>
            <a:r>
              <a:rPr lang="en-US" dirty="0"/>
              <a:t> </a:t>
            </a:r>
            <a:r>
              <a:rPr lang="en-US" b="1" dirty="0">
                <a:solidFill>
                  <a:schemeClr val="accent5"/>
                </a:solidFill>
              </a:rPr>
              <a:t>Channelizing the Funds towards Productive Investment</a:t>
            </a:r>
            <a:r>
              <a:rPr lang="en-US" dirty="0"/>
              <a:t>: Banks</a:t>
            </a:r>
          </a:p>
          <a:p>
            <a:pPr marL="0" indent="0">
              <a:buNone/>
            </a:pPr>
            <a:r>
              <a:rPr lang="en-US" dirty="0"/>
              <a:t>allocating the pooled savings to various sectors of the economy with the</a:t>
            </a:r>
          </a:p>
          <a:p>
            <a:pPr marL="0" indent="0">
              <a:buNone/>
            </a:pPr>
            <a:r>
              <a:rPr lang="en-US" dirty="0"/>
              <a:t>view to increase the productivity and accelerate economic development.</a:t>
            </a:r>
          </a:p>
          <a:p>
            <a:pPr marL="0" indent="0">
              <a:buNone/>
            </a:pPr>
            <a:r>
              <a:rPr lang="en-US" dirty="0">
                <a:solidFill>
                  <a:schemeClr val="accent5"/>
                </a:solidFill>
              </a:rPr>
              <a:t>4. </a:t>
            </a:r>
            <a:r>
              <a:rPr lang="en-US" b="1" dirty="0">
                <a:solidFill>
                  <a:schemeClr val="accent5"/>
                </a:solidFill>
              </a:rPr>
              <a:t>Encouraging Right Type of Industries</a:t>
            </a:r>
            <a:r>
              <a:rPr lang="en-US" dirty="0">
                <a:solidFill>
                  <a:schemeClr val="accent5"/>
                </a:solidFill>
              </a:rPr>
              <a:t>: </a:t>
            </a:r>
            <a:r>
              <a:rPr lang="en-US" dirty="0"/>
              <a:t>Banks tries to develop</a:t>
            </a:r>
          </a:p>
          <a:p>
            <a:pPr marL="0" indent="0">
              <a:buNone/>
            </a:pPr>
            <a:r>
              <a:rPr lang="en-US" dirty="0" err="1"/>
              <a:t>industrialisation</a:t>
            </a:r>
            <a:r>
              <a:rPr lang="en-US" dirty="0"/>
              <a:t> by giving loan to the right type of persons. They grant</a:t>
            </a:r>
          </a:p>
          <a:p>
            <a:pPr marL="0" indent="0">
              <a:buNone/>
            </a:pPr>
            <a:r>
              <a:rPr lang="en-US" dirty="0"/>
              <a:t>loans and advances to manufacturers whose products are in great</a:t>
            </a:r>
          </a:p>
          <a:p>
            <a:pPr marL="0" indent="0">
              <a:buNone/>
            </a:pPr>
            <a:r>
              <a:rPr lang="en-US" dirty="0"/>
              <a:t>demand and encourages manufacturers to apply new methods of</a:t>
            </a:r>
          </a:p>
          <a:p>
            <a:pPr marL="0" indent="0">
              <a:buNone/>
            </a:pPr>
            <a:r>
              <a:rPr lang="en-US" dirty="0"/>
              <a:t>production and there by accelerate economic development.</a:t>
            </a:r>
          </a:p>
        </p:txBody>
      </p:sp>
    </p:spTree>
    <p:extLst>
      <p:ext uri="{BB962C8B-B14F-4D97-AF65-F5344CB8AC3E}">
        <p14:creationId xmlns:p14="http://schemas.microsoft.com/office/powerpoint/2010/main" val="2142821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5BF1-B542-4788-A343-10A4FDBB3E88}"/>
              </a:ext>
            </a:extLst>
          </p:cNvPr>
          <p:cNvSpPr>
            <a:spLocks noGrp="1"/>
          </p:cNvSpPr>
          <p:nvPr>
            <p:ph type="title"/>
          </p:nvPr>
        </p:nvSpPr>
        <p:spPr>
          <a:xfrm>
            <a:off x="140677" y="0"/>
            <a:ext cx="11213123" cy="576776"/>
          </a:xfrm>
        </p:spPr>
        <p:txBody>
          <a:bodyPr>
            <a:normAutofit/>
          </a:bodyPr>
          <a:lstStyle/>
          <a:p>
            <a:r>
              <a:rPr lang="en-US" sz="3200" dirty="0">
                <a:solidFill>
                  <a:schemeClr val="accent5"/>
                </a:solidFill>
              </a:rPr>
              <a:t>5. </a:t>
            </a:r>
            <a:r>
              <a:rPr lang="en-US" sz="3200" b="1" dirty="0">
                <a:solidFill>
                  <a:schemeClr val="accent5"/>
                </a:solidFill>
              </a:rPr>
              <a:t>Banks Monetize Debt</a:t>
            </a:r>
            <a:endParaRPr lang="en-US" sz="3200" dirty="0">
              <a:solidFill>
                <a:schemeClr val="accent5"/>
              </a:solidFill>
            </a:endParaRPr>
          </a:p>
        </p:txBody>
      </p:sp>
      <p:sp>
        <p:nvSpPr>
          <p:cNvPr id="3" name="Content Placeholder 2">
            <a:extLst>
              <a:ext uri="{FF2B5EF4-FFF2-40B4-BE49-F238E27FC236}">
                <a16:creationId xmlns:a16="http://schemas.microsoft.com/office/drawing/2014/main" id="{F73FB0A7-B1AE-4A73-BAD7-76FE8311E367}"/>
              </a:ext>
            </a:extLst>
          </p:cNvPr>
          <p:cNvSpPr>
            <a:spLocks noGrp="1"/>
          </p:cNvSpPr>
          <p:nvPr>
            <p:ph idx="1"/>
          </p:nvPr>
        </p:nvSpPr>
        <p:spPr>
          <a:xfrm>
            <a:off x="1" y="576776"/>
            <a:ext cx="11353800" cy="5852159"/>
          </a:xfrm>
        </p:spPr>
        <p:txBody>
          <a:bodyPr>
            <a:normAutofit lnSpcReduction="10000"/>
          </a:bodyPr>
          <a:lstStyle/>
          <a:p>
            <a:pPr marL="0" indent="0">
              <a:buNone/>
            </a:pPr>
            <a:r>
              <a:rPr lang="en-US" sz="2400" dirty="0"/>
              <a:t> </a:t>
            </a:r>
            <a:r>
              <a:rPr lang="en-US" dirty="0"/>
              <a:t>As banks are lending money by discounting bills of exchange, business concerns are able to carry out the economic activities without any interruption. Otherwise production may</a:t>
            </a:r>
          </a:p>
          <a:p>
            <a:pPr marL="0" indent="0">
              <a:buNone/>
            </a:pPr>
            <a:r>
              <a:rPr lang="en-US" dirty="0"/>
              <a:t>be reduced.</a:t>
            </a:r>
          </a:p>
          <a:p>
            <a:pPr marL="0" indent="0">
              <a:buNone/>
            </a:pPr>
            <a:r>
              <a:rPr lang="en-US" dirty="0">
                <a:solidFill>
                  <a:schemeClr val="accent5"/>
                </a:solidFill>
              </a:rPr>
              <a:t>6. </a:t>
            </a:r>
            <a:r>
              <a:rPr lang="en-US" b="1" dirty="0">
                <a:solidFill>
                  <a:schemeClr val="accent5"/>
                </a:solidFill>
              </a:rPr>
              <a:t>Finance to Government</a:t>
            </a:r>
            <a:r>
              <a:rPr lang="en-US" dirty="0"/>
              <a:t>: Banks provide long-term credit to Government by investing their funds in Government securities and short –term finance by purchasing Treasury Bills especially in underdeveloped  countries Ex. RBI gave Rs68000 crores to government of India in the year2018-19.</a:t>
            </a:r>
          </a:p>
          <a:p>
            <a:pPr marL="0" indent="0">
              <a:buNone/>
            </a:pPr>
            <a:r>
              <a:rPr lang="en-US" dirty="0">
                <a:solidFill>
                  <a:schemeClr val="accent5"/>
                </a:solidFill>
              </a:rPr>
              <a:t>7. </a:t>
            </a:r>
            <a:r>
              <a:rPr lang="en-US" b="1" dirty="0">
                <a:solidFill>
                  <a:schemeClr val="accent5"/>
                </a:solidFill>
              </a:rPr>
              <a:t>Employment Generation</a:t>
            </a:r>
            <a:r>
              <a:rPr lang="en-US" dirty="0"/>
              <a:t>: Opening up of new branches leads to</a:t>
            </a:r>
          </a:p>
          <a:p>
            <a:pPr marL="0" indent="0">
              <a:buNone/>
            </a:pPr>
            <a:r>
              <a:rPr lang="en-US" dirty="0"/>
              <a:t>the creation of new employment opportunities</a:t>
            </a:r>
            <a:r>
              <a:rPr lang="en-US" sz="2400" dirty="0"/>
              <a:t>.</a:t>
            </a:r>
          </a:p>
          <a:p>
            <a:pPr marL="0" indent="0">
              <a:buNone/>
            </a:pPr>
            <a:r>
              <a:rPr lang="en-US" dirty="0">
                <a:solidFill>
                  <a:schemeClr val="accent5"/>
                </a:solidFill>
              </a:rPr>
              <a:t>8. </a:t>
            </a:r>
            <a:r>
              <a:rPr lang="en-US" b="1" dirty="0">
                <a:solidFill>
                  <a:schemeClr val="accent5"/>
                </a:solidFill>
              </a:rPr>
              <a:t>Banks Promote Entrepreneurship</a:t>
            </a:r>
            <a:r>
              <a:rPr lang="en-US" dirty="0"/>
              <a:t>: By inducing new entrepreneur to take up the well-formulated projects and provision of </a:t>
            </a:r>
            <a:r>
              <a:rPr lang="en-US" dirty="0" err="1"/>
              <a:t>counsellingservices</a:t>
            </a:r>
            <a:r>
              <a:rPr lang="en-US" dirty="0"/>
              <a:t> like technical and managerial guidance banks try to </a:t>
            </a:r>
            <a:r>
              <a:rPr lang="en-US" dirty="0" err="1"/>
              <a:t>promoteentrepreneurship</a:t>
            </a:r>
            <a:r>
              <a:rPr lang="en-US" dirty="0"/>
              <a:t>. They provide 100% credit for worthwhile projects also.</a:t>
            </a:r>
          </a:p>
        </p:txBody>
      </p:sp>
    </p:spTree>
    <p:extLst>
      <p:ext uri="{BB962C8B-B14F-4D97-AF65-F5344CB8AC3E}">
        <p14:creationId xmlns:p14="http://schemas.microsoft.com/office/powerpoint/2010/main" val="3722510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C811-F0F2-417A-9A89-C5568AEDAE45}"/>
              </a:ext>
            </a:extLst>
          </p:cNvPr>
          <p:cNvSpPr>
            <a:spLocks noGrp="1"/>
          </p:cNvSpPr>
          <p:nvPr>
            <p:ph type="title"/>
          </p:nvPr>
        </p:nvSpPr>
        <p:spPr>
          <a:xfrm>
            <a:off x="838200" y="365125"/>
            <a:ext cx="10515600" cy="900967"/>
          </a:xfrm>
        </p:spPr>
        <p:txBody>
          <a:bodyPr/>
          <a:lstStyle/>
          <a:p>
            <a:r>
              <a:rPr lang="en-US" b="1" dirty="0">
                <a:solidFill>
                  <a:schemeClr val="accent1">
                    <a:lumMod val="60000"/>
                    <a:lumOff val="40000"/>
                  </a:schemeClr>
                </a:solidFill>
              </a:rPr>
              <a:t>Non-Banking Financial Institution</a:t>
            </a:r>
            <a:endParaRPr lang="en-US" dirty="0"/>
          </a:p>
        </p:txBody>
      </p:sp>
      <p:sp>
        <p:nvSpPr>
          <p:cNvPr id="3" name="Content Placeholder 2">
            <a:extLst>
              <a:ext uri="{FF2B5EF4-FFF2-40B4-BE49-F238E27FC236}">
                <a16:creationId xmlns:a16="http://schemas.microsoft.com/office/drawing/2014/main" id="{0EC3BEB4-76A8-4CEC-809A-EB861D0FB406}"/>
              </a:ext>
            </a:extLst>
          </p:cNvPr>
          <p:cNvSpPr>
            <a:spLocks noGrp="1"/>
          </p:cNvSpPr>
          <p:nvPr>
            <p:ph idx="1"/>
          </p:nvPr>
        </p:nvSpPr>
        <p:spPr>
          <a:xfrm>
            <a:off x="140677" y="1690688"/>
            <a:ext cx="12051323" cy="4935195"/>
          </a:xfrm>
        </p:spPr>
        <p:txBody>
          <a:bodyPr>
            <a:noAutofit/>
          </a:bodyPr>
          <a:lstStyle/>
          <a:p>
            <a:pPr marL="0" indent="0">
              <a:buNone/>
            </a:pPr>
            <a:r>
              <a:rPr lang="en-US" dirty="0"/>
              <a:t>1.They are the financial institutions that do not have a full banking license or are not supervised by the central bank.</a:t>
            </a:r>
          </a:p>
          <a:p>
            <a:pPr marL="0" indent="0">
              <a:buNone/>
            </a:pPr>
            <a:r>
              <a:rPr lang="en-US" dirty="0"/>
              <a:t>2. The NBFI s do not carry on pure banking business but they will</a:t>
            </a:r>
          </a:p>
          <a:p>
            <a:pPr marL="0" indent="0">
              <a:buNone/>
            </a:pPr>
            <a:r>
              <a:rPr lang="en-US" dirty="0"/>
              <a:t>carry on other financial transactions. They undertake borrowing and</a:t>
            </a:r>
          </a:p>
          <a:p>
            <a:pPr marL="0" indent="0">
              <a:buNone/>
            </a:pPr>
            <a:r>
              <a:rPr lang="en-US" dirty="0"/>
              <a:t>lending. They operate in both the money and the capital markets.</a:t>
            </a:r>
          </a:p>
          <a:p>
            <a:pPr marL="0" indent="0">
              <a:buNone/>
            </a:pPr>
            <a:r>
              <a:rPr lang="en-US" dirty="0"/>
              <a:t>3. They mobilize peoples’ savings and use the funds to finance</a:t>
            </a:r>
          </a:p>
          <a:p>
            <a:pPr marL="0" indent="0">
              <a:buNone/>
            </a:pPr>
            <a:r>
              <a:rPr lang="en-US" dirty="0"/>
              <a:t>expenditure on investment activities.</a:t>
            </a:r>
          </a:p>
          <a:p>
            <a:pPr marL="0" indent="0">
              <a:buNone/>
            </a:pPr>
            <a:r>
              <a:rPr lang="en-US" dirty="0"/>
              <a:t>4. </a:t>
            </a:r>
            <a:r>
              <a:rPr lang="en-US" b="1" dirty="0"/>
              <a:t>Two types</a:t>
            </a:r>
            <a:r>
              <a:rPr lang="en-US" dirty="0"/>
              <a:t>: Stock Exchanges and other Financial Institutions like</a:t>
            </a:r>
          </a:p>
          <a:p>
            <a:pPr marL="0" indent="0">
              <a:buNone/>
            </a:pPr>
            <a:r>
              <a:rPr lang="en-US" dirty="0"/>
              <a:t>Finance Companies, Finance Corporations, Chit Funds, Building societies,</a:t>
            </a:r>
          </a:p>
          <a:p>
            <a:pPr marL="0" indent="0">
              <a:buNone/>
            </a:pPr>
            <a:r>
              <a:rPr lang="en-US" dirty="0"/>
              <a:t>Issue Houses, Investment Trusts and Unit Trust and Insurance companies</a:t>
            </a:r>
          </a:p>
        </p:txBody>
      </p:sp>
    </p:spTree>
    <p:extLst>
      <p:ext uri="{BB962C8B-B14F-4D97-AF65-F5344CB8AC3E}">
        <p14:creationId xmlns:p14="http://schemas.microsoft.com/office/powerpoint/2010/main" val="2833895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AC32-1C06-4F87-8762-38B230F682BA}"/>
              </a:ext>
            </a:extLst>
          </p:cNvPr>
          <p:cNvSpPr>
            <a:spLocks noGrp="1"/>
          </p:cNvSpPr>
          <p:nvPr>
            <p:ph type="title"/>
          </p:nvPr>
        </p:nvSpPr>
        <p:spPr>
          <a:xfrm>
            <a:off x="323557" y="196949"/>
            <a:ext cx="11030243" cy="1493740"/>
          </a:xfrm>
        </p:spPr>
        <p:txBody>
          <a:bodyPr>
            <a:normAutofit fontScale="90000"/>
          </a:bodyPr>
          <a:lstStyle/>
          <a:p>
            <a:r>
              <a:rPr lang="en-US" sz="3600" dirty="0"/>
              <a:t>In short, they are institutions which undertake borrowing and lending. They operate in both the money and the capital markets</a:t>
            </a:r>
            <a:r>
              <a:rPr lang="en-US" dirty="0"/>
              <a:t>. </a:t>
            </a:r>
          </a:p>
        </p:txBody>
      </p:sp>
      <p:sp>
        <p:nvSpPr>
          <p:cNvPr id="3" name="Content Placeholder 2">
            <a:extLst>
              <a:ext uri="{FF2B5EF4-FFF2-40B4-BE49-F238E27FC236}">
                <a16:creationId xmlns:a16="http://schemas.microsoft.com/office/drawing/2014/main" id="{334879DA-B371-40AE-93BA-B80F8E7CBC55}"/>
              </a:ext>
            </a:extLst>
          </p:cNvPr>
          <p:cNvSpPr>
            <a:spLocks noGrp="1"/>
          </p:cNvSpPr>
          <p:nvPr>
            <p:ph idx="1"/>
          </p:nvPr>
        </p:nvSpPr>
        <p:spPr>
          <a:xfrm>
            <a:off x="196949" y="1406768"/>
            <a:ext cx="11671494" cy="5451231"/>
          </a:xfrm>
        </p:spPr>
        <p:txBody>
          <a:bodyPr/>
          <a:lstStyle/>
          <a:p>
            <a:endParaRPr lang="en-US" dirty="0"/>
          </a:p>
        </p:txBody>
      </p:sp>
      <p:sp>
        <p:nvSpPr>
          <p:cNvPr id="4" name="Rectangle 3">
            <a:extLst>
              <a:ext uri="{FF2B5EF4-FFF2-40B4-BE49-F238E27FC236}">
                <a16:creationId xmlns:a16="http://schemas.microsoft.com/office/drawing/2014/main" id="{593682CF-ADD2-40D5-B906-6674B69AFAD4}"/>
              </a:ext>
            </a:extLst>
          </p:cNvPr>
          <p:cNvSpPr/>
          <p:nvPr/>
        </p:nvSpPr>
        <p:spPr>
          <a:xfrm>
            <a:off x="323557" y="1431389"/>
            <a:ext cx="10515600" cy="787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Classification of NBFI</a:t>
            </a:r>
          </a:p>
        </p:txBody>
      </p:sp>
      <p:sp>
        <p:nvSpPr>
          <p:cNvPr id="5" name="Oval 4">
            <a:extLst>
              <a:ext uri="{FF2B5EF4-FFF2-40B4-BE49-F238E27FC236}">
                <a16:creationId xmlns:a16="http://schemas.microsoft.com/office/drawing/2014/main" id="{27BB708E-CF49-4B2A-8D25-4E12DD7488B3}"/>
              </a:ext>
            </a:extLst>
          </p:cNvPr>
          <p:cNvSpPr/>
          <p:nvPr/>
        </p:nvSpPr>
        <p:spPr>
          <a:xfrm>
            <a:off x="2532770" y="2342583"/>
            <a:ext cx="6330462" cy="956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NBFI</a:t>
            </a:r>
          </a:p>
        </p:txBody>
      </p:sp>
      <p:cxnSp>
        <p:nvCxnSpPr>
          <p:cNvPr id="7" name="Straight Arrow Connector 6">
            <a:extLst>
              <a:ext uri="{FF2B5EF4-FFF2-40B4-BE49-F238E27FC236}">
                <a16:creationId xmlns:a16="http://schemas.microsoft.com/office/drawing/2014/main" id="{0C3A8280-C757-494A-B601-E456AD17BB02}"/>
              </a:ext>
            </a:extLst>
          </p:cNvPr>
          <p:cNvCxnSpPr>
            <a:cxnSpLocks/>
          </p:cNvCxnSpPr>
          <p:nvPr/>
        </p:nvCxnSpPr>
        <p:spPr>
          <a:xfrm flipH="1">
            <a:off x="4375054" y="3360577"/>
            <a:ext cx="590842" cy="5064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4B1ACD-08CE-4F5B-901E-2BD1A0BF3907}"/>
              </a:ext>
            </a:extLst>
          </p:cNvPr>
          <p:cNvCxnSpPr>
            <a:cxnSpLocks/>
          </p:cNvCxnSpPr>
          <p:nvPr/>
        </p:nvCxnSpPr>
        <p:spPr>
          <a:xfrm>
            <a:off x="7094807" y="3317883"/>
            <a:ext cx="543952" cy="5064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39DF709-DB9A-411A-BAE8-8EC2E344BD00}"/>
              </a:ext>
            </a:extLst>
          </p:cNvPr>
          <p:cNvSpPr/>
          <p:nvPr/>
        </p:nvSpPr>
        <p:spPr>
          <a:xfrm>
            <a:off x="2161735" y="3965486"/>
            <a:ext cx="3038621" cy="506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Stock Exchange </a:t>
            </a:r>
          </a:p>
        </p:txBody>
      </p:sp>
      <p:sp>
        <p:nvSpPr>
          <p:cNvPr id="17" name="Rectangle 16">
            <a:extLst>
              <a:ext uri="{FF2B5EF4-FFF2-40B4-BE49-F238E27FC236}">
                <a16:creationId xmlns:a16="http://schemas.microsoft.com/office/drawing/2014/main" id="{C52B5ED8-17DC-4925-AE7B-CCEB921F55DB}"/>
              </a:ext>
            </a:extLst>
          </p:cNvPr>
          <p:cNvSpPr/>
          <p:nvPr/>
        </p:nvSpPr>
        <p:spPr>
          <a:xfrm>
            <a:off x="6832212" y="3940867"/>
            <a:ext cx="3198053" cy="524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Other Financial institutions </a:t>
            </a:r>
          </a:p>
        </p:txBody>
      </p:sp>
      <p:cxnSp>
        <p:nvCxnSpPr>
          <p:cNvPr id="19" name="Straight Arrow Connector 18">
            <a:extLst>
              <a:ext uri="{FF2B5EF4-FFF2-40B4-BE49-F238E27FC236}">
                <a16:creationId xmlns:a16="http://schemas.microsoft.com/office/drawing/2014/main" id="{CDFF93D7-2F69-4ED7-8769-181603E294D4}"/>
              </a:ext>
            </a:extLst>
          </p:cNvPr>
          <p:cNvCxnSpPr/>
          <p:nvPr/>
        </p:nvCxnSpPr>
        <p:spPr>
          <a:xfrm>
            <a:off x="8595360" y="4913453"/>
            <a:ext cx="0" cy="375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80031780-D9DD-41BC-9D1A-61B344919F7F}"/>
              </a:ext>
            </a:extLst>
          </p:cNvPr>
          <p:cNvSpPr/>
          <p:nvPr/>
        </p:nvSpPr>
        <p:spPr>
          <a:xfrm>
            <a:off x="6203861" y="4913453"/>
            <a:ext cx="5247242" cy="1739428"/>
          </a:xfrm>
          <a:prstGeom prst="round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Finance Companies, Finance Corporations, Chit Funds, Building Societies, Issue Houses, Investment Trusts and Unit Trusts and Insurance Companies. </a:t>
            </a:r>
          </a:p>
        </p:txBody>
      </p:sp>
      <p:cxnSp>
        <p:nvCxnSpPr>
          <p:cNvPr id="22" name="Straight Arrow Connector 21">
            <a:extLst>
              <a:ext uri="{FF2B5EF4-FFF2-40B4-BE49-F238E27FC236}">
                <a16:creationId xmlns:a16="http://schemas.microsoft.com/office/drawing/2014/main" id="{127BB469-27C8-4557-8F31-BC06322DFC1F}"/>
              </a:ext>
            </a:extLst>
          </p:cNvPr>
          <p:cNvCxnSpPr>
            <a:cxnSpLocks/>
            <a:stCxn id="17" idx="2"/>
          </p:cNvCxnSpPr>
          <p:nvPr/>
        </p:nvCxnSpPr>
        <p:spPr>
          <a:xfrm>
            <a:off x="8431239" y="4465200"/>
            <a:ext cx="0" cy="44825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5322C65-D623-4F62-BA2D-B9D9D7CD8AA0}"/>
              </a:ext>
            </a:extLst>
          </p:cNvPr>
          <p:cNvCxnSpPr>
            <a:cxnSpLocks/>
            <a:stCxn id="16" idx="2"/>
          </p:cNvCxnSpPr>
          <p:nvPr/>
        </p:nvCxnSpPr>
        <p:spPr>
          <a:xfrm>
            <a:off x="3681046" y="4471923"/>
            <a:ext cx="0" cy="5064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DF763BC8-FC44-49B1-A576-CCB2C26C181D}"/>
              </a:ext>
            </a:extLst>
          </p:cNvPr>
          <p:cNvSpPr/>
          <p:nvPr/>
        </p:nvSpPr>
        <p:spPr>
          <a:xfrm>
            <a:off x="1547463" y="4978360"/>
            <a:ext cx="3952999" cy="15349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Bombay stock exchange (BSE)</a:t>
            </a:r>
          </a:p>
          <a:p>
            <a:pPr algn="ctr"/>
            <a:r>
              <a:rPr lang="en-US" dirty="0"/>
              <a:t>National stock exchange (NSE)</a:t>
            </a:r>
          </a:p>
        </p:txBody>
      </p:sp>
    </p:spTree>
    <p:extLst>
      <p:ext uri="{BB962C8B-B14F-4D97-AF65-F5344CB8AC3E}">
        <p14:creationId xmlns:p14="http://schemas.microsoft.com/office/powerpoint/2010/main" val="3226102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C0D49-261C-472E-BD61-0638E23FBEF7}"/>
              </a:ext>
            </a:extLst>
          </p:cNvPr>
          <p:cNvSpPr>
            <a:spLocks noGrp="1"/>
          </p:cNvSpPr>
          <p:nvPr>
            <p:ph type="title"/>
          </p:nvPr>
        </p:nvSpPr>
        <p:spPr>
          <a:xfrm>
            <a:off x="1" y="126610"/>
            <a:ext cx="11353800" cy="1097280"/>
          </a:xfrm>
        </p:spPr>
        <p:txBody>
          <a:bodyPr>
            <a:normAutofit/>
          </a:bodyPr>
          <a:lstStyle/>
          <a:p>
            <a:pPr algn="ctr"/>
            <a:r>
              <a:rPr lang="en-US" sz="5400" b="1" dirty="0">
                <a:solidFill>
                  <a:schemeClr val="accent1">
                    <a:lumMod val="60000"/>
                    <a:lumOff val="40000"/>
                  </a:schemeClr>
                </a:solidFill>
              </a:rPr>
              <a:t>Central Bank </a:t>
            </a:r>
            <a:endParaRPr lang="en-US" sz="5400" dirty="0">
              <a:solidFill>
                <a:schemeClr val="accent1">
                  <a:lumMod val="60000"/>
                  <a:lumOff val="40000"/>
                </a:schemeClr>
              </a:solidFill>
            </a:endParaRPr>
          </a:p>
        </p:txBody>
      </p:sp>
      <p:sp>
        <p:nvSpPr>
          <p:cNvPr id="3" name="Content Placeholder 2">
            <a:extLst>
              <a:ext uri="{FF2B5EF4-FFF2-40B4-BE49-F238E27FC236}">
                <a16:creationId xmlns:a16="http://schemas.microsoft.com/office/drawing/2014/main" id="{2CA60BA3-0D43-4CE2-94EF-664C7E53CADA}"/>
              </a:ext>
            </a:extLst>
          </p:cNvPr>
          <p:cNvSpPr>
            <a:spLocks noGrp="1"/>
          </p:cNvSpPr>
          <p:nvPr>
            <p:ph idx="1"/>
          </p:nvPr>
        </p:nvSpPr>
        <p:spPr>
          <a:xfrm>
            <a:off x="295421" y="1055076"/>
            <a:ext cx="11896577" cy="5676313"/>
          </a:xfrm>
        </p:spPr>
        <p:txBody>
          <a:bodyPr>
            <a:normAutofit/>
          </a:bodyPr>
          <a:lstStyle/>
          <a:p>
            <a:r>
              <a:rPr lang="en-US" sz="4000" dirty="0"/>
              <a:t>A central bank, reserve bank, or monetary authority is an institution that manages a state’s currency, money supply, and interest rates. Central banks also usually oversee the commercial banking system of their respective countries. </a:t>
            </a:r>
          </a:p>
          <a:p>
            <a:endParaRPr lang="en-US" sz="4000" dirty="0"/>
          </a:p>
        </p:txBody>
      </p:sp>
      <p:pic>
        <p:nvPicPr>
          <p:cNvPr id="4" name="Picture 3">
            <a:extLst>
              <a:ext uri="{FF2B5EF4-FFF2-40B4-BE49-F238E27FC236}">
                <a16:creationId xmlns:a16="http://schemas.microsoft.com/office/drawing/2014/main" id="{E357F158-AD94-47B7-B97E-645A33E94716}"/>
              </a:ext>
            </a:extLst>
          </p:cNvPr>
          <p:cNvPicPr>
            <a:picLocks noChangeAspect="1"/>
          </p:cNvPicPr>
          <p:nvPr/>
        </p:nvPicPr>
        <p:blipFill>
          <a:blip r:embed="rId2"/>
          <a:stretch>
            <a:fillRect/>
          </a:stretch>
        </p:blipFill>
        <p:spPr>
          <a:xfrm>
            <a:off x="6096000" y="3429000"/>
            <a:ext cx="4962481" cy="2969537"/>
          </a:xfrm>
          <a:prstGeom prst="rect">
            <a:avLst/>
          </a:prstGeom>
        </p:spPr>
      </p:pic>
    </p:spTree>
    <p:extLst>
      <p:ext uri="{BB962C8B-B14F-4D97-AF65-F5344CB8AC3E}">
        <p14:creationId xmlns:p14="http://schemas.microsoft.com/office/powerpoint/2010/main" val="2060281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E5A7E-E5BE-4CE8-B3A5-6D10D6232721}"/>
              </a:ext>
            </a:extLst>
          </p:cNvPr>
          <p:cNvSpPr>
            <a:spLocks noGrp="1"/>
          </p:cNvSpPr>
          <p:nvPr>
            <p:ph type="title"/>
          </p:nvPr>
        </p:nvSpPr>
        <p:spPr>
          <a:xfrm>
            <a:off x="407963" y="1"/>
            <a:ext cx="10945837" cy="1111347"/>
          </a:xfrm>
        </p:spPr>
        <p:txBody>
          <a:bodyPr/>
          <a:lstStyle/>
          <a:p>
            <a:r>
              <a:rPr lang="en-US" b="1" dirty="0"/>
              <a:t>                </a:t>
            </a:r>
            <a:r>
              <a:rPr lang="en-US" dirty="0"/>
              <a:t> </a:t>
            </a:r>
            <a:r>
              <a:rPr lang="en-US" sz="5400" dirty="0"/>
              <a:t>Functions of Central Bank </a:t>
            </a:r>
          </a:p>
        </p:txBody>
      </p:sp>
      <p:sp>
        <p:nvSpPr>
          <p:cNvPr id="3" name="Content Placeholder 2">
            <a:extLst>
              <a:ext uri="{FF2B5EF4-FFF2-40B4-BE49-F238E27FC236}">
                <a16:creationId xmlns:a16="http://schemas.microsoft.com/office/drawing/2014/main" id="{6F43019E-A3C9-4FBF-A70D-09D85C80FCBF}"/>
              </a:ext>
            </a:extLst>
          </p:cNvPr>
          <p:cNvSpPr>
            <a:spLocks noGrp="1"/>
          </p:cNvSpPr>
          <p:nvPr>
            <p:ph idx="1"/>
          </p:nvPr>
        </p:nvSpPr>
        <p:spPr>
          <a:xfrm>
            <a:off x="417343" y="956604"/>
            <a:ext cx="11366694" cy="5746651"/>
          </a:xfrm>
        </p:spPr>
        <p:txBody>
          <a:bodyPr/>
          <a:lstStyle/>
          <a:p>
            <a:endParaRPr lang="en-US" dirty="0"/>
          </a:p>
        </p:txBody>
      </p:sp>
      <p:sp>
        <p:nvSpPr>
          <p:cNvPr id="4" name="Rectangle 3">
            <a:extLst>
              <a:ext uri="{FF2B5EF4-FFF2-40B4-BE49-F238E27FC236}">
                <a16:creationId xmlns:a16="http://schemas.microsoft.com/office/drawing/2014/main" id="{6F99F370-3461-4B7F-8EBF-D48AB8317CF9}"/>
              </a:ext>
            </a:extLst>
          </p:cNvPr>
          <p:cNvSpPr/>
          <p:nvPr/>
        </p:nvSpPr>
        <p:spPr>
          <a:xfrm>
            <a:off x="529883" y="956604"/>
            <a:ext cx="5195667" cy="5430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a:t>
            </a:r>
            <a:endParaRPr lang="en-US" dirty="0"/>
          </a:p>
        </p:txBody>
      </p:sp>
      <p:sp>
        <p:nvSpPr>
          <p:cNvPr id="5" name="Rectangle 4">
            <a:extLst>
              <a:ext uri="{FF2B5EF4-FFF2-40B4-BE49-F238E27FC236}">
                <a16:creationId xmlns:a16="http://schemas.microsoft.com/office/drawing/2014/main" id="{2974EB3D-B373-4707-9F2D-C9385FA871B2}"/>
              </a:ext>
            </a:extLst>
          </p:cNvPr>
          <p:cNvSpPr/>
          <p:nvPr/>
        </p:nvSpPr>
        <p:spPr>
          <a:xfrm>
            <a:off x="6373074" y="956604"/>
            <a:ext cx="5749175" cy="574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1DEC6E0-42DC-403D-9DCE-CAE0C53DE0F6}"/>
              </a:ext>
            </a:extLst>
          </p:cNvPr>
          <p:cNvSpPr txBox="1"/>
          <p:nvPr/>
        </p:nvSpPr>
        <p:spPr>
          <a:xfrm>
            <a:off x="529883" y="1266092"/>
            <a:ext cx="5195668" cy="4678204"/>
          </a:xfrm>
          <a:prstGeom prst="rect">
            <a:avLst/>
          </a:prstGeom>
          <a:noFill/>
        </p:spPr>
        <p:txBody>
          <a:bodyPr wrap="square" rtlCol="0">
            <a:spAutoFit/>
          </a:bodyPr>
          <a:lstStyle/>
          <a:p>
            <a:pPr lvl="1"/>
            <a:r>
              <a:rPr lang="en-US" sz="2800" b="1" dirty="0"/>
              <a:t>1.Monetary Authority</a:t>
            </a:r>
          </a:p>
          <a:p>
            <a:r>
              <a:rPr lang="en-US" sz="2800" b="1" dirty="0"/>
              <a:t>      2. The issuer of currency</a:t>
            </a:r>
          </a:p>
          <a:p>
            <a:r>
              <a:rPr lang="en-US" sz="2800" b="1" dirty="0"/>
              <a:t>      3. The issuer of Banking  license   </a:t>
            </a:r>
          </a:p>
          <a:p>
            <a:r>
              <a:rPr lang="en-US" sz="2800" b="1" dirty="0"/>
              <a:t>    </a:t>
            </a:r>
            <a:r>
              <a:rPr lang="en-US" sz="2800" dirty="0"/>
              <a:t> 4.Banker to the Government</a:t>
            </a:r>
          </a:p>
          <a:p>
            <a:r>
              <a:rPr lang="en-US" sz="2800" dirty="0"/>
              <a:t>     5. Banker’s Bank</a:t>
            </a:r>
          </a:p>
          <a:p>
            <a:r>
              <a:rPr lang="en-US" sz="2800" dirty="0"/>
              <a:t>     </a:t>
            </a:r>
            <a:r>
              <a:rPr lang="en-US" sz="2800" b="1" dirty="0"/>
              <a:t>6. Lender of last resort </a:t>
            </a:r>
            <a:r>
              <a:rPr lang="en-US" sz="2800" dirty="0"/>
              <a:t> </a:t>
            </a:r>
          </a:p>
          <a:p>
            <a:r>
              <a:rPr lang="en-US" sz="2800" dirty="0"/>
              <a:t>      7.Act as clearing house </a:t>
            </a:r>
          </a:p>
          <a:p>
            <a:r>
              <a:rPr lang="en-US" sz="2800" b="1" dirty="0"/>
              <a:t>     8. Custodian of foreign     exchange  reserves </a:t>
            </a:r>
            <a:endParaRPr lang="en-US" sz="2800" dirty="0"/>
          </a:p>
          <a:p>
            <a:endParaRPr lang="en-US" dirty="0"/>
          </a:p>
        </p:txBody>
      </p:sp>
      <p:sp>
        <p:nvSpPr>
          <p:cNvPr id="7" name="TextBox 6">
            <a:extLst>
              <a:ext uri="{FF2B5EF4-FFF2-40B4-BE49-F238E27FC236}">
                <a16:creationId xmlns:a16="http://schemas.microsoft.com/office/drawing/2014/main" id="{C15AD2B7-7512-4E73-BA4D-EAF11C618993}"/>
              </a:ext>
            </a:extLst>
          </p:cNvPr>
          <p:cNvSpPr txBox="1"/>
          <p:nvPr/>
        </p:nvSpPr>
        <p:spPr>
          <a:xfrm>
            <a:off x="6373073" y="956604"/>
            <a:ext cx="5940439" cy="5262979"/>
          </a:xfrm>
          <a:prstGeom prst="rect">
            <a:avLst/>
          </a:prstGeom>
          <a:noFill/>
        </p:spPr>
        <p:txBody>
          <a:bodyPr wrap="square" rtlCol="0">
            <a:spAutoFit/>
          </a:bodyPr>
          <a:lstStyle/>
          <a:p>
            <a:endParaRPr lang="en-US" dirty="0"/>
          </a:p>
          <a:p>
            <a:r>
              <a:rPr lang="en-US" sz="2000" b="1" dirty="0"/>
              <a:t>9. Regulator of Economy </a:t>
            </a:r>
          </a:p>
          <a:p>
            <a:endParaRPr lang="en-US" sz="2000" dirty="0"/>
          </a:p>
          <a:p>
            <a:r>
              <a:rPr lang="en-US" sz="2000" b="1" dirty="0"/>
              <a:t>10. Managing Government</a:t>
            </a:r>
          </a:p>
          <a:p>
            <a:r>
              <a:rPr lang="en-US" sz="2000" b="1" dirty="0"/>
              <a:t> </a:t>
            </a:r>
            <a:endParaRPr lang="en-US" sz="2000" dirty="0"/>
          </a:p>
          <a:p>
            <a:r>
              <a:rPr lang="en-US" sz="2000" b="1" dirty="0"/>
              <a:t>11. Regulator and Supervisor of Payment and Settlement Systems </a:t>
            </a:r>
          </a:p>
          <a:p>
            <a:endParaRPr lang="en-US" sz="2000" dirty="0"/>
          </a:p>
          <a:p>
            <a:r>
              <a:rPr lang="en-US" sz="2000" b="1" dirty="0"/>
              <a:t>12. Developmental Role </a:t>
            </a:r>
          </a:p>
          <a:p>
            <a:endParaRPr lang="en-US" sz="2000" dirty="0"/>
          </a:p>
          <a:p>
            <a:r>
              <a:rPr lang="en-US" sz="2000" b="1" dirty="0"/>
              <a:t>13. Publisher of monetary data and other data </a:t>
            </a:r>
          </a:p>
          <a:p>
            <a:endParaRPr lang="en-US" sz="2000" dirty="0"/>
          </a:p>
          <a:p>
            <a:r>
              <a:rPr lang="en-US" sz="2000" b="1" dirty="0"/>
              <a:t>14. Exchange manager and controller </a:t>
            </a:r>
          </a:p>
          <a:p>
            <a:endParaRPr lang="en-US" sz="2000" dirty="0"/>
          </a:p>
          <a:p>
            <a:r>
              <a:rPr lang="en-US" sz="2000" b="1" dirty="0"/>
              <a:t>15. Banking Ombudsman Scheme </a:t>
            </a:r>
          </a:p>
          <a:p>
            <a:r>
              <a:rPr lang="en-US" sz="2000" b="1" dirty="0"/>
              <a:t>16. Banking Codes and Standards Board of India </a:t>
            </a:r>
          </a:p>
          <a:p>
            <a:endParaRPr lang="en-US" dirty="0"/>
          </a:p>
        </p:txBody>
      </p:sp>
    </p:spTree>
    <p:extLst>
      <p:ext uri="{BB962C8B-B14F-4D97-AF65-F5344CB8AC3E}">
        <p14:creationId xmlns:p14="http://schemas.microsoft.com/office/powerpoint/2010/main" val="342644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7C86-2EA7-4F1C-846C-4628DBD2AD86}"/>
              </a:ext>
            </a:extLst>
          </p:cNvPr>
          <p:cNvSpPr>
            <a:spLocks noGrp="1"/>
          </p:cNvSpPr>
          <p:nvPr>
            <p:ph type="title"/>
          </p:nvPr>
        </p:nvSpPr>
        <p:spPr>
          <a:xfrm flipV="1">
            <a:off x="5562014" y="2658794"/>
            <a:ext cx="4562622" cy="2110154"/>
          </a:xfrm>
        </p:spPr>
        <p:txBody>
          <a:bodyPr>
            <a:normAutofit/>
          </a:bodyPr>
          <a:lstStyle/>
          <a:p>
            <a:endParaRPr lang="en-US" dirty="0"/>
          </a:p>
        </p:txBody>
      </p:sp>
      <p:sp>
        <p:nvSpPr>
          <p:cNvPr id="3" name="Content Placeholder 2">
            <a:extLst>
              <a:ext uri="{FF2B5EF4-FFF2-40B4-BE49-F238E27FC236}">
                <a16:creationId xmlns:a16="http://schemas.microsoft.com/office/drawing/2014/main" id="{C03F0214-4836-4A5C-BFD7-EFA60FA70BC4}"/>
              </a:ext>
            </a:extLst>
          </p:cNvPr>
          <p:cNvSpPr>
            <a:spLocks noGrp="1"/>
          </p:cNvSpPr>
          <p:nvPr>
            <p:ph idx="1"/>
          </p:nvPr>
        </p:nvSpPr>
        <p:spPr>
          <a:xfrm>
            <a:off x="1" y="253218"/>
            <a:ext cx="11353800" cy="7273621"/>
          </a:xfrm>
        </p:spPr>
        <p:txBody>
          <a:bodyPr/>
          <a:lstStyle/>
          <a:p>
            <a:r>
              <a:rPr lang="en-US" b="1" dirty="0">
                <a:solidFill>
                  <a:srgbClr val="FF0000"/>
                </a:solidFill>
              </a:rPr>
              <a:t>1. Monetary Authority</a:t>
            </a:r>
            <a:r>
              <a:rPr lang="en-US" b="1" dirty="0"/>
              <a:t>: </a:t>
            </a:r>
            <a:r>
              <a:rPr lang="en-US" dirty="0"/>
              <a:t>It controls the supply of money in the economy to stabilize exchange rate, maintain healthy balance of payment, attain financial stability, control inflation, strengthen banking system.</a:t>
            </a:r>
          </a:p>
          <a:p>
            <a:r>
              <a:rPr lang="en-US" dirty="0"/>
              <a:t> </a:t>
            </a:r>
            <a:r>
              <a:rPr lang="en-US" b="1" dirty="0">
                <a:solidFill>
                  <a:srgbClr val="FF0000"/>
                </a:solidFill>
              </a:rPr>
              <a:t>2. The issuer of currency</a:t>
            </a:r>
            <a:r>
              <a:rPr lang="en-US" b="1" dirty="0"/>
              <a:t>: </a:t>
            </a:r>
            <a:r>
              <a:rPr lang="en-US" dirty="0"/>
              <a:t>The objective is to maintain the currency and credit system of the country. It is the sole authority to issue currency. It also takes action to control the circulation of fake currency. </a:t>
            </a:r>
          </a:p>
          <a:p>
            <a:r>
              <a:rPr lang="en-US" b="1" dirty="0">
                <a:solidFill>
                  <a:srgbClr val="FF0000"/>
                </a:solidFill>
              </a:rPr>
              <a:t>3. The issuer of Banking License</a:t>
            </a:r>
            <a:r>
              <a:rPr lang="en-US" b="1" dirty="0"/>
              <a:t>: </a:t>
            </a:r>
            <a:r>
              <a:rPr lang="en-US" dirty="0"/>
              <a:t>As per Sec 22 of Banking Regulation Act, every bank has to obtain a banking license from RBI to </a:t>
            </a:r>
            <a:r>
              <a:rPr lang="en-US" dirty="0" err="1"/>
              <a:t>condubanking</a:t>
            </a:r>
            <a:r>
              <a:rPr lang="en-US" dirty="0"/>
              <a:t> business in India. </a:t>
            </a:r>
            <a:r>
              <a:rPr lang="en-US" dirty="0" err="1"/>
              <a:t>ct</a:t>
            </a:r>
            <a:endParaRPr lang="en-US" dirty="0"/>
          </a:p>
          <a:p>
            <a:pPr marL="0" indent="0">
              <a:buNone/>
            </a:pPr>
            <a:r>
              <a:rPr lang="en-US" dirty="0"/>
              <a:t> </a:t>
            </a:r>
            <a:r>
              <a:rPr lang="en-US" b="1" dirty="0">
                <a:solidFill>
                  <a:srgbClr val="FF0000"/>
                </a:solidFill>
              </a:rPr>
              <a:t>4. Banker to the Government</a:t>
            </a:r>
            <a:r>
              <a:rPr lang="en-US" b="1" dirty="0"/>
              <a:t>: </a:t>
            </a:r>
            <a:r>
              <a:rPr lang="en-US" dirty="0"/>
              <a:t>It acts as banker both to the central and the state governments. It provides short-term credit</a:t>
            </a:r>
          </a:p>
          <a:p>
            <a:r>
              <a:rPr lang="en-US" dirty="0">
                <a:solidFill>
                  <a:srgbClr val="FF0000"/>
                </a:solidFill>
              </a:rPr>
              <a:t> </a:t>
            </a:r>
            <a:r>
              <a:rPr lang="en-US" b="1" dirty="0">
                <a:solidFill>
                  <a:srgbClr val="FF0000"/>
                </a:solidFill>
              </a:rPr>
              <a:t>5. Banker’s Bank</a:t>
            </a:r>
            <a:r>
              <a:rPr lang="en-US" b="1" dirty="0"/>
              <a:t>: </a:t>
            </a:r>
            <a:r>
              <a:rPr lang="en-US" dirty="0"/>
              <a:t>RBI is the bank of all banks in India as it provides loan to banks, accept the deposit of banks, and rediscount the bills of banks </a:t>
            </a:r>
          </a:p>
        </p:txBody>
      </p:sp>
    </p:spTree>
    <p:extLst>
      <p:ext uri="{BB962C8B-B14F-4D97-AF65-F5344CB8AC3E}">
        <p14:creationId xmlns:p14="http://schemas.microsoft.com/office/powerpoint/2010/main" val="312716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677E-065B-4C48-AC6C-70F3B0881712}"/>
              </a:ext>
            </a:extLst>
          </p:cNvPr>
          <p:cNvSpPr>
            <a:spLocks noGrp="1"/>
          </p:cNvSpPr>
          <p:nvPr>
            <p:ph type="title"/>
          </p:nvPr>
        </p:nvSpPr>
        <p:spPr>
          <a:xfrm>
            <a:off x="0" y="0"/>
            <a:ext cx="11353801" cy="1674055"/>
          </a:xfrm>
        </p:spPr>
        <p:txBody>
          <a:bodyPr>
            <a:normAutofit fontScale="90000"/>
          </a:bodyPr>
          <a:lstStyle/>
          <a:p>
            <a:br>
              <a:rPr lang="en-US" dirty="0"/>
            </a:br>
            <a:r>
              <a:rPr lang="en-US" sz="3100" b="1" dirty="0">
                <a:solidFill>
                  <a:srgbClr val="FF0000"/>
                </a:solidFill>
              </a:rPr>
              <a:t>6. Lender of last resort</a:t>
            </a:r>
            <a:r>
              <a:rPr lang="en-US" sz="3100" b="1" dirty="0"/>
              <a:t>: </a:t>
            </a:r>
            <a:r>
              <a:rPr lang="en-US" sz="3100" dirty="0"/>
              <a:t>The banks can borrow from the RBI by keeping eligible securities as collateral at the time of need or crisis, when there is no other source</a:t>
            </a:r>
            <a:r>
              <a:rPr lang="en-US" dirty="0"/>
              <a:t>. </a:t>
            </a:r>
            <a:br>
              <a:rPr lang="en-US" dirty="0"/>
            </a:br>
            <a:endParaRPr lang="en-US" dirty="0"/>
          </a:p>
        </p:txBody>
      </p:sp>
      <p:sp>
        <p:nvSpPr>
          <p:cNvPr id="3" name="Content Placeholder 2">
            <a:extLst>
              <a:ext uri="{FF2B5EF4-FFF2-40B4-BE49-F238E27FC236}">
                <a16:creationId xmlns:a16="http://schemas.microsoft.com/office/drawing/2014/main" id="{86625656-40EC-46B6-B8EB-CDF43D9B057E}"/>
              </a:ext>
            </a:extLst>
          </p:cNvPr>
          <p:cNvSpPr>
            <a:spLocks noGrp="1"/>
          </p:cNvSpPr>
          <p:nvPr>
            <p:ph idx="1"/>
          </p:nvPr>
        </p:nvSpPr>
        <p:spPr>
          <a:xfrm>
            <a:off x="182880" y="1477107"/>
            <a:ext cx="11227191" cy="5078437"/>
          </a:xfrm>
        </p:spPr>
        <p:txBody>
          <a:bodyPr>
            <a:normAutofit fontScale="92500" lnSpcReduction="10000"/>
          </a:bodyPr>
          <a:lstStyle/>
          <a:p>
            <a:pPr marL="0" indent="0">
              <a:buNone/>
            </a:pPr>
            <a:r>
              <a:rPr lang="en-US" b="1" dirty="0">
                <a:solidFill>
                  <a:srgbClr val="FF0000"/>
                </a:solidFill>
              </a:rPr>
              <a:t>7. Act as clearing house</a:t>
            </a:r>
            <a:r>
              <a:rPr lang="en-US" b="1" dirty="0"/>
              <a:t>: </a:t>
            </a:r>
            <a:r>
              <a:rPr lang="en-US" dirty="0"/>
              <a:t>For settlement of banking transactions, RBI manages 14 clearing houses. It facilitates the exchange of instruments and processing of payment instructions </a:t>
            </a:r>
          </a:p>
          <a:p>
            <a:pPr marL="0" indent="0">
              <a:buNone/>
            </a:pPr>
            <a:r>
              <a:rPr lang="en-US" b="1" dirty="0">
                <a:solidFill>
                  <a:srgbClr val="FF0000"/>
                </a:solidFill>
              </a:rPr>
              <a:t>8. Custodian of foreign exchange </a:t>
            </a:r>
            <a:r>
              <a:rPr lang="en-US" dirty="0"/>
              <a:t>RBI buys and sells foreign currency to maintain the exchange rate of Indian rupee v/s foreign currencies.</a:t>
            </a:r>
          </a:p>
          <a:p>
            <a:pPr marL="0" indent="0">
              <a:buNone/>
            </a:pPr>
            <a:r>
              <a:rPr lang="en-US" b="1" dirty="0">
                <a:solidFill>
                  <a:srgbClr val="FF0000"/>
                </a:solidFill>
              </a:rPr>
              <a:t>9. Regulator of Economy</a:t>
            </a:r>
            <a:r>
              <a:rPr lang="en-US" b="1" dirty="0"/>
              <a:t>: </a:t>
            </a:r>
            <a:r>
              <a:rPr lang="en-US" dirty="0"/>
              <a:t>It controls the money supply in the system, monitors different key indicators like GDP, Inflation, etc. </a:t>
            </a:r>
          </a:p>
          <a:p>
            <a:pPr marL="0" indent="0">
              <a:buNone/>
            </a:pPr>
            <a:r>
              <a:rPr lang="en-US" b="1" dirty="0">
                <a:solidFill>
                  <a:srgbClr val="FF0000"/>
                </a:solidFill>
              </a:rPr>
              <a:t>10. Managing Government securities</a:t>
            </a:r>
            <a:r>
              <a:rPr lang="en-US" b="1" dirty="0"/>
              <a:t>: </a:t>
            </a:r>
            <a:r>
              <a:rPr lang="en-US" dirty="0"/>
              <a:t>RBI administers investments in institutions when they invest specified minimum proportions of their total assets/liabilities in government securities. </a:t>
            </a:r>
          </a:p>
          <a:p>
            <a:pPr marL="0" indent="0">
              <a:buNone/>
            </a:pPr>
            <a:r>
              <a:rPr lang="en-US" sz="3200" b="1" dirty="0">
                <a:solidFill>
                  <a:srgbClr val="FF0000"/>
                </a:solidFill>
              </a:rPr>
              <a:t>11. Regulator and Supervisor of Payment and Settlement Systems </a:t>
            </a:r>
            <a:r>
              <a:rPr lang="en-US" sz="3200" b="1" dirty="0"/>
              <a:t>- </a:t>
            </a:r>
            <a:br>
              <a:rPr lang="en-US" dirty="0"/>
            </a:br>
            <a:r>
              <a:rPr lang="en-US" dirty="0"/>
              <a:t>RBI focuses on the development and functioning of safe, secure and efficient payment and settlement mechanisms.</a:t>
            </a:r>
          </a:p>
        </p:txBody>
      </p:sp>
    </p:spTree>
    <p:extLst>
      <p:ext uri="{BB962C8B-B14F-4D97-AF65-F5344CB8AC3E}">
        <p14:creationId xmlns:p14="http://schemas.microsoft.com/office/powerpoint/2010/main" val="3673047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B9CF-82B9-409C-95FD-3948CD09DC1D}"/>
              </a:ext>
            </a:extLst>
          </p:cNvPr>
          <p:cNvSpPr>
            <a:spLocks noGrp="1"/>
          </p:cNvSpPr>
          <p:nvPr>
            <p:ph type="title"/>
          </p:nvPr>
        </p:nvSpPr>
        <p:spPr>
          <a:xfrm>
            <a:off x="351692" y="0"/>
            <a:ext cx="11002108" cy="1153551"/>
          </a:xfrm>
        </p:spPr>
        <p:txBody>
          <a:bodyPr>
            <a:normAutofit fontScale="90000"/>
          </a:bodyPr>
          <a:lstStyle/>
          <a:p>
            <a:r>
              <a:rPr lang="en-US" sz="6700" dirty="0">
                <a:solidFill>
                  <a:srgbClr val="FFC000"/>
                </a:solidFill>
              </a:rPr>
              <a:t>                     INTRODUCTION</a:t>
            </a:r>
            <a:br>
              <a:rPr lang="en-US" dirty="0">
                <a:solidFill>
                  <a:srgbClr val="FFC000"/>
                </a:solidFill>
              </a:rPr>
            </a:br>
            <a:endParaRPr lang="en-US" dirty="0">
              <a:solidFill>
                <a:srgbClr val="FFC000"/>
              </a:solidFill>
            </a:endParaRPr>
          </a:p>
        </p:txBody>
      </p:sp>
      <p:sp>
        <p:nvSpPr>
          <p:cNvPr id="3" name="Content Placeholder 2">
            <a:extLst>
              <a:ext uri="{FF2B5EF4-FFF2-40B4-BE49-F238E27FC236}">
                <a16:creationId xmlns:a16="http://schemas.microsoft.com/office/drawing/2014/main" id="{BF33796E-D1C6-4714-8C56-FD3FEEF5C958}"/>
              </a:ext>
            </a:extLst>
          </p:cNvPr>
          <p:cNvSpPr>
            <a:spLocks noGrp="1"/>
          </p:cNvSpPr>
          <p:nvPr>
            <p:ph idx="1"/>
          </p:nvPr>
        </p:nvSpPr>
        <p:spPr>
          <a:xfrm>
            <a:off x="182880" y="478302"/>
            <a:ext cx="11170920" cy="6133513"/>
          </a:xfrm>
        </p:spPr>
        <p:txBody>
          <a:bodyPr>
            <a:normAutofit/>
          </a:bodyPr>
          <a:lstStyle/>
          <a:p>
            <a:endParaRPr lang="en-US" dirty="0"/>
          </a:p>
          <a:p>
            <a:r>
              <a:rPr lang="en-US" sz="4800" dirty="0">
                <a:solidFill>
                  <a:schemeClr val="accent5"/>
                </a:solidFill>
              </a:rPr>
              <a:t>A bank is generally understood as an institution which provides fundamental financial services such as accepting deposits and lending loans.</a:t>
            </a:r>
          </a:p>
          <a:p>
            <a:pPr marL="0" indent="0">
              <a:buNone/>
            </a:pPr>
            <a:endParaRPr lang="en-US" sz="4000" dirty="0">
              <a:solidFill>
                <a:schemeClr val="accent5"/>
              </a:solidFill>
            </a:endParaRPr>
          </a:p>
          <a:p>
            <a:r>
              <a:rPr lang="en-US" sz="4800" dirty="0">
                <a:solidFill>
                  <a:schemeClr val="tx2">
                    <a:lumMod val="75000"/>
                  </a:schemeClr>
                </a:solidFill>
              </a:rPr>
              <a:t>The banking system significantly contributes for the development of any country. </a:t>
            </a:r>
          </a:p>
          <a:p>
            <a:endParaRPr lang="en-US" sz="3600" dirty="0">
              <a:solidFill>
                <a:schemeClr val="bg2">
                  <a:lumMod val="40000"/>
                  <a:lumOff val="60000"/>
                </a:schemeClr>
              </a:solidFill>
            </a:endParaRPr>
          </a:p>
        </p:txBody>
      </p:sp>
    </p:spTree>
    <p:extLst>
      <p:ext uri="{BB962C8B-B14F-4D97-AF65-F5344CB8AC3E}">
        <p14:creationId xmlns:p14="http://schemas.microsoft.com/office/powerpoint/2010/main" val="3491881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3151-27FF-4DBF-86AD-50D4D5DEC651}"/>
              </a:ext>
            </a:extLst>
          </p:cNvPr>
          <p:cNvSpPr>
            <a:spLocks noGrp="1"/>
          </p:cNvSpPr>
          <p:nvPr>
            <p:ph type="title"/>
          </p:nvPr>
        </p:nvSpPr>
        <p:spPr>
          <a:xfrm>
            <a:off x="225083" y="351692"/>
            <a:ext cx="11128717" cy="1280160"/>
          </a:xfrm>
        </p:spPr>
        <p:txBody>
          <a:bodyPr>
            <a:normAutofit/>
          </a:bodyPr>
          <a:lstStyle/>
          <a:p>
            <a:br>
              <a:rPr lang="en-US" sz="4000" dirty="0"/>
            </a:br>
            <a:r>
              <a:rPr lang="en-US" sz="4000" dirty="0"/>
              <a:t> </a:t>
            </a:r>
          </a:p>
        </p:txBody>
      </p:sp>
      <p:sp>
        <p:nvSpPr>
          <p:cNvPr id="3" name="Content Placeholder 2">
            <a:extLst>
              <a:ext uri="{FF2B5EF4-FFF2-40B4-BE49-F238E27FC236}">
                <a16:creationId xmlns:a16="http://schemas.microsoft.com/office/drawing/2014/main" id="{808E2597-D6B3-43AF-A153-EFC7381AC126}"/>
              </a:ext>
            </a:extLst>
          </p:cNvPr>
          <p:cNvSpPr>
            <a:spLocks noGrp="1"/>
          </p:cNvSpPr>
          <p:nvPr>
            <p:ph idx="1"/>
          </p:nvPr>
        </p:nvSpPr>
        <p:spPr>
          <a:xfrm>
            <a:off x="226255" y="52754"/>
            <a:ext cx="11480409" cy="6583680"/>
          </a:xfrm>
        </p:spPr>
        <p:txBody>
          <a:bodyPr>
            <a:normAutofit/>
          </a:bodyPr>
          <a:lstStyle/>
          <a:p>
            <a:pPr marL="0" indent="0">
              <a:buNone/>
            </a:pPr>
            <a:r>
              <a:rPr lang="en-US" b="1" dirty="0">
                <a:solidFill>
                  <a:srgbClr val="FF0000"/>
                </a:solidFill>
              </a:rPr>
              <a:t>12. Developmental Role</a:t>
            </a:r>
            <a:r>
              <a:rPr lang="en-US" b="1" dirty="0"/>
              <a:t>: </a:t>
            </a:r>
            <a:r>
              <a:rPr lang="en-US" dirty="0"/>
              <a:t>This role includes the development of the quality banking system in India and ensuring that credit is available to the productive sectors of the economy </a:t>
            </a:r>
          </a:p>
          <a:p>
            <a:pPr marL="0" indent="0">
              <a:buNone/>
            </a:pPr>
            <a:r>
              <a:rPr lang="en-US" b="1" dirty="0">
                <a:solidFill>
                  <a:srgbClr val="FF0000"/>
                </a:solidFill>
              </a:rPr>
              <a:t>13. Publisher of monetary data and other data</a:t>
            </a:r>
            <a:r>
              <a:rPr lang="en-US" b="1" dirty="0"/>
              <a:t>: </a:t>
            </a:r>
            <a:r>
              <a:rPr lang="en-US" dirty="0"/>
              <a:t>RBI maintains and provides all essential banking and other economic data, formulating and critically evaluating the economic policies in India </a:t>
            </a:r>
          </a:p>
          <a:p>
            <a:pPr marL="0" indent="0">
              <a:buNone/>
            </a:pPr>
            <a:r>
              <a:rPr lang="en-US" b="1" dirty="0">
                <a:solidFill>
                  <a:srgbClr val="FF0000"/>
                </a:solidFill>
              </a:rPr>
              <a:t>14. Exchange manager and controller</a:t>
            </a:r>
            <a:r>
              <a:rPr lang="en-US" b="1" dirty="0"/>
              <a:t>: </a:t>
            </a:r>
            <a:r>
              <a:rPr lang="en-US" dirty="0"/>
              <a:t>RBI represents India as a member of the International Monetary Fund </a:t>
            </a:r>
          </a:p>
          <a:p>
            <a:pPr marL="0" indent="0">
              <a:buNone/>
            </a:pPr>
            <a:r>
              <a:rPr lang="en-US" b="1" dirty="0">
                <a:solidFill>
                  <a:srgbClr val="FF0000"/>
                </a:solidFill>
              </a:rPr>
              <a:t>15. Banking Ombudsman Scheme</a:t>
            </a:r>
            <a:r>
              <a:rPr lang="en-US" b="1" dirty="0"/>
              <a:t>: </a:t>
            </a:r>
            <a:r>
              <a:rPr lang="en-US" dirty="0"/>
              <a:t>RBI introduced the Banking Ombudsman Scheme in 1995. Under this scheme, the complainants can file their complaints in any form.</a:t>
            </a:r>
          </a:p>
          <a:p>
            <a:pPr marL="0" indent="0">
              <a:buNone/>
            </a:pPr>
            <a:r>
              <a:rPr lang="en-US" b="1" dirty="0">
                <a:solidFill>
                  <a:srgbClr val="FF0000"/>
                </a:solidFill>
              </a:rPr>
              <a:t>16. Banking Codes and Standards Board of India</a:t>
            </a:r>
            <a:r>
              <a:rPr lang="en-US" b="1" dirty="0"/>
              <a:t>: </a:t>
            </a:r>
            <a:r>
              <a:rPr lang="en-US" dirty="0"/>
              <a:t>To measure the performance of banks against Codes and standards based on established global practices, the RBI has set up the Banking Codes and Standards Board of India (BCSBI</a:t>
            </a:r>
          </a:p>
        </p:txBody>
      </p:sp>
    </p:spTree>
    <p:extLst>
      <p:ext uri="{BB962C8B-B14F-4D97-AF65-F5344CB8AC3E}">
        <p14:creationId xmlns:p14="http://schemas.microsoft.com/office/powerpoint/2010/main" val="1205480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595E-746E-4261-B33F-71E2CABEA0EC}"/>
              </a:ext>
            </a:extLst>
          </p:cNvPr>
          <p:cNvSpPr>
            <a:spLocks noGrp="1"/>
          </p:cNvSpPr>
          <p:nvPr>
            <p:ph type="title"/>
          </p:nvPr>
        </p:nvSpPr>
        <p:spPr>
          <a:xfrm>
            <a:off x="0" y="33923"/>
            <a:ext cx="11353800" cy="1294227"/>
          </a:xfrm>
        </p:spPr>
        <p:txBody>
          <a:bodyPr/>
          <a:lstStyle/>
          <a:p>
            <a:r>
              <a:rPr lang="en-US" b="1" dirty="0"/>
              <a:t>                         </a:t>
            </a:r>
            <a:r>
              <a:rPr lang="en-US" b="1" dirty="0">
                <a:solidFill>
                  <a:srgbClr val="FF0000"/>
                </a:solidFill>
              </a:rPr>
              <a:t>Credit Control Measures</a:t>
            </a:r>
            <a:endParaRPr lang="en-US" dirty="0">
              <a:solidFill>
                <a:srgbClr val="FF0000"/>
              </a:solidFill>
            </a:endParaRPr>
          </a:p>
        </p:txBody>
      </p:sp>
      <p:sp>
        <p:nvSpPr>
          <p:cNvPr id="3" name="Content Placeholder 2">
            <a:extLst>
              <a:ext uri="{FF2B5EF4-FFF2-40B4-BE49-F238E27FC236}">
                <a16:creationId xmlns:a16="http://schemas.microsoft.com/office/drawing/2014/main" id="{669CD8D4-1BE8-435B-8B62-962091BD9B9D}"/>
              </a:ext>
            </a:extLst>
          </p:cNvPr>
          <p:cNvSpPr>
            <a:spLocks noGrp="1"/>
          </p:cNvSpPr>
          <p:nvPr>
            <p:ph idx="1"/>
          </p:nvPr>
        </p:nvSpPr>
        <p:spPr>
          <a:xfrm>
            <a:off x="98474" y="914401"/>
            <a:ext cx="11887200" cy="5318834"/>
          </a:xfrm>
        </p:spPr>
        <p:txBody>
          <a:bodyPr>
            <a:normAutofit/>
          </a:bodyPr>
          <a:lstStyle/>
          <a:p>
            <a:pPr marL="0" indent="0">
              <a:buNone/>
            </a:pPr>
            <a:r>
              <a:rPr lang="en-US" sz="3200" dirty="0"/>
              <a:t>Credit control is the primary mechanism available to the Central banks to realize the objectives of monetary management</a:t>
            </a:r>
          </a:p>
          <a:p>
            <a:pPr marL="0" indent="0">
              <a:buNone/>
            </a:pPr>
            <a:endParaRPr lang="en-US" sz="3200" dirty="0"/>
          </a:p>
        </p:txBody>
      </p:sp>
      <p:pic>
        <p:nvPicPr>
          <p:cNvPr id="4" name="Picture 3">
            <a:extLst>
              <a:ext uri="{FF2B5EF4-FFF2-40B4-BE49-F238E27FC236}">
                <a16:creationId xmlns:a16="http://schemas.microsoft.com/office/drawing/2014/main" id="{19DF51E5-1E23-44B0-85AF-08B93F226713}"/>
              </a:ext>
            </a:extLst>
          </p:cNvPr>
          <p:cNvPicPr>
            <a:picLocks noChangeAspect="1"/>
          </p:cNvPicPr>
          <p:nvPr/>
        </p:nvPicPr>
        <p:blipFill>
          <a:blip r:embed="rId2"/>
          <a:stretch>
            <a:fillRect/>
          </a:stretch>
        </p:blipFill>
        <p:spPr>
          <a:xfrm>
            <a:off x="2293036" y="2025747"/>
            <a:ext cx="7132320" cy="4207488"/>
          </a:xfrm>
          <a:prstGeom prst="rect">
            <a:avLst/>
          </a:prstGeom>
        </p:spPr>
      </p:pic>
    </p:spTree>
    <p:extLst>
      <p:ext uri="{BB962C8B-B14F-4D97-AF65-F5344CB8AC3E}">
        <p14:creationId xmlns:p14="http://schemas.microsoft.com/office/powerpoint/2010/main" val="4257095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C6CD-C6F0-4079-A7E3-3D05B971156E}"/>
              </a:ext>
            </a:extLst>
          </p:cNvPr>
          <p:cNvSpPr>
            <a:spLocks noGrp="1"/>
          </p:cNvSpPr>
          <p:nvPr>
            <p:ph type="title"/>
          </p:nvPr>
        </p:nvSpPr>
        <p:spPr/>
        <p:txBody>
          <a:bodyPr>
            <a:normAutofit/>
          </a:bodyPr>
          <a:lstStyle/>
          <a:p>
            <a:r>
              <a:rPr lang="en-US" sz="3600" b="1" dirty="0">
                <a:solidFill>
                  <a:schemeClr val="accent2">
                    <a:lumMod val="60000"/>
                    <a:lumOff val="40000"/>
                  </a:schemeClr>
                </a:solidFill>
              </a:rPr>
              <a:t>I. Quantitative or General Methods:</a:t>
            </a:r>
            <a:br>
              <a:rPr lang="en-US" sz="3600" b="1" dirty="0">
                <a:solidFill>
                  <a:schemeClr val="accent2">
                    <a:lumMod val="60000"/>
                    <a:lumOff val="40000"/>
                  </a:schemeClr>
                </a:solidFill>
              </a:rPr>
            </a:br>
            <a:r>
              <a:rPr lang="en-US" sz="3600" b="1" dirty="0">
                <a:solidFill>
                  <a:schemeClr val="tx1">
                    <a:lumMod val="95000"/>
                  </a:schemeClr>
                </a:solidFill>
              </a:rPr>
              <a:t> </a:t>
            </a:r>
            <a:r>
              <a:rPr lang="en-US" sz="3600" b="1" dirty="0">
                <a:solidFill>
                  <a:schemeClr val="accent1"/>
                </a:solidFill>
              </a:rPr>
              <a:t>1. Bank Rate Policy </a:t>
            </a:r>
            <a:endParaRPr lang="en-US" sz="3600" dirty="0">
              <a:solidFill>
                <a:schemeClr val="accent1"/>
              </a:solidFill>
            </a:endParaRPr>
          </a:p>
        </p:txBody>
      </p:sp>
      <p:sp>
        <p:nvSpPr>
          <p:cNvPr id="3" name="Content Placeholder 2">
            <a:extLst>
              <a:ext uri="{FF2B5EF4-FFF2-40B4-BE49-F238E27FC236}">
                <a16:creationId xmlns:a16="http://schemas.microsoft.com/office/drawing/2014/main" id="{506CAB97-6AF7-4C31-8977-E2063E68A808}"/>
              </a:ext>
            </a:extLst>
          </p:cNvPr>
          <p:cNvSpPr>
            <a:spLocks noGrp="1"/>
          </p:cNvSpPr>
          <p:nvPr>
            <p:ph idx="1"/>
          </p:nvPr>
        </p:nvSpPr>
        <p:spPr>
          <a:xfrm>
            <a:off x="168812" y="1505243"/>
            <a:ext cx="11774659" cy="5162843"/>
          </a:xfrm>
        </p:spPr>
        <p:txBody>
          <a:bodyPr>
            <a:normAutofit/>
          </a:bodyPr>
          <a:lstStyle/>
          <a:p>
            <a:r>
              <a:rPr lang="en-US" dirty="0"/>
              <a:t>The bank rate is the rate at which the Central Bank of a country is prepared to re-discount the first class securities. </a:t>
            </a:r>
          </a:p>
          <a:p>
            <a:r>
              <a:rPr lang="en-US" dirty="0"/>
              <a:t>For example: If the Central Bank wants to control credit, it will raise the bank rate. As a result, the deposit rate and other lending rates in the money-market will go up. Borrowing will be discouraged, and will lead to contraction of credit and vice versa. </a:t>
            </a:r>
          </a:p>
          <a:p>
            <a:pPr algn="ctr"/>
            <a:r>
              <a:rPr lang="en-US" sz="3200" b="1" dirty="0">
                <a:solidFill>
                  <a:schemeClr val="accent1"/>
                </a:solidFill>
              </a:rPr>
              <a:t>2. Open Market Operations</a:t>
            </a:r>
            <a:r>
              <a:rPr lang="en-US" sz="3200" b="1" dirty="0">
                <a:solidFill>
                  <a:schemeClr val="accent5"/>
                </a:solidFill>
              </a:rPr>
              <a:t>: </a:t>
            </a:r>
            <a:r>
              <a:rPr lang="en-US" b="1" dirty="0">
                <a:solidFill>
                  <a:schemeClr val="accent5"/>
                </a:solidFill>
              </a:rPr>
              <a:t>In narrow sense</a:t>
            </a:r>
            <a:r>
              <a:rPr lang="en-US" b="1" dirty="0"/>
              <a:t>, </a:t>
            </a:r>
            <a:r>
              <a:rPr lang="en-US" dirty="0"/>
              <a:t>the Central Bank starts the purchase and sale of Government securities in the money market </a:t>
            </a:r>
          </a:p>
          <a:p>
            <a:pPr marL="0" indent="0" algn="ctr">
              <a:buNone/>
            </a:pPr>
            <a:r>
              <a:rPr lang="en-US" b="1" dirty="0">
                <a:solidFill>
                  <a:schemeClr val="accent5"/>
                </a:solidFill>
              </a:rPr>
              <a:t>   In Broad Sense</a:t>
            </a:r>
            <a:r>
              <a:rPr lang="en-US" b="1" dirty="0"/>
              <a:t>, </a:t>
            </a:r>
            <a:r>
              <a:rPr lang="en-US" dirty="0"/>
              <a:t>the Central Bank purchases and sells not only Government     securities but also other proper eligible securities like bills and securities of private concerns. </a:t>
            </a:r>
          </a:p>
        </p:txBody>
      </p:sp>
    </p:spTree>
    <p:extLst>
      <p:ext uri="{BB962C8B-B14F-4D97-AF65-F5344CB8AC3E}">
        <p14:creationId xmlns:p14="http://schemas.microsoft.com/office/powerpoint/2010/main" val="32561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1053-F8CA-4DA3-899E-3BF642E21C8F}"/>
              </a:ext>
            </a:extLst>
          </p:cNvPr>
          <p:cNvSpPr>
            <a:spLocks noGrp="1"/>
          </p:cNvSpPr>
          <p:nvPr>
            <p:ph type="title"/>
          </p:nvPr>
        </p:nvSpPr>
        <p:spPr>
          <a:xfrm>
            <a:off x="1448971" y="1701239"/>
            <a:ext cx="10045505" cy="45719"/>
          </a:xfrm>
        </p:spPr>
        <p:txBody>
          <a:bodyPr>
            <a:noAutofit/>
          </a:bodyPr>
          <a:lstStyle/>
          <a:p>
            <a:r>
              <a:rPr lang="en-US" sz="3200" b="1" dirty="0">
                <a:solidFill>
                  <a:schemeClr val="accent5"/>
                </a:solidFill>
              </a:rPr>
              <a:t>3. Variable Reserve Ratio</a:t>
            </a:r>
            <a:r>
              <a:rPr lang="en-US" sz="3200" b="1" dirty="0"/>
              <a:t>: </a:t>
            </a:r>
            <a:br>
              <a:rPr lang="en-US" sz="3200" b="1" dirty="0"/>
            </a:br>
            <a:r>
              <a:rPr lang="en-US" sz="3200" b="1" dirty="0">
                <a:solidFill>
                  <a:schemeClr val="accent1">
                    <a:lumMod val="40000"/>
                    <a:lumOff val="60000"/>
                  </a:schemeClr>
                </a:solidFill>
              </a:rPr>
              <a:t>a) Cash Reserves Ratio</a:t>
            </a:r>
            <a:r>
              <a:rPr lang="en-US" sz="3200" b="1" dirty="0"/>
              <a:t>: </a:t>
            </a:r>
            <a:r>
              <a:rPr lang="en-US" sz="3200" dirty="0"/>
              <a:t>Under this system the Central Bank controls credit by changing the Cash Reserves Ratio. For example, if the Commercial Banks have excessive cash reserves ,the central bank will raise the cash reserve ratio with a view to decrease the lending capacity of the commercial banks.</a:t>
            </a:r>
          </a:p>
        </p:txBody>
      </p:sp>
      <p:sp>
        <p:nvSpPr>
          <p:cNvPr id="3" name="Content Placeholder 2">
            <a:extLst>
              <a:ext uri="{FF2B5EF4-FFF2-40B4-BE49-F238E27FC236}">
                <a16:creationId xmlns:a16="http://schemas.microsoft.com/office/drawing/2014/main" id="{C3F8300C-8614-4465-836D-4D83FD81D351}"/>
              </a:ext>
            </a:extLst>
          </p:cNvPr>
          <p:cNvSpPr>
            <a:spLocks noGrp="1"/>
          </p:cNvSpPr>
          <p:nvPr>
            <p:ph idx="1"/>
          </p:nvPr>
        </p:nvSpPr>
        <p:spPr>
          <a:xfrm>
            <a:off x="1340533" y="3151163"/>
            <a:ext cx="10045505" cy="3615399"/>
          </a:xfrm>
        </p:spPr>
        <p:txBody>
          <a:bodyPr/>
          <a:lstStyle/>
          <a:p>
            <a:r>
              <a:rPr lang="en-US" sz="3200" dirty="0"/>
              <a:t>Similarly,  to bring about an economic revival in the economy , the central Bank will lower down the Cash Reserve Ratio with a view to expand the lending capacity of the Commercial Banks</a:t>
            </a:r>
            <a:r>
              <a:rPr lang="en-US" dirty="0"/>
              <a:t>. </a:t>
            </a:r>
          </a:p>
          <a:p>
            <a:r>
              <a:rPr lang="en-US" sz="3200" b="1" dirty="0">
                <a:solidFill>
                  <a:srgbClr val="FFC000"/>
                </a:solidFill>
              </a:rPr>
              <a:t>Statutory Liquidity Ratio</a:t>
            </a:r>
            <a:br>
              <a:rPr lang="en-US" b="1" dirty="0"/>
            </a:br>
            <a:r>
              <a:rPr lang="en-US" b="1" dirty="0"/>
              <a:t> </a:t>
            </a:r>
            <a:r>
              <a:rPr lang="en-US" dirty="0"/>
              <a:t>Statutory Liquidity Ratio (SLR) is the amount which a bank has to maintain in the form of cash, gold or approved securities</a:t>
            </a:r>
          </a:p>
        </p:txBody>
      </p:sp>
    </p:spTree>
    <p:extLst>
      <p:ext uri="{BB962C8B-B14F-4D97-AF65-F5344CB8AC3E}">
        <p14:creationId xmlns:p14="http://schemas.microsoft.com/office/powerpoint/2010/main" val="3850425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AC03-F3CB-4A65-9480-B157F427AAA6}"/>
              </a:ext>
            </a:extLst>
          </p:cNvPr>
          <p:cNvSpPr>
            <a:spLocks noGrp="1"/>
          </p:cNvSpPr>
          <p:nvPr>
            <p:ph type="title"/>
          </p:nvPr>
        </p:nvSpPr>
        <p:spPr>
          <a:xfrm>
            <a:off x="309488" y="1"/>
            <a:ext cx="11662117" cy="1125414"/>
          </a:xfrm>
        </p:spPr>
        <p:txBody>
          <a:bodyPr>
            <a:normAutofit fontScale="90000"/>
          </a:bodyPr>
          <a:lstStyle/>
          <a:p>
            <a:br>
              <a:rPr lang="en-US" dirty="0"/>
            </a:br>
            <a:r>
              <a:rPr lang="en-US" dirty="0">
                <a:solidFill>
                  <a:schemeClr val="bg2">
                    <a:lumMod val="20000"/>
                    <a:lumOff val="80000"/>
                  </a:schemeClr>
                </a:solidFill>
              </a:rPr>
              <a:t>Qualitative or Selective Method of </a:t>
            </a:r>
            <a:r>
              <a:rPr lang="en-US" b="1" dirty="0">
                <a:solidFill>
                  <a:schemeClr val="bg2">
                    <a:lumMod val="20000"/>
                    <a:lumOff val="80000"/>
                  </a:schemeClr>
                </a:solidFill>
              </a:rPr>
              <a:t>Credit Control</a:t>
            </a:r>
            <a:br>
              <a:rPr lang="en-US" b="1" dirty="0">
                <a:solidFill>
                  <a:schemeClr val="bg2">
                    <a:lumMod val="20000"/>
                    <a:lumOff val="80000"/>
                  </a:schemeClr>
                </a:solidFill>
              </a:rPr>
            </a:br>
            <a:r>
              <a:rPr lang="en-US" b="1" dirty="0">
                <a:solidFill>
                  <a:srgbClr val="FF0000"/>
                </a:solidFill>
              </a:rPr>
              <a:t>1. Rationing of credit </a:t>
            </a:r>
            <a:endParaRPr lang="en-US" dirty="0">
              <a:solidFill>
                <a:srgbClr val="FF0000"/>
              </a:solidFill>
            </a:endParaRPr>
          </a:p>
        </p:txBody>
      </p:sp>
      <p:sp>
        <p:nvSpPr>
          <p:cNvPr id="3" name="Content Placeholder 2">
            <a:extLst>
              <a:ext uri="{FF2B5EF4-FFF2-40B4-BE49-F238E27FC236}">
                <a16:creationId xmlns:a16="http://schemas.microsoft.com/office/drawing/2014/main" id="{C34AC53C-58AF-4C9B-A019-F61863D12D9C}"/>
              </a:ext>
            </a:extLst>
          </p:cNvPr>
          <p:cNvSpPr>
            <a:spLocks noGrp="1"/>
          </p:cNvSpPr>
          <p:nvPr>
            <p:ph idx="1"/>
          </p:nvPr>
        </p:nvSpPr>
        <p:spPr>
          <a:xfrm>
            <a:off x="558018" y="1280160"/>
            <a:ext cx="10795782" cy="4896803"/>
          </a:xfrm>
        </p:spPr>
        <p:txBody>
          <a:bodyPr/>
          <a:lstStyle/>
          <a:p>
            <a:pPr marL="0" indent="0">
              <a:buNone/>
            </a:pPr>
            <a:r>
              <a:rPr lang="en-US" dirty="0"/>
              <a:t>Credit rationing is employed to control and regulate the purpose for which credit is granted by the commercial banks.</a:t>
            </a:r>
          </a:p>
          <a:p>
            <a:pPr marL="0" indent="0">
              <a:buNone/>
            </a:pPr>
            <a:r>
              <a:rPr lang="en-US" dirty="0"/>
              <a:t>It takes two forms</a:t>
            </a:r>
          </a:p>
          <a:p>
            <a:pPr marL="0" indent="0">
              <a:buNone/>
            </a:pPr>
            <a:r>
              <a:rPr lang="en-US" dirty="0">
                <a:solidFill>
                  <a:schemeClr val="tx2">
                    <a:lumMod val="50000"/>
                  </a:schemeClr>
                </a:solidFill>
              </a:rPr>
              <a:t> a)variable portfolio ceilings</a:t>
            </a:r>
          </a:p>
          <a:p>
            <a:pPr marL="0" indent="0">
              <a:buNone/>
            </a:pPr>
            <a:r>
              <a:rPr lang="en-US" dirty="0"/>
              <a:t>wherein central bank fixes ceiling on the aggregate portfolios of the commercial bank. They cannot advance loans beyond this ceiling.</a:t>
            </a:r>
          </a:p>
          <a:p>
            <a:pPr marL="0" indent="0">
              <a:buNone/>
            </a:pPr>
            <a:r>
              <a:rPr lang="en-US" b="1" dirty="0">
                <a:solidFill>
                  <a:schemeClr val="tx2">
                    <a:lumMod val="50000"/>
                  </a:schemeClr>
                </a:solidFill>
              </a:rPr>
              <a:t>b) The variable capital asset ratio: </a:t>
            </a:r>
            <a:r>
              <a:rPr lang="en-US" dirty="0"/>
              <a:t>It refers to the system by which the central bank fixes the ratio which the capital of the commercial bank should have to the total assets of the bank. </a:t>
            </a:r>
          </a:p>
          <a:p>
            <a:endParaRPr lang="en-US" dirty="0"/>
          </a:p>
        </p:txBody>
      </p:sp>
    </p:spTree>
    <p:extLst>
      <p:ext uri="{BB962C8B-B14F-4D97-AF65-F5344CB8AC3E}">
        <p14:creationId xmlns:p14="http://schemas.microsoft.com/office/powerpoint/2010/main" val="2755002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A8C94-2FDB-459F-BC25-8BFC7217A134}"/>
              </a:ext>
            </a:extLst>
          </p:cNvPr>
          <p:cNvSpPr>
            <a:spLocks noGrp="1"/>
          </p:cNvSpPr>
          <p:nvPr>
            <p:ph type="title"/>
          </p:nvPr>
        </p:nvSpPr>
        <p:spPr>
          <a:xfrm>
            <a:off x="239152" y="393895"/>
            <a:ext cx="11114648" cy="703385"/>
          </a:xfrm>
        </p:spPr>
        <p:txBody>
          <a:bodyPr>
            <a:normAutofit fontScale="90000"/>
          </a:bodyPr>
          <a:lstStyle/>
          <a:p>
            <a:br>
              <a:rPr lang="en-US" dirty="0"/>
            </a:br>
            <a:r>
              <a:rPr lang="en-US" b="1" dirty="0">
                <a:solidFill>
                  <a:srgbClr val="FF0000"/>
                </a:solidFill>
              </a:rPr>
              <a:t>2. Direct Action </a:t>
            </a:r>
            <a:endParaRPr lang="en-US" dirty="0">
              <a:solidFill>
                <a:srgbClr val="FF0000"/>
              </a:solidFill>
            </a:endParaRPr>
          </a:p>
        </p:txBody>
      </p:sp>
      <p:sp>
        <p:nvSpPr>
          <p:cNvPr id="3" name="Content Placeholder 2">
            <a:extLst>
              <a:ext uri="{FF2B5EF4-FFF2-40B4-BE49-F238E27FC236}">
                <a16:creationId xmlns:a16="http://schemas.microsoft.com/office/drawing/2014/main" id="{CE465130-5C64-498D-8A80-62DB56CC396D}"/>
              </a:ext>
            </a:extLst>
          </p:cNvPr>
          <p:cNvSpPr>
            <a:spLocks noGrp="1"/>
          </p:cNvSpPr>
          <p:nvPr>
            <p:ph idx="1"/>
          </p:nvPr>
        </p:nvSpPr>
        <p:spPr>
          <a:xfrm>
            <a:off x="0" y="1406769"/>
            <a:ext cx="11353800" cy="5205046"/>
          </a:xfrm>
        </p:spPr>
        <p:txBody>
          <a:bodyPr>
            <a:normAutofit lnSpcReduction="10000"/>
          </a:bodyPr>
          <a:lstStyle/>
          <a:p>
            <a:pPr marL="0" indent="0">
              <a:buNone/>
            </a:pPr>
            <a:r>
              <a:rPr lang="en-US" b="1" dirty="0"/>
              <a:t> Direct Action refers to directives of the central bank to enforce the commercial banks to follow a particular policy. The central bank gives direction to commercial banks in respect of</a:t>
            </a:r>
          </a:p>
          <a:p>
            <a:pPr marL="571500" indent="-571500">
              <a:buAutoNum type="romanLcParenR"/>
            </a:pPr>
            <a:r>
              <a:rPr lang="en-US" b="1" dirty="0"/>
              <a:t>Lending policies</a:t>
            </a:r>
          </a:p>
          <a:p>
            <a:pPr marL="571500" indent="-571500">
              <a:buAutoNum type="romanLcParenR"/>
            </a:pPr>
            <a:r>
              <a:rPr lang="en-US" b="1" dirty="0"/>
              <a:t>The purpose for which advances may be made</a:t>
            </a:r>
          </a:p>
          <a:p>
            <a:pPr marL="571500" indent="-571500">
              <a:buAutoNum type="romanLcParenR"/>
            </a:pPr>
            <a:r>
              <a:rPr lang="en-US" b="1" dirty="0"/>
              <a:t>The margins to be maintained in respect of secured loans</a:t>
            </a:r>
          </a:p>
          <a:p>
            <a:endParaRPr lang="en-US" dirty="0"/>
          </a:p>
          <a:p>
            <a:pPr marL="0" indent="0">
              <a:buNone/>
            </a:pPr>
            <a:r>
              <a:rPr lang="en-US" sz="3200" b="1" dirty="0">
                <a:solidFill>
                  <a:srgbClr val="FF0000"/>
                </a:solidFill>
              </a:rPr>
              <a:t>3. Moral Suasion </a:t>
            </a:r>
            <a:endParaRPr lang="en-US" sz="3200" dirty="0">
              <a:solidFill>
                <a:srgbClr val="FF0000"/>
              </a:solidFill>
            </a:endParaRPr>
          </a:p>
          <a:p>
            <a:r>
              <a:rPr lang="en-US" dirty="0"/>
              <a:t>This method is frequently adopted by the Central Bank to exercise control over the Commercial Banks. Under this method Central Bank gives advice, then requests. and persuades the Commercial Banks to co-operate with the Central Bank in implementing its credit policies</a:t>
            </a:r>
            <a:endParaRPr lang="en-US" b="1" dirty="0"/>
          </a:p>
        </p:txBody>
      </p:sp>
    </p:spTree>
    <p:extLst>
      <p:ext uri="{BB962C8B-B14F-4D97-AF65-F5344CB8AC3E}">
        <p14:creationId xmlns:p14="http://schemas.microsoft.com/office/powerpoint/2010/main" val="406953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19A2-5EAE-465C-9438-4C1F80698BE0}"/>
              </a:ext>
            </a:extLst>
          </p:cNvPr>
          <p:cNvSpPr>
            <a:spLocks noGrp="1"/>
          </p:cNvSpPr>
          <p:nvPr>
            <p:ph type="title"/>
          </p:nvPr>
        </p:nvSpPr>
        <p:spPr>
          <a:xfrm>
            <a:off x="450166" y="695106"/>
            <a:ext cx="10734821" cy="2090298"/>
          </a:xfrm>
        </p:spPr>
        <p:txBody>
          <a:bodyPr>
            <a:normAutofit fontScale="90000"/>
          </a:bodyPr>
          <a:lstStyle/>
          <a:p>
            <a:br>
              <a:rPr lang="en-US" dirty="0"/>
            </a:br>
            <a:r>
              <a:rPr lang="en-US" sz="3600" b="1" dirty="0">
                <a:solidFill>
                  <a:srgbClr val="FF0000"/>
                </a:solidFill>
              </a:rPr>
              <a:t>4. Publicity </a:t>
            </a:r>
            <a:br>
              <a:rPr lang="en-US" sz="3600" dirty="0"/>
            </a:br>
            <a:r>
              <a:rPr lang="en-US" sz="3600" dirty="0"/>
              <a:t>Central Bank in order to make their policies successful, take the course of the medium of publicity</a:t>
            </a:r>
            <a:br>
              <a:rPr lang="en-US" sz="3600" dirty="0"/>
            </a:br>
            <a:br>
              <a:rPr lang="en-US" dirty="0"/>
            </a:br>
            <a:r>
              <a:rPr lang="en-US" sz="4000" b="1" dirty="0">
                <a:solidFill>
                  <a:srgbClr val="FF0000"/>
                </a:solidFill>
              </a:rPr>
              <a:t>5. Regulation of Consumer’s Credit</a:t>
            </a:r>
            <a:br>
              <a:rPr lang="en-US" sz="4000" dirty="0"/>
            </a:br>
            <a:r>
              <a:rPr lang="en-US" sz="4000" dirty="0"/>
              <a:t>The down payment is raised and the number of installments reduced for the credit sale.</a:t>
            </a:r>
          </a:p>
        </p:txBody>
      </p:sp>
      <p:sp>
        <p:nvSpPr>
          <p:cNvPr id="3" name="Content Placeholder 2">
            <a:extLst>
              <a:ext uri="{FF2B5EF4-FFF2-40B4-BE49-F238E27FC236}">
                <a16:creationId xmlns:a16="http://schemas.microsoft.com/office/drawing/2014/main" id="{A3BD5293-2CF5-4632-B89B-C5CB6D390235}"/>
              </a:ext>
            </a:extLst>
          </p:cNvPr>
          <p:cNvSpPr>
            <a:spLocks noGrp="1"/>
          </p:cNvSpPr>
          <p:nvPr>
            <p:ph idx="1"/>
          </p:nvPr>
        </p:nvSpPr>
        <p:spPr>
          <a:xfrm>
            <a:off x="0" y="3770142"/>
            <a:ext cx="11353800" cy="2616590"/>
          </a:xfrm>
        </p:spPr>
        <p:txBody>
          <a:bodyPr>
            <a:normAutofit fontScale="92500" lnSpcReduction="10000"/>
          </a:bodyPr>
          <a:lstStyle/>
          <a:p>
            <a:endParaRPr lang="en-US" dirty="0"/>
          </a:p>
          <a:p>
            <a:r>
              <a:rPr lang="en-US" sz="3000" b="1" dirty="0">
                <a:solidFill>
                  <a:srgbClr val="FF0000"/>
                </a:solidFill>
              </a:rPr>
              <a:t>6. Changes in the Marginal Requirements on Security Loans: </a:t>
            </a:r>
            <a:endParaRPr lang="en-US" sz="3000" dirty="0">
              <a:solidFill>
                <a:srgbClr val="FF0000"/>
              </a:solidFill>
            </a:endParaRPr>
          </a:p>
          <a:p>
            <a:pPr marL="0" indent="0">
              <a:buNone/>
            </a:pPr>
            <a:r>
              <a:rPr lang="en-US" sz="3000" dirty="0"/>
              <a:t>This system is mostly followed in U.S.A. Under this system, the Board of Governors of the Federal Reserve System has been given the power to prescribe margin requirements for the purpose of preventing an excessive use of credit for stock exchange speculation. </a:t>
            </a:r>
          </a:p>
        </p:txBody>
      </p:sp>
    </p:spTree>
    <p:extLst>
      <p:ext uri="{BB962C8B-B14F-4D97-AF65-F5344CB8AC3E}">
        <p14:creationId xmlns:p14="http://schemas.microsoft.com/office/powerpoint/2010/main" val="2095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578C0-7158-4965-B13C-E1EC47F21E5B}"/>
              </a:ext>
            </a:extLst>
          </p:cNvPr>
          <p:cNvSpPr>
            <a:spLocks noGrp="1"/>
          </p:cNvSpPr>
          <p:nvPr>
            <p:ph type="title"/>
          </p:nvPr>
        </p:nvSpPr>
        <p:spPr>
          <a:xfrm>
            <a:off x="211013" y="119575"/>
            <a:ext cx="11142787" cy="2412610"/>
          </a:xfrm>
        </p:spPr>
        <p:txBody>
          <a:bodyPr>
            <a:normAutofit fontScale="90000"/>
          </a:bodyPr>
          <a:lstStyle/>
          <a:p>
            <a:br>
              <a:rPr lang="en-US" dirty="0"/>
            </a:br>
            <a:r>
              <a:rPr lang="en-US" sz="3600" b="1" dirty="0"/>
              <a:t>The Repo Rate and the Reverse Repo Rate are the frequently used tools with which the RBI can control the availability and the supply of money in the economy. </a:t>
            </a:r>
            <a:r>
              <a:rPr lang="en-US" sz="3600" dirty="0"/>
              <a:t>	</a:t>
            </a:r>
            <a:br>
              <a:rPr lang="en-US" sz="3600" dirty="0"/>
            </a:br>
            <a:endParaRPr lang="en-US" sz="3600" dirty="0"/>
          </a:p>
        </p:txBody>
      </p:sp>
      <p:sp>
        <p:nvSpPr>
          <p:cNvPr id="3" name="Content Placeholder 2">
            <a:extLst>
              <a:ext uri="{FF2B5EF4-FFF2-40B4-BE49-F238E27FC236}">
                <a16:creationId xmlns:a16="http://schemas.microsoft.com/office/drawing/2014/main" id="{1B6C5EFE-5282-4EDE-A373-3F5B4C4CE821}"/>
              </a:ext>
            </a:extLst>
          </p:cNvPr>
          <p:cNvSpPr>
            <a:spLocks noGrp="1"/>
          </p:cNvSpPr>
          <p:nvPr>
            <p:ph idx="1"/>
          </p:nvPr>
        </p:nvSpPr>
        <p:spPr>
          <a:xfrm>
            <a:off x="211015" y="2532185"/>
            <a:ext cx="11507373" cy="4206240"/>
          </a:xfrm>
        </p:spPr>
        <p:txBody>
          <a:bodyPr/>
          <a:lstStyle/>
          <a:p>
            <a:endParaRPr lang="en-US" dirty="0"/>
          </a:p>
        </p:txBody>
      </p:sp>
      <p:cxnSp>
        <p:nvCxnSpPr>
          <p:cNvPr id="5" name="Straight Connector 4">
            <a:extLst>
              <a:ext uri="{FF2B5EF4-FFF2-40B4-BE49-F238E27FC236}">
                <a16:creationId xmlns:a16="http://schemas.microsoft.com/office/drawing/2014/main" id="{F6E31AD0-DE88-4AF7-94BC-99BDA2D287AF}"/>
              </a:ext>
            </a:extLst>
          </p:cNvPr>
          <p:cNvCxnSpPr>
            <a:cxnSpLocks/>
          </p:cNvCxnSpPr>
          <p:nvPr/>
        </p:nvCxnSpPr>
        <p:spPr>
          <a:xfrm flipH="1">
            <a:off x="6096000" y="2686929"/>
            <a:ext cx="1" cy="4051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3537E8C-AAF9-493E-8E74-B1DD7727488B}"/>
              </a:ext>
            </a:extLst>
          </p:cNvPr>
          <p:cNvCxnSpPr>
            <a:cxnSpLocks/>
          </p:cNvCxnSpPr>
          <p:nvPr/>
        </p:nvCxnSpPr>
        <p:spPr>
          <a:xfrm>
            <a:off x="211015" y="2686929"/>
            <a:ext cx="58849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BB24B8-D577-4809-BC0B-F2A30D7667B9}"/>
              </a:ext>
            </a:extLst>
          </p:cNvPr>
          <p:cNvCxnSpPr/>
          <p:nvPr/>
        </p:nvCxnSpPr>
        <p:spPr>
          <a:xfrm>
            <a:off x="6096000" y="2686929"/>
            <a:ext cx="560832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AA4B97D-BB72-4C55-878E-EE86E939E5A3}"/>
              </a:ext>
            </a:extLst>
          </p:cNvPr>
          <p:cNvSpPr/>
          <p:nvPr/>
        </p:nvSpPr>
        <p:spPr>
          <a:xfrm>
            <a:off x="211014" y="2532185"/>
            <a:ext cx="5870914" cy="604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800" b="1" dirty="0"/>
              <a:t>                Repo Rate: (RR) </a:t>
            </a:r>
            <a:r>
              <a:rPr lang="en-US" sz="2800" dirty="0"/>
              <a:t>	</a:t>
            </a:r>
          </a:p>
        </p:txBody>
      </p:sp>
      <p:sp>
        <p:nvSpPr>
          <p:cNvPr id="14" name="Rectangle 13">
            <a:extLst>
              <a:ext uri="{FF2B5EF4-FFF2-40B4-BE49-F238E27FC236}">
                <a16:creationId xmlns:a16="http://schemas.microsoft.com/office/drawing/2014/main" id="{0195403C-A600-4C2A-9A89-14D25A523478}"/>
              </a:ext>
            </a:extLst>
          </p:cNvPr>
          <p:cNvSpPr/>
          <p:nvPr/>
        </p:nvSpPr>
        <p:spPr>
          <a:xfrm>
            <a:off x="6110074" y="2532185"/>
            <a:ext cx="5637603" cy="604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800" b="1" dirty="0"/>
              <a:t>           Reverse Repo Rate: (RRR</a:t>
            </a:r>
            <a:r>
              <a:rPr lang="en-US" sz="2400" b="1" dirty="0"/>
              <a:t>) </a:t>
            </a:r>
            <a:r>
              <a:rPr lang="en-US" dirty="0"/>
              <a:t>	</a:t>
            </a:r>
          </a:p>
        </p:txBody>
      </p:sp>
      <p:sp>
        <p:nvSpPr>
          <p:cNvPr id="17" name="TextBox 16">
            <a:extLst>
              <a:ext uri="{FF2B5EF4-FFF2-40B4-BE49-F238E27FC236}">
                <a16:creationId xmlns:a16="http://schemas.microsoft.com/office/drawing/2014/main" id="{C392F6A6-FD22-49B8-AAB0-058FD931424F}"/>
              </a:ext>
            </a:extLst>
          </p:cNvPr>
          <p:cNvSpPr txBox="1"/>
          <p:nvPr/>
        </p:nvSpPr>
        <p:spPr>
          <a:xfrm>
            <a:off x="473613" y="3428999"/>
            <a:ext cx="5167532" cy="1200329"/>
          </a:xfrm>
          <a:prstGeom prst="rect">
            <a:avLst/>
          </a:prstGeom>
          <a:noFill/>
        </p:spPr>
        <p:txBody>
          <a:bodyPr wrap="square" rtlCol="0">
            <a:spAutoFit/>
          </a:bodyPr>
          <a:lstStyle/>
          <a:p>
            <a:pPr algn="ctr"/>
            <a:r>
              <a:rPr lang="en-US" sz="2400" dirty="0"/>
              <a:t>The rate at which the RBI is willing to lend to commercial banks is called Repo Rate. </a:t>
            </a:r>
            <a:r>
              <a:rPr lang="en-US" dirty="0"/>
              <a:t>	</a:t>
            </a:r>
          </a:p>
        </p:txBody>
      </p:sp>
      <p:sp>
        <p:nvSpPr>
          <p:cNvPr id="19" name="TextBox 18">
            <a:extLst>
              <a:ext uri="{FF2B5EF4-FFF2-40B4-BE49-F238E27FC236}">
                <a16:creationId xmlns:a16="http://schemas.microsoft.com/office/drawing/2014/main" id="{1603F8D7-DB62-4619-842C-2819B276BA68}"/>
              </a:ext>
            </a:extLst>
          </p:cNvPr>
          <p:cNvSpPr txBox="1"/>
          <p:nvPr/>
        </p:nvSpPr>
        <p:spPr>
          <a:xfrm>
            <a:off x="6264814" y="3137082"/>
            <a:ext cx="4961198" cy="1477328"/>
          </a:xfrm>
          <a:prstGeom prst="rect">
            <a:avLst/>
          </a:prstGeom>
          <a:noFill/>
        </p:spPr>
        <p:txBody>
          <a:bodyPr wrap="square" rtlCol="0">
            <a:spAutoFit/>
          </a:bodyPr>
          <a:lstStyle/>
          <a:p>
            <a:endParaRPr lang="en-US" dirty="0"/>
          </a:p>
          <a:p>
            <a:r>
              <a:rPr lang="en-US" sz="2400" dirty="0"/>
              <a:t>The rate at which the RBI is willing to borrow from the commercial banks is called reverse repo rate 	</a:t>
            </a:r>
          </a:p>
        </p:txBody>
      </p:sp>
      <p:sp>
        <p:nvSpPr>
          <p:cNvPr id="21" name="TextBox 20">
            <a:extLst>
              <a:ext uri="{FF2B5EF4-FFF2-40B4-BE49-F238E27FC236}">
                <a16:creationId xmlns:a16="http://schemas.microsoft.com/office/drawing/2014/main" id="{63943866-C157-4B58-803A-70ABFDAAB0F9}"/>
              </a:ext>
            </a:extLst>
          </p:cNvPr>
          <p:cNvSpPr txBox="1"/>
          <p:nvPr/>
        </p:nvSpPr>
        <p:spPr>
          <a:xfrm>
            <a:off x="365802" y="4473526"/>
            <a:ext cx="5561382" cy="2215991"/>
          </a:xfrm>
          <a:prstGeom prst="rect">
            <a:avLst/>
          </a:prstGeom>
          <a:noFill/>
        </p:spPr>
        <p:txBody>
          <a:bodyPr wrap="square" rtlCol="0">
            <a:spAutoFit/>
          </a:bodyPr>
          <a:lstStyle/>
          <a:p>
            <a:endParaRPr lang="en-US" dirty="0"/>
          </a:p>
          <a:p>
            <a:r>
              <a:rPr lang="en-US" sz="2400" dirty="0"/>
              <a:t>As a tool to control inflation, RBI increases the Repo Rate, making it more expensive for the banks to borrow from the RBI. Similarly, the RBI will do the exact opposite in a deflationary environment. 	</a:t>
            </a:r>
          </a:p>
        </p:txBody>
      </p:sp>
      <p:sp>
        <p:nvSpPr>
          <p:cNvPr id="22" name="TextBox 21">
            <a:extLst>
              <a:ext uri="{FF2B5EF4-FFF2-40B4-BE49-F238E27FC236}">
                <a16:creationId xmlns:a16="http://schemas.microsoft.com/office/drawing/2014/main" id="{BF04E491-DDFA-47EA-80AD-DD5ABB202C51}"/>
              </a:ext>
            </a:extLst>
          </p:cNvPr>
          <p:cNvSpPr txBox="1"/>
          <p:nvPr/>
        </p:nvSpPr>
        <p:spPr>
          <a:xfrm>
            <a:off x="6081928" y="4473526"/>
            <a:ext cx="5383241" cy="1938992"/>
          </a:xfrm>
          <a:prstGeom prst="rect">
            <a:avLst/>
          </a:prstGeom>
          <a:noFill/>
        </p:spPr>
        <p:txBody>
          <a:bodyPr wrap="square" rtlCol="0">
            <a:spAutoFit/>
          </a:bodyPr>
          <a:lstStyle/>
          <a:p>
            <a:endParaRPr lang="en-US" sz="2000" dirty="0"/>
          </a:p>
          <a:p>
            <a:r>
              <a:rPr lang="en-US" sz="2000" dirty="0"/>
              <a:t>The banks prefer to park their money with the RBI as it involves higher safety. This naturally leads to a higher rate of interest which the banks will demand from their customers for lending money to them. </a:t>
            </a:r>
            <a:r>
              <a:rPr lang="en-US" dirty="0"/>
              <a:t>	</a:t>
            </a:r>
          </a:p>
        </p:txBody>
      </p:sp>
      <p:cxnSp>
        <p:nvCxnSpPr>
          <p:cNvPr id="26" name="Straight Connector 25">
            <a:extLst>
              <a:ext uri="{FF2B5EF4-FFF2-40B4-BE49-F238E27FC236}">
                <a16:creationId xmlns:a16="http://schemas.microsoft.com/office/drawing/2014/main" id="{CA83D7DC-8AFF-47EC-BE32-3B51F4E903C1}"/>
              </a:ext>
            </a:extLst>
          </p:cNvPr>
          <p:cNvCxnSpPr>
            <a:stCxn id="3" idx="1"/>
          </p:cNvCxnSpPr>
          <p:nvPr/>
        </p:nvCxnSpPr>
        <p:spPr>
          <a:xfrm flipV="1">
            <a:off x="211015" y="4629328"/>
            <a:ext cx="5870913" cy="59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0D7346-1F81-419C-A161-13FA32223101}"/>
              </a:ext>
            </a:extLst>
          </p:cNvPr>
          <p:cNvCxnSpPr>
            <a:cxnSpLocks/>
            <a:endCxn id="3" idx="3"/>
          </p:cNvCxnSpPr>
          <p:nvPr/>
        </p:nvCxnSpPr>
        <p:spPr>
          <a:xfrm>
            <a:off x="6110073" y="4614410"/>
            <a:ext cx="5608315" cy="208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88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71E4-9A29-4FB9-B816-1B0D9B130FCB}"/>
              </a:ext>
            </a:extLst>
          </p:cNvPr>
          <p:cNvSpPr>
            <a:spLocks noGrp="1"/>
          </p:cNvSpPr>
          <p:nvPr>
            <p:ph type="title"/>
          </p:nvPr>
        </p:nvSpPr>
        <p:spPr>
          <a:xfrm>
            <a:off x="1055076" y="1069145"/>
            <a:ext cx="10298723" cy="621543"/>
          </a:xfrm>
        </p:spPr>
        <p:txBody>
          <a:bodyPr>
            <a:normAutofit fontScale="90000"/>
          </a:bodyPr>
          <a:lstStyle/>
          <a:p>
            <a:br>
              <a:rPr lang="en-US" dirty="0"/>
            </a:br>
            <a:r>
              <a:rPr lang="en-US" b="1" dirty="0">
                <a:solidFill>
                  <a:srgbClr val="FF0000"/>
                </a:solidFill>
              </a:rPr>
              <a:t>Reserve Bank of India and Rural Credit </a:t>
            </a:r>
            <a:br>
              <a:rPr lang="en-US" dirty="0"/>
            </a:br>
            <a:r>
              <a:rPr lang="en-US" sz="4000" dirty="0"/>
              <a:t>In a developing economy like India, the Central bank of the country cannot confine itself to the monetary regulation only, and it is expected that it should take part in development function in all sectors especially in the agriculture and industry</a:t>
            </a:r>
            <a:r>
              <a:rPr lang="en-US" dirty="0"/>
              <a:t>. </a:t>
            </a:r>
          </a:p>
        </p:txBody>
      </p:sp>
      <p:sp>
        <p:nvSpPr>
          <p:cNvPr id="3" name="Content Placeholder 2">
            <a:extLst>
              <a:ext uri="{FF2B5EF4-FFF2-40B4-BE49-F238E27FC236}">
                <a16:creationId xmlns:a16="http://schemas.microsoft.com/office/drawing/2014/main" id="{3D9CBA54-4856-4E67-A362-0819A028452E}"/>
              </a:ext>
            </a:extLst>
          </p:cNvPr>
          <p:cNvSpPr>
            <a:spLocks noGrp="1"/>
          </p:cNvSpPr>
          <p:nvPr>
            <p:ph idx="1"/>
          </p:nvPr>
        </p:nvSpPr>
        <p:spPr>
          <a:xfrm>
            <a:off x="0" y="3151164"/>
            <a:ext cx="11816861" cy="3432810"/>
          </a:xfrm>
        </p:spPr>
        <p:txBody>
          <a:bodyPr/>
          <a:lstStyle/>
          <a:p>
            <a:pPr marL="0" indent="0">
              <a:buNone/>
            </a:pPr>
            <a:r>
              <a:rPr lang="en-US" dirty="0"/>
              <a:t>                     </a:t>
            </a:r>
            <a:r>
              <a:rPr lang="en-US" sz="4000" b="1" dirty="0">
                <a:solidFill>
                  <a:srgbClr val="FF0000"/>
                </a:solidFill>
              </a:rPr>
              <a:t>Role of RBI in agricultural credit </a:t>
            </a:r>
            <a:endParaRPr lang="en-US" sz="4000" dirty="0">
              <a:solidFill>
                <a:srgbClr val="FF0000"/>
              </a:solidFill>
            </a:endParaRPr>
          </a:p>
          <a:p>
            <a:r>
              <a:rPr lang="en-US" sz="3200" dirty="0"/>
              <a:t>RBI has been playing a very vital role in the provision of agricultural finance in the country. The Bank’s responsibility in this field had been increased due to the predominance of agriculture in the Indian economy and the inadequacy of the formal agencies to cater to the huge requirements of the sector. </a:t>
            </a:r>
          </a:p>
        </p:txBody>
      </p:sp>
    </p:spTree>
    <p:extLst>
      <p:ext uri="{BB962C8B-B14F-4D97-AF65-F5344CB8AC3E}">
        <p14:creationId xmlns:p14="http://schemas.microsoft.com/office/powerpoint/2010/main" val="3919214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83C9-0B89-4AAA-8DC4-736E968FAD1B}"/>
              </a:ext>
            </a:extLst>
          </p:cNvPr>
          <p:cNvSpPr>
            <a:spLocks noGrp="1"/>
          </p:cNvSpPr>
          <p:nvPr>
            <p:ph type="title"/>
          </p:nvPr>
        </p:nvSpPr>
        <p:spPr/>
        <p:txBody>
          <a:bodyPr/>
          <a:lstStyle/>
          <a:p>
            <a:r>
              <a:rPr lang="en-US" b="1" dirty="0">
                <a:solidFill>
                  <a:schemeClr val="bg2"/>
                </a:solidFill>
              </a:rPr>
              <a:t>Functions of Agriculture Credit Department</a:t>
            </a:r>
            <a:r>
              <a:rPr lang="en-US" b="1" dirty="0"/>
              <a:t> </a:t>
            </a:r>
            <a:endParaRPr lang="en-US" dirty="0"/>
          </a:p>
        </p:txBody>
      </p:sp>
      <p:sp>
        <p:nvSpPr>
          <p:cNvPr id="3" name="Content Placeholder 2">
            <a:extLst>
              <a:ext uri="{FF2B5EF4-FFF2-40B4-BE49-F238E27FC236}">
                <a16:creationId xmlns:a16="http://schemas.microsoft.com/office/drawing/2014/main" id="{62965E9D-7758-4A41-8C62-A963FB6909F0}"/>
              </a:ext>
            </a:extLst>
          </p:cNvPr>
          <p:cNvSpPr>
            <a:spLocks noGrp="1"/>
          </p:cNvSpPr>
          <p:nvPr>
            <p:ph idx="1"/>
          </p:nvPr>
        </p:nvSpPr>
        <p:spPr>
          <a:xfrm>
            <a:off x="196948" y="1294228"/>
            <a:ext cx="11676184" cy="5373858"/>
          </a:xfrm>
        </p:spPr>
        <p:txBody>
          <a:bodyPr/>
          <a:lstStyle/>
          <a:p>
            <a:endParaRPr lang="en-US" dirty="0"/>
          </a:p>
          <a:p>
            <a:pPr marL="0" indent="0">
              <a:buNone/>
            </a:pPr>
            <a:r>
              <a:rPr lang="en-US" dirty="0">
                <a:solidFill>
                  <a:schemeClr val="accent2"/>
                </a:solidFill>
              </a:rPr>
              <a:t>a) To maintain an expert staff to study all questions on agricultural credit; </a:t>
            </a:r>
          </a:p>
          <a:p>
            <a:pPr marL="0" indent="0">
              <a:buNone/>
            </a:pPr>
            <a:r>
              <a:rPr lang="en-US" dirty="0">
                <a:solidFill>
                  <a:schemeClr val="accent2"/>
                </a:solidFill>
              </a:rPr>
              <a:t>b) To provide expert advice to Central and State Government, State Co-operative Banks and other banking activities. </a:t>
            </a:r>
          </a:p>
          <a:p>
            <a:pPr marL="0" indent="0">
              <a:buNone/>
            </a:pPr>
            <a:r>
              <a:rPr lang="en-US" dirty="0">
                <a:solidFill>
                  <a:schemeClr val="accent2"/>
                </a:solidFill>
              </a:rPr>
              <a:t>c) To finance the rural sector through eligible institutions engaged in the business of agricultural credit and to co-ordinate their activities.</a:t>
            </a:r>
          </a:p>
          <a:p>
            <a:r>
              <a:rPr lang="en-US" dirty="0">
                <a:solidFill>
                  <a:schemeClr val="accent1">
                    <a:lumMod val="60000"/>
                    <a:lumOff val="40000"/>
                  </a:schemeClr>
                </a:solidFill>
              </a:rPr>
              <a:t>The RBI was providing medium-term loans also for a period exceeding 15 months to 5 years for reclamation of land, construction of irrigation works, purchase of machinery, etc. </a:t>
            </a:r>
          </a:p>
          <a:p>
            <a:r>
              <a:rPr lang="en-US" dirty="0">
                <a:solidFill>
                  <a:schemeClr val="accent2">
                    <a:lumMod val="60000"/>
                    <a:lumOff val="40000"/>
                  </a:schemeClr>
                </a:solidFill>
              </a:rPr>
              <a:t>The Reserve Bank of India was also providing long-term loans to fiancé permanent changes in land and also for the redemption of old debts. </a:t>
            </a:r>
          </a:p>
        </p:txBody>
      </p:sp>
    </p:spTree>
    <p:extLst>
      <p:ext uri="{BB962C8B-B14F-4D97-AF65-F5344CB8AC3E}">
        <p14:creationId xmlns:p14="http://schemas.microsoft.com/office/powerpoint/2010/main" val="350130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8D8B-AF83-43EB-9F47-DCE4C2B37F36}"/>
              </a:ext>
            </a:extLst>
          </p:cNvPr>
          <p:cNvSpPr>
            <a:spLocks noGrp="1"/>
          </p:cNvSpPr>
          <p:nvPr>
            <p:ph type="title"/>
          </p:nvPr>
        </p:nvSpPr>
        <p:spPr>
          <a:xfrm>
            <a:off x="2602523" y="365125"/>
            <a:ext cx="6654019" cy="844697"/>
          </a:xfrm>
        </p:spPr>
        <p:txBody>
          <a:bodyPr>
            <a:normAutofit fontScale="90000"/>
          </a:bodyPr>
          <a:lstStyle/>
          <a:p>
            <a:br>
              <a:rPr lang="en-US" dirty="0"/>
            </a:br>
            <a:r>
              <a:rPr lang="en-US" sz="6000" b="1" dirty="0">
                <a:solidFill>
                  <a:srgbClr val="FF0000"/>
                </a:solidFill>
              </a:rPr>
              <a:t>Historical Development </a:t>
            </a:r>
            <a:endParaRPr lang="en-US" sz="6000" dirty="0">
              <a:solidFill>
                <a:srgbClr val="FF0000"/>
              </a:solidFill>
            </a:endParaRPr>
          </a:p>
        </p:txBody>
      </p:sp>
      <p:sp>
        <p:nvSpPr>
          <p:cNvPr id="3" name="Content Placeholder 2">
            <a:extLst>
              <a:ext uri="{FF2B5EF4-FFF2-40B4-BE49-F238E27FC236}">
                <a16:creationId xmlns:a16="http://schemas.microsoft.com/office/drawing/2014/main" id="{C71EFCA9-3DB8-474B-8A96-9E617733F769}"/>
              </a:ext>
            </a:extLst>
          </p:cNvPr>
          <p:cNvSpPr>
            <a:spLocks noGrp="1"/>
          </p:cNvSpPr>
          <p:nvPr>
            <p:ph idx="1"/>
          </p:nvPr>
        </p:nvSpPr>
        <p:spPr>
          <a:xfrm>
            <a:off x="838200" y="1364566"/>
            <a:ext cx="10515600" cy="5493434"/>
          </a:xfrm>
        </p:spPr>
        <p:txBody>
          <a:bodyPr/>
          <a:lstStyle/>
          <a:p>
            <a:endParaRPr lang="en-US" dirty="0"/>
          </a:p>
          <a:p>
            <a:r>
              <a:rPr lang="en-US" sz="3600" dirty="0">
                <a:solidFill>
                  <a:schemeClr val="accent1">
                    <a:lumMod val="40000"/>
                    <a:lumOff val="60000"/>
                  </a:schemeClr>
                </a:solidFill>
              </a:rPr>
              <a:t>The Ricks Banks of Sweden, which had sprung from a private bank established in 1656 is the oldest central bank in the world. It acquired the sole right of note issue in 1897 </a:t>
            </a:r>
          </a:p>
          <a:p>
            <a:endParaRPr lang="en-US" dirty="0"/>
          </a:p>
          <a:p>
            <a:r>
              <a:rPr lang="en-US" sz="3600" dirty="0">
                <a:solidFill>
                  <a:srgbClr val="FFC000"/>
                </a:solidFill>
              </a:rPr>
              <a:t>A large number of central banks were established between 1921 and 1954 in compliance with the resolution passed by the International Finance Conference held at Brussels in 1920 </a:t>
            </a:r>
          </a:p>
        </p:txBody>
      </p:sp>
    </p:spTree>
    <p:extLst>
      <p:ext uri="{BB962C8B-B14F-4D97-AF65-F5344CB8AC3E}">
        <p14:creationId xmlns:p14="http://schemas.microsoft.com/office/powerpoint/2010/main" val="1700676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83C9-0B89-4AAA-8DC4-736E968FAD1B}"/>
              </a:ext>
            </a:extLst>
          </p:cNvPr>
          <p:cNvSpPr>
            <a:spLocks noGrp="1"/>
          </p:cNvSpPr>
          <p:nvPr>
            <p:ph type="title"/>
          </p:nvPr>
        </p:nvSpPr>
        <p:spPr/>
        <p:txBody>
          <a:bodyPr/>
          <a:lstStyle/>
          <a:p>
            <a:r>
              <a:rPr lang="en-US" b="1" dirty="0">
                <a:solidFill>
                  <a:schemeClr val="bg2"/>
                </a:solidFill>
              </a:rPr>
              <a:t>Functions of Agriculture Credit Department</a:t>
            </a:r>
            <a:r>
              <a:rPr lang="en-US" b="1" dirty="0"/>
              <a:t> </a:t>
            </a:r>
            <a:endParaRPr lang="en-US" dirty="0"/>
          </a:p>
        </p:txBody>
      </p:sp>
      <p:sp>
        <p:nvSpPr>
          <p:cNvPr id="3" name="Content Placeholder 2">
            <a:extLst>
              <a:ext uri="{FF2B5EF4-FFF2-40B4-BE49-F238E27FC236}">
                <a16:creationId xmlns:a16="http://schemas.microsoft.com/office/drawing/2014/main" id="{62965E9D-7758-4A41-8C62-A963FB6909F0}"/>
              </a:ext>
            </a:extLst>
          </p:cNvPr>
          <p:cNvSpPr>
            <a:spLocks noGrp="1"/>
          </p:cNvSpPr>
          <p:nvPr>
            <p:ph idx="1"/>
          </p:nvPr>
        </p:nvSpPr>
        <p:spPr>
          <a:xfrm>
            <a:off x="196948" y="1294228"/>
            <a:ext cx="11676184" cy="5373858"/>
          </a:xfrm>
        </p:spPr>
        <p:txBody>
          <a:bodyPr/>
          <a:lstStyle/>
          <a:p>
            <a:endParaRPr lang="en-US" dirty="0"/>
          </a:p>
          <a:p>
            <a:pPr marL="0" indent="0">
              <a:buNone/>
            </a:pPr>
            <a:r>
              <a:rPr lang="en-US" dirty="0">
                <a:solidFill>
                  <a:schemeClr val="accent2"/>
                </a:solidFill>
              </a:rPr>
              <a:t>a) To maintain an expert staff to study all questions on agricultural credit; </a:t>
            </a:r>
          </a:p>
          <a:p>
            <a:pPr marL="0" indent="0">
              <a:buNone/>
            </a:pPr>
            <a:r>
              <a:rPr lang="en-US" dirty="0">
                <a:solidFill>
                  <a:schemeClr val="accent2"/>
                </a:solidFill>
              </a:rPr>
              <a:t>b) To provide expert advice to Central and State Government, State Co-operative Banks and other banking activities. </a:t>
            </a:r>
          </a:p>
          <a:p>
            <a:pPr marL="0" indent="0">
              <a:buNone/>
            </a:pPr>
            <a:r>
              <a:rPr lang="en-US" dirty="0">
                <a:solidFill>
                  <a:schemeClr val="accent2"/>
                </a:solidFill>
              </a:rPr>
              <a:t>c) To finance the rural sector through eligible institutions engaged in the business of agricultural credit and to co-ordinate their activities.</a:t>
            </a:r>
          </a:p>
          <a:p>
            <a:r>
              <a:rPr lang="en-US" dirty="0">
                <a:solidFill>
                  <a:schemeClr val="accent1">
                    <a:lumMod val="60000"/>
                    <a:lumOff val="40000"/>
                  </a:schemeClr>
                </a:solidFill>
              </a:rPr>
              <a:t>The RBI was providing medium-term loans also for a period exceeding 15 months to 5 years for reclamation of land, construction of irrigation works, purchase of machinery, etc. </a:t>
            </a:r>
          </a:p>
          <a:p>
            <a:r>
              <a:rPr lang="en-US" dirty="0">
                <a:solidFill>
                  <a:schemeClr val="accent2">
                    <a:lumMod val="60000"/>
                    <a:lumOff val="40000"/>
                  </a:schemeClr>
                </a:solidFill>
              </a:rPr>
              <a:t>The Reserve Bank of India was also providing long-term loans to fiancé permanent changes in land and also for the redemption of old debts. </a:t>
            </a:r>
          </a:p>
        </p:txBody>
      </p:sp>
    </p:spTree>
    <p:extLst>
      <p:ext uri="{BB962C8B-B14F-4D97-AF65-F5344CB8AC3E}">
        <p14:creationId xmlns:p14="http://schemas.microsoft.com/office/powerpoint/2010/main" val="3294154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C645-80CE-439A-99E4-0F949F50DD02}"/>
              </a:ext>
            </a:extLst>
          </p:cNvPr>
          <p:cNvSpPr>
            <a:spLocks noGrp="1"/>
          </p:cNvSpPr>
          <p:nvPr>
            <p:ph type="title"/>
          </p:nvPr>
        </p:nvSpPr>
        <p:spPr>
          <a:xfrm>
            <a:off x="838199" y="84407"/>
            <a:ext cx="10515600" cy="540360"/>
          </a:xfrm>
        </p:spPr>
        <p:txBody>
          <a:bodyPr>
            <a:normAutofit fontScale="90000"/>
          </a:bodyPr>
          <a:lstStyle/>
          <a:p>
            <a:br>
              <a:rPr lang="en-US" dirty="0"/>
            </a:br>
            <a:r>
              <a:rPr lang="en-US" sz="4900" b="1" dirty="0">
                <a:solidFill>
                  <a:schemeClr val="accent1">
                    <a:lumMod val="75000"/>
                  </a:schemeClr>
                </a:solidFill>
              </a:rPr>
              <a:t>Regional Rural Banks (RRBs) </a:t>
            </a:r>
            <a:endParaRPr lang="en-US" sz="4900" dirty="0">
              <a:solidFill>
                <a:schemeClr val="accent1">
                  <a:lumMod val="75000"/>
                </a:schemeClr>
              </a:solidFill>
            </a:endParaRPr>
          </a:p>
        </p:txBody>
      </p:sp>
      <p:sp>
        <p:nvSpPr>
          <p:cNvPr id="3" name="Content Placeholder 2">
            <a:extLst>
              <a:ext uri="{FF2B5EF4-FFF2-40B4-BE49-F238E27FC236}">
                <a16:creationId xmlns:a16="http://schemas.microsoft.com/office/drawing/2014/main" id="{D5ACD48D-B851-4A18-B156-16B43402EC80}"/>
              </a:ext>
            </a:extLst>
          </p:cNvPr>
          <p:cNvSpPr>
            <a:spLocks noGrp="1"/>
          </p:cNvSpPr>
          <p:nvPr>
            <p:ph idx="1"/>
          </p:nvPr>
        </p:nvSpPr>
        <p:spPr>
          <a:xfrm>
            <a:off x="1" y="1055077"/>
            <a:ext cx="12013808" cy="5718516"/>
          </a:xfrm>
        </p:spPr>
        <p:txBody>
          <a:bodyPr>
            <a:normAutofit lnSpcReduction="10000"/>
          </a:bodyPr>
          <a:lstStyle/>
          <a:p>
            <a:pPr marL="0" indent="0">
              <a:buNone/>
            </a:pPr>
            <a:r>
              <a:rPr lang="en-US" dirty="0">
                <a:solidFill>
                  <a:schemeClr val="accent1">
                    <a:lumMod val="40000"/>
                    <a:lumOff val="60000"/>
                  </a:schemeClr>
                </a:solidFill>
              </a:rPr>
              <a:t>The Government of India setup Regional Rural Banks (RRBs) on 1975. The share capital of RRB is subscribed by the Central Government (50%), the State Government concerned (15%), and the sponsoring commercial bank (35%).</a:t>
            </a:r>
          </a:p>
          <a:p>
            <a:pPr marL="0" indent="0">
              <a:buNone/>
            </a:pPr>
            <a:r>
              <a:rPr lang="en-US" dirty="0"/>
              <a:t> </a:t>
            </a:r>
          </a:p>
          <a:p>
            <a:pPr marL="0" indent="0">
              <a:buNone/>
            </a:pPr>
            <a:r>
              <a:rPr lang="en-US" dirty="0"/>
              <a:t>The main objective of the RRBs is to provide credit and other facilities particularly to the small and marginal farmers, agricultural </a:t>
            </a:r>
            <a:r>
              <a:rPr lang="en-US" dirty="0" err="1"/>
              <a:t>labourers</a:t>
            </a:r>
            <a:r>
              <a:rPr lang="en-US" dirty="0"/>
              <a:t>, artisans and small entrepreneurs so as to develop agriculture, trade, commerce, industry and other productive activities in the rural areas. </a:t>
            </a:r>
          </a:p>
          <a:p>
            <a:endParaRPr lang="en-US" dirty="0"/>
          </a:p>
          <a:p>
            <a:r>
              <a:rPr lang="en-US" dirty="0">
                <a:solidFill>
                  <a:srgbClr val="92D050"/>
                </a:solidFill>
              </a:rPr>
              <a:t>The RBI has been granting many concessions to RRBs: </a:t>
            </a:r>
          </a:p>
          <a:p>
            <a:r>
              <a:rPr lang="en-US" dirty="0">
                <a:solidFill>
                  <a:srgbClr val="92D050"/>
                </a:solidFill>
              </a:rPr>
              <a:t>(a) They are allowed to maintain cash reserve ratio at 3 per cent and statutory liquidity ratio at 25 per cent; and </a:t>
            </a:r>
          </a:p>
          <a:p>
            <a:r>
              <a:rPr lang="en-US" dirty="0">
                <a:solidFill>
                  <a:srgbClr val="92D050"/>
                </a:solidFill>
              </a:rPr>
              <a:t>(b) They also provide refinance facilities through NABARD. </a:t>
            </a:r>
          </a:p>
        </p:txBody>
      </p:sp>
    </p:spTree>
    <p:extLst>
      <p:ext uri="{BB962C8B-B14F-4D97-AF65-F5344CB8AC3E}">
        <p14:creationId xmlns:p14="http://schemas.microsoft.com/office/powerpoint/2010/main" val="4292966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44D9-9DB5-4A3C-8EB6-AF5785A45F04}"/>
              </a:ext>
            </a:extLst>
          </p:cNvPr>
          <p:cNvSpPr>
            <a:spLocks noGrp="1"/>
          </p:cNvSpPr>
          <p:nvPr>
            <p:ph type="title"/>
          </p:nvPr>
        </p:nvSpPr>
        <p:spPr>
          <a:xfrm>
            <a:off x="140677" y="267287"/>
            <a:ext cx="11213123" cy="900331"/>
          </a:xfrm>
        </p:spPr>
        <p:txBody>
          <a:bodyPr/>
          <a:lstStyle/>
          <a:p>
            <a:r>
              <a:rPr lang="en-US" b="1" dirty="0"/>
              <a:t>        </a:t>
            </a:r>
            <a:r>
              <a:rPr lang="en-US" sz="3600" b="1" dirty="0">
                <a:solidFill>
                  <a:srgbClr val="0070C0"/>
                </a:solidFill>
              </a:rPr>
              <a:t>NABARD and its role in Agricultural credit </a:t>
            </a:r>
            <a:endParaRPr lang="en-US" sz="3600" dirty="0">
              <a:solidFill>
                <a:srgbClr val="0070C0"/>
              </a:solidFill>
            </a:endParaRPr>
          </a:p>
        </p:txBody>
      </p:sp>
      <p:sp>
        <p:nvSpPr>
          <p:cNvPr id="3" name="Content Placeholder 2">
            <a:extLst>
              <a:ext uri="{FF2B5EF4-FFF2-40B4-BE49-F238E27FC236}">
                <a16:creationId xmlns:a16="http://schemas.microsoft.com/office/drawing/2014/main" id="{14373CBE-0CAF-490C-BCC8-5E35F9D6303A}"/>
              </a:ext>
            </a:extLst>
          </p:cNvPr>
          <p:cNvSpPr>
            <a:spLocks noGrp="1"/>
          </p:cNvSpPr>
          <p:nvPr>
            <p:ph idx="1"/>
          </p:nvPr>
        </p:nvSpPr>
        <p:spPr>
          <a:xfrm>
            <a:off x="0" y="886265"/>
            <a:ext cx="12051323" cy="5704449"/>
          </a:xfrm>
        </p:spPr>
        <p:txBody>
          <a:bodyPr/>
          <a:lstStyle/>
          <a:p>
            <a:pPr marL="0" indent="0">
              <a:buNone/>
            </a:pPr>
            <a:r>
              <a:rPr lang="en-US" sz="3200" dirty="0"/>
              <a:t>RBI extended short-term seasonal credit as well as medium-term and long-term credit to agriculture through State level co-operative banks and Land Development banks </a:t>
            </a:r>
          </a:p>
          <a:p>
            <a:pPr marL="0" indent="0">
              <a:buNone/>
            </a:pPr>
            <a:endParaRPr lang="en-US" dirty="0"/>
          </a:p>
        </p:txBody>
      </p:sp>
      <p:pic>
        <p:nvPicPr>
          <p:cNvPr id="4" name="Picture 3">
            <a:extLst>
              <a:ext uri="{FF2B5EF4-FFF2-40B4-BE49-F238E27FC236}">
                <a16:creationId xmlns:a16="http://schemas.microsoft.com/office/drawing/2014/main" id="{3EA30F0B-42E4-41E2-AD2B-5E757286EB13}"/>
              </a:ext>
            </a:extLst>
          </p:cNvPr>
          <p:cNvPicPr>
            <a:picLocks noChangeAspect="1"/>
          </p:cNvPicPr>
          <p:nvPr/>
        </p:nvPicPr>
        <p:blipFill>
          <a:blip r:embed="rId2"/>
          <a:stretch>
            <a:fillRect/>
          </a:stretch>
        </p:blipFill>
        <p:spPr>
          <a:xfrm>
            <a:off x="121921" y="2694537"/>
            <a:ext cx="4128380" cy="4012810"/>
          </a:xfrm>
          <a:prstGeom prst="rect">
            <a:avLst/>
          </a:prstGeom>
        </p:spPr>
      </p:pic>
      <p:sp>
        <p:nvSpPr>
          <p:cNvPr id="6" name="TextBox 5">
            <a:extLst>
              <a:ext uri="{FF2B5EF4-FFF2-40B4-BE49-F238E27FC236}">
                <a16:creationId xmlns:a16="http://schemas.microsoft.com/office/drawing/2014/main" id="{0A471F63-637A-4AE6-8AF8-05B6F573A0E3}"/>
              </a:ext>
            </a:extLst>
          </p:cNvPr>
          <p:cNvSpPr txBox="1"/>
          <p:nvPr/>
        </p:nvSpPr>
        <p:spPr>
          <a:xfrm>
            <a:off x="4761427" y="2521059"/>
            <a:ext cx="5184432" cy="1815882"/>
          </a:xfrm>
          <a:prstGeom prst="rect">
            <a:avLst/>
          </a:prstGeom>
          <a:noFill/>
        </p:spPr>
        <p:txBody>
          <a:bodyPr wrap="square" rtlCol="0">
            <a:spAutoFit/>
          </a:bodyPr>
          <a:lstStyle/>
          <a:p>
            <a:r>
              <a:rPr lang="en-US" sz="2800" dirty="0">
                <a:solidFill>
                  <a:schemeClr val="accent1">
                    <a:lumMod val="40000"/>
                    <a:lumOff val="60000"/>
                  </a:schemeClr>
                </a:solidFill>
              </a:rPr>
              <a:t>A National Bank for Agriculture and Rural Development (NABARD), was therefore, set up in July 1982</a:t>
            </a:r>
            <a:r>
              <a:rPr lang="en-US" sz="2800" dirty="0"/>
              <a:t> </a:t>
            </a:r>
          </a:p>
        </p:txBody>
      </p:sp>
      <p:sp>
        <p:nvSpPr>
          <p:cNvPr id="10" name="TextBox 9">
            <a:extLst>
              <a:ext uri="{FF2B5EF4-FFF2-40B4-BE49-F238E27FC236}">
                <a16:creationId xmlns:a16="http://schemas.microsoft.com/office/drawing/2014/main" id="{54DF4A72-DC42-47C4-A070-83EA9C2CCA40}"/>
              </a:ext>
            </a:extLst>
          </p:cNvPr>
          <p:cNvSpPr txBox="1"/>
          <p:nvPr/>
        </p:nvSpPr>
        <p:spPr>
          <a:xfrm flipH="1">
            <a:off x="4628270" y="4628271"/>
            <a:ext cx="6725529" cy="1815882"/>
          </a:xfrm>
          <a:prstGeom prst="rect">
            <a:avLst/>
          </a:prstGeom>
          <a:noFill/>
        </p:spPr>
        <p:txBody>
          <a:bodyPr wrap="square" rtlCol="0">
            <a:spAutoFit/>
          </a:bodyPr>
          <a:lstStyle/>
          <a:p>
            <a:r>
              <a:rPr lang="en-US" sz="2800" dirty="0"/>
              <a:t>  </a:t>
            </a:r>
            <a:r>
              <a:rPr lang="en-US" sz="2800" dirty="0">
                <a:solidFill>
                  <a:schemeClr val="accent1">
                    <a:lumMod val="40000"/>
                    <a:lumOff val="60000"/>
                  </a:schemeClr>
                </a:solidFill>
              </a:rPr>
              <a:t>GOI nominates three of its Central Board Directors on the board of NABARD.A Deputy Governor of RBI is appointed as Chairman of NABARD. </a:t>
            </a:r>
          </a:p>
        </p:txBody>
      </p:sp>
    </p:spTree>
    <p:extLst>
      <p:ext uri="{BB962C8B-B14F-4D97-AF65-F5344CB8AC3E}">
        <p14:creationId xmlns:p14="http://schemas.microsoft.com/office/powerpoint/2010/main" val="4270962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93912-0A96-4CF9-ADEA-4D82F160F36D}"/>
              </a:ext>
            </a:extLst>
          </p:cNvPr>
          <p:cNvSpPr>
            <a:spLocks noGrp="1"/>
          </p:cNvSpPr>
          <p:nvPr>
            <p:ph type="title"/>
          </p:nvPr>
        </p:nvSpPr>
        <p:spPr>
          <a:xfrm>
            <a:off x="365760" y="1"/>
            <a:ext cx="10988040" cy="886264"/>
          </a:xfrm>
        </p:spPr>
        <p:txBody>
          <a:bodyPr/>
          <a:lstStyle/>
          <a:p>
            <a:r>
              <a:rPr lang="en-US" b="1" dirty="0">
                <a:solidFill>
                  <a:schemeClr val="bg2"/>
                </a:solidFill>
              </a:rPr>
              <a:t>Functions of NABARD </a:t>
            </a:r>
            <a:endParaRPr lang="en-US" dirty="0">
              <a:solidFill>
                <a:schemeClr val="bg2"/>
              </a:solidFill>
            </a:endParaRPr>
          </a:p>
        </p:txBody>
      </p:sp>
      <p:sp>
        <p:nvSpPr>
          <p:cNvPr id="3" name="Content Placeholder 2">
            <a:extLst>
              <a:ext uri="{FF2B5EF4-FFF2-40B4-BE49-F238E27FC236}">
                <a16:creationId xmlns:a16="http://schemas.microsoft.com/office/drawing/2014/main" id="{29C8AE19-0D8D-436B-9DD2-5502299367DD}"/>
              </a:ext>
            </a:extLst>
          </p:cNvPr>
          <p:cNvSpPr>
            <a:spLocks noGrp="1"/>
          </p:cNvSpPr>
          <p:nvPr>
            <p:ph idx="1"/>
          </p:nvPr>
        </p:nvSpPr>
        <p:spPr>
          <a:xfrm>
            <a:off x="1" y="787791"/>
            <a:ext cx="12056012" cy="6070208"/>
          </a:xfrm>
        </p:spPr>
        <p:txBody>
          <a:bodyPr>
            <a:normAutofit/>
          </a:bodyPr>
          <a:lstStyle/>
          <a:p>
            <a:pPr marL="571500" indent="-571500">
              <a:buAutoNum type="romanLcParenBoth"/>
            </a:pPr>
            <a:r>
              <a:rPr lang="en-US" sz="3200" dirty="0"/>
              <a:t>NABARD acts as a refinancing institution for all kinds of production and investment credit to agriculture, small-scale industries, cottage and village industries etc.</a:t>
            </a:r>
          </a:p>
          <a:p>
            <a:pPr marL="0" indent="0">
              <a:buNone/>
            </a:pPr>
            <a:r>
              <a:rPr lang="en-US" sz="3200" dirty="0"/>
              <a:t>(ii) It provides short-term, medium-term and long-term credits to state co-operative Banks (SCBs), RRBs, LDBs and other financial institutions approved by RBI. </a:t>
            </a:r>
          </a:p>
          <a:p>
            <a:pPr marL="0" indent="0">
              <a:buNone/>
            </a:pPr>
            <a:r>
              <a:rPr lang="en-US" sz="3200" dirty="0"/>
              <a:t>(iii) NABARD gives long-term loans (</a:t>
            </a:r>
            <a:r>
              <a:rPr lang="en-US" sz="3200" dirty="0" err="1"/>
              <a:t>upto</a:t>
            </a:r>
            <a:r>
              <a:rPr lang="en-US" sz="3200" dirty="0"/>
              <a:t> 20 Years) to State Government to enable them to subscribe to the share capital of co-operative credit societies. </a:t>
            </a:r>
          </a:p>
          <a:p>
            <a:pPr marL="0" indent="0">
              <a:buNone/>
            </a:pPr>
            <a:r>
              <a:rPr lang="en-US" sz="3200" dirty="0"/>
              <a:t> iv) NABARD gives long-term loans to any institution approved by the Central Government concerned with agriculture and rural development</a:t>
            </a:r>
            <a:r>
              <a:rPr lang="en-US" dirty="0"/>
              <a:t>. </a:t>
            </a:r>
          </a:p>
          <a:p>
            <a:pPr marL="0" indent="0">
              <a:buNone/>
            </a:pPr>
            <a:endParaRPr lang="en-US" dirty="0"/>
          </a:p>
        </p:txBody>
      </p:sp>
    </p:spTree>
    <p:extLst>
      <p:ext uri="{BB962C8B-B14F-4D97-AF65-F5344CB8AC3E}">
        <p14:creationId xmlns:p14="http://schemas.microsoft.com/office/powerpoint/2010/main" val="4234661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5DB62-961C-4802-85FD-4A87F08F2175}"/>
              </a:ext>
            </a:extLst>
          </p:cNvPr>
          <p:cNvSpPr>
            <a:spLocks noGrp="1"/>
          </p:cNvSpPr>
          <p:nvPr>
            <p:ph type="title"/>
          </p:nvPr>
        </p:nvSpPr>
        <p:spPr>
          <a:xfrm>
            <a:off x="154744" y="745588"/>
            <a:ext cx="11199055" cy="1561514"/>
          </a:xfrm>
        </p:spPr>
        <p:txBody>
          <a:bodyPr>
            <a:normAutofit fontScale="90000"/>
          </a:bodyPr>
          <a:lstStyle/>
          <a:p>
            <a:r>
              <a:rPr lang="en-US" sz="4900" dirty="0"/>
              <a:t>v)   NABARD has the responsibility of coordinating the activities of Central and State Governments</a:t>
            </a:r>
            <a:r>
              <a:rPr lang="en-US" dirty="0"/>
              <a:t>.</a:t>
            </a:r>
            <a:br>
              <a:rPr lang="en-US" dirty="0"/>
            </a:br>
            <a:br>
              <a:rPr lang="en-US" dirty="0"/>
            </a:br>
            <a:endParaRPr lang="en-US" dirty="0"/>
          </a:p>
        </p:txBody>
      </p:sp>
      <p:sp>
        <p:nvSpPr>
          <p:cNvPr id="3" name="Content Placeholder 2">
            <a:extLst>
              <a:ext uri="{FF2B5EF4-FFF2-40B4-BE49-F238E27FC236}">
                <a16:creationId xmlns:a16="http://schemas.microsoft.com/office/drawing/2014/main" id="{130C0B62-538D-4BC3-82DA-F7596679EA3B}"/>
              </a:ext>
            </a:extLst>
          </p:cNvPr>
          <p:cNvSpPr>
            <a:spLocks noGrp="1"/>
          </p:cNvSpPr>
          <p:nvPr>
            <p:ph idx="1"/>
          </p:nvPr>
        </p:nvSpPr>
        <p:spPr>
          <a:xfrm>
            <a:off x="0" y="1856935"/>
            <a:ext cx="12192000" cy="4740812"/>
          </a:xfrm>
        </p:spPr>
        <p:txBody>
          <a:bodyPr>
            <a:normAutofit/>
          </a:bodyPr>
          <a:lstStyle/>
          <a:p>
            <a:pPr marL="0" indent="0">
              <a:buNone/>
            </a:pPr>
            <a:endParaRPr lang="en-US" sz="4000" dirty="0"/>
          </a:p>
          <a:p>
            <a:pPr marL="0" indent="0">
              <a:buNone/>
            </a:pPr>
            <a:r>
              <a:rPr lang="en-US" sz="4000" dirty="0"/>
              <a:t>vi) It has the responsibility to inspect RRBs and co-operative banks, other than primary co-operative societies.</a:t>
            </a:r>
          </a:p>
          <a:p>
            <a:pPr marL="0" indent="0">
              <a:buNone/>
            </a:pPr>
            <a:endParaRPr lang="en-US" sz="4000" dirty="0"/>
          </a:p>
          <a:p>
            <a:pPr marL="0" indent="0">
              <a:buNone/>
            </a:pPr>
            <a:r>
              <a:rPr lang="en-US" sz="4000" dirty="0"/>
              <a:t>vii) It maintains a Research and Development Fund to promote research in agriculture and rural development</a:t>
            </a:r>
          </a:p>
        </p:txBody>
      </p:sp>
    </p:spTree>
    <p:extLst>
      <p:ext uri="{BB962C8B-B14F-4D97-AF65-F5344CB8AC3E}">
        <p14:creationId xmlns:p14="http://schemas.microsoft.com/office/powerpoint/2010/main" val="2403302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CFFE-706D-441C-B924-F3CD838E309F}"/>
              </a:ext>
            </a:extLst>
          </p:cNvPr>
          <p:cNvSpPr>
            <a:spLocks noGrp="1"/>
          </p:cNvSpPr>
          <p:nvPr>
            <p:ph type="title"/>
          </p:nvPr>
        </p:nvSpPr>
        <p:spPr>
          <a:xfrm>
            <a:off x="1252025" y="1"/>
            <a:ext cx="10101775" cy="1069144"/>
          </a:xfrm>
        </p:spPr>
        <p:txBody>
          <a:bodyPr/>
          <a:lstStyle/>
          <a:p>
            <a:r>
              <a:rPr lang="en-US" b="1" dirty="0">
                <a:solidFill>
                  <a:srgbClr val="00B0F0"/>
                </a:solidFill>
              </a:rPr>
              <a:t>Reserve bank of India and industrial finance</a:t>
            </a:r>
            <a:endParaRPr lang="en-US" dirty="0">
              <a:solidFill>
                <a:srgbClr val="00B0F0"/>
              </a:solidFill>
            </a:endParaRPr>
          </a:p>
        </p:txBody>
      </p:sp>
      <p:sp>
        <p:nvSpPr>
          <p:cNvPr id="3" name="Content Placeholder 2">
            <a:extLst>
              <a:ext uri="{FF2B5EF4-FFF2-40B4-BE49-F238E27FC236}">
                <a16:creationId xmlns:a16="http://schemas.microsoft.com/office/drawing/2014/main" id="{7168902C-4DF7-491F-91D7-3C9EE46EBC4B}"/>
              </a:ext>
            </a:extLst>
          </p:cNvPr>
          <p:cNvSpPr>
            <a:spLocks noGrp="1"/>
          </p:cNvSpPr>
          <p:nvPr>
            <p:ph idx="1"/>
          </p:nvPr>
        </p:nvSpPr>
        <p:spPr>
          <a:xfrm>
            <a:off x="1" y="815926"/>
            <a:ext cx="11999742" cy="5824025"/>
          </a:xfrm>
        </p:spPr>
        <p:txBody>
          <a:bodyPr/>
          <a:lstStyle/>
          <a:p>
            <a:pPr marL="0" indent="0">
              <a:buNone/>
            </a:pPr>
            <a:r>
              <a:rPr lang="en-US" dirty="0"/>
              <a:t>There is a need and urgency of establishing long-term credit facilities to industries. The institutional set-up in India for financing and promoting industries are as follows</a:t>
            </a:r>
          </a:p>
        </p:txBody>
      </p:sp>
      <p:pic>
        <p:nvPicPr>
          <p:cNvPr id="4" name="Picture 3">
            <a:extLst>
              <a:ext uri="{FF2B5EF4-FFF2-40B4-BE49-F238E27FC236}">
                <a16:creationId xmlns:a16="http://schemas.microsoft.com/office/drawing/2014/main" id="{7BD6D53C-6180-4B39-BE61-7038284B279C}"/>
              </a:ext>
            </a:extLst>
          </p:cNvPr>
          <p:cNvPicPr>
            <a:picLocks noChangeAspect="1"/>
          </p:cNvPicPr>
          <p:nvPr/>
        </p:nvPicPr>
        <p:blipFill>
          <a:blip r:embed="rId2"/>
          <a:stretch>
            <a:fillRect/>
          </a:stretch>
        </p:blipFill>
        <p:spPr>
          <a:xfrm>
            <a:off x="96129" y="2704550"/>
            <a:ext cx="2914357" cy="3304515"/>
          </a:xfrm>
          <a:prstGeom prst="rect">
            <a:avLst/>
          </a:prstGeom>
        </p:spPr>
      </p:pic>
      <p:sp>
        <p:nvSpPr>
          <p:cNvPr id="5" name="TextBox 4">
            <a:extLst>
              <a:ext uri="{FF2B5EF4-FFF2-40B4-BE49-F238E27FC236}">
                <a16:creationId xmlns:a16="http://schemas.microsoft.com/office/drawing/2014/main" id="{A7476660-9096-4FE1-AEC0-75FB9F0E9380}"/>
              </a:ext>
            </a:extLst>
          </p:cNvPr>
          <p:cNvSpPr txBox="1"/>
          <p:nvPr/>
        </p:nvSpPr>
        <p:spPr>
          <a:xfrm>
            <a:off x="192257" y="2264898"/>
            <a:ext cx="1749085" cy="369332"/>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9A1F8C07-04F6-4807-BC7B-9FF7DE49FE69}"/>
              </a:ext>
            </a:extLst>
          </p:cNvPr>
          <p:cNvPicPr>
            <a:picLocks noChangeAspect="1"/>
          </p:cNvPicPr>
          <p:nvPr/>
        </p:nvPicPr>
        <p:blipFill>
          <a:blip r:embed="rId3"/>
          <a:stretch>
            <a:fillRect/>
          </a:stretch>
        </p:blipFill>
        <p:spPr>
          <a:xfrm>
            <a:off x="304788" y="2101658"/>
            <a:ext cx="2466548" cy="416459"/>
          </a:xfrm>
          <a:prstGeom prst="rect">
            <a:avLst/>
          </a:prstGeom>
        </p:spPr>
      </p:pic>
      <p:sp>
        <p:nvSpPr>
          <p:cNvPr id="7" name="TextBox 6">
            <a:extLst>
              <a:ext uri="{FF2B5EF4-FFF2-40B4-BE49-F238E27FC236}">
                <a16:creationId xmlns:a16="http://schemas.microsoft.com/office/drawing/2014/main" id="{4036257D-905A-434C-90E3-C1147FB0E473}"/>
              </a:ext>
            </a:extLst>
          </p:cNvPr>
          <p:cNvSpPr txBox="1"/>
          <p:nvPr/>
        </p:nvSpPr>
        <p:spPr>
          <a:xfrm>
            <a:off x="3123017" y="1702191"/>
            <a:ext cx="8876727" cy="5232202"/>
          </a:xfrm>
          <a:prstGeom prst="rect">
            <a:avLst/>
          </a:prstGeom>
          <a:noFill/>
        </p:spPr>
        <p:txBody>
          <a:bodyPr wrap="square" rtlCol="0">
            <a:spAutoFit/>
          </a:bodyPr>
          <a:lstStyle/>
          <a:p>
            <a:endParaRPr lang="en-US" dirty="0"/>
          </a:p>
          <a:p>
            <a:pPr marL="514350" indent="-514350">
              <a:buAutoNum type="arabicPeriod"/>
            </a:pPr>
            <a:r>
              <a:rPr lang="en-US" sz="2800" b="1" dirty="0"/>
              <a:t>Industrial Finance Corporation of India (IFCI</a:t>
            </a:r>
            <a:r>
              <a:rPr lang="en-US" sz="2400" b="1" dirty="0"/>
              <a:t>)</a:t>
            </a:r>
          </a:p>
          <a:p>
            <a:r>
              <a:rPr lang="en-US" sz="2400" dirty="0"/>
              <a:t>This was first in the chain of establishment of financial corporations to provide financial assistance for industrial development. This was established on July 1, 1948 under the Act of the Parliament. IFCI provides assistance to the industrial concerns in the following ways: </a:t>
            </a:r>
          </a:p>
          <a:p>
            <a:endParaRPr lang="en-US" sz="2400" dirty="0"/>
          </a:p>
          <a:p>
            <a:r>
              <a:rPr lang="en-US" sz="2400" dirty="0" err="1"/>
              <a:t>i</a:t>
            </a:r>
            <a:r>
              <a:rPr lang="en-US" sz="2400" dirty="0"/>
              <a:t>) Long-term loans; both in rupees and foreign currencies. </a:t>
            </a:r>
          </a:p>
          <a:p>
            <a:r>
              <a:rPr lang="en-US" sz="2400" dirty="0"/>
              <a:t>ii) Underwriting of equity, preference and debenture issues. </a:t>
            </a:r>
          </a:p>
          <a:p>
            <a:r>
              <a:rPr lang="en-US" sz="2400" dirty="0"/>
              <a:t>iii) Subscribing to equity, preference and debenture issues. </a:t>
            </a:r>
          </a:p>
          <a:p>
            <a:r>
              <a:rPr lang="en-US" sz="2400" dirty="0"/>
              <a:t>iv) Guaranteeing the deferred payments in respect of machinery imported from abroad or purchased in India; and </a:t>
            </a:r>
          </a:p>
          <a:p>
            <a:r>
              <a:rPr lang="en-US" sz="2400" dirty="0"/>
              <a:t>v) Guaranteeing of loans raised in foreign  currency from foreign financial institutions</a:t>
            </a:r>
          </a:p>
        </p:txBody>
      </p:sp>
    </p:spTree>
    <p:extLst>
      <p:ext uri="{BB962C8B-B14F-4D97-AF65-F5344CB8AC3E}">
        <p14:creationId xmlns:p14="http://schemas.microsoft.com/office/powerpoint/2010/main" val="2560644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959A-BE72-4B7F-A2B5-60064A5A57E8}"/>
              </a:ext>
            </a:extLst>
          </p:cNvPr>
          <p:cNvSpPr>
            <a:spLocks noGrp="1"/>
          </p:cNvSpPr>
          <p:nvPr>
            <p:ph type="title"/>
          </p:nvPr>
        </p:nvSpPr>
        <p:spPr>
          <a:xfrm>
            <a:off x="253217" y="112542"/>
            <a:ext cx="11788727" cy="1392701"/>
          </a:xfrm>
        </p:spPr>
        <p:txBody>
          <a:bodyPr>
            <a:normAutofit fontScale="90000"/>
          </a:bodyPr>
          <a:lstStyle/>
          <a:p>
            <a:br>
              <a:rPr lang="en-US" dirty="0"/>
            </a:br>
            <a:r>
              <a:rPr lang="en-US" sz="2700" dirty="0"/>
              <a:t>Financial assistance of IFCI can be availed by any Limited Company in the public, private or joint sector, or by a co-operative society incorporated in India, which is engaged or proposes to be engaged in the specified industrial activities.</a:t>
            </a:r>
          </a:p>
        </p:txBody>
      </p:sp>
      <p:sp>
        <p:nvSpPr>
          <p:cNvPr id="3" name="Content Placeholder 2">
            <a:extLst>
              <a:ext uri="{FF2B5EF4-FFF2-40B4-BE49-F238E27FC236}">
                <a16:creationId xmlns:a16="http://schemas.microsoft.com/office/drawing/2014/main" id="{51887128-95FA-4CF0-B9E9-F1273370EC7F}"/>
              </a:ext>
            </a:extLst>
          </p:cNvPr>
          <p:cNvSpPr>
            <a:spLocks noGrp="1"/>
          </p:cNvSpPr>
          <p:nvPr>
            <p:ph idx="1"/>
          </p:nvPr>
        </p:nvSpPr>
        <p:spPr>
          <a:xfrm>
            <a:off x="0" y="1856938"/>
            <a:ext cx="11353800" cy="5001062"/>
          </a:xfrm>
        </p:spPr>
        <p:txBody>
          <a:bodyPr/>
          <a:lstStyle/>
          <a:p>
            <a:r>
              <a:rPr lang="en-US" b="1" dirty="0"/>
              <a:t>2. </a:t>
            </a:r>
            <a:r>
              <a:rPr lang="en-US" b="1" dirty="0">
                <a:solidFill>
                  <a:srgbClr val="00B0F0"/>
                </a:solidFill>
              </a:rPr>
              <a:t>Industrial Credit and Investment Corporation of India (ICICI)</a:t>
            </a:r>
          </a:p>
          <a:p>
            <a:endParaRPr lang="en-US" dirty="0"/>
          </a:p>
        </p:txBody>
      </p:sp>
      <p:cxnSp>
        <p:nvCxnSpPr>
          <p:cNvPr id="7" name="Straight Connector 6">
            <a:extLst>
              <a:ext uri="{FF2B5EF4-FFF2-40B4-BE49-F238E27FC236}">
                <a16:creationId xmlns:a16="http://schemas.microsoft.com/office/drawing/2014/main" id="{A5E30DCF-2243-43A6-B16F-19C44E157756}"/>
              </a:ext>
            </a:extLst>
          </p:cNvPr>
          <p:cNvCxnSpPr>
            <a:cxnSpLocks/>
          </p:cNvCxnSpPr>
          <p:nvPr/>
        </p:nvCxnSpPr>
        <p:spPr>
          <a:xfrm>
            <a:off x="0" y="1730326"/>
            <a:ext cx="12192000"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C3B590E-85B9-4E2E-90E4-8E204A0F18D3}"/>
              </a:ext>
            </a:extLst>
          </p:cNvPr>
          <p:cNvSpPr txBox="1"/>
          <p:nvPr/>
        </p:nvSpPr>
        <p:spPr>
          <a:xfrm>
            <a:off x="0" y="2264898"/>
            <a:ext cx="6096000" cy="4154984"/>
          </a:xfrm>
          <a:prstGeom prst="rect">
            <a:avLst/>
          </a:prstGeom>
          <a:noFill/>
        </p:spPr>
        <p:txBody>
          <a:bodyPr wrap="square" rtlCol="0">
            <a:spAutoFit/>
          </a:bodyPr>
          <a:lstStyle/>
          <a:p>
            <a:r>
              <a:rPr lang="en-US" sz="2400" dirty="0"/>
              <a:t>This was set up on 5th January 1955 as a joint-stock company on the advice given by a three-man mission sponsored by the World Bank and The Government of USA to the Government of India. The principal purpose of this institution is to channelize the World Bank funds to industry in India and also to help build up a capital market. The ICICI also borrows from the Industrial Development Bank of India and the Government. The major portion of its assistance has gone to the private sector </a:t>
            </a:r>
          </a:p>
        </p:txBody>
      </p:sp>
      <p:pic>
        <p:nvPicPr>
          <p:cNvPr id="13" name="Picture 12">
            <a:extLst>
              <a:ext uri="{FF2B5EF4-FFF2-40B4-BE49-F238E27FC236}">
                <a16:creationId xmlns:a16="http://schemas.microsoft.com/office/drawing/2014/main" id="{FB604ABB-CE84-4F6C-886F-C0A2BDB9D687}"/>
              </a:ext>
            </a:extLst>
          </p:cNvPr>
          <p:cNvPicPr>
            <a:picLocks noChangeAspect="1"/>
          </p:cNvPicPr>
          <p:nvPr/>
        </p:nvPicPr>
        <p:blipFill>
          <a:blip r:embed="rId2"/>
          <a:stretch>
            <a:fillRect/>
          </a:stretch>
        </p:blipFill>
        <p:spPr>
          <a:xfrm>
            <a:off x="6724358" y="2314551"/>
            <a:ext cx="4629442" cy="1901228"/>
          </a:xfrm>
          <a:prstGeom prst="rect">
            <a:avLst/>
          </a:prstGeom>
        </p:spPr>
      </p:pic>
      <p:pic>
        <p:nvPicPr>
          <p:cNvPr id="14" name="Picture 13">
            <a:extLst>
              <a:ext uri="{FF2B5EF4-FFF2-40B4-BE49-F238E27FC236}">
                <a16:creationId xmlns:a16="http://schemas.microsoft.com/office/drawing/2014/main" id="{7B357078-7383-4650-90FC-51D72A718D71}"/>
              </a:ext>
            </a:extLst>
          </p:cNvPr>
          <p:cNvPicPr>
            <a:picLocks noChangeAspect="1"/>
          </p:cNvPicPr>
          <p:nvPr/>
        </p:nvPicPr>
        <p:blipFill>
          <a:blip r:embed="rId3"/>
          <a:stretch>
            <a:fillRect/>
          </a:stretch>
        </p:blipFill>
        <p:spPr>
          <a:xfrm>
            <a:off x="6724358" y="4342390"/>
            <a:ext cx="4629442" cy="2163299"/>
          </a:xfrm>
          <a:prstGeom prst="rect">
            <a:avLst/>
          </a:prstGeom>
        </p:spPr>
      </p:pic>
    </p:spTree>
    <p:extLst>
      <p:ext uri="{BB962C8B-B14F-4D97-AF65-F5344CB8AC3E}">
        <p14:creationId xmlns:p14="http://schemas.microsoft.com/office/powerpoint/2010/main" val="4232342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8F367-717F-4DF2-B306-DD7AE2529BB4}"/>
              </a:ext>
            </a:extLst>
          </p:cNvPr>
          <p:cNvSpPr>
            <a:spLocks noGrp="1"/>
          </p:cNvSpPr>
          <p:nvPr>
            <p:ph type="title"/>
          </p:nvPr>
        </p:nvSpPr>
        <p:spPr>
          <a:xfrm>
            <a:off x="548640" y="308855"/>
            <a:ext cx="10805160" cy="985374"/>
          </a:xfrm>
        </p:spPr>
        <p:txBody>
          <a:bodyPr>
            <a:normAutofit/>
          </a:bodyPr>
          <a:lstStyle/>
          <a:p>
            <a:r>
              <a:rPr lang="en-US" sz="3200" b="1" dirty="0"/>
              <a:t>3. Industrial Development Bank of India (IDBI) </a:t>
            </a:r>
            <a:endParaRPr lang="en-US" sz="3200" dirty="0"/>
          </a:p>
        </p:txBody>
      </p:sp>
      <p:pic>
        <p:nvPicPr>
          <p:cNvPr id="5" name="Content Placeholder 4">
            <a:extLst>
              <a:ext uri="{FF2B5EF4-FFF2-40B4-BE49-F238E27FC236}">
                <a16:creationId xmlns:a16="http://schemas.microsoft.com/office/drawing/2014/main" id="{42DDB8D2-058E-46D0-8618-B405C57AD520}"/>
              </a:ext>
            </a:extLst>
          </p:cNvPr>
          <p:cNvPicPr>
            <a:picLocks noGrp="1" noChangeAspect="1"/>
          </p:cNvPicPr>
          <p:nvPr>
            <p:ph idx="1"/>
          </p:nvPr>
        </p:nvPicPr>
        <p:blipFill>
          <a:blip r:embed="rId2"/>
          <a:stretch>
            <a:fillRect/>
          </a:stretch>
        </p:blipFill>
        <p:spPr>
          <a:xfrm>
            <a:off x="7985911" y="308855"/>
            <a:ext cx="3367889" cy="2390115"/>
          </a:xfrm>
          <a:prstGeom prst="rect">
            <a:avLst/>
          </a:prstGeom>
        </p:spPr>
      </p:pic>
      <p:sp>
        <p:nvSpPr>
          <p:cNvPr id="7" name="TextBox 6">
            <a:extLst>
              <a:ext uri="{FF2B5EF4-FFF2-40B4-BE49-F238E27FC236}">
                <a16:creationId xmlns:a16="http://schemas.microsoft.com/office/drawing/2014/main" id="{122406DD-1F19-4888-8B12-9544D010BACD}"/>
              </a:ext>
            </a:extLst>
          </p:cNvPr>
          <p:cNvSpPr txBox="1"/>
          <p:nvPr/>
        </p:nvSpPr>
        <p:spPr>
          <a:xfrm>
            <a:off x="0" y="1167618"/>
            <a:ext cx="7174523" cy="4708981"/>
          </a:xfrm>
          <a:prstGeom prst="rect">
            <a:avLst/>
          </a:prstGeom>
          <a:noFill/>
        </p:spPr>
        <p:txBody>
          <a:bodyPr wrap="square" rtlCol="0">
            <a:spAutoFit/>
          </a:bodyPr>
          <a:lstStyle/>
          <a:p>
            <a:r>
              <a:rPr lang="en-US" sz="2400" dirty="0"/>
              <a:t>The Industrial Development Bank of India has been conceived with the primary object of creating an apex institution to co-ordinate the activities of other financial institutions, including banks</a:t>
            </a:r>
            <a:r>
              <a:rPr lang="en-US" dirty="0"/>
              <a:t>. </a:t>
            </a:r>
          </a:p>
          <a:p>
            <a:r>
              <a:rPr lang="en-US" sz="2800" b="1" dirty="0"/>
              <a:t>Functions of IDBI: </a:t>
            </a:r>
            <a:r>
              <a:rPr lang="en-US" sz="2800" dirty="0"/>
              <a:t>The functions of IDBI fall into two groups (</a:t>
            </a:r>
            <a:r>
              <a:rPr lang="en-US" sz="2800" dirty="0" err="1"/>
              <a:t>i</a:t>
            </a:r>
            <a:r>
              <a:rPr lang="en-US" sz="2800" dirty="0"/>
              <a:t>) Assistance to other financial institutions; and</a:t>
            </a:r>
          </a:p>
          <a:p>
            <a:r>
              <a:rPr lang="en-US" sz="2800" dirty="0"/>
              <a:t> (ii) Direct assistance to industrial concerns either on its own or in participation with other institutions. </a:t>
            </a:r>
          </a:p>
          <a:p>
            <a:endParaRPr lang="en-US" dirty="0"/>
          </a:p>
          <a:p>
            <a:endParaRPr lang="en-US" dirty="0"/>
          </a:p>
        </p:txBody>
      </p:sp>
      <p:sp>
        <p:nvSpPr>
          <p:cNvPr id="8" name="TextBox 7">
            <a:extLst>
              <a:ext uri="{FF2B5EF4-FFF2-40B4-BE49-F238E27FC236}">
                <a16:creationId xmlns:a16="http://schemas.microsoft.com/office/drawing/2014/main" id="{DD00A85E-E312-4401-896E-78565C38DE3C}"/>
              </a:ext>
            </a:extLst>
          </p:cNvPr>
          <p:cNvSpPr txBox="1"/>
          <p:nvPr/>
        </p:nvSpPr>
        <p:spPr>
          <a:xfrm>
            <a:off x="7709095" y="2698970"/>
            <a:ext cx="3938954" cy="4031873"/>
          </a:xfrm>
          <a:prstGeom prst="rect">
            <a:avLst/>
          </a:prstGeom>
          <a:noFill/>
        </p:spPr>
        <p:txBody>
          <a:bodyPr wrap="square" rtlCol="0">
            <a:spAutoFit/>
          </a:bodyPr>
          <a:lstStyle/>
          <a:p>
            <a:r>
              <a:rPr lang="en-US" sz="2400" dirty="0"/>
              <a:t>A special feature of the IDBI is the provision for the creation of a special fund known as the Development Assistance Fund.</a:t>
            </a:r>
          </a:p>
          <a:p>
            <a:r>
              <a:rPr lang="en-US" sz="2400" dirty="0"/>
              <a:t>The financing of exports was also undertaken by the IDBI till the establishment of EXIM BANK in March, 1982. </a:t>
            </a:r>
          </a:p>
          <a:p>
            <a:endParaRPr lang="en-US" sz="2000" dirty="0"/>
          </a:p>
          <a:p>
            <a:r>
              <a:rPr lang="en-US" sz="2000" dirty="0"/>
              <a:t> </a:t>
            </a:r>
          </a:p>
        </p:txBody>
      </p:sp>
    </p:spTree>
    <p:extLst>
      <p:ext uri="{BB962C8B-B14F-4D97-AF65-F5344CB8AC3E}">
        <p14:creationId xmlns:p14="http://schemas.microsoft.com/office/powerpoint/2010/main" val="90153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A45F7-855B-4BD2-991F-4FA15A37A2ED}"/>
              </a:ext>
            </a:extLst>
          </p:cNvPr>
          <p:cNvSpPr>
            <a:spLocks noGrp="1"/>
          </p:cNvSpPr>
          <p:nvPr>
            <p:ph type="title"/>
          </p:nvPr>
        </p:nvSpPr>
        <p:spPr>
          <a:xfrm>
            <a:off x="126608" y="422031"/>
            <a:ext cx="12065391" cy="1268658"/>
          </a:xfrm>
        </p:spPr>
        <p:txBody>
          <a:bodyPr>
            <a:normAutofit fontScale="90000"/>
          </a:bodyPr>
          <a:lstStyle/>
          <a:p>
            <a:br>
              <a:rPr lang="en-US" dirty="0"/>
            </a:br>
            <a:r>
              <a:rPr lang="en-US" sz="4000" b="1" dirty="0"/>
              <a:t>State Level Institutions </a:t>
            </a:r>
            <a:br>
              <a:rPr lang="en-US" sz="4000" dirty="0"/>
            </a:br>
            <a:r>
              <a:rPr lang="en-US" sz="4000" b="1" dirty="0"/>
              <a:t>1. State Financial Corporation (SFCs) </a:t>
            </a:r>
            <a:br>
              <a:rPr lang="en-US" sz="4000" dirty="0"/>
            </a:br>
            <a:r>
              <a:rPr lang="en-US" sz="4000" dirty="0"/>
              <a:t>The government of India passed in 1951 the State Financial Corporations Act and SFCs were set up in many states. </a:t>
            </a:r>
            <a:br>
              <a:rPr lang="en-US" sz="4000" dirty="0"/>
            </a:br>
            <a:endParaRPr lang="en-US" sz="4000" dirty="0"/>
          </a:p>
        </p:txBody>
      </p:sp>
      <p:sp>
        <p:nvSpPr>
          <p:cNvPr id="3" name="Content Placeholder 2">
            <a:extLst>
              <a:ext uri="{FF2B5EF4-FFF2-40B4-BE49-F238E27FC236}">
                <a16:creationId xmlns:a16="http://schemas.microsoft.com/office/drawing/2014/main" id="{A6F1D709-D092-4924-B429-64BB65EBCBDC}"/>
              </a:ext>
            </a:extLst>
          </p:cNvPr>
          <p:cNvSpPr>
            <a:spLocks noGrp="1"/>
          </p:cNvSpPr>
          <p:nvPr>
            <p:ph idx="1"/>
          </p:nvPr>
        </p:nvSpPr>
        <p:spPr>
          <a:xfrm>
            <a:off x="126608" y="1690690"/>
            <a:ext cx="11844999" cy="4486274"/>
          </a:xfrm>
        </p:spPr>
        <p:txBody>
          <a:bodyPr>
            <a:normAutofit/>
          </a:bodyPr>
          <a:lstStyle/>
          <a:p>
            <a:pPr marL="0" indent="0">
              <a:buNone/>
            </a:pPr>
            <a:endParaRPr lang="en-US" sz="3200" dirty="0"/>
          </a:p>
          <a:p>
            <a:pPr marL="0" indent="0">
              <a:buNone/>
            </a:pPr>
            <a:r>
              <a:rPr lang="en-US" sz="3200" dirty="0"/>
              <a:t>The SFCs provide loans and underwriting assistance to industrial units having paid-up capital and reserves not exceeding ₹ 1 crore. The maximum amount that can be sanctioned to an industrial concern by SFC is ₹ 60 lakhs. </a:t>
            </a:r>
          </a:p>
        </p:txBody>
      </p:sp>
      <p:pic>
        <p:nvPicPr>
          <p:cNvPr id="4" name="Picture 3">
            <a:extLst>
              <a:ext uri="{FF2B5EF4-FFF2-40B4-BE49-F238E27FC236}">
                <a16:creationId xmlns:a16="http://schemas.microsoft.com/office/drawing/2014/main" id="{CBA12131-F112-494B-833E-9AA0CE862E7C}"/>
              </a:ext>
            </a:extLst>
          </p:cNvPr>
          <p:cNvPicPr>
            <a:picLocks noChangeAspect="1"/>
          </p:cNvPicPr>
          <p:nvPr/>
        </p:nvPicPr>
        <p:blipFill>
          <a:blip r:embed="rId2"/>
          <a:stretch>
            <a:fillRect/>
          </a:stretch>
        </p:blipFill>
        <p:spPr>
          <a:xfrm>
            <a:off x="4178105" y="3854548"/>
            <a:ext cx="5430129" cy="2643407"/>
          </a:xfrm>
          <a:prstGeom prst="rect">
            <a:avLst/>
          </a:prstGeom>
        </p:spPr>
      </p:pic>
    </p:spTree>
    <p:extLst>
      <p:ext uri="{BB962C8B-B14F-4D97-AF65-F5344CB8AC3E}">
        <p14:creationId xmlns:p14="http://schemas.microsoft.com/office/powerpoint/2010/main" val="3470601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D1EE-FB0B-4D27-968F-AC5638A8445D}"/>
              </a:ext>
            </a:extLst>
          </p:cNvPr>
          <p:cNvSpPr>
            <a:spLocks noGrp="1"/>
          </p:cNvSpPr>
          <p:nvPr>
            <p:ph type="title"/>
          </p:nvPr>
        </p:nvSpPr>
        <p:spPr>
          <a:xfrm>
            <a:off x="422030" y="1"/>
            <a:ext cx="10931769" cy="1561513"/>
          </a:xfrm>
        </p:spPr>
        <p:txBody>
          <a:bodyPr>
            <a:normAutofit fontScale="90000"/>
          </a:bodyPr>
          <a:lstStyle/>
          <a:p>
            <a:br>
              <a:rPr lang="en-US" dirty="0"/>
            </a:br>
            <a:r>
              <a:rPr lang="en-US" sz="3600" b="1" dirty="0">
                <a:solidFill>
                  <a:srgbClr val="FF0000"/>
                </a:solidFill>
              </a:rPr>
              <a:t>2. State Industrial Development Corporations (SIDCOs) </a:t>
            </a:r>
            <a:br>
              <a:rPr lang="en-US" sz="3600" dirty="0"/>
            </a:br>
            <a:r>
              <a:rPr lang="en-US" sz="3600" dirty="0"/>
              <a:t>The Industrial Development Corporations have been set up by the state governments and they are wholly owned by them</a:t>
            </a:r>
            <a:r>
              <a:rPr lang="en-US" dirty="0"/>
              <a:t>. </a:t>
            </a:r>
          </a:p>
        </p:txBody>
      </p:sp>
      <p:sp>
        <p:nvSpPr>
          <p:cNvPr id="3" name="Content Placeholder 2">
            <a:extLst>
              <a:ext uri="{FF2B5EF4-FFF2-40B4-BE49-F238E27FC236}">
                <a16:creationId xmlns:a16="http://schemas.microsoft.com/office/drawing/2014/main" id="{54B306AE-BD5C-44DE-8779-DA446E08284E}"/>
              </a:ext>
            </a:extLst>
          </p:cNvPr>
          <p:cNvSpPr>
            <a:spLocks noGrp="1"/>
          </p:cNvSpPr>
          <p:nvPr>
            <p:ph idx="1"/>
          </p:nvPr>
        </p:nvSpPr>
        <p:spPr>
          <a:xfrm>
            <a:off x="168812" y="1828800"/>
            <a:ext cx="11844996" cy="4825218"/>
          </a:xfrm>
        </p:spPr>
        <p:txBody>
          <a:bodyPr>
            <a:normAutofit lnSpcReduction="10000"/>
          </a:bodyPr>
          <a:lstStyle/>
          <a:p>
            <a:r>
              <a:rPr lang="en-US" dirty="0"/>
              <a:t>they are entrusted with the responsibility of accelerating the industrialization of their states </a:t>
            </a:r>
          </a:p>
          <a:p>
            <a:r>
              <a:rPr lang="en-US" dirty="0"/>
              <a:t>SIDCOs provide financial assistance to industrial concerns by way of loans guarantees and underwriting of or direct subscriptions to shares and debentures. </a:t>
            </a:r>
          </a:p>
          <a:p>
            <a:r>
              <a:rPr lang="en-US" dirty="0"/>
              <a:t>SIDCOs take 26 percent, private co-promoter takes 25 percent of the equity, and the rest is offered to the investing public. </a:t>
            </a:r>
          </a:p>
          <a:p>
            <a:r>
              <a:rPr lang="en-US" dirty="0"/>
              <a:t>SIDCOs undertake the development of industrial areas by providing all infrastructural facilities and initiation of new growth centers. </a:t>
            </a:r>
          </a:p>
          <a:p>
            <a:r>
              <a:rPr lang="en-US" dirty="0"/>
              <a:t>They also administer various State government incentive schemes. SIDCOs get refinance facilities form IDBI. They also borrow through bonds and accept deposits. </a:t>
            </a:r>
          </a:p>
          <a:p>
            <a:pPr marL="0" indent="0">
              <a:buNone/>
            </a:pPr>
            <a:endParaRPr lang="en-US" dirty="0"/>
          </a:p>
        </p:txBody>
      </p:sp>
    </p:spTree>
    <p:extLst>
      <p:ext uri="{BB962C8B-B14F-4D97-AF65-F5344CB8AC3E}">
        <p14:creationId xmlns:p14="http://schemas.microsoft.com/office/powerpoint/2010/main" val="184937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8A8F-9326-4655-81F4-684AFC88C4B6}"/>
              </a:ext>
            </a:extLst>
          </p:cNvPr>
          <p:cNvSpPr>
            <a:spLocks noGrp="1"/>
          </p:cNvSpPr>
          <p:nvPr>
            <p:ph type="title"/>
          </p:nvPr>
        </p:nvSpPr>
        <p:spPr>
          <a:xfrm>
            <a:off x="1026942" y="365125"/>
            <a:ext cx="10326858" cy="1013509"/>
          </a:xfrm>
        </p:spPr>
        <p:txBody>
          <a:bodyPr>
            <a:normAutofit fontScale="90000"/>
          </a:bodyPr>
          <a:lstStyle/>
          <a:p>
            <a:r>
              <a:rPr lang="en-US" sz="7200" b="1" dirty="0"/>
              <a:t>          </a:t>
            </a:r>
            <a:r>
              <a:rPr lang="en-US" sz="7200" b="1" dirty="0">
                <a:solidFill>
                  <a:srgbClr val="FF0000"/>
                </a:solidFill>
              </a:rPr>
              <a:t>Commercial banks </a:t>
            </a:r>
            <a:endParaRPr lang="en-US" sz="7200" dirty="0">
              <a:solidFill>
                <a:srgbClr val="FF0000"/>
              </a:solidFill>
            </a:endParaRPr>
          </a:p>
        </p:txBody>
      </p:sp>
      <p:sp>
        <p:nvSpPr>
          <p:cNvPr id="3" name="Content Placeholder 2">
            <a:extLst>
              <a:ext uri="{FF2B5EF4-FFF2-40B4-BE49-F238E27FC236}">
                <a16:creationId xmlns:a16="http://schemas.microsoft.com/office/drawing/2014/main" id="{EB3524A2-F1A2-4364-B13F-FCC273FA7C4F}"/>
              </a:ext>
            </a:extLst>
          </p:cNvPr>
          <p:cNvSpPr>
            <a:spLocks noGrp="1"/>
          </p:cNvSpPr>
          <p:nvPr>
            <p:ph idx="1"/>
          </p:nvPr>
        </p:nvSpPr>
        <p:spPr>
          <a:xfrm>
            <a:off x="649458" y="1378634"/>
            <a:ext cx="10515600" cy="5219113"/>
          </a:xfrm>
        </p:spPr>
        <p:txBody>
          <a:bodyPr>
            <a:normAutofit/>
          </a:bodyPr>
          <a:lstStyle/>
          <a:p>
            <a:r>
              <a:rPr lang="en-US" sz="4000" dirty="0"/>
              <a:t>Commercial banks are institutions that conduct business with profit motive by accepting public deposits and lending loans for various investment purposes. </a:t>
            </a:r>
          </a:p>
        </p:txBody>
      </p:sp>
      <p:sp>
        <p:nvSpPr>
          <p:cNvPr id="4" name="Rectangle 3">
            <a:extLst>
              <a:ext uri="{FF2B5EF4-FFF2-40B4-BE49-F238E27FC236}">
                <a16:creationId xmlns:a16="http://schemas.microsoft.com/office/drawing/2014/main" id="{8F8169DB-7119-408D-A807-6FD6E23B4AEC}"/>
              </a:ext>
            </a:extLst>
          </p:cNvPr>
          <p:cNvSpPr/>
          <p:nvPr/>
        </p:nvSpPr>
        <p:spPr>
          <a:xfrm>
            <a:off x="4138245" y="3784208"/>
            <a:ext cx="2771336" cy="11538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Functions of Commercial Banks </a:t>
            </a:r>
            <a:endParaRPr lang="en-US" sz="2800" dirty="0"/>
          </a:p>
        </p:txBody>
      </p:sp>
      <p:sp>
        <p:nvSpPr>
          <p:cNvPr id="5" name="Rectangle: Rounded Corners 4">
            <a:extLst>
              <a:ext uri="{FF2B5EF4-FFF2-40B4-BE49-F238E27FC236}">
                <a16:creationId xmlns:a16="http://schemas.microsoft.com/office/drawing/2014/main" id="{402D041D-5673-4AA4-ABAC-D6D17E5D62CB}"/>
              </a:ext>
            </a:extLst>
          </p:cNvPr>
          <p:cNvSpPr/>
          <p:nvPr/>
        </p:nvSpPr>
        <p:spPr>
          <a:xfrm>
            <a:off x="1706880" y="5444832"/>
            <a:ext cx="1730326" cy="702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Primary functions </a:t>
            </a:r>
            <a:endParaRPr lang="en-US" sz="2400" dirty="0"/>
          </a:p>
        </p:txBody>
      </p:sp>
      <p:sp>
        <p:nvSpPr>
          <p:cNvPr id="6" name="Rectangle: Rounded Corners 5">
            <a:extLst>
              <a:ext uri="{FF2B5EF4-FFF2-40B4-BE49-F238E27FC236}">
                <a16:creationId xmlns:a16="http://schemas.microsoft.com/office/drawing/2014/main" id="{7804AD29-3773-4471-BB6E-16843224E441}"/>
              </a:ext>
            </a:extLst>
          </p:cNvPr>
          <p:cNvSpPr/>
          <p:nvPr/>
        </p:nvSpPr>
        <p:spPr>
          <a:xfrm>
            <a:off x="4473526" y="5444832"/>
            <a:ext cx="1847557" cy="702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Secondary Functions</a:t>
            </a:r>
            <a:endParaRPr lang="en-US" sz="2400" dirty="0"/>
          </a:p>
        </p:txBody>
      </p:sp>
      <p:sp>
        <p:nvSpPr>
          <p:cNvPr id="7" name="Rectangle: Rounded Corners 6">
            <a:extLst>
              <a:ext uri="{FF2B5EF4-FFF2-40B4-BE49-F238E27FC236}">
                <a16:creationId xmlns:a16="http://schemas.microsoft.com/office/drawing/2014/main" id="{C263FBC4-17D3-4208-ACC1-FE6D53DB8C13}"/>
              </a:ext>
            </a:extLst>
          </p:cNvPr>
          <p:cNvSpPr/>
          <p:nvPr/>
        </p:nvSpPr>
        <p:spPr>
          <a:xfrm>
            <a:off x="7357403" y="5444832"/>
            <a:ext cx="1847557" cy="702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Other Functions </a:t>
            </a:r>
            <a:endParaRPr lang="en-US" sz="2400" dirty="0"/>
          </a:p>
        </p:txBody>
      </p:sp>
    </p:spTree>
    <p:extLst>
      <p:ext uri="{BB962C8B-B14F-4D97-AF65-F5344CB8AC3E}">
        <p14:creationId xmlns:p14="http://schemas.microsoft.com/office/powerpoint/2010/main" val="3627032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663C-2798-40F8-B066-2D8F0AA28AB7}"/>
              </a:ext>
            </a:extLst>
          </p:cNvPr>
          <p:cNvSpPr>
            <a:spLocks noGrp="1"/>
          </p:cNvSpPr>
          <p:nvPr>
            <p:ph type="title"/>
          </p:nvPr>
        </p:nvSpPr>
        <p:spPr>
          <a:xfrm>
            <a:off x="0" y="-98473"/>
            <a:ext cx="11353800" cy="1041008"/>
          </a:xfrm>
        </p:spPr>
        <p:txBody>
          <a:bodyPr>
            <a:normAutofit fontScale="90000"/>
          </a:bodyPr>
          <a:lstStyle/>
          <a:p>
            <a:br>
              <a:rPr lang="en-US" dirty="0"/>
            </a:br>
            <a:r>
              <a:rPr lang="en-US" dirty="0">
                <a:solidFill>
                  <a:srgbClr val="FF0000"/>
                </a:solidFill>
              </a:rPr>
              <a:t>                                </a:t>
            </a:r>
            <a:r>
              <a:rPr lang="en-US" b="1" dirty="0">
                <a:solidFill>
                  <a:srgbClr val="FF0000"/>
                </a:solidFill>
              </a:rPr>
              <a:t>Monetary Policy </a:t>
            </a:r>
            <a:endParaRPr lang="en-US" dirty="0">
              <a:solidFill>
                <a:srgbClr val="FF0000"/>
              </a:solidFill>
            </a:endParaRPr>
          </a:p>
        </p:txBody>
      </p:sp>
      <p:sp>
        <p:nvSpPr>
          <p:cNvPr id="3" name="Content Placeholder 2">
            <a:extLst>
              <a:ext uri="{FF2B5EF4-FFF2-40B4-BE49-F238E27FC236}">
                <a16:creationId xmlns:a16="http://schemas.microsoft.com/office/drawing/2014/main" id="{7902A810-E8D8-4FF5-8A0E-564081220507}"/>
              </a:ext>
            </a:extLst>
          </p:cNvPr>
          <p:cNvSpPr>
            <a:spLocks noGrp="1"/>
          </p:cNvSpPr>
          <p:nvPr>
            <p:ph idx="1"/>
          </p:nvPr>
        </p:nvSpPr>
        <p:spPr>
          <a:xfrm>
            <a:off x="168812" y="1083212"/>
            <a:ext cx="11619914" cy="5430130"/>
          </a:xfrm>
        </p:spPr>
        <p:txBody>
          <a:bodyPr/>
          <a:lstStyle/>
          <a:p>
            <a:endParaRPr lang="en-US" dirty="0"/>
          </a:p>
          <a:p>
            <a:r>
              <a:rPr lang="en-US" sz="3600" b="1" dirty="0"/>
              <a:t>Monetary Policy </a:t>
            </a:r>
            <a:r>
              <a:rPr lang="en-US" sz="3600" dirty="0"/>
              <a:t>is the macroeconomic policy being laid down by the Central Bank towards the management of money supply and interest rate. It is the demand side economic policy used by the government of a country to achieve macroeconomic objectives like inflation, consumption, growth and liquidity. </a:t>
            </a:r>
          </a:p>
        </p:txBody>
      </p:sp>
      <p:pic>
        <p:nvPicPr>
          <p:cNvPr id="4" name="Picture 3">
            <a:extLst>
              <a:ext uri="{FF2B5EF4-FFF2-40B4-BE49-F238E27FC236}">
                <a16:creationId xmlns:a16="http://schemas.microsoft.com/office/drawing/2014/main" id="{6CD309D7-7563-4024-897C-8607A71012A8}"/>
              </a:ext>
            </a:extLst>
          </p:cNvPr>
          <p:cNvPicPr>
            <a:picLocks noChangeAspect="1"/>
          </p:cNvPicPr>
          <p:nvPr/>
        </p:nvPicPr>
        <p:blipFill>
          <a:blip r:embed="rId2"/>
          <a:stretch>
            <a:fillRect/>
          </a:stretch>
        </p:blipFill>
        <p:spPr>
          <a:xfrm>
            <a:off x="7638757" y="4263032"/>
            <a:ext cx="3207434" cy="2250309"/>
          </a:xfrm>
          <a:prstGeom prst="rect">
            <a:avLst/>
          </a:prstGeom>
        </p:spPr>
      </p:pic>
    </p:spTree>
    <p:extLst>
      <p:ext uri="{BB962C8B-B14F-4D97-AF65-F5344CB8AC3E}">
        <p14:creationId xmlns:p14="http://schemas.microsoft.com/office/powerpoint/2010/main" val="2049842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47E9-53EC-49E8-A15F-0A837DE54217}"/>
              </a:ext>
            </a:extLst>
          </p:cNvPr>
          <p:cNvSpPr>
            <a:spLocks noGrp="1"/>
          </p:cNvSpPr>
          <p:nvPr>
            <p:ph type="title"/>
          </p:nvPr>
        </p:nvSpPr>
        <p:spPr>
          <a:xfrm>
            <a:off x="98473" y="379829"/>
            <a:ext cx="11915335" cy="1941340"/>
          </a:xfrm>
        </p:spPr>
        <p:txBody>
          <a:bodyPr>
            <a:noAutofit/>
          </a:bodyPr>
          <a:lstStyle/>
          <a:p>
            <a:r>
              <a:rPr lang="en-US" sz="3200" b="1" dirty="0">
                <a:solidFill>
                  <a:srgbClr val="FF0000"/>
                </a:solidFill>
              </a:rPr>
              <a:t>Monetary Policy: Expansionary Vs. Contractionary </a:t>
            </a:r>
            <a:br>
              <a:rPr lang="en-US" sz="3200" dirty="0"/>
            </a:br>
            <a:r>
              <a:rPr lang="en-US" sz="3200" dirty="0"/>
              <a:t>Expansionary policy is cheap money policy when a monetary authority uses its tools to stimulate the economy. An expansionary policy maintains short-term interest rates at a lower than usual rate or increases the total supply of money in the economy more rapidly than usual. </a:t>
            </a:r>
          </a:p>
        </p:txBody>
      </p:sp>
      <p:sp>
        <p:nvSpPr>
          <p:cNvPr id="3" name="Content Placeholder 2">
            <a:extLst>
              <a:ext uri="{FF2B5EF4-FFF2-40B4-BE49-F238E27FC236}">
                <a16:creationId xmlns:a16="http://schemas.microsoft.com/office/drawing/2014/main" id="{7FEB556E-A496-4C5A-9335-89A1FFA9453F}"/>
              </a:ext>
            </a:extLst>
          </p:cNvPr>
          <p:cNvSpPr>
            <a:spLocks noGrp="1"/>
          </p:cNvSpPr>
          <p:nvPr>
            <p:ph idx="1"/>
          </p:nvPr>
        </p:nvSpPr>
        <p:spPr>
          <a:xfrm>
            <a:off x="98473" y="2757269"/>
            <a:ext cx="10858501" cy="3307154"/>
          </a:xfrm>
        </p:spPr>
        <p:txBody>
          <a:bodyPr/>
          <a:lstStyle/>
          <a:p>
            <a:pPr marL="0" indent="0">
              <a:buNone/>
            </a:pPr>
            <a:r>
              <a:rPr lang="en-US" dirty="0"/>
              <a:t>The Contractionary monetary policy is dear money policy, which maintains short-term interest rates higher than usual or which slows the rate of growth in the money supply or even shrinks it. This slows short-term economic growth and lessens inflation. Contractionary monetary policy can lead to increased unemployment and depressed borrowing and spending by consumers and businesses, </a:t>
            </a:r>
          </a:p>
        </p:txBody>
      </p:sp>
    </p:spTree>
    <p:extLst>
      <p:ext uri="{BB962C8B-B14F-4D97-AF65-F5344CB8AC3E}">
        <p14:creationId xmlns:p14="http://schemas.microsoft.com/office/powerpoint/2010/main" val="4974565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DE37922-4889-45DB-B226-04FC9468B143}"/>
              </a:ext>
            </a:extLst>
          </p:cNvPr>
          <p:cNvPicPr>
            <a:picLocks noChangeAspect="1"/>
          </p:cNvPicPr>
          <p:nvPr/>
        </p:nvPicPr>
        <p:blipFill>
          <a:blip r:embed="rId2"/>
          <a:stretch>
            <a:fillRect/>
          </a:stretch>
        </p:blipFill>
        <p:spPr>
          <a:xfrm>
            <a:off x="5556129" y="167430"/>
            <a:ext cx="5909039" cy="6486587"/>
          </a:xfrm>
          <a:prstGeom prst="rect">
            <a:avLst/>
          </a:prstGeom>
        </p:spPr>
      </p:pic>
      <p:sp>
        <p:nvSpPr>
          <p:cNvPr id="2" name="Title 1">
            <a:extLst>
              <a:ext uri="{FF2B5EF4-FFF2-40B4-BE49-F238E27FC236}">
                <a16:creationId xmlns:a16="http://schemas.microsoft.com/office/drawing/2014/main" id="{83AE6C78-75EC-4D71-9BBA-ED1F69C22514}"/>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2CAA5482-6FF7-450E-9CEE-E047A4C05825}"/>
              </a:ext>
            </a:extLst>
          </p:cNvPr>
          <p:cNvPicPr>
            <a:picLocks noGrp="1" noChangeAspect="1"/>
          </p:cNvPicPr>
          <p:nvPr>
            <p:ph idx="1"/>
          </p:nvPr>
        </p:nvPicPr>
        <p:blipFill>
          <a:blip r:embed="rId3"/>
          <a:stretch>
            <a:fillRect/>
          </a:stretch>
        </p:blipFill>
        <p:spPr>
          <a:xfrm>
            <a:off x="430846" y="167431"/>
            <a:ext cx="4717929" cy="6486587"/>
          </a:xfrm>
          <a:prstGeom prst="rect">
            <a:avLst/>
          </a:prstGeom>
        </p:spPr>
      </p:pic>
    </p:spTree>
    <p:extLst>
      <p:ext uri="{BB962C8B-B14F-4D97-AF65-F5344CB8AC3E}">
        <p14:creationId xmlns:p14="http://schemas.microsoft.com/office/powerpoint/2010/main" val="3846781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2B0E-80FB-4E45-BE0D-E14F0D4EC339}"/>
              </a:ext>
            </a:extLst>
          </p:cNvPr>
          <p:cNvSpPr>
            <a:spLocks noGrp="1"/>
          </p:cNvSpPr>
          <p:nvPr>
            <p:ph type="title"/>
          </p:nvPr>
        </p:nvSpPr>
        <p:spPr>
          <a:xfrm>
            <a:off x="211016" y="126609"/>
            <a:ext cx="11142785" cy="1420837"/>
          </a:xfrm>
        </p:spPr>
        <p:txBody>
          <a:bodyPr>
            <a:normAutofit fontScale="90000"/>
          </a:bodyPr>
          <a:lstStyle/>
          <a:p>
            <a:r>
              <a:rPr lang="en-US" dirty="0"/>
              <a:t>1. Neutrality of Money:</a:t>
            </a:r>
            <a:br>
              <a:rPr lang="en-US" dirty="0"/>
            </a:br>
            <a:br>
              <a:rPr lang="en-US" dirty="0"/>
            </a:br>
            <a:r>
              <a:rPr lang="en-US" dirty="0">
                <a:solidFill>
                  <a:srgbClr val="FF0000"/>
                </a:solidFill>
              </a:rPr>
              <a:t>1. Neutrality of Money</a:t>
            </a:r>
            <a:r>
              <a:rPr lang="en-US" dirty="0"/>
              <a:t>:  </a:t>
            </a:r>
            <a:r>
              <a:rPr lang="en-US" sz="3600" dirty="0"/>
              <a:t>a. Chief exponents – </a:t>
            </a:r>
            <a:r>
              <a:rPr lang="en-US" sz="3600" dirty="0" err="1"/>
              <a:t>Wicksteed</a:t>
            </a:r>
            <a:r>
              <a:rPr lang="en-US" sz="3600" dirty="0"/>
              <a:t>, Hayek and Robertson</a:t>
            </a:r>
            <a:br>
              <a:rPr lang="en-US" sz="3600" dirty="0"/>
            </a:br>
            <a:r>
              <a:rPr lang="en-US" sz="3600" dirty="0"/>
              <a:t>b. Monetary changes are the root cause of all economic fluctuations</a:t>
            </a:r>
            <a:br>
              <a:rPr lang="en-US" sz="3600" dirty="0"/>
            </a:br>
            <a:r>
              <a:rPr lang="en-US" sz="3600" dirty="0"/>
              <a:t>and it causes distortion and disturbances in the proper operation of  the    economic system of the country</a:t>
            </a:r>
          </a:p>
        </p:txBody>
      </p:sp>
      <p:sp>
        <p:nvSpPr>
          <p:cNvPr id="3" name="Content Placeholder 2">
            <a:extLst>
              <a:ext uri="{FF2B5EF4-FFF2-40B4-BE49-F238E27FC236}">
                <a16:creationId xmlns:a16="http://schemas.microsoft.com/office/drawing/2014/main" id="{0B1EDAC1-980E-44E4-836D-8B95A8B8DE62}"/>
              </a:ext>
            </a:extLst>
          </p:cNvPr>
          <p:cNvSpPr>
            <a:spLocks noGrp="1"/>
          </p:cNvSpPr>
          <p:nvPr>
            <p:ph idx="1"/>
          </p:nvPr>
        </p:nvSpPr>
        <p:spPr>
          <a:xfrm>
            <a:off x="1" y="2658795"/>
            <a:ext cx="11353800" cy="4072596"/>
          </a:xfrm>
        </p:spPr>
        <p:txBody>
          <a:bodyPr/>
          <a:lstStyle/>
          <a:p>
            <a:r>
              <a:rPr lang="en-US" dirty="0">
                <a:solidFill>
                  <a:srgbClr val="FF0000"/>
                </a:solidFill>
              </a:rPr>
              <a:t>2. Exchange Rate Stability:</a:t>
            </a:r>
          </a:p>
          <a:p>
            <a:r>
              <a:rPr lang="en-US" dirty="0"/>
              <a:t>a. Traditional objective of monetary authority</a:t>
            </a:r>
          </a:p>
          <a:p>
            <a:r>
              <a:rPr lang="en-US" dirty="0"/>
              <a:t>b. Under gold standard when there was disequilibrium in BOP’s of</a:t>
            </a:r>
          </a:p>
          <a:p>
            <a:r>
              <a:rPr lang="en-US" dirty="0"/>
              <a:t>the country it was automatically corrected by movements</a:t>
            </a:r>
          </a:p>
          <a:p>
            <a:r>
              <a:rPr lang="en-US" dirty="0"/>
              <a:t>c. if there is instability in the exchange rates there will be outflow or</a:t>
            </a:r>
          </a:p>
          <a:p>
            <a:r>
              <a:rPr lang="en-US" dirty="0"/>
              <a:t>inflow of gold and causes </a:t>
            </a:r>
            <a:r>
              <a:rPr lang="en-US" dirty="0" err="1"/>
              <a:t>unfavourable</a:t>
            </a:r>
            <a:r>
              <a:rPr lang="en-US" dirty="0"/>
              <a:t> </a:t>
            </a:r>
            <a:r>
              <a:rPr lang="en-US" dirty="0" err="1"/>
              <a:t>BoP</a:t>
            </a:r>
            <a:r>
              <a:rPr lang="en-US" dirty="0"/>
              <a:t>, so stable exchange rates are</a:t>
            </a:r>
          </a:p>
          <a:p>
            <a:r>
              <a:rPr lang="en-US" dirty="0"/>
              <a:t>advocated</a:t>
            </a:r>
          </a:p>
        </p:txBody>
      </p:sp>
    </p:spTree>
    <p:extLst>
      <p:ext uri="{BB962C8B-B14F-4D97-AF65-F5344CB8AC3E}">
        <p14:creationId xmlns:p14="http://schemas.microsoft.com/office/powerpoint/2010/main" val="17110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7371-1795-409D-A3B1-41734320B908}"/>
              </a:ext>
            </a:extLst>
          </p:cNvPr>
          <p:cNvSpPr>
            <a:spLocks noGrp="1"/>
          </p:cNvSpPr>
          <p:nvPr>
            <p:ph type="title"/>
          </p:nvPr>
        </p:nvSpPr>
        <p:spPr>
          <a:xfrm>
            <a:off x="675249" y="365125"/>
            <a:ext cx="10678551" cy="6148217"/>
          </a:xfrm>
        </p:spPr>
        <p:txBody>
          <a:bodyPr>
            <a:normAutofit fontScale="90000"/>
          </a:bodyPr>
          <a:lstStyle/>
          <a:p>
            <a:r>
              <a:rPr lang="en-US" dirty="0">
                <a:solidFill>
                  <a:srgbClr val="FF0000"/>
                </a:solidFill>
              </a:rPr>
              <a:t>3. Price Stability</a:t>
            </a:r>
            <a:r>
              <a:rPr lang="en-US" dirty="0"/>
              <a:t>:</a:t>
            </a:r>
            <a:br>
              <a:rPr lang="en-US" dirty="0"/>
            </a:br>
            <a:r>
              <a:rPr lang="en-US" dirty="0"/>
              <a:t>a. Supporters – </a:t>
            </a:r>
            <a:r>
              <a:rPr lang="en-US" dirty="0" err="1"/>
              <a:t>Crustave</a:t>
            </a:r>
            <a:r>
              <a:rPr lang="en-US" dirty="0"/>
              <a:t> Cassel and Keynes</a:t>
            </a:r>
            <a:br>
              <a:rPr lang="en-US" dirty="0"/>
            </a:br>
            <a:r>
              <a:rPr lang="en-US" dirty="0"/>
              <a:t>b. The effect of stable price – Promotes business activity and ensure</a:t>
            </a:r>
            <a:br>
              <a:rPr lang="en-US" dirty="0"/>
            </a:br>
            <a:r>
              <a:rPr lang="en-US" dirty="0"/>
              <a:t>equitable distribution of income and wealth and promotes prosperity and</a:t>
            </a:r>
            <a:br>
              <a:rPr lang="en-US" dirty="0"/>
            </a:br>
            <a:r>
              <a:rPr lang="en-US" dirty="0"/>
              <a:t>welfare in the community</a:t>
            </a:r>
            <a:br>
              <a:rPr lang="en-US" dirty="0"/>
            </a:br>
            <a:r>
              <a:rPr lang="en-US" dirty="0"/>
              <a:t>c. Price stability does not mean price rigidity or price stagnation. A</a:t>
            </a:r>
            <a:br>
              <a:rPr lang="en-US" dirty="0"/>
            </a:br>
            <a:r>
              <a:rPr lang="en-US" dirty="0"/>
              <a:t>mild increase in the price level provides a tonic for economic growth</a:t>
            </a:r>
          </a:p>
        </p:txBody>
      </p:sp>
      <p:sp>
        <p:nvSpPr>
          <p:cNvPr id="3" name="Content Placeholder 2">
            <a:extLst>
              <a:ext uri="{FF2B5EF4-FFF2-40B4-BE49-F238E27FC236}">
                <a16:creationId xmlns:a16="http://schemas.microsoft.com/office/drawing/2014/main" id="{B4C80181-A649-45F4-9F2E-E335528C9F98}"/>
              </a:ext>
            </a:extLst>
          </p:cNvPr>
          <p:cNvSpPr>
            <a:spLocks noGrp="1"/>
          </p:cNvSpPr>
          <p:nvPr>
            <p:ph idx="1"/>
          </p:nvPr>
        </p:nvSpPr>
        <p:spPr>
          <a:xfrm>
            <a:off x="534572" y="3868615"/>
            <a:ext cx="10819228" cy="2308348"/>
          </a:xfrm>
        </p:spPr>
        <p:txBody>
          <a:bodyPr/>
          <a:lstStyle/>
          <a:p>
            <a:r>
              <a:rPr lang="en-US" dirty="0"/>
              <a:t> </a:t>
            </a:r>
          </a:p>
        </p:txBody>
      </p:sp>
    </p:spTree>
    <p:extLst>
      <p:ext uri="{BB962C8B-B14F-4D97-AF65-F5344CB8AC3E}">
        <p14:creationId xmlns:p14="http://schemas.microsoft.com/office/powerpoint/2010/main" val="1456127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E90C-1F8E-4491-A895-D7FC7BA9690D}"/>
              </a:ext>
            </a:extLst>
          </p:cNvPr>
          <p:cNvSpPr>
            <a:spLocks noGrp="1"/>
          </p:cNvSpPr>
          <p:nvPr>
            <p:ph type="title"/>
          </p:nvPr>
        </p:nvSpPr>
        <p:spPr>
          <a:xfrm>
            <a:off x="1" y="1"/>
            <a:ext cx="11353800" cy="2897944"/>
          </a:xfrm>
        </p:spPr>
        <p:txBody>
          <a:bodyPr>
            <a:noAutofit/>
          </a:bodyPr>
          <a:lstStyle/>
          <a:p>
            <a:r>
              <a:rPr lang="en-US" sz="2800" dirty="0">
                <a:solidFill>
                  <a:srgbClr val="FF0000"/>
                </a:solidFill>
              </a:rPr>
              <a:t>4. Full Employment:</a:t>
            </a:r>
            <a:br>
              <a:rPr lang="en-US" sz="2800" dirty="0">
                <a:solidFill>
                  <a:srgbClr val="FF0000"/>
                </a:solidFill>
              </a:rPr>
            </a:br>
            <a:br>
              <a:rPr lang="en-US" sz="2800" dirty="0"/>
            </a:br>
            <a:r>
              <a:rPr lang="en-US" sz="2800" dirty="0"/>
              <a:t>a. There is unemployment during depression</a:t>
            </a:r>
            <a:br>
              <a:rPr lang="en-US" sz="2800" dirty="0"/>
            </a:br>
            <a:r>
              <a:rPr lang="en-US" sz="2800" dirty="0"/>
              <a:t>b. To get full employment </a:t>
            </a:r>
            <a:r>
              <a:rPr lang="en-US" sz="2800" dirty="0" err="1"/>
              <a:t>J.M.Keynes</a:t>
            </a:r>
            <a:r>
              <a:rPr lang="en-US" sz="2800" dirty="0"/>
              <a:t> supported monetary policy,</a:t>
            </a:r>
            <a:br>
              <a:rPr lang="en-US" sz="2800" dirty="0"/>
            </a:br>
            <a:r>
              <a:rPr lang="en-US" sz="2800" dirty="0"/>
              <a:t>so it gained full support as the chief objective of monetary policy</a:t>
            </a:r>
          </a:p>
        </p:txBody>
      </p:sp>
      <p:sp>
        <p:nvSpPr>
          <p:cNvPr id="3" name="Content Placeholder 2">
            <a:extLst>
              <a:ext uri="{FF2B5EF4-FFF2-40B4-BE49-F238E27FC236}">
                <a16:creationId xmlns:a16="http://schemas.microsoft.com/office/drawing/2014/main" id="{85384413-41F3-4F5F-95B6-8E2F76BEDD01}"/>
              </a:ext>
            </a:extLst>
          </p:cNvPr>
          <p:cNvSpPr>
            <a:spLocks noGrp="1"/>
          </p:cNvSpPr>
          <p:nvPr>
            <p:ph idx="1"/>
          </p:nvPr>
        </p:nvSpPr>
        <p:spPr>
          <a:xfrm>
            <a:off x="67994" y="2595601"/>
            <a:ext cx="12056011" cy="4262398"/>
          </a:xfrm>
        </p:spPr>
        <p:txBody>
          <a:bodyPr>
            <a:normAutofit lnSpcReduction="10000"/>
          </a:bodyPr>
          <a:lstStyle/>
          <a:p>
            <a:r>
              <a:rPr lang="en-US" sz="2400" dirty="0">
                <a:solidFill>
                  <a:srgbClr val="FF0000"/>
                </a:solidFill>
              </a:rPr>
              <a:t>5. Economic Growth:</a:t>
            </a:r>
          </a:p>
          <a:p>
            <a:r>
              <a:rPr lang="en-US" sz="2400" dirty="0"/>
              <a:t>a. Meaning – Increase in real per capita income for the satisfaction</a:t>
            </a:r>
          </a:p>
          <a:p>
            <a:r>
              <a:rPr lang="en-US" sz="2400" dirty="0"/>
              <a:t>of human wants</a:t>
            </a:r>
          </a:p>
          <a:p>
            <a:r>
              <a:rPr lang="en-US" sz="2400" dirty="0"/>
              <a:t>b. Need – Maintaining equilibrium between the total demand for  money and total production capacity and creating </a:t>
            </a:r>
            <a:r>
              <a:rPr lang="en-US" sz="2400" dirty="0" err="1"/>
              <a:t>favourable</a:t>
            </a:r>
            <a:r>
              <a:rPr lang="en-US" sz="2400" dirty="0"/>
              <a:t>  conditions</a:t>
            </a:r>
          </a:p>
          <a:p>
            <a:r>
              <a:rPr lang="en-US" sz="2400" dirty="0"/>
              <a:t>for saving and investment</a:t>
            </a:r>
          </a:p>
          <a:p>
            <a:pPr marL="0" indent="0">
              <a:buNone/>
            </a:pPr>
            <a:r>
              <a:rPr lang="en-US" sz="2400" dirty="0">
                <a:solidFill>
                  <a:srgbClr val="FF0000"/>
                </a:solidFill>
              </a:rPr>
              <a:t>6. Equilibrium in the Balance of Payments</a:t>
            </a:r>
            <a:r>
              <a:rPr lang="en-US" sz="2400" dirty="0"/>
              <a:t>: As the deficit in </a:t>
            </a:r>
            <a:r>
              <a:rPr lang="en-US" sz="2400" dirty="0" err="1"/>
              <a:t>BoP</a:t>
            </a:r>
            <a:r>
              <a:rPr lang="en-US" sz="2400" dirty="0"/>
              <a:t> reduces</a:t>
            </a:r>
          </a:p>
          <a:p>
            <a:r>
              <a:rPr lang="en-US" sz="2400" dirty="0"/>
              <a:t>the ability of an economy to achieve other objectives less developed</a:t>
            </a:r>
          </a:p>
          <a:p>
            <a:r>
              <a:rPr lang="en-US" sz="2400" dirty="0"/>
              <a:t>countries have to curtail their imports. So RBI makes efforts to maintain</a:t>
            </a:r>
          </a:p>
          <a:p>
            <a:r>
              <a:rPr lang="en-US" sz="2400" dirty="0"/>
              <a:t>equilibrium in BOP</a:t>
            </a:r>
          </a:p>
        </p:txBody>
      </p:sp>
    </p:spTree>
    <p:extLst>
      <p:ext uri="{BB962C8B-B14F-4D97-AF65-F5344CB8AC3E}">
        <p14:creationId xmlns:p14="http://schemas.microsoft.com/office/powerpoint/2010/main" val="3147444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02BF-893E-4AFF-B5FA-F4852261EE4B}"/>
              </a:ext>
            </a:extLst>
          </p:cNvPr>
          <p:cNvSpPr>
            <a:spLocks noGrp="1"/>
          </p:cNvSpPr>
          <p:nvPr>
            <p:ph type="title"/>
          </p:nvPr>
        </p:nvSpPr>
        <p:spPr>
          <a:xfrm>
            <a:off x="1306286" y="365125"/>
            <a:ext cx="10624457" cy="752475"/>
          </a:xfrm>
        </p:spPr>
        <p:txBody>
          <a:bodyPr>
            <a:normAutofit fontScale="90000"/>
          </a:bodyPr>
          <a:lstStyle/>
          <a:p>
            <a:br>
              <a:rPr lang="en-US" dirty="0"/>
            </a:br>
            <a:r>
              <a:rPr lang="en-US" b="1" dirty="0">
                <a:solidFill>
                  <a:srgbClr val="FF0000"/>
                </a:solidFill>
              </a:rPr>
              <a:t>Recent Advancements in Banking Sector </a:t>
            </a:r>
            <a:endParaRPr lang="en-US" dirty="0">
              <a:solidFill>
                <a:srgbClr val="FF0000"/>
              </a:solidFill>
            </a:endParaRPr>
          </a:p>
        </p:txBody>
      </p:sp>
      <p:sp>
        <p:nvSpPr>
          <p:cNvPr id="3" name="Content Placeholder 2">
            <a:extLst>
              <a:ext uri="{FF2B5EF4-FFF2-40B4-BE49-F238E27FC236}">
                <a16:creationId xmlns:a16="http://schemas.microsoft.com/office/drawing/2014/main" id="{7C85A104-8B4C-4EB4-90D8-65F216CCBDF0}"/>
              </a:ext>
            </a:extLst>
          </p:cNvPr>
          <p:cNvSpPr>
            <a:spLocks noGrp="1"/>
          </p:cNvSpPr>
          <p:nvPr>
            <p:ph idx="1"/>
          </p:nvPr>
        </p:nvSpPr>
        <p:spPr>
          <a:xfrm>
            <a:off x="232229" y="1320800"/>
            <a:ext cx="11800114" cy="5537200"/>
          </a:xfrm>
        </p:spPr>
        <p:txBody>
          <a:bodyPr/>
          <a:lstStyle/>
          <a:p>
            <a:pPr marL="0" indent="0">
              <a:buNone/>
            </a:pPr>
            <a:r>
              <a:rPr lang="en-US" dirty="0"/>
              <a:t>Online banking, also known as internet banking, is an electronic payment system that enables customers of a bank or other financial institution to conduct a range of financial transactions through the financial institution’s website. </a:t>
            </a:r>
          </a:p>
          <a:p>
            <a:pPr marL="0" indent="0">
              <a:buNone/>
            </a:pPr>
            <a:r>
              <a:rPr lang="en-US" dirty="0"/>
              <a:t>                                                           </a:t>
            </a:r>
          </a:p>
        </p:txBody>
      </p:sp>
      <p:pic>
        <p:nvPicPr>
          <p:cNvPr id="4" name="Picture 3">
            <a:extLst>
              <a:ext uri="{FF2B5EF4-FFF2-40B4-BE49-F238E27FC236}">
                <a16:creationId xmlns:a16="http://schemas.microsoft.com/office/drawing/2014/main" id="{6BA383D2-FF71-44A2-9295-0A45A67393FC}"/>
              </a:ext>
            </a:extLst>
          </p:cNvPr>
          <p:cNvPicPr>
            <a:picLocks noChangeAspect="1"/>
          </p:cNvPicPr>
          <p:nvPr/>
        </p:nvPicPr>
        <p:blipFill>
          <a:blip r:embed="rId2"/>
          <a:stretch>
            <a:fillRect/>
          </a:stretch>
        </p:blipFill>
        <p:spPr>
          <a:xfrm>
            <a:off x="682172" y="2844800"/>
            <a:ext cx="4238171" cy="2946400"/>
          </a:xfrm>
          <a:prstGeom prst="rect">
            <a:avLst/>
          </a:prstGeom>
        </p:spPr>
      </p:pic>
      <p:sp>
        <p:nvSpPr>
          <p:cNvPr id="6" name="TextBox 5">
            <a:extLst>
              <a:ext uri="{FF2B5EF4-FFF2-40B4-BE49-F238E27FC236}">
                <a16:creationId xmlns:a16="http://schemas.microsoft.com/office/drawing/2014/main" id="{8B183259-DCAF-44E2-89CC-F938FBE4AAC7}"/>
              </a:ext>
            </a:extLst>
          </p:cNvPr>
          <p:cNvSpPr txBox="1"/>
          <p:nvPr/>
        </p:nvSpPr>
        <p:spPr>
          <a:xfrm>
            <a:off x="5196113" y="2844800"/>
            <a:ext cx="3672115" cy="4031873"/>
          </a:xfrm>
          <a:prstGeom prst="rect">
            <a:avLst/>
          </a:prstGeom>
          <a:noFill/>
        </p:spPr>
        <p:txBody>
          <a:bodyPr wrap="square" rtlCol="0">
            <a:spAutoFit/>
          </a:bodyPr>
          <a:lstStyle/>
          <a:p>
            <a:r>
              <a:rPr lang="en-US" sz="3200" dirty="0"/>
              <a:t>Today, “virtual banks” (or “direct banks”) have only an internet presence, which enables them to lower costs than traditional brick-and-mortar banks</a:t>
            </a:r>
            <a:r>
              <a:rPr lang="en-US" dirty="0"/>
              <a:t>. </a:t>
            </a:r>
          </a:p>
        </p:txBody>
      </p:sp>
    </p:spTree>
    <p:extLst>
      <p:ext uri="{BB962C8B-B14F-4D97-AF65-F5344CB8AC3E}">
        <p14:creationId xmlns:p14="http://schemas.microsoft.com/office/powerpoint/2010/main" val="3580450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31AD1-14FF-4C00-BD7D-A958A40E7201}"/>
              </a:ext>
            </a:extLst>
          </p:cNvPr>
          <p:cNvSpPr>
            <a:spLocks noGrp="1"/>
          </p:cNvSpPr>
          <p:nvPr>
            <p:ph type="title"/>
          </p:nvPr>
        </p:nvSpPr>
        <p:spPr>
          <a:xfrm>
            <a:off x="1012874" y="365126"/>
            <a:ext cx="10340926" cy="507072"/>
          </a:xfrm>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FB73148F-F567-4328-A4B3-CCDB2DF74117}"/>
              </a:ext>
            </a:extLst>
          </p:cNvPr>
          <p:cNvPicPr>
            <a:picLocks noGrp="1" noChangeAspect="1"/>
          </p:cNvPicPr>
          <p:nvPr>
            <p:ph idx="1"/>
          </p:nvPr>
        </p:nvPicPr>
        <p:blipFill>
          <a:blip r:embed="rId2"/>
          <a:stretch>
            <a:fillRect/>
          </a:stretch>
        </p:blipFill>
        <p:spPr>
          <a:xfrm>
            <a:off x="293077" y="56272"/>
            <a:ext cx="11605846" cy="6696220"/>
          </a:xfrm>
          <a:prstGeom prst="rect">
            <a:avLst/>
          </a:prstGeom>
        </p:spPr>
      </p:pic>
    </p:spTree>
    <p:extLst>
      <p:ext uri="{BB962C8B-B14F-4D97-AF65-F5344CB8AC3E}">
        <p14:creationId xmlns:p14="http://schemas.microsoft.com/office/powerpoint/2010/main" val="456699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E62D-28AB-4762-B9F2-0939A40EE24E}"/>
              </a:ext>
            </a:extLst>
          </p:cNvPr>
          <p:cNvSpPr>
            <a:spLocks noGrp="1"/>
          </p:cNvSpPr>
          <p:nvPr>
            <p:ph type="title"/>
          </p:nvPr>
        </p:nvSpPr>
        <p:spPr>
          <a:xfrm>
            <a:off x="1392702" y="365125"/>
            <a:ext cx="9961097" cy="732155"/>
          </a:xfrm>
        </p:spPr>
        <p:txBody>
          <a:bodyPr>
            <a:noAutofit/>
          </a:bodyPr>
          <a:lstStyle/>
          <a:p>
            <a:r>
              <a:rPr lang="en-US" sz="4800" b="1" dirty="0">
                <a:solidFill>
                  <a:schemeClr val="tx1">
                    <a:lumMod val="75000"/>
                  </a:schemeClr>
                </a:solidFill>
              </a:rPr>
              <a:t>ATM (Automated Teller Machine) </a:t>
            </a:r>
            <a:endParaRPr lang="en-US" sz="4800" dirty="0">
              <a:solidFill>
                <a:schemeClr val="tx1">
                  <a:lumMod val="75000"/>
                </a:schemeClr>
              </a:solidFill>
            </a:endParaRPr>
          </a:p>
        </p:txBody>
      </p:sp>
      <p:sp>
        <p:nvSpPr>
          <p:cNvPr id="3" name="Content Placeholder 2">
            <a:extLst>
              <a:ext uri="{FF2B5EF4-FFF2-40B4-BE49-F238E27FC236}">
                <a16:creationId xmlns:a16="http://schemas.microsoft.com/office/drawing/2014/main" id="{D6311755-7BC1-42E1-9089-3F4FE0C9D496}"/>
              </a:ext>
            </a:extLst>
          </p:cNvPr>
          <p:cNvSpPr>
            <a:spLocks noGrp="1"/>
          </p:cNvSpPr>
          <p:nvPr>
            <p:ph idx="1"/>
          </p:nvPr>
        </p:nvSpPr>
        <p:spPr>
          <a:xfrm>
            <a:off x="407963" y="1097280"/>
            <a:ext cx="11676185" cy="5079683"/>
          </a:xfrm>
        </p:spPr>
        <p:txBody>
          <a:bodyPr>
            <a:normAutofit/>
          </a:bodyPr>
          <a:lstStyle/>
          <a:p>
            <a:r>
              <a:rPr lang="en-US" sz="4000" dirty="0"/>
              <a:t>ATMs transformed the bank tech system when they were first introduced in 1967. The next revolution in ATMs is likely to involve contactless payments. Much like Apple Pay or Google Wallet, soon we will be able to conduct contactless ATM transactions using a smartphone. </a:t>
            </a:r>
          </a:p>
        </p:txBody>
      </p:sp>
      <p:pic>
        <p:nvPicPr>
          <p:cNvPr id="4" name="Picture 3">
            <a:extLst>
              <a:ext uri="{FF2B5EF4-FFF2-40B4-BE49-F238E27FC236}">
                <a16:creationId xmlns:a16="http://schemas.microsoft.com/office/drawing/2014/main" id="{3E0E1AB7-AC65-4A80-96BD-3194AAA7CCEA}"/>
              </a:ext>
            </a:extLst>
          </p:cNvPr>
          <p:cNvPicPr>
            <a:picLocks noChangeAspect="1"/>
          </p:cNvPicPr>
          <p:nvPr/>
        </p:nvPicPr>
        <p:blipFill>
          <a:blip r:embed="rId2"/>
          <a:stretch>
            <a:fillRect/>
          </a:stretch>
        </p:blipFill>
        <p:spPr>
          <a:xfrm>
            <a:off x="4248443" y="3953023"/>
            <a:ext cx="6231988" cy="2384578"/>
          </a:xfrm>
          <a:prstGeom prst="rect">
            <a:avLst/>
          </a:prstGeom>
        </p:spPr>
      </p:pic>
    </p:spTree>
    <p:extLst>
      <p:ext uri="{BB962C8B-B14F-4D97-AF65-F5344CB8AC3E}">
        <p14:creationId xmlns:p14="http://schemas.microsoft.com/office/powerpoint/2010/main" val="2652278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F83C2A-5ACA-409F-90C5-7ED66B0396F7}"/>
              </a:ext>
            </a:extLst>
          </p:cNvPr>
          <p:cNvSpPr>
            <a:spLocks noGrp="1"/>
          </p:cNvSpPr>
          <p:nvPr>
            <p:ph idx="1"/>
          </p:nvPr>
        </p:nvSpPr>
        <p:spPr>
          <a:xfrm>
            <a:off x="379828" y="365125"/>
            <a:ext cx="10973972" cy="6281860"/>
          </a:xfrm>
        </p:spPr>
        <p:txBody>
          <a:bodyPr>
            <a:normAutofit/>
          </a:bodyPr>
          <a:lstStyle/>
          <a:p>
            <a:r>
              <a:rPr lang="en-US" sz="4400" b="1" dirty="0">
                <a:solidFill>
                  <a:schemeClr val="tx1">
                    <a:lumMod val="75000"/>
                  </a:schemeClr>
                </a:solidFill>
              </a:rPr>
              <a:t>Paytm</a:t>
            </a:r>
          </a:p>
          <a:p>
            <a:r>
              <a:rPr lang="en-US" sz="3600" b="1" dirty="0"/>
              <a:t> </a:t>
            </a:r>
            <a:r>
              <a:rPr lang="en-US" sz="3600" dirty="0"/>
              <a:t>Payments Bank. In August 2015, Paytm received a license from RBI to launch a payments bank. The Paytm Payments Bank is a separate entity in which founder Vijay Shekhar Sharma will hold 51% share, One97 Communications holds 39% and 10% will be held by a subsidiary of One97 and Sharma. </a:t>
            </a:r>
          </a:p>
        </p:txBody>
      </p:sp>
      <p:sp>
        <p:nvSpPr>
          <p:cNvPr id="5" name="Title 4">
            <a:extLst>
              <a:ext uri="{FF2B5EF4-FFF2-40B4-BE49-F238E27FC236}">
                <a16:creationId xmlns:a16="http://schemas.microsoft.com/office/drawing/2014/main" id="{C5591690-1121-4C3C-950B-EFE4B057616C}"/>
              </a:ext>
            </a:extLst>
          </p:cNvPr>
          <p:cNvSpPr>
            <a:spLocks noGrp="1"/>
          </p:cNvSpPr>
          <p:nvPr>
            <p:ph type="title"/>
          </p:nvPr>
        </p:nvSpPr>
        <p:spPr>
          <a:xfrm>
            <a:off x="379828" y="211014"/>
            <a:ext cx="10973972" cy="3742007"/>
          </a:xfrm>
        </p:spPr>
        <p:txBody>
          <a:bodyPr/>
          <a:lstStyle/>
          <a:p>
            <a:br>
              <a:rPr lang="en-US" dirty="0"/>
            </a:br>
            <a:endParaRPr lang="en-US" dirty="0"/>
          </a:p>
        </p:txBody>
      </p:sp>
      <p:pic>
        <p:nvPicPr>
          <p:cNvPr id="6" name="Picture 5">
            <a:extLst>
              <a:ext uri="{FF2B5EF4-FFF2-40B4-BE49-F238E27FC236}">
                <a16:creationId xmlns:a16="http://schemas.microsoft.com/office/drawing/2014/main" id="{36F1F4DF-416C-47B9-8FE9-1F93799900EE}"/>
              </a:ext>
            </a:extLst>
          </p:cNvPr>
          <p:cNvPicPr>
            <a:picLocks noChangeAspect="1"/>
          </p:cNvPicPr>
          <p:nvPr/>
        </p:nvPicPr>
        <p:blipFill>
          <a:blip r:embed="rId2"/>
          <a:stretch>
            <a:fillRect/>
          </a:stretch>
        </p:blipFill>
        <p:spPr>
          <a:xfrm>
            <a:off x="6907237" y="3590327"/>
            <a:ext cx="4276578" cy="3056658"/>
          </a:xfrm>
          <a:prstGeom prst="rect">
            <a:avLst/>
          </a:prstGeom>
        </p:spPr>
      </p:pic>
    </p:spTree>
    <p:extLst>
      <p:ext uri="{BB962C8B-B14F-4D97-AF65-F5344CB8AC3E}">
        <p14:creationId xmlns:p14="http://schemas.microsoft.com/office/powerpoint/2010/main" val="106489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C53A5-1510-482A-B720-A155BC9E19E6}"/>
              </a:ext>
            </a:extLst>
          </p:cNvPr>
          <p:cNvSpPr>
            <a:spLocks noGrp="1"/>
          </p:cNvSpPr>
          <p:nvPr>
            <p:ph type="title"/>
          </p:nvPr>
        </p:nvSpPr>
        <p:spPr>
          <a:xfrm>
            <a:off x="2510828" y="365125"/>
            <a:ext cx="7170344" cy="3177766"/>
          </a:xfrm>
        </p:spPr>
        <p:txBody>
          <a:bodyPr/>
          <a:lstStyle/>
          <a:p>
            <a:endParaRPr lang="en-US" dirty="0"/>
          </a:p>
        </p:txBody>
      </p:sp>
      <p:pic>
        <p:nvPicPr>
          <p:cNvPr id="4" name="Content Placeholder 3">
            <a:extLst>
              <a:ext uri="{FF2B5EF4-FFF2-40B4-BE49-F238E27FC236}">
                <a16:creationId xmlns:a16="http://schemas.microsoft.com/office/drawing/2014/main" id="{7BF8F20C-DA96-4A75-B93A-710CE06BF0A0}"/>
              </a:ext>
            </a:extLst>
          </p:cNvPr>
          <p:cNvPicPr>
            <a:picLocks noGrp="1" noChangeAspect="1"/>
          </p:cNvPicPr>
          <p:nvPr>
            <p:ph idx="1"/>
          </p:nvPr>
        </p:nvPicPr>
        <p:blipFill>
          <a:blip r:embed="rId2"/>
          <a:stretch>
            <a:fillRect/>
          </a:stretch>
        </p:blipFill>
        <p:spPr>
          <a:xfrm>
            <a:off x="1491174" y="365125"/>
            <a:ext cx="8693835" cy="5726186"/>
          </a:xfrm>
          <a:prstGeom prst="rect">
            <a:avLst/>
          </a:prstGeom>
        </p:spPr>
      </p:pic>
      <p:sp>
        <p:nvSpPr>
          <p:cNvPr id="6" name="TextBox 5">
            <a:extLst>
              <a:ext uri="{FF2B5EF4-FFF2-40B4-BE49-F238E27FC236}">
                <a16:creationId xmlns:a16="http://schemas.microsoft.com/office/drawing/2014/main" id="{84666978-243C-4F26-AA21-D90AA7F18FCF}"/>
              </a:ext>
            </a:extLst>
          </p:cNvPr>
          <p:cNvSpPr txBox="1"/>
          <p:nvPr/>
        </p:nvSpPr>
        <p:spPr>
          <a:xfrm>
            <a:off x="84406" y="3542891"/>
            <a:ext cx="11802793" cy="369332"/>
          </a:xfrm>
          <a:prstGeom prst="rect">
            <a:avLst/>
          </a:prstGeom>
          <a:noFill/>
        </p:spPr>
        <p:txBody>
          <a:bodyPr wrap="square" rtlCol="0">
            <a:spAutoFit/>
          </a:bodyPr>
          <a:lstStyle/>
          <a:p>
            <a:r>
              <a:rPr lang="en-US" dirty="0"/>
              <a:t> </a:t>
            </a:r>
            <a:endParaRPr lang="en-US" sz="2800" dirty="0"/>
          </a:p>
        </p:txBody>
      </p:sp>
    </p:spTree>
    <p:extLst>
      <p:ext uri="{BB962C8B-B14F-4D97-AF65-F5344CB8AC3E}">
        <p14:creationId xmlns:p14="http://schemas.microsoft.com/office/powerpoint/2010/main" val="1974757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E78A-3D57-4D2A-B524-DDBFA2CA7DEA}"/>
              </a:ext>
            </a:extLst>
          </p:cNvPr>
          <p:cNvSpPr>
            <a:spLocks noGrp="1"/>
          </p:cNvSpPr>
          <p:nvPr>
            <p:ph type="title"/>
          </p:nvPr>
        </p:nvSpPr>
        <p:spPr>
          <a:xfrm>
            <a:off x="295422" y="1"/>
            <a:ext cx="11058378" cy="1690688"/>
          </a:xfrm>
        </p:spPr>
        <p:txBody>
          <a:bodyPr>
            <a:normAutofit/>
          </a:bodyPr>
          <a:lstStyle/>
          <a:p>
            <a:r>
              <a:rPr lang="en-US" sz="5400" b="1" dirty="0">
                <a:solidFill>
                  <a:srgbClr val="C00000"/>
                </a:solidFill>
              </a:rPr>
              <a:t>         Debit card and Credit Card </a:t>
            </a:r>
            <a:endParaRPr lang="en-US" sz="5400" dirty="0">
              <a:solidFill>
                <a:srgbClr val="C00000"/>
              </a:solidFill>
            </a:endParaRPr>
          </a:p>
        </p:txBody>
      </p:sp>
      <p:sp>
        <p:nvSpPr>
          <p:cNvPr id="3" name="Content Placeholder 2">
            <a:extLst>
              <a:ext uri="{FF2B5EF4-FFF2-40B4-BE49-F238E27FC236}">
                <a16:creationId xmlns:a16="http://schemas.microsoft.com/office/drawing/2014/main" id="{9D18BDC4-37B8-4119-93A4-0A7B5A84E2F4}"/>
              </a:ext>
            </a:extLst>
          </p:cNvPr>
          <p:cNvSpPr>
            <a:spLocks noGrp="1"/>
          </p:cNvSpPr>
          <p:nvPr>
            <p:ph idx="1"/>
          </p:nvPr>
        </p:nvSpPr>
        <p:spPr>
          <a:xfrm>
            <a:off x="422031" y="1041009"/>
            <a:ext cx="10931769" cy="5661006"/>
          </a:xfrm>
        </p:spPr>
        <p:txBody>
          <a:bodyPr>
            <a:normAutofit/>
          </a:bodyPr>
          <a:lstStyle/>
          <a:p>
            <a:r>
              <a:rPr lang="en-US" sz="3600" b="1" dirty="0">
                <a:solidFill>
                  <a:srgbClr val="00B0F0"/>
                </a:solidFill>
              </a:rPr>
              <a:t>A Debit card </a:t>
            </a:r>
            <a:r>
              <a:rPr lang="en-US" sz="3600" dirty="0"/>
              <a:t>is a card allowing the holder to transfer money electronically from their bank account when making a purchase. </a:t>
            </a:r>
          </a:p>
        </p:txBody>
      </p:sp>
      <p:pic>
        <p:nvPicPr>
          <p:cNvPr id="4" name="Picture 3">
            <a:extLst>
              <a:ext uri="{FF2B5EF4-FFF2-40B4-BE49-F238E27FC236}">
                <a16:creationId xmlns:a16="http://schemas.microsoft.com/office/drawing/2014/main" id="{F46978B3-6ECC-4E16-9627-D5E287B449F3}"/>
              </a:ext>
            </a:extLst>
          </p:cNvPr>
          <p:cNvPicPr>
            <a:picLocks noChangeAspect="1"/>
          </p:cNvPicPr>
          <p:nvPr/>
        </p:nvPicPr>
        <p:blipFill>
          <a:blip r:embed="rId2"/>
          <a:stretch>
            <a:fillRect/>
          </a:stretch>
        </p:blipFill>
        <p:spPr>
          <a:xfrm>
            <a:off x="7174524" y="2137372"/>
            <a:ext cx="3868616" cy="1796453"/>
          </a:xfrm>
          <a:prstGeom prst="rect">
            <a:avLst/>
          </a:prstGeom>
        </p:spPr>
      </p:pic>
      <p:pic>
        <p:nvPicPr>
          <p:cNvPr id="6" name="Picture 5">
            <a:extLst>
              <a:ext uri="{FF2B5EF4-FFF2-40B4-BE49-F238E27FC236}">
                <a16:creationId xmlns:a16="http://schemas.microsoft.com/office/drawing/2014/main" id="{4EFF35CB-0E41-4BCC-888B-DC837CE89BE4}"/>
              </a:ext>
            </a:extLst>
          </p:cNvPr>
          <p:cNvPicPr>
            <a:picLocks noChangeAspect="1"/>
          </p:cNvPicPr>
          <p:nvPr/>
        </p:nvPicPr>
        <p:blipFill>
          <a:blip r:embed="rId3"/>
          <a:stretch>
            <a:fillRect/>
          </a:stretch>
        </p:blipFill>
        <p:spPr>
          <a:xfrm>
            <a:off x="7174525" y="4380508"/>
            <a:ext cx="3868616" cy="2090630"/>
          </a:xfrm>
          <a:prstGeom prst="rect">
            <a:avLst/>
          </a:prstGeom>
        </p:spPr>
      </p:pic>
      <p:sp>
        <p:nvSpPr>
          <p:cNvPr id="8" name="TextBox 7">
            <a:extLst>
              <a:ext uri="{FF2B5EF4-FFF2-40B4-BE49-F238E27FC236}">
                <a16:creationId xmlns:a16="http://schemas.microsoft.com/office/drawing/2014/main" id="{C7BAA889-5477-4DAE-BEDE-B9B1B99D01D6}"/>
              </a:ext>
            </a:extLst>
          </p:cNvPr>
          <p:cNvSpPr txBox="1"/>
          <p:nvPr/>
        </p:nvSpPr>
        <p:spPr>
          <a:xfrm>
            <a:off x="520504" y="2731697"/>
            <a:ext cx="5894363" cy="4031873"/>
          </a:xfrm>
          <a:prstGeom prst="rect">
            <a:avLst/>
          </a:prstGeom>
          <a:noFill/>
        </p:spPr>
        <p:txBody>
          <a:bodyPr wrap="square" rtlCol="0">
            <a:spAutoFit/>
          </a:bodyPr>
          <a:lstStyle/>
          <a:p>
            <a:r>
              <a:rPr lang="en-US" sz="3200" b="1" dirty="0">
                <a:solidFill>
                  <a:srgbClr val="00B0F0"/>
                </a:solidFill>
              </a:rPr>
              <a:t>A credit card </a:t>
            </a:r>
            <a:r>
              <a:rPr lang="en-US" sz="3200" dirty="0"/>
              <a:t>is a payment card issued to users (cardholders) to enable the cardholder to pay a merchant for goods and services based on the cardholder’s promise to the card issuer to pay them for the amounts so paid plus the other agreed charges. </a:t>
            </a:r>
          </a:p>
        </p:txBody>
      </p:sp>
    </p:spTree>
    <p:extLst>
      <p:ext uri="{BB962C8B-B14F-4D97-AF65-F5344CB8AC3E}">
        <p14:creationId xmlns:p14="http://schemas.microsoft.com/office/powerpoint/2010/main" val="327974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C1E5-D2EB-42E5-B9AA-DE3FB1682B73}"/>
              </a:ext>
            </a:extLst>
          </p:cNvPr>
          <p:cNvSpPr>
            <a:spLocks noGrp="1"/>
          </p:cNvSpPr>
          <p:nvPr>
            <p:ph type="title"/>
          </p:nvPr>
        </p:nvSpPr>
        <p:spPr>
          <a:xfrm>
            <a:off x="0" y="0"/>
            <a:ext cx="11816861" cy="2715065"/>
          </a:xfrm>
        </p:spPr>
        <p:txBody>
          <a:bodyPr>
            <a:normAutofit fontScale="90000"/>
          </a:bodyPr>
          <a:lstStyle/>
          <a:p>
            <a:r>
              <a:rPr lang="en-US" b="1" dirty="0">
                <a:solidFill>
                  <a:srgbClr val="00B0F0"/>
                </a:solidFill>
              </a:rPr>
              <a:t>Recent Issues</a:t>
            </a:r>
            <a:br>
              <a:rPr lang="en-US" b="1" dirty="0"/>
            </a:br>
            <a:r>
              <a:rPr lang="en-US" b="1" dirty="0"/>
              <a:t> </a:t>
            </a:r>
            <a:r>
              <a:rPr lang="en-US" sz="3600" dirty="0"/>
              <a:t>Once the borrower fails to make interest or principal payments for 90 days the loan is considered to be a non- performing asset (NPA). NPAs are problematic for financial institutions since they depend on interest payments for income. </a:t>
            </a:r>
          </a:p>
        </p:txBody>
      </p:sp>
      <p:sp>
        <p:nvSpPr>
          <p:cNvPr id="3" name="Content Placeholder 2">
            <a:extLst>
              <a:ext uri="{FF2B5EF4-FFF2-40B4-BE49-F238E27FC236}">
                <a16:creationId xmlns:a16="http://schemas.microsoft.com/office/drawing/2014/main" id="{5EC767B1-7C20-4BFF-92C5-C2B716784BCB}"/>
              </a:ext>
            </a:extLst>
          </p:cNvPr>
          <p:cNvSpPr>
            <a:spLocks noGrp="1"/>
          </p:cNvSpPr>
          <p:nvPr>
            <p:ph idx="1"/>
          </p:nvPr>
        </p:nvSpPr>
        <p:spPr>
          <a:xfrm>
            <a:off x="1" y="2715065"/>
            <a:ext cx="11353800" cy="3924886"/>
          </a:xfrm>
        </p:spPr>
        <p:txBody>
          <a:bodyPr/>
          <a:lstStyle/>
          <a:p>
            <a:r>
              <a:rPr lang="en-US" b="1" dirty="0">
                <a:solidFill>
                  <a:srgbClr val="00B0F0"/>
                </a:solidFill>
              </a:rPr>
              <a:t>Merger of Banks </a:t>
            </a:r>
          </a:p>
          <a:p>
            <a:r>
              <a:rPr lang="en-US" dirty="0"/>
              <a:t>Union Cabinet decided to merge all the remaining five associate banks of State Bank Group with State Bank of India in 2017. Five associates and the  </a:t>
            </a:r>
            <a:r>
              <a:rPr lang="en-US" dirty="0" err="1"/>
              <a:t>Bharatiya</a:t>
            </a:r>
            <a:r>
              <a:rPr lang="en-US" dirty="0"/>
              <a:t>  </a:t>
            </a:r>
            <a:r>
              <a:rPr lang="en-US" dirty="0" err="1"/>
              <a:t>Mahila</a:t>
            </a:r>
            <a:r>
              <a:rPr lang="en-US" dirty="0"/>
              <a:t>  Bank have become the part of State Bank of India (SBI) beginning April 1, 2017. This has placed State Bank of India among the top 50 banks in the world. The five associate banks that were merged are State Bank of Bikaner and Jaipur (SBBJ), </a:t>
            </a:r>
          </a:p>
          <a:p>
            <a:r>
              <a:rPr lang="en-US" dirty="0"/>
              <a:t>State Bank of Hyderabad (SBH), State Bank of Mysore (SBM), State Bank of Patiala (SBP) and State Bank of Travancore (SBT). </a:t>
            </a:r>
          </a:p>
          <a:p>
            <a:endParaRPr lang="en-US" dirty="0"/>
          </a:p>
        </p:txBody>
      </p:sp>
    </p:spTree>
    <p:extLst>
      <p:ext uri="{BB962C8B-B14F-4D97-AF65-F5344CB8AC3E}">
        <p14:creationId xmlns:p14="http://schemas.microsoft.com/office/powerpoint/2010/main" val="3128788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BEE4-C28B-4098-9BAB-766789CDCDD6}"/>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0E349906-DEFD-4411-AB71-13163C439189}"/>
              </a:ext>
            </a:extLst>
          </p:cNvPr>
          <p:cNvPicPr>
            <a:picLocks noGrp="1" noChangeAspect="1"/>
          </p:cNvPicPr>
          <p:nvPr>
            <p:ph idx="1"/>
          </p:nvPr>
        </p:nvPicPr>
        <p:blipFill>
          <a:blip r:embed="rId2"/>
          <a:stretch>
            <a:fillRect/>
          </a:stretch>
        </p:blipFill>
        <p:spPr>
          <a:xfrm>
            <a:off x="196948" y="126609"/>
            <a:ext cx="11676183" cy="6471139"/>
          </a:xfrm>
          <a:prstGeom prst="rect">
            <a:avLst/>
          </a:prstGeom>
        </p:spPr>
      </p:pic>
    </p:spTree>
    <p:extLst>
      <p:ext uri="{BB962C8B-B14F-4D97-AF65-F5344CB8AC3E}">
        <p14:creationId xmlns:p14="http://schemas.microsoft.com/office/powerpoint/2010/main" val="1402452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1D38-FFE9-4B50-96E9-1B1D33F06E3B}"/>
              </a:ext>
            </a:extLst>
          </p:cNvPr>
          <p:cNvSpPr>
            <a:spLocks noGrp="1"/>
          </p:cNvSpPr>
          <p:nvPr>
            <p:ph type="title"/>
          </p:nvPr>
        </p:nvSpPr>
        <p:spPr>
          <a:xfrm>
            <a:off x="393894" y="0"/>
            <a:ext cx="10959905" cy="316523"/>
          </a:xfrm>
        </p:spPr>
        <p:txBody>
          <a:bodyPr>
            <a:normAutofit fontScale="90000"/>
          </a:bodyPr>
          <a:lstStyle/>
          <a:p>
            <a:br>
              <a:rPr lang="en-US" dirty="0"/>
            </a:br>
            <a:r>
              <a:rPr lang="en-US" dirty="0"/>
              <a:t>                        </a:t>
            </a:r>
            <a:r>
              <a:rPr lang="en-US" sz="5300" b="1" dirty="0" err="1"/>
              <a:t>Demonetisation</a:t>
            </a:r>
            <a:r>
              <a:rPr lang="en-US" sz="5300" b="1" dirty="0"/>
              <a:t> </a:t>
            </a:r>
            <a:endParaRPr lang="en-US" sz="5300" dirty="0"/>
          </a:p>
        </p:txBody>
      </p:sp>
      <p:sp>
        <p:nvSpPr>
          <p:cNvPr id="3" name="Content Placeholder 2">
            <a:extLst>
              <a:ext uri="{FF2B5EF4-FFF2-40B4-BE49-F238E27FC236}">
                <a16:creationId xmlns:a16="http://schemas.microsoft.com/office/drawing/2014/main" id="{574BCF22-ACF7-4D9F-93B5-B57A9DF35E49}"/>
              </a:ext>
            </a:extLst>
          </p:cNvPr>
          <p:cNvSpPr>
            <a:spLocks noGrp="1"/>
          </p:cNvSpPr>
          <p:nvPr>
            <p:ph idx="1"/>
          </p:nvPr>
        </p:nvSpPr>
        <p:spPr>
          <a:xfrm>
            <a:off x="0" y="787791"/>
            <a:ext cx="11353800" cy="5986132"/>
          </a:xfrm>
        </p:spPr>
        <p:txBody>
          <a:bodyPr>
            <a:normAutofit/>
          </a:bodyPr>
          <a:lstStyle/>
          <a:p>
            <a:pPr marL="0" indent="0">
              <a:buNone/>
            </a:pPr>
            <a:r>
              <a:rPr lang="en-US" sz="3200" dirty="0" err="1"/>
              <a:t>Demonitisation</a:t>
            </a:r>
            <a:r>
              <a:rPr lang="en-US" sz="3200" dirty="0"/>
              <a:t> is the act of stripping a currency unit of its status as legal tender. It occurs whenever there is a change of national currency. </a:t>
            </a:r>
          </a:p>
          <a:p>
            <a:pPr marL="0" indent="0">
              <a:buNone/>
            </a:pPr>
            <a:r>
              <a:rPr lang="en-US" dirty="0"/>
              <a:t>On 8 November 2016, the Indian Prime Minister Mr. Narendra Modi announced the demonetization of all ₹500 and ₹1000 bank notes of the Mahatma Gandhi Series. However, more than 99% of those currencies came back to the RBI. </a:t>
            </a:r>
            <a:endParaRPr lang="en-US" sz="3600" dirty="0"/>
          </a:p>
        </p:txBody>
      </p:sp>
      <p:sp>
        <p:nvSpPr>
          <p:cNvPr id="6" name="TextBox 5">
            <a:extLst>
              <a:ext uri="{FF2B5EF4-FFF2-40B4-BE49-F238E27FC236}">
                <a16:creationId xmlns:a16="http://schemas.microsoft.com/office/drawing/2014/main" id="{5CA7FD91-A016-4128-92C6-9A877AA4609A}"/>
              </a:ext>
            </a:extLst>
          </p:cNvPr>
          <p:cNvSpPr txBox="1"/>
          <p:nvPr/>
        </p:nvSpPr>
        <p:spPr>
          <a:xfrm>
            <a:off x="1" y="3784210"/>
            <a:ext cx="5781822" cy="2954655"/>
          </a:xfrm>
          <a:prstGeom prst="rect">
            <a:avLst/>
          </a:prstGeom>
          <a:noFill/>
        </p:spPr>
        <p:txBody>
          <a:bodyPr wrap="square" rtlCol="0">
            <a:spAutoFit/>
          </a:bodyPr>
          <a:lstStyle/>
          <a:p>
            <a:endParaRPr lang="en-US" dirty="0"/>
          </a:p>
          <a:p>
            <a:r>
              <a:rPr lang="en-US" sz="2800" b="1" dirty="0">
                <a:solidFill>
                  <a:schemeClr val="accent5"/>
                </a:solidFill>
              </a:rPr>
              <a:t>Objectives of </a:t>
            </a:r>
            <a:r>
              <a:rPr lang="en-US" sz="2800" b="1" dirty="0" err="1">
                <a:solidFill>
                  <a:schemeClr val="accent5"/>
                </a:solidFill>
              </a:rPr>
              <a:t>Demonetisation</a:t>
            </a:r>
            <a:r>
              <a:rPr lang="en-US" sz="2800" b="1" dirty="0">
                <a:solidFill>
                  <a:schemeClr val="accent5"/>
                </a:solidFill>
              </a:rPr>
              <a:t> </a:t>
            </a:r>
            <a:endParaRPr lang="en-US" sz="2800" dirty="0">
              <a:solidFill>
                <a:schemeClr val="accent5"/>
              </a:solidFill>
            </a:endParaRPr>
          </a:p>
          <a:p>
            <a:r>
              <a:rPr lang="en-US" sz="2800" dirty="0"/>
              <a:t>1. Removing Black Money from the country. </a:t>
            </a:r>
          </a:p>
          <a:p>
            <a:r>
              <a:rPr lang="en-US" sz="2800" dirty="0"/>
              <a:t>2. Stopping of Corruption. </a:t>
            </a:r>
          </a:p>
          <a:p>
            <a:r>
              <a:rPr lang="en-US" sz="2800" dirty="0"/>
              <a:t>3. Stopping Terror Funds. </a:t>
            </a:r>
          </a:p>
          <a:p>
            <a:r>
              <a:rPr lang="en-US" sz="2800" dirty="0"/>
              <a:t>4. Curbing Fake Notes </a:t>
            </a:r>
          </a:p>
        </p:txBody>
      </p:sp>
      <p:pic>
        <p:nvPicPr>
          <p:cNvPr id="7" name="Picture 6">
            <a:extLst>
              <a:ext uri="{FF2B5EF4-FFF2-40B4-BE49-F238E27FC236}">
                <a16:creationId xmlns:a16="http://schemas.microsoft.com/office/drawing/2014/main" id="{5B11D5DA-A1B0-40B4-A08D-E28501FC29F7}"/>
              </a:ext>
            </a:extLst>
          </p:cNvPr>
          <p:cNvPicPr>
            <a:picLocks noChangeAspect="1"/>
          </p:cNvPicPr>
          <p:nvPr/>
        </p:nvPicPr>
        <p:blipFill>
          <a:blip r:embed="rId2"/>
          <a:stretch>
            <a:fillRect/>
          </a:stretch>
        </p:blipFill>
        <p:spPr>
          <a:xfrm>
            <a:off x="8567811" y="4893398"/>
            <a:ext cx="3295461" cy="1964602"/>
          </a:xfrm>
          <a:prstGeom prst="rect">
            <a:avLst/>
          </a:prstGeom>
        </p:spPr>
      </p:pic>
      <p:pic>
        <p:nvPicPr>
          <p:cNvPr id="8" name="Picture 7">
            <a:extLst>
              <a:ext uri="{FF2B5EF4-FFF2-40B4-BE49-F238E27FC236}">
                <a16:creationId xmlns:a16="http://schemas.microsoft.com/office/drawing/2014/main" id="{179E7804-7B41-4B8B-9BDE-A1B60AA087BA}"/>
              </a:ext>
            </a:extLst>
          </p:cNvPr>
          <p:cNvPicPr>
            <a:picLocks noChangeAspect="1"/>
          </p:cNvPicPr>
          <p:nvPr/>
        </p:nvPicPr>
        <p:blipFill>
          <a:blip r:embed="rId3"/>
          <a:stretch>
            <a:fillRect/>
          </a:stretch>
        </p:blipFill>
        <p:spPr>
          <a:xfrm>
            <a:off x="5186039" y="4826850"/>
            <a:ext cx="3209925" cy="1964602"/>
          </a:xfrm>
          <a:prstGeom prst="rect">
            <a:avLst/>
          </a:prstGeom>
        </p:spPr>
      </p:pic>
    </p:spTree>
    <p:extLst>
      <p:ext uri="{BB962C8B-B14F-4D97-AF65-F5344CB8AC3E}">
        <p14:creationId xmlns:p14="http://schemas.microsoft.com/office/powerpoint/2010/main" val="312664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4F36-8D41-4A95-89E7-ED85FC8B57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9A88EEF-1246-4069-9F35-ED54AD559B83}"/>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EFD4674D-F97A-4BF6-9398-789339C38FAC}"/>
              </a:ext>
            </a:extLst>
          </p:cNvPr>
          <p:cNvSpPr txBox="1"/>
          <p:nvPr/>
        </p:nvSpPr>
        <p:spPr>
          <a:xfrm>
            <a:off x="2377440" y="2627485"/>
            <a:ext cx="8285871" cy="3046988"/>
          </a:xfrm>
          <a:prstGeom prst="rect">
            <a:avLst/>
          </a:prstGeom>
          <a:noFill/>
        </p:spPr>
        <p:txBody>
          <a:bodyPr wrap="square" rtlCol="0">
            <a:spAutoFit/>
          </a:bodyPr>
          <a:lstStyle/>
          <a:p>
            <a:r>
              <a:rPr lang="en-US" sz="4800" dirty="0"/>
              <a:t>        PREPARED BY</a:t>
            </a:r>
          </a:p>
          <a:p>
            <a:r>
              <a:rPr lang="en-US" sz="4800" dirty="0"/>
              <a:t>      JAMUNA RANI .L</a:t>
            </a:r>
          </a:p>
          <a:p>
            <a:r>
              <a:rPr lang="en-US" sz="4800" dirty="0"/>
              <a:t>      PGT ECONOMICS</a:t>
            </a:r>
          </a:p>
          <a:p>
            <a:r>
              <a:rPr lang="en-US" sz="4800" dirty="0"/>
              <a:t>  </a:t>
            </a:r>
          </a:p>
        </p:txBody>
      </p:sp>
    </p:spTree>
    <p:extLst>
      <p:ext uri="{BB962C8B-B14F-4D97-AF65-F5344CB8AC3E}">
        <p14:creationId xmlns:p14="http://schemas.microsoft.com/office/powerpoint/2010/main" val="275004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74E9-9685-465C-834D-F41072D5605E}"/>
              </a:ext>
            </a:extLst>
          </p:cNvPr>
          <p:cNvSpPr>
            <a:spLocks noGrp="1"/>
          </p:cNvSpPr>
          <p:nvPr>
            <p:ph type="title"/>
          </p:nvPr>
        </p:nvSpPr>
        <p:spPr>
          <a:xfrm>
            <a:off x="633046" y="126609"/>
            <a:ext cx="10720754" cy="1564079"/>
          </a:xfrm>
        </p:spPr>
        <p:txBody>
          <a:bodyPr>
            <a:normAutofit fontScale="90000"/>
          </a:bodyPr>
          <a:lstStyle/>
          <a:p>
            <a:r>
              <a:rPr lang="en-US" sz="4000" b="1" dirty="0">
                <a:solidFill>
                  <a:schemeClr val="accent1">
                    <a:lumMod val="40000"/>
                    <a:lumOff val="60000"/>
                  </a:schemeClr>
                </a:solidFill>
              </a:rPr>
              <a:t>(a) Primary Functions</a:t>
            </a:r>
            <a:br>
              <a:rPr lang="en-US" b="1" dirty="0"/>
            </a:br>
            <a:r>
              <a:rPr lang="en-US" sz="4000" b="1" dirty="0"/>
              <a:t> </a:t>
            </a:r>
            <a:r>
              <a:rPr lang="en-US" sz="4000" b="1" dirty="0">
                <a:solidFill>
                  <a:srgbClr val="FF0000"/>
                </a:solidFill>
              </a:rPr>
              <a:t>1. Accepting Deposits- </a:t>
            </a:r>
            <a:r>
              <a:rPr lang="en-US" sz="4000" dirty="0"/>
              <a:t>It implies that commercial banks are mainly dependent on public deposits</a:t>
            </a:r>
            <a:r>
              <a:rPr lang="en-US" dirty="0"/>
              <a:t>. </a:t>
            </a:r>
          </a:p>
        </p:txBody>
      </p:sp>
      <p:sp>
        <p:nvSpPr>
          <p:cNvPr id="3" name="Content Placeholder 2">
            <a:extLst>
              <a:ext uri="{FF2B5EF4-FFF2-40B4-BE49-F238E27FC236}">
                <a16:creationId xmlns:a16="http://schemas.microsoft.com/office/drawing/2014/main" id="{D2975C3C-7320-4AD9-8372-C5D6AE7B8719}"/>
              </a:ext>
            </a:extLst>
          </p:cNvPr>
          <p:cNvSpPr>
            <a:spLocks noGrp="1"/>
          </p:cNvSpPr>
          <p:nvPr>
            <p:ph idx="1"/>
          </p:nvPr>
        </p:nvSpPr>
        <p:spPr>
          <a:xfrm>
            <a:off x="393895" y="1690689"/>
            <a:ext cx="10959905" cy="5040702"/>
          </a:xfrm>
        </p:spPr>
        <p:txBody>
          <a:bodyPr>
            <a:normAutofit lnSpcReduction="10000"/>
          </a:bodyPr>
          <a:lstStyle/>
          <a:p>
            <a:r>
              <a:rPr lang="en-US" sz="3600" b="1" dirty="0">
                <a:solidFill>
                  <a:schemeClr val="accent5"/>
                </a:solidFill>
              </a:rPr>
              <a:t>(</a:t>
            </a:r>
            <a:r>
              <a:rPr lang="en-US" sz="3600" b="1" dirty="0" err="1">
                <a:solidFill>
                  <a:schemeClr val="accent5"/>
                </a:solidFill>
              </a:rPr>
              <a:t>i</a:t>
            </a:r>
            <a:r>
              <a:rPr lang="en-US" sz="3600" b="1" dirty="0">
                <a:solidFill>
                  <a:schemeClr val="accent5"/>
                </a:solidFill>
              </a:rPr>
              <a:t>) Demand Deposits </a:t>
            </a:r>
            <a:r>
              <a:rPr lang="en-US" sz="3600" dirty="0"/>
              <a:t>It refers to deposits that can be withdrawn by individuals without any prior notice to the bank</a:t>
            </a:r>
          </a:p>
          <a:p>
            <a:r>
              <a:rPr lang="en-US" sz="3600" dirty="0">
                <a:solidFill>
                  <a:schemeClr val="accent5"/>
                </a:solidFill>
              </a:rPr>
              <a:t> </a:t>
            </a:r>
            <a:r>
              <a:rPr lang="en-US" sz="3600" b="1" dirty="0">
                <a:solidFill>
                  <a:schemeClr val="accent5"/>
                </a:solidFill>
              </a:rPr>
              <a:t>(ii) Time Deposits </a:t>
            </a:r>
            <a:r>
              <a:rPr lang="en-US" sz="3600" dirty="0"/>
              <a:t>It refers to deposits that are made for certain committed period of time. Banks pay higher interest on time deposits </a:t>
            </a:r>
          </a:p>
          <a:p>
            <a:r>
              <a:rPr lang="en-US" b="1" dirty="0">
                <a:solidFill>
                  <a:srgbClr val="FF0000"/>
                </a:solidFill>
              </a:rPr>
              <a:t>2. </a:t>
            </a:r>
            <a:r>
              <a:rPr lang="en-US" sz="3600" b="1" dirty="0">
                <a:solidFill>
                  <a:srgbClr val="FF0000"/>
                </a:solidFill>
              </a:rPr>
              <a:t>Advancing Loans </a:t>
            </a:r>
            <a:r>
              <a:rPr lang="en-US" sz="3600" dirty="0"/>
              <a:t>It refers to granting loans to individuals and businesses. Commercial banks grant loans in the form of overdraft, cash credit, and discounting bills of exchange. </a:t>
            </a:r>
          </a:p>
        </p:txBody>
      </p:sp>
    </p:spTree>
    <p:extLst>
      <p:ext uri="{BB962C8B-B14F-4D97-AF65-F5344CB8AC3E}">
        <p14:creationId xmlns:p14="http://schemas.microsoft.com/office/powerpoint/2010/main" val="2256915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3D07-DC57-4BE8-BF8C-8909FA689BE2}"/>
              </a:ext>
            </a:extLst>
          </p:cNvPr>
          <p:cNvSpPr>
            <a:spLocks noGrp="1"/>
          </p:cNvSpPr>
          <p:nvPr>
            <p:ph type="title"/>
          </p:nvPr>
        </p:nvSpPr>
        <p:spPr>
          <a:xfrm>
            <a:off x="2644726" y="365126"/>
            <a:ext cx="8709074" cy="858764"/>
          </a:xfrm>
        </p:spPr>
        <p:txBody>
          <a:bodyPr/>
          <a:lstStyle/>
          <a:p>
            <a:r>
              <a:rPr lang="en-US" b="1" dirty="0">
                <a:solidFill>
                  <a:srgbClr val="FF0000"/>
                </a:solidFill>
              </a:rPr>
              <a:t>(b) Secondary Functions </a:t>
            </a:r>
            <a:endParaRPr lang="en-US" dirty="0">
              <a:solidFill>
                <a:srgbClr val="FF0000"/>
              </a:solidFill>
            </a:endParaRPr>
          </a:p>
        </p:txBody>
      </p:sp>
      <p:sp>
        <p:nvSpPr>
          <p:cNvPr id="3" name="Content Placeholder 2">
            <a:extLst>
              <a:ext uri="{FF2B5EF4-FFF2-40B4-BE49-F238E27FC236}">
                <a16:creationId xmlns:a16="http://schemas.microsoft.com/office/drawing/2014/main" id="{CF6E9C5B-8D2B-4FBE-9896-4CAB9B9F8819}"/>
              </a:ext>
            </a:extLst>
          </p:cNvPr>
          <p:cNvSpPr>
            <a:spLocks noGrp="1"/>
          </p:cNvSpPr>
          <p:nvPr>
            <p:ph idx="1"/>
          </p:nvPr>
        </p:nvSpPr>
        <p:spPr>
          <a:xfrm>
            <a:off x="112542" y="1041010"/>
            <a:ext cx="12079458" cy="5845126"/>
          </a:xfrm>
        </p:spPr>
        <p:txBody>
          <a:bodyPr/>
          <a:lstStyle/>
          <a:p>
            <a:endParaRPr lang="en-US" dirty="0"/>
          </a:p>
          <a:p>
            <a:endParaRPr lang="en-US" dirty="0"/>
          </a:p>
          <a:p>
            <a:endParaRPr lang="en-US" dirty="0"/>
          </a:p>
          <a:p>
            <a:endParaRPr lang="en-US" dirty="0"/>
          </a:p>
        </p:txBody>
      </p:sp>
      <p:sp>
        <p:nvSpPr>
          <p:cNvPr id="4" name="Oval 3">
            <a:extLst>
              <a:ext uri="{FF2B5EF4-FFF2-40B4-BE49-F238E27FC236}">
                <a16:creationId xmlns:a16="http://schemas.microsoft.com/office/drawing/2014/main" id="{FF7F124B-FC88-4925-8641-554585FB0453}"/>
              </a:ext>
            </a:extLst>
          </p:cNvPr>
          <p:cNvSpPr/>
          <p:nvPr/>
        </p:nvSpPr>
        <p:spPr>
          <a:xfrm>
            <a:off x="365759" y="1188882"/>
            <a:ext cx="2729132" cy="1139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Agency function</a:t>
            </a:r>
          </a:p>
        </p:txBody>
      </p:sp>
      <p:sp>
        <p:nvSpPr>
          <p:cNvPr id="5" name="Oval 4">
            <a:extLst>
              <a:ext uri="{FF2B5EF4-FFF2-40B4-BE49-F238E27FC236}">
                <a16:creationId xmlns:a16="http://schemas.microsoft.com/office/drawing/2014/main" id="{60FC47A5-28FF-4733-A42F-7E3E81E7D899}"/>
              </a:ext>
            </a:extLst>
          </p:cNvPr>
          <p:cNvSpPr/>
          <p:nvPr/>
        </p:nvSpPr>
        <p:spPr>
          <a:xfrm>
            <a:off x="3711529" y="1205500"/>
            <a:ext cx="2729127" cy="1264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General</a:t>
            </a:r>
            <a:r>
              <a:rPr lang="en-US" dirty="0"/>
              <a:t> </a:t>
            </a:r>
            <a:r>
              <a:rPr lang="en-US" sz="2800" dirty="0"/>
              <a:t>utility function</a:t>
            </a:r>
          </a:p>
        </p:txBody>
      </p:sp>
      <p:cxnSp>
        <p:nvCxnSpPr>
          <p:cNvPr id="8" name="Straight Arrow Connector 7">
            <a:extLst>
              <a:ext uri="{FF2B5EF4-FFF2-40B4-BE49-F238E27FC236}">
                <a16:creationId xmlns:a16="http://schemas.microsoft.com/office/drawing/2014/main" id="{CF49B9F5-E97D-4764-A385-FCAA49E35738}"/>
              </a:ext>
            </a:extLst>
          </p:cNvPr>
          <p:cNvCxnSpPr/>
          <p:nvPr/>
        </p:nvCxnSpPr>
        <p:spPr>
          <a:xfrm>
            <a:off x="1927273" y="2363370"/>
            <a:ext cx="0" cy="64711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7F5748E-210B-497F-A322-734414EF97E4}"/>
              </a:ext>
            </a:extLst>
          </p:cNvPr>
          <p:cNvSpPr/>
          <p:nvPr/>
        </p:nvSpPr>
        <p:spPr>
          <a:xfrm>
            <a:off x="24622" y="3105202"/>
            <a:ext cx="3235566" cy="647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a:t>
            </a:r>
            <a:r>
              <a:rPr lang="en-US" sz="2400" b="1" dirty="0" err="1"/>
              <a:t>i</a:t>
            </a:r>
            <a:r>
              <a:rPr lang="en-US" sz="2400" b="1" dirty="0"/>
              <a:t>) Collecting Cheques </a:t>
            </a:r>
            <a:endParaRPr lang="en-US" sz="2400" dirty="0"/>
          </a:p>
        </p:txBody>
      </p:sp>
      <p:sp>
        <p:nvSpPr>
          <p:cNvPr id="10" name="Rectangle 9">
            <a:extLst>
              <a:ext uri="{FF2B5EF4-FFF2-40B4-BE49-F238E27FC236}">
                <a16:creationId xmlns:a16="http://schemas.microsoft.com/office/drawing/2014/main" id="{5C39B83B-3DDF-4F33-8F35-6B7DFEE4B3C1}"/>
              </a:ext>
            </a:extLst>
          </p:cNvPr>
          <p:cNvSpPr/>
          <p:nvPr/>
        </p:nvSpPr>
        <p:spPr>
          <a:xfrm>
            <a:off x="0" y="4068598"/>
            <a:ext cx="3235566" cy="647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t>
            </a:r>
            <a:r>
              <a:rPr lang="en-US" sz="2400" b="1" dirty="0"/>
              <a:t>ii) Collecting Income </a:t>
            </a:r>
            <a:endParaRPr lang="en-US" sz="2400" dirty="0"/>
          </a:p>
        </p:txBody>
      </p:sp>
      <p:sp>
        <p:nvSpPr>
          <p:cNvPr id="11" name="Rectangle 10">
            <a:extLst>
              <a:ext uri="{FF2B5EF4-FFF2-40B4-BE49-F238E27FC236}">
                <a16:creationId xmlns:a16="http://schemas.microsoft.com/office/drawing/2014/main" id="{3EC08D00-66C8-4A8D-B021-26EC82EA03E6}"/>
              </a:ext>
            </a:extLst>
          </p:cNvPr>
          <p:cNvSpPr/>
          <p:nvPr/>
        </p:nvSpPr>
        <p:spPr>
          <a:xfrm>
            <a:off x="0" y="5078437"/>
            <a:ext cx="3235567" cy="555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(iii) Paying Expenses </a:t>
            </a:r>
            <a:endParaRPr lang="en-US" sz="2800" dirty="0"/>
          </a:p>
        </p:txBody>
      </p:sp>
      <p:sp>
        <p:nvSpPr>
          <p:cNvPr id="12" name="Rectangle 11">
            <a:extLst>
              <a:ext uri="{FF2B5EF4-FFF2-40B4-BE49-F238E27FC236}">
                <a16:creationId xmlns:a16="http://schemas.microsoft.com/office/drawing/2014/main" id="{67A56D9F-5282-45CD-B252-55E1D2E07835}"/>
              </a:ext>
            </a:extLst>
          </p:cNvPr>
          <p:cNvSpPr/>
          <p:nvPr/>
        </p:nvSpPr>
        <p:spPr>
          <a:xfrm>
            <a:off x="3488812" y="3023834"/>
            <a:ext cx="3133559" cy="742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(i) Providing Locker Facilities </a:t>
            </a:r>
            <a:endParaRPr lang="en-US" sz="2800" dirty="0"/>
          </a:p>
        </p:txBody>
      </p:sp>
      <p:sp>
        <p:nvSpPr>
          <p:cNvPr id="13" name="Rectangle 12">
            <a:extLst>
              <a:ext uri="{FF2B5EF4-FFF2-40B4-BE49-F238E27FC236}">
                <a16:creationId xmlns:a16="http://schemas.microsoft.com/office/drawing/2014/main" id="{B5D27A96-F8D4-42C5-AA21-1B369C9AF98A}"/>
              </a:ext>
            </a:extLst>
          </p:cNvPr>
          <p:cNvSpPr/>
          <p:nvPr/>
        </p:nvSpPr>
        <p:spPr>
          <a:xfrm>
            <a:off x="3569677" y="4068598"/>
            <a:ext cx="3092553" cy="742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(ii) Issuing Traveler’s Cheques </a:t>
            </a:r>
            <a:endParaRPr lang="en-US" sz="2400" dirty="0"/>
          </a:p>
        </p:txBody>
      </p:sp>
      <p:sp>
        <p:nvSpPr>
          <p:cNvPr id="7" name="Rectangle 6">
            <a:extLst>
              <a:ext uri="{FF2B5EF4-FFF2-40B4-BE49-F238E27FC236}">
                <a16:creationId xmlns:a16="http://schemas.microsoft.com/office/drawing/2014/main" id="{206FF2FD-B558-485C-8B9B-CA0580C8B7FD}"/>
              </a:ext>
            </a:extLst>
          </p:cNvPr>
          <p:cNvSpPr/>
          <p:nvPr/>
        </p:nvSpPr>
        <p:spPr>
          <a:xfrm>
            <a:off x="3569677" y="4944789"/>
            <a:ext cx="3092552" cy="742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(iii) </a:t>
            </a:r>
            <a:r>
              <a:rPr lang="en-US" sz="2400" b="1" dirty="0"/>
              <a:t>Dealing in Foreign Exchange </a:t>
            </a:r>
            <a:endParaRPr lang="en-US" sz="2400" dirty="0"/>
          </a:p>
        </p:txBody>
      </p:sp>
      <p:cxnSp>
        <p:nvCxnSpPr>
          <p:cNvPr id="15" name="Straight Arrow Connector 14">
            <a:extLst>
              <a:ext uri="{FF2B5EF4-FFF2-40B4-BE49-F238E27FC236}">
                <a16:creationId xmlns:a16="http://schemas.microsoft.com/office/drawing/2014/main" id="{F2119562-FB83-4886-97AA-BF602D276613}"/>
              </a:ext>
            </a:extLst>
          </p:cNvPr>
          <p:cNvCxnSpPr>
            <a:cxnSpLocks/>
            <a:stCxn id="5" idx="4"/>
          </p:cNvCxnSpPr>
          <p:nvPr/>
        </p:nvCxnSpPr>
        <p:spPr>
          <a:xfrm>
            <a:off x="5076093" y="2469515"/>
            <a:ext cx="2" cy="63176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E145D4A-6256-4DB9-A48D-208DF88AF5BA}"/>
              </a:ext>
            </a:extLst>
          </p:cNvPr>
          <p:cNvSpPr/>
          <p:nvPr/>
        </p:nvSpPr>
        <p:spPr>
          <a:xfrm>
            <a:off x="6804082" y="1223890"/>
            <a:ext cx="2386804" cy="1264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Transferring funds</a:t>
            </a:r>
          </a:p>
        </p:txBody>
      </p:sp>
      <p:sp>
        <p:nvSpPr>
          <p:cNvPr id="18" name="Oval 17">
            <a:extLst>
              <a:ext uri="{FF2B5EF4-FFF2-40B4-BE49-F238E27FC236}">
                <a16:creationId xmlns:a16="http://schemas.microsoft.com/office/drawing/2014/main" id="{FA66F86B-3354-4063-913A-7FBC6190C4FF}"/>
              </a:ext>
            </a:extLst>
          </p:cNvPr>
          <p:cNvSpPr/>
          <p:nvPr/>
        </p:nvSpPr>
        <p:spPr>
          <a:xfrm>
            <a:off x="9303428" y="1223890"/>
            <a:ext cx="2588455" cy="11044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Letter of credit</a:t>
            </a:r>
          </a:p>
        </p:txBody>
      </p:sp>
      <p:cxnSp>
        <p:nvCxnSpPr>
          <p:cNvPr id="21" name="Straight Arrow Connector 20">
            <a:extLst>
              <a:ext uri="{FF2B5EF4-FFF2-40B4-BE49-F238E27FC236}">
                <a16:creationId xmlns:a16="http://schemas.microsoft.com/office/drawing/2014/main" id="{F6E81A3D-03E0-48E5-A3B4-88CBDAC1B4D1}"/>
              </a:ext>
            </a:extLst>
          </p:cNvPr>
          <p:cNvCxnSpPr>
            <a:cxnSpLocks/>
            <a:stCxn id="18" idx="4"/>
          </p:cNvCxnSpPr>
          <p:nvPr/>
        </p:nvCxnSpPr>
        <p:spPr>
          <a:xfrm>
            <a:off x="10597656" y="2328363"/>
            <a:ext cx="0" cy="6357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D888902-B6F0-49E4-AA43-A70E8F2EBF86}"/>
              </a:ext>
            </a:extLst>
          </p:cNvPr>
          <p:cNvSpPr/>
          <p:nvPr/>
        </p:nvSpPr>
        <p:spPr>
          <a:xfrm>
            <a:off x="8850925" y="2966921"/>
            <a:ext cx="3092549" cy="792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i)Underwriting securities</a:t>
            </a:r>
          </a:p>
        </p:txBody>
      </p:sp>
      <p:sp>
        <p:nvSpPr>
          <p:cNvPr id="24" name="Rectangle 23">
            <a:extLst>
              <a:ext uri="{FF2B5EF4-FFF2-40B4-BE49-F238E27FC236}">
                <a16:creationId xmlns:a16="http://schemas.microsoft.com/office/drawing/2014/main" id="{B45F28E5-D014-48E0-87DE-2BB4C53A1258}"/>
              </a:ext>
            </a:extLst>
          </p:cNvPr>
          <p:cNvSpPr/>
          <p:nvPr/>
        </p:nvSpPr>
        <p:spPr>
          <a:xfrm>
            <a:off x="8850921" y="4320378"/>
            <a:ext cx="3092553" cy="898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ii)Electronic banking</a:t>
            </a:r>
          </a:p>
        </p:txBody>
      </p:sp>
    </p:spTree>
    <p:extLst>
      <p:ext uri="{BB962C8B-B14F-4D97-AF65-F5344CB8AC3E}">
        <p14:creationId xmlns:p14="http://schemas.microsoft.com/office/powerpoint/2010/main" val="369239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69B5-8DFD-449C-ACE2-90B259BDAAA5}"/>
              </a:ext>
            </a:extLst>
          </p:cNvPr>
          <p:cNvSpPr>
            <a:spLocks noGrp="1"/>
          </p:cNvSpPr>
          <p:nvPr>
            <p:ph type="title"/>
          </p:nvPr>
        </p:nvSpPr>
        <p:spPr>
          <a:xfrm>
            <a:off x="3615397" y="98474"/>
            <a:ext cx="4979964" cy="1041010"/>
          </a:xfrm>
        </p:spPr>
        <p:txBody>
          <a:bodyPr>
            <a:normAutofit fontScale="90000"/>
          </a:bodyPr>
          <a:lstStyle/>
          <a:p>
            <a:r>
              <a:rPr lang="en-US" sz="5300" b="1" dirty="0">
                <a:solidFill>
                  <a:srgbClr val="FF0000"/>
                </a:solidFill>
              </a:rPr>
              <a:t>OTHER FUNCTIONS</a:t>
            </a:r>
            <a:br>
              <a:rPr lang="en-US" dirty="0"/>
            </a:br>
            <a:endParaRPr lang="en-US" dirty="0"/>
          </a:p>
        </p:txBody>
      </p:sp>
      <p:sp>
        <p:nvSpPr>
          <p:cNvPr id="3" name="Content Placeholder 2">
            <a:extLst>
              <a:ext uri="{FF2B5EF4-FFF2-40B4-BE49-F238E27FC236}">
                <a16:creationId xmlns:a16="http://schemas.microsoft.com/office/drawing/2014/main" id="{28266D4A-B6EB-4FF9-92F3-CE6EA68DEEB9}"/>
              </a:ext>
            </a:extLst>
          </p:cNvPr>
          <p:cNvSpPr>
            <a:spLocks noGrp="1"/>
          </p:cNvSpPr>
          <p:nvPr>
            <p:ph idx="1"/>
          </p:nvPr>
        </p:nvSpPr>
        <p:spPr>
          <a:xfrm>
            <a:off x="0" y="562708"/>
            <a:ext cx="12192000" cy="6077243"/>
          </a:xfrm>
        </p:spPr>
        <p:txBody>
          <a:bodyPr/>
          <a:lstStyle/>
          <a:p>
            <a:endParaRPr lang="en-US" dirty="0"/>
          </a:p>
          <a:p>
            <a:pPr marL="0" indent="0">
              <a:buNone/>
            </a:pPr>
            <a:r>
              <a:rPr lang="en-US" sz="3200" b="1" dirty="0">
                <a:solidFill>
                  <a:schemeClr val="accent1"/>
                </a:solidFill>
              </a:rPr>
              <a:t>(</a:t>
            </a:r>
            <a:r>
              <a:rPr lang="en-US" sz="3200" b="1" dirty="0" err="1">
                <a:solidFill>
                  <a:schemeClr val="accent1"/>
                </a:solidFill>
              </a:rPr>
              <a:t>i</a:t>
            </a:r>
            <a:r>
              <a:rPr lang="en-US" sz="3200" b="1" dirty="0">
                <a:solidFill>
                  <a:schemeClr val="accent1"/>
                </a:solidFill>
              </a:rPr>
              <a:t>) Money Supply </a:t>
            </a:r>
            <a:endParaRPr lang="en-US" sz="3200" dirty="0">
              <a:solidFill>
                <a:schemeClr val="accent1"/>
              </a:solidFill>
            </a:endParaRPr>
          </a:p>
          <a:p>
            <a:pPr marL="0" indent="0">
              <a:buNone/>
            </a:pPr>
            <a:r>
              <a:rPr lang="en-US" sz="3200" dirty="0"/>
              <a:t>       It refers to one of the important functions of commercial banks that help in increasing money supply </a:t>
            </a:r>
          </a:p>
          <a:p>
            <a:pPr marL="0" indent="0">
              <a:buNone/>
            </a:pPr>
            <a:r>
              <a:rPr lang="en-US" sz="3200" b="1" dirty="0">
                <a:solidFill>
                  <a:schemeClr val="accent1"/>
                </a:solidFill>
              </a:rPr>
              <a:t>(ii) Credit Creation -  </a:t>
            </a:r>
            <a:r>
              <a:rPr lang="en-US" sz="3600" dirty="0"/>
              <a:t>Credit Creation means the multiplication of loans and advances </a:t>
            </a:r>
          </a:p>
          <a:p>
            <a:pPr marL="0" indent="0">
              <a:buNone/>
            </a:pPr>
            <a:r>
              <a:rPr lang="en-US" sz="3600" b="1" dirty="0">
                <a:solidFill>
                  <a:schemeClr val="accent1"/>
                </a:solidFill>
              </a:rPr>
              <a:t>(iii) Collection of Statistics: </a:t>
            </a:r>
            <a:endParaRPr lang="en-US" sz="3600" dirty="0">
              <a:solidFill>
                <a:schemeClr val="accent1"/>
              </a:solidFill>
            </a:endParaRPr>
          </a:p>
          <a:p>
            <a:pPr marL="0" indent="0">
              <a:buNone/>
            </a:pPr>
            <a:r>
              <a:rPr lang="en-US" sz="3600" dirty="0"/>
              <a:t>Banks collect and publish statistics relating to trade, commerce and industry. Hence, they advice customers and the public authorities on financial matters</a:t>
            </a:r>
            <a:r>
              <a:rPr lang="en-US" dirty="0"/>
              <a:t>. </a:t>
            </a:r>
            <a:endParaRPr lang="en-US" sz="3600" dirty="0"/>
          </a:p>
        </p:txBody>
      </p:sp>
    </p:spTree>
    <p:extLst>
      <p:ext uri="{BB962C8B-B14F-4D97-AF65-F5344CB8AC3E}">
        <p14:creationId xmlns:p14="http://schemas.microsoft.com/office/powerpoint/2010/main" val="275193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3628-616F-4CBE-A481-B19D2F1056DF}"/>
              </a:ext>
            </a:extLst>
          </p:cNvPr>
          <p:cNvSpPr>
            <a:spLocks noGrp="1"/>
          </p:cNvSpPr>
          <p:nvPr>
            <p:ph type="title"/>
          </p:nvPr>
        </p:nvSpPr>
        <p:spPr>
          <a:xfrm>
            <a:off x="633046" y="140678"/>
            <a:ext cx="10720754" cy="1083212"/>
          </a:xfrm>
        </p:spPr>
        <p:txBody>
          <a:bodyPr>
            <a:normAutofit fontScale="90000"/>
          </a:bodyPr>
          <a:lstStyle/>
          <a:p>
            <a:br>
              <a:rPr lang="en-US" dirty="0"/>
            </a:br>
            <a:r>
              <a:rPr lang="en-US" b="1" dirty="0">
                <a:solidFill>
                  <a:srgbClr val="FF0000"/>
                </a:solidFill>
              </a:rPr>
              <a:t>Mechanism / Technique of Credit Creation by Commercial Banks </a:t>
            </a:r>
            <a:endParaRPr lang="en-US" dirty="0">
              <a:solidFill>
                <a:srgbClr val="FF0000"/>
              </a:solidFill>
            </a:endParaRPr>
          </a:p>
        </p:txBody>
      </p:sp>
      <p:sp>
        <p:nvSpPr>
          <p:cNvPr id="3" name="Content Placeholder 2">
            <a:extLst>
              <a:ext uri="{FF2B5EF4-FFF2-40B4-BE49-F238E27FC236}">
                <a16:creationId xmlns:a16="http://schemas.microsoft.com/office/drawing/2014/main" id="{2BE93480-B6FE-4DC6-A43B-E684376A2FA5}"/>
              </a:ext>
            </a:extLst>
          </p:cNvPr>
          <p:cNvSpPr>
            <a:spLocks noGrp="1"/>
          </p:cNvSpPr>
          <p:nvPr>
            <p:ph idx="1"/>
          </p:nvPr>
        </p:nvSpPr>
        <p:spPr>
          <a:xfrm>
            <a:off x="197827" y="1364566"/>
            <a:ext cx="11796346" cy="5240215"/>
          </a:xfrm>
        </p:spPr>
        <p:txBody>
          <a:bodyPr>
            <a:normAutofit lnSpcReduction="10000"/>
          </a:bodyPr>
          <a:lstStyle/>
          <a:p>
            <a:pPr marL="0" indent="0">
              <a:buNone/>
            </a:pPr>
            <a:r>
              <a:rPr lang="en-US" sz="3600" dirty="0">
                <a:solidFill>
                  <a:schemeClr val="accent1">
                    <a:lumMod val="20000"/>
                    <a:lumOff val="80000"/>
                  </a:schemeClr>
                </a:solidFill>
              </a:rPr>
              <a:t>Bank credit refers to bank loans and advances. Money is said to be created when the banks, through their lending activities, make a net addition to the total supply of money in the economy. </a:t>
            </a:r>
          </a:p>
          <a:p>
            <a:pPr marL="0" indent="0">
              <a:buNone/>
            </a:pPr>
            <a:r>
              <a:rPr lang="en-US" sz="4000" dirty="0">
                <a:solidFill>
                  <a:schemeClr val="accent1"/>
                </a:solidFill>
              </a:rPr>
              <a:t>Banks have the power to expand or contract demand deposits and they exercise this power through granting more or less loans and advances and acquiring other assets. This power of commercial bank to create deposits through expanding their loans and advances is known as credit creation</a:t>
            </a:r>
            <a:r>
              <a:rPr lang="en-US" sz="3600" dirty="0">
                <a:solidFill>
                  <a:schemeClr val="accent1"/>
                </a:solidFill>
              </a:rPr>
              <a:t>. </a:t>
            </a:r>
          </a:p>
        </p:txBody>
      </p:sp>
    </p:spTree>
    <p:extLst>
      <p:ext uri="{BB962C8B-B14F-4D97-AF65-F5344CB8AC3E}">
        <p14:creationId xmlns:p14="http://schemas.microsoft.com/office/powerpoint/2010/main" val="11653678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706</TotalTime>
  <Words>4166</Words>
  <Application>Microsoft Office PowerPoint</Application>
  <PresentationFormat>Widescreen</PresentationFormat>
  <Paragraphs>303</Paragraphs>
  <Slides>54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Calibri</vt:lpstr>
      <vt:lpstr>Calibri Light</vt:lpstr>
      <vt:lpstr>Office Theme</vt:lpstr>
      <vt:lpstr>BANKING</vt:lpstr>
      <vt:lpstr>                     INTRODUCTION </vt:lpstr>
      <vt:lpstr> Historical Development </vt:lpstr>
      <vt:lpstr>          Commercial banks </vt:lpstr>
      <vt:lpstr>PowerPoint Presentation</vt:lpstr>
      <vt:lpstr>(a) Primary Functions  1. Accepting Deposits- It implies that commercial banks are mainly dependent on public deposits. </vt:lpstr>
      <vt:lpstr>(b) Secondary Functions </vt:lpstr>
      <vt:lpstr>OTHER FUNCTIONS </vt:lpstr>
      <vt:lpstr> Mechanism / Technique of Credit Creation by Commercial Banks </vt:lpstr>
      <vt:lpstr> Primary / Passive Deposit and Derived / Active Deposit </vt:lpstr>
      <vt:lpstr>            Role of Commercial Banks in Economic                        Development  of a Country </vt:lpstr>
      <vt:lpstr>Role of Commercial Banks Economics  in         Development  of a Country </vt:lpstr>
      <vt:lpstr>5. Banks Monetize Debt</vt:lpstr>
      <vt:lpstr>Non-Banking Financial Institution</vt:lpstr>
      <vt:lpstr>In short, they are institutions which undertake borrowing and lending. They operate in both the money and the capital markets. </vt:lpstr>
      <vt:lpstr>Central Bank </vt:lpstr>
      <vt:lpstr>                 Functions of Central Bank </vt:lpstr>
      <vt:lpstr>PowerPoint Presentation</vt:lpstr>
      <vt:lpstr> 6. Lender of last resort: The banks can borrow from the RBI by keeping eligible securities as collateral at the time of need or crisis, when there is no other source.  </vt:lpstr>
      <vt:lpstr>  </vt:lpstr>
      <vt:lpstr>                         Credit Control Measures</vt:lpstr>
      <vt:lpstr>I. Quantitative or General Methods:  1. Bank Rate Policy </vt:lpstr>
      <vt:lpstr>3. Variable Reserve Ratio:  a) Cash Reserves Ratio: Under this system the Central Bank controls credit by changing the Cash Reserves Ratio. For example, if the Commercial Banks have excessive cash reserves ,the central bank will raise the cash reserve ratio with a view to decrease the lending capacity of the commercial banks.</vt:lpstr>
      <vt:lpstr> Qualitative or Selective Method of Credit Control 1. Rationing of credit </vt:lpstr>
      <vt:lpstr> 2. Direct Action </vt:lpstr>
      <vt:lpstr> 4. Publicity  Central Bank in order to make their policies successful, take the course of the medium of publicity  5. Regulation of Consumer’s Credit The down payment is raised and the number of installments reduced for the credit sale.</vt:lpstr>
      <vt:lpstr> The Repo Rate and the Reverse Repo Rate are the frequently used tools with which the RBI can control the availability and the supply of money in the economy.   </vt:lpstr>
      <vt:lpstr> Reserve Bank of India and Rural Credit  In a developing economy like India, the Central bank of the country cannot confine itself to the monetary regulation only, and it is expected that it should take part in development function in all sectors especially in the agriculture and industry. </vt:lpstr>
      <vt:lpstr>Functions of Agriculture Credit Department </vt:lpstr>
      <vt:lpstr>Functions of Agriculture Credit Department </vt:lpstr>
      <vt:lpstr> Regional Rural Banks (RRBs) </vt:lpstr>
      <vt:lpstr>        NABARD and its role in Agricultural credit </vt:lpstr>
      <vt:lpstr>Functions of NABARD </vt:lpstr>
      <vt:lpstr>v)   NABARD has the responsibility of coordinating the activities of Central and State Governments.  </vt:lpstr>
      <vt:lpstr>Reserve bank of India and industrial finance</vt:lpstr>
      <vt:lpstr> Financial assistance of IFCI can be availed by any Limited Company in the public, private or joint sector, or by a co-operative society incorporated in India, which is engaged or proposes to be engaged in the specified industrial activities.</vt:lpstr>
      <vt:lpstr>3. Industrial Development Bank of India (IDBI) </vt:lpstr>
      <vt:lpstr> State Level Institutions  1. State Financial Corporation (SFCs)  The government of India passed in 1951 the State Financial Corporations Act and SFCs were set up in many states.  </vt:lpstr>
      <vt:lpstr> 2. State Industrial Development Corporations (SIDCOs)  The Industrial Development Corporations have been set up by the state governments and they are wholly owned by them. </vt:lpstr>
      <vt:lpstr>                                 Monetary Policy </vt:lpstr>
      <vt:lpstr>Monetary Policy: Expansionary Vs. Contractionary  Expansionary policy is cheap money policy when a monetary authority uses its tools to stimulate the economy. An expansionary policy maintains short-term interest rates at a lower than usual rate or increases the total supply of money in the economy more rapidly than usual. </vt:lpstr>
      <vt:lpstr>PowerPoint Presentation</vt:lpstr>
      <vt:lpstr>1. Neutrality of Money:  1. Neutrality of Money:  a. Chief exponents – Wicksteed, Hayek and Robertson b. Monetary changes are the root cause of all economic fluctuations and it causes distortion and disturbances in the proper operation of  the    economic system of the country</vt:lpstr>
      <vt:lpstr>3. Price Stability: a. Supporters – Crustave Cassel and Keynes b. The effect of stable price – Promotes business activity and ensure equitable distribution of income and wealth and promotes prosperity and welfare in the community c. Price stability does not mean price rigidity or price stagnation. A mild increase in the price level provides a tonic for economic growth</vt:lpstr>
      <vt:lpstr>4. Full Employment:  a. There is unemployment during depression b. To get full employment J.M.Keynes supported monetary policy, so it gained full support as the chief objective of monetary policy</vt:lpstr>
      <vt:lpstr> Recent Advancements in Banking Sector </vt:lpstr>
      <vt:lpstr>PowerPoint Presentation</vt:lpstr>
      <vt:lpstr>ATM (Automated Teller Machine) </vt:lpstr>
      <vt:lpstr> </vt:lpstr>
      <vt:lpstr>         Debit card and Credit Card </vt:lpstr>
      <vt:lpstr>Recent Issues  Once the borrower fails to make interest or principal payments for 90 days the loan is considered to be a non- performing asset (NPA). NPAs are problematic for financial institutions since they depend on interest payments for income. </vt:lpstr>
      <vt:lpstr>PowerPoint Presentation</vt:lpstr>
      <vt:lpstr>                         Demonetisation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BANKING</dc:title>
  <dc:creator>Windows User</dc:creator>
  <cp:lastModifiedBy>SysSoft</cp:lastModifiedBy>
  <cp:revision>71</cp:revision>
  <dcterms:created xsi:type="dcterms:W3CDTF">2020-04-27T03:42:20Z</dcterms:created>
  <dcterms:modified xsi:type="dcterms:W3CDTF">2024-06-20T04:46:37Z</dcterms:modified>
</cp:coreProperties>
</file>