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media/audio1.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318" r:id="rId2"/>
    <p:sldId id="319" r:id="rId3"/>
    <p:sldId id="320" r:id="rId4"/>
    <p:sldId id="322" r:id="rId5"/>
    <p:sldId id="323" r:id="rId6"/>
    <p:sldId id="324" r:id="rId7"/>
    <p:sldId id="325" r:id="rId8"/>
    <p:sldId id="326" r:id="rId9"/>
    <p:sldId id="327" r:id="rId10"/>
    <p:sldId id="328" r:id="rId11"/>
    <p:sldId id="329" r:id="rId12"/>
    <p:sldId id="330" r:id="rId13"/>
    <p:sldId id="331" r:id="rId14"/>
    <p:sldId id="332" r:id="rId15"/>
    <p:sldId id="333" r:id="rId16"/>
    <p:sldId id="334" r:id="rId17"/>
    <p:sldId id="335" r:id="rId18"/>
    <p:sldId id="336" r:id="rId19"/>
    <p:sldId id="337" r:id="rId20"/>
    <p:sldId id="338" r:id="rId21"/>
    <p:sldId id="339" r:id="rId22"/>
    <p:sldId id="340" r:id="rId23"/>
    <p:sldId id="341" r:id="rId24"/>
    <p:sldId id="342" r:id="rId25"/>
    <p:sldId id="343" r:id="rId26"/>
    <p:sldId id="344" r:id="rId27"/>
    <p:sldId id="345" r:id="rId28"/>
    <p:sldId id="346" r:id="rId29"/>
    <p:sldId id="347" r:id="rId30"/>
    <p:sldId id="348" r:id="rId31"/>
    <p:sldId id="349" r:id="rId32"/>
    <p:sldId id="294" r:id="rId33"/>
    <p:sldId id="317" r:id="rId34"/>
    <p:sldId id="295" r:id="rId35"/>
    <p:sldId id="296" r:id="rId36"/>
    <p:sldId id="297" r:id="rId37"/>
    <p:sldId id="314" r:id="rId38"/>
    <p:sldId id="298" r:id="rId39"/>
    <p:sldId id="299" r:id="rId40"/>
    <p:sldId id="300" r:id="rId41"/>
    <p:sldId id="301" r:id="rId42"/>
    <p:sldId id="302" r:id="rId43"/>
    <p:sldId id="303" r:id="rId44"/>
    <p:sldId id="304" r:id="rId45"/>
    <p:sldId id="305" r:id="rId46"/>
    <p:sldId id="306" r:id="rId47"/>
    <p:sldId id="307" r:id="rId48"/>
    <p:sldId id="308" r:id="rId49"/>
    <p:sldId id="309" r:id="rId50"/>
    <p:sldId id="316" r:id="rId51"/>
    <p:sldId id="310" r:id="rId52"/>
    <p:sldId id="311"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367" r:id="rId67"/>
    <p:sldId id="368" r:id="rId68"/>
    <p:sldId id="369" r:id="rId69"/>
    <p:sldId id="370" r:id="rId70"/>
    <p:sldId id="371" r:id="rId71"/>
    <p:sldId id="372" r:id="rId72"/>
    <p:sldId id="373" r:id="rId73"/>
    <p:sldId id="374" r:id="rId74"/>
    <p:sldId id="375" r:id="rId75"/>
    <p:sldId id="376" r:id="rId76"/>
    <p:sldId id="377" r:id="rId77"/>
    <p:sldId id="378" r:id="rId78"/>
    <p:sldId id="379" r:id="rId79"/>
    <p:sldId id="380" r:id="rId80"/>
    <p:sldId id="381" r:id="rId81"/>
    <p:sldId id="382" r:id="rId82"/>
    <p:sldId id="383" r:id="rId83"/>
    <p:sldId id="384" r:id="rId84"/>
    <p:sldId id="385" r:id="rId85"/>
    <p:sldId id="386" r:id="rId86"/>
    <p:sldId id="387" r:id="rId87"/>
    <p:sldId id="388" r:id="rId88"/>
    <p:sldId id="389" r:id="rId89"/>
    <p:sldId id="390" r:id="rId90"/>
    <p:sldId id="391" r:id="rId91"/>
    <p:sldId id="393" r:id="rId92"/>
    <p:sldId id="392"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11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228" autoAdjust="0"/>
    <p:restoredTop sz="94660"/>
  </p:normalViewPr>
  <p:slideViewPr>
    <p:cSldViewPr>
      <p:cViewPr varScale="1">
        <p:scale>
          <a:sx n="84" d="100"/>
          <a:sy n="84" d="100"/>
        </p:scale>
        <p:origin x="204" y="90"/>
      </p:cViewPr>
      <p:guideLst>
        <p:guide orient="horz" pos="2160"/>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3B17B7-4BD2-45F3-ADEC-026EDDD18B49}"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03EDACC7-FFD1-48FA-8AD0-02E6614D7125}">
      <dgm:prSet phldrT="[Text]"/>
      <dgm:spPr>
        <a:solidFill>
          <a:srgbClr val="FFFF00"/>
        </a:solidFill>
      </dgm:spPr>
      <dgm:t>
        <a:bodyPr/>
        <a:lstStyle/>
        <a:p>
          <a:r>
            <a:rPr lang="en-US" b="1" dirty="0">
              <a:solidFill>
                <a:srgbClr val="002060"/>
              </a:solidFill>
            </a:rPr>
            <a:t>SOURCES OF PUBLIC REVENUES</a:t>
          </a:r>
        </a:p>
      </dgm:t>
    </dgm:pt>
    <dgm:pt modelId="{899FD8CE-4D84-40F6-99E3-094045189416}" type="parTrans" cxnId="{71DB67F7-38C0-4ADF-A1BC-5E99DA3E4823}">
      <dgm:prSet/>
      <dgm:spPr/>
      <dgm:t>
        <a:bodyPr/>
        <a:lstStyle/>
        <a:p>
          <a:endParaRPr lang="en-US"/>
        </a:p>
      </dgm:t>
    </dgm:pt>
    <dgm:pt modelId="{297E4FB4-1568-40B5-B5C2-674C3EA75ABD}" type="sibTrans" cxnId="{71DB67F7-38C0-4ADF-A1BC-5E99DA3E4823}">
      <dgm:prSet/>
      <dgm:spPr/>
      <dgm:t>
        <a:bodyPr/>
        <a:lstStyle/>
        <a:p>
          <a:endParaRPr lang="en-US"/>
        </a:p>
      </dgm:t>
    </dgm:pt>
    <dgm:pt modelId="{FBADEC9E-A721-44C8-8A99-AF21323FF625}">
      <dgm:prSet phldrT="[Text]"/>
      <dgm:spPr>
        <a:solidFill>
          <a:srgbClr val="FFFF00"/>
        </a:solidFill>
        <a:ln>
          <a:solidFill>
            <a:schemeClr val="bg2">
              <a:lumMod val="60000"/>
              <a:lumOff val="40000"/>
            </a:schemeClr>
          </a:solidFill>
        </a:ln>
      </dgm:spPr>
      <dgm:t>
        <a:bodyPr/>
        <a:lstStyle/>
        <a:p>
          <a:r>
            <a:rPr lang="en-US" b="1" dirty="0">
              <a:solidFill>
                <a:srgbClr val="002060"/>
              </a:solidFill>
            </a:rPr>
            <a:t>TAX REVENUE</a:t>
          </a:r>
        </a:p>
      </dgm:t>
    </dgm:pt>
    <dgm:pt modelId="{1B3AFE52-4659-4032-896C-54164B5A88EF}" type="parTrans" cxnId="{ECE0E04B-C5EC-43A8-9E2D-0B18EBBABAC4}">
      <dgm:prSet/>
      <dgm:spPr/>
      <dgm:t>
        <a:bodyPr/>
        <a:lstStyle/>
        <a:p>
          <a:endParaRPr lang="en-US"/>
        </a:p>
      </dgm:t>
    </dgm:pt>
    <dgm:pt modelId="{1B8CF57E-AAC4-4CFC-9E4B-5CA860856330}" type="sibTrans" cxnId="{ECE0E04B-C5EC-43A8-9E2D-0B18EBBABAC4}">
      <dgm:prSet/>
      <dgm:spPr/>
      <dgm:t>
        <a:bodyPr/>
        <a:lstStyle/>
        <a:p>
          <a:endParaRPr lang="en-US"/>
        </a:p>
      </dgm:t>
    </dgm:pt>
    <dgm:pt modelId="{5C79C176-5441-4886-9573-AC336D04DE29}">
      <dgm:prSet phldrT="[Text]"/>
      <dgm:spPr>
        <a:solidFill>
          <a:srgbClr val="FFFF00"/>
        </a:solidFill>
        <a:ln>
          <a:solidFill>
            <a:schemeClr val="bg2">
              <a:lumMod val="60000"/>
              <a:lumOff val="40000"/>
            </a:schemeClr>
          </a:solidFill>
        </a:ln>
      </dgm:spPr>
      <dgm:t>
        <a:bodyPr/>
        <a:lstStyle/>
        <a:p>
          <a:r>
            <a:rPr lang="en-US" b="1" dirty="0">
              <a:solidFill>
                <a:srgbClr val="002060"/>
              </a:solidFill>
            </a:rPr>
            <a:t>NON – TAX REVENUE</a:t>
          </a:r>
        </a:p>
      </dgm:t>
    </dgm:pt>
    <dgm:pt modelId="{12FADF66-A9EC-4E59-93D0-AE2C133DF37A}" type="parTrans" cxnId="{8A062FEE-B41B-427F-A5C5-B538D44650E7}">
      <dgm:prSet/>
      <dgm:spPr/>
      <dgm:t>
        <a:bodyPr/>
        <a:lstStyle/>
        <a:p>
          <a:endParaRPr lang="en-US"/>
        </a:p>
      </dgm:t>
    </dgm:pt>
    <dgm:pt modelId="{88712D13-E5DA-420B-8A90-1082D3B92A00}" type="sibTrans" cxnId="{8A062FEE-B41B-427F-A5C5-B538D44650E7}">
      <dgm:prSet/>
      <dgm:spPr/>
      <dgm:t>
        <a:bodyPr/>
        <a:lstStyle/>
        <a:p>
          <a:endParaRPr lang="en-US"/>
        </a:p>
      </dgm:t>
    </dgm:pt>
    <dgm:pt modelId="{FF8395BC-85BE-4694-AEA9-29E6098EFEE3}" type="pres">
      <dgm:prSet presAssocID="{7B3B17B7-4BD2-45F3-ADEC-026EDDD18B49}" presName="hierChild1" presStyleCnt="0">
        <dgm:presLayoutVars>
          <dgm:orgChart val="1"/>
          <dgm:chPref val="1"/>
          <dgm:dir/>
          <dgm:animOne val="branch"/>
          <dgm:animLvl val="lvl"/>
          <dgm:resizeHandles/>
        </dgm:presLayoutVars>
      </dgm:prSet>
      <dgm:spPr/>
    </dgm:pt>
    <dgm:pt modelId="{D25394B9-002F-4040-817F-FA76A7F6C725}" type="pres">
      <dgm:prSet presAssocID="{03EDACC7-FFD1-48FA-8AD0-02E6614D7125}" presName="hierRoot1" presStyleCnt="0">
        <dgm:presLayoutVars>
          <dgm:hierBranch val="init"/>
        </dgm:presLayoutVars>
      </dgm:prSet>
      <dgm:spPr/>
    </dgm:pt>
    <dgm:pt modelId="{74672A19-BF5E-4E7B-AD0D-40ED0710001C}" type="pres">
      <dgm:prSet presAssocID="{03EDACC7-FFD1-48FA-8AD0-02E6614D7125}" presName="rootComposite1" presStyleCnt="0"/>
      <dgm:spPr/>
    </dgm:pt>
    <dgm:pt modelId="{1A6ABDD5-7E37-4CA9-894F-A7E639E9D955}" type="pres">
      <dgm:prSet presAssocID="{03EDACC7-FFD1-48FA-8AD0-02E6614D7125}" presName="rootText1" presStyleLbl="node0" presStyleIdx="0" presStyleCnt="1" custScaleX="185630" custScaleY="133686" custLinFactNeighborY="-32170">
        <dgm:presLayoutVars>
          <dgm:chPref val="3"/>
        </dgm:presLayoutVars>
      </dgm:prSet>
      <dgm:spPr/>
    </dgm:pt>
    <dgm:pt modelId="{4FA04FBB-3E71-4FA4-9454-2BF00C0825DD}" type="pres">
      <dgm:prSet presAssocID="{03EDACC7-FFD1-48FA-8AD0-02E6614D7125}" presName="rootConnector1" presStyleLbl="node1" presStyleIdx="0" presStyleCnt="0"/>
      <dgm:spPr/>
    </dgm:pt>
    <dgm:pt modelId="{7CB86E97-FD7D-403D-BF03-07BFCF4BAC1D}" type="pres">
      <dgm:prSet presAssocID="{03EDACC7-FFD1-48FA-8AD0-02E6614D7125}" presName="hierChild2" presStyleCnt="0"/>
      <dgm:spPr/>
    </dgm:pt>
    <dgm:pt modelId="{D39E677D-1C26-442F-B9A8-0E80DFB251F9}" type="pres">
      <dgm:prSet presAssocID="{1B3AFE52-4659-4032-896C-54164B5A88EF}" presName="Name37" presStyleLbl="parChTrans1D2" presStyleIdx="0" presStyleCnt="2"/>
      <dgm:spPr/>
    </dgm:pt>
    <dgm:pt modelId="{3BDD5AB6-3779-479D-A356-ACAA94D4BD4C}" type="pres">
      <dgm:prSet presAssocID="{FBADEC9E-A721-44C8-8A99-AF21323FF625}" presName="hierRoot2" presStyleCnt="0">
        <dgm:presLayoutVars>
          <dgm:hierBranch val="init"/>
        </dgm:presLayoutVars>
      </dgm:prSet>
      <dgm:spPr/>
    </dgm:pt>
    <dgm:pt modelId="{EBE14824-F68C-4F3C-92B9-DF4F4DBBF5B3}" type="pres">
      <dgm:prSet presAssocID="{FBADEC9E-A721-44C8-8A99-AF21323FF625}" presName="rootComposite" presStyleCnt="0"/>
      <dgm:spPr/>
    </dgm:pt>
    <dgm:pt modelId="{8A6CB651-778D-4257-AFCE-BE589B0945EA}" type="pres">
      <dgm:prSet presAssocID="{FBADEC9E-A721-44C8-8A99-AF21323FF625}" presName="rootText" presStyleLbl="node2" presStyleIdx="0" presStyleCnt="2" custScaleX="196123" custLinFactNeighborY="27099">
        <dgm:presLayoutVars>
          <dgm:chPref val="3"/>
        </dgm:presLayoutVars>
      </dgm:prSet>
      <dgm:spPr/>
    </dgm:pt>
    <dgm:pt modelId="{0AA019F2-17C5-4642-977A-4421C12633B5}" type="pres">
      <dgm:prSet presAssocID="{FBADEC9E-A721-44C8-8A99-AF21323FF625}" presName="rootConnector" presStyleLbl="node2" presStyleIdx="0" presStyleCnt="2"/>
      <dgm:spPr/>
    </dgm:pt>
    <dgm:pt modelId="{9337D94D-DBBA-4A1D-B65A-F711F29DAB84}" type="pres">
      <dgm:prSet presAssocID="{FBADEC9E-A721-44C8-8A99-AF21323FF625}" presName="hierChild4" presStyleCnt="0"/>
      <dgm:spPr/>
    </dgm:pt>
    <dgm:pt modelId="{985043B4-FA32-4447-A537-33625BC4A25B}" type="pres">
      <dgm:prSet presAssocID="{FBADEC9E-A721-44C8-8A99-AF21323FF625}" presName="hierChild5" presStyleCnt="0"/>
      <dgm:spPr/>
    </dgm:pt>
    <dgm:pt modelId="{E4E9F0F7-BCFB-4699-9054-12555EB5557A}" type="pres">
      <dgm:prSet presAssocID="{12FADF66-A9EC-4E59-93D0-AE2C133DF37A}" presName="Name37" presStyleLbl="parChTrans1D2" presStyleIdx="1" presStyleCnt="2"/>
      <dgm:spPr/>
    </dgm:pt>
    <dgm:pt modelId="{9303EB03-B4DF-47B5-B620-474D4519989A}" type="pres">
      <dgm:prSet presAssocID="{5C79C176-5441-4886-9573-AC336D04DE29}" presName="hierRoot2" presStyleCnt="0">
        <dgm:presLayoutVars>
          <dgm:hierBranch val="init"/>
        </dgm:presLayoutVars>
      </dgm:prSet>
      <dgm:spPr/>
    </dgm:pt>
    <dgm:pt modelId="{066E16EF-0EAA-456C-AC89-722730CA83E2}" type="pres">
      <dgm:prSet presAssocID="{5C79C176-5441-4886-9573-AC336D04DE29}" presName="rootComposite" presStyleCnt="0"/>
      <dgm:spPr/>
    </dgm:pt>
    <dgm:pt modelId="{1A6B9755-590F-407F-9048-7290CAD97060}" type="pres">
      <dgm:prSet presAssocID="{5C79C176-5441-4886-9573-AC336D04DE29}" presName="rootText" presStyleLbl="node2" presStyleIdx="1" presStyleCnt="2" custScaleX="217642" custLinFactNeighborY="27099">
        <dgm:presLayoutVars>
          <dgm:chPref val="3"/>
        </dgm:presLayoutVars>
      </dgm:prSet>
      <dgm:spPr/>
    </dgm:pt>
    <dgm:pt modelId="{1188ACC9-2ACC-4CD8-B939-B2581F91A07F}" type="pres">
      <dgm:prSet presAssocID="{5C79C176-5441-4886-9573-AC336D04DE29}" presName="rootConnector" presStyleLbl="node2" presStyleIdx="1" presStyleCnt="2"/>
      <dgm:spPr/>
    </dgm:pt>
    <dgm:pt modelId="{B8873F2C-156E-42B6-B688-2262A8578ABF}" type="pres">
      <dgm:prSet presAssocID="{5C79C176-5441-4886-9573-AC336D04DE29}" presName="hierChild4" presStyleCnt="0"/>
      <dgm:spPr/>
    </dgm:pt>
    <dgm:pt modelId="{D0708C15-361A-4B1E-8C2D-4231B246CF33}" type="pres">
      <dgm:prSet presAssocID="{5C79C176-5441-4886-9573-AC336D04DE29}" presName="hierChild5" presStyleCnt="0"/>
      <dgm:spPr/>
    </dgm:pt>
    <dgm:pt modelId="{10C0FD59-3637-4947-B33B-08F8606F7328}" type="pres">
      <dgm:prSet presAssocID="{03EDACC7-FFD1-48FA-8AD0-02E6614D7125}" presName="hierChild3" presStyleCnt="0"/>
      <dgm:spPr/>
    </dgm:pt>
  </dgm:ptLst>
  <dgm:cxnLst>
    <dgm:cxn modelId="{2ABB280F-3A25-4EAC-BE46-86ADA2E9E884}" type="presOf" srcId="{FBADEC9E-A721-44C8-8A99-AF21323FF625}" destId="{0AA019F2-17C5-4642-977A-4421C12633B5}" srcOrd="1" destOrd="0" presId="urn:microsoft.com/office/officeart/2005/8/layout/orgChart1"/>
    <dgm:cxn modelId="{19BB4F31-54AF-4491-BEDD-A845EF128E49}" type="presOf" srcId="{12FADF66-A9EC-4E59-93D0-AE2C133DF37A}" destId="{E4E9F0F7-BCFB-4699-9054-12555EB5557A}" srcOrd="0" destOrd="0" presId="urn:microsoft.com/office/officeart/2005/8/layout/orgChart1"/>
    <dgm:cxn modelId="{F19CC260-3E7A-4105-A82C-A07686F48CCC}" type="presOf" srcId="{03EDACC7-FFD1-48FA-8AD0-02E6614D7125}" destId="{4FA04FBB-3E71-4FA4-9454-2BF00C0825DD}" srcOrd="1" destOrd="0" presId="urn:microsoft.com/office/officeart/2005/8/layout/orgChart1"/>
    <dgm:cxn modelId="{ECE0E04B-C5EC-43A8-9E2D-0B18EBBABAC4}" srcId="{03EDACC7-FFD1-48FA-8AD0-02E6614D7125}" destId="{FBADEC9E-A721-44C8-8A99-AF21323FF625}" srcOrd="0" destOrd="0" parTransId="{1B3AFE52-4659-4032-896C-54164B5A88EF}" sibTransId="{1B8CF57E-AAC4-4CFC-9E4B-5CA860856330}"/>
    <dgm:cxn modelId="{2628C38B-A239-4E38-AB48-9126F772D11A}" type="presOf" srcId="{7B3B17B7-4BD2-45F3-ADEC-026EDDD18B49}" destId="{FF8395BC-85BE-4694-AEA9-29E6098EFEE3}" srcOrd="0" destOrd="0" presId="urn:microsoft.com/office/officeart/2005/8/layout/orgChart1"/>
    <dgm:cxn modelId="{B8564D9C-CDEA-4795-93C6-46AC996D5BB2}" type="presOf" srcId="{5C79C176-5441-4886-9573-AC336D04DE29}" destId="{1A6B9755-590F-407F-9048-7290CAD97060}" srcOrd="0" destOrd="0" presId="urn:microsoft.com/office/officeart/2005/8/layout/orgChart1"/>
    <dgm:cxn modelId="{2D80A9A5-AE18-4A1F-9F05-ABA0F8A7649A}" type="presOf" srcId="{03EDACC7-FFD1-48FA-8AD0-02E6614D7125}" destId="{1A6ABDD5-7E37-4CA9-894F-A7E639E9D955}" srcOrd="0" destOrd="0" presId="urn:microsoft.com/office/officeart/2005/8/layout/orgChart1"/>
    <dgm:cxn modelId="{8A9DB3AA-798E-4AA6-B3B8-1EC969089D56}" type="presOf" srcId="{FBADEC9E-A721-44C8-8A99-AF21323FF625}" destId="{8A6CB651-778D-4257-AFCE-BE589B0945EA}" srcOrd="0" destOrd="0" presId="urn:microsoft.com/office/officeart/2005/8/layout/orgChart1"/>
    <dgm:cxn modelId="{E587BEAF-9DA5-42BD-98D6-1CA8BE83F9AE}" type="presOf" srcId="{1B3AFE52-4659-4032-896C-54164B5A88EF}" destId="{D39E677D-1C26-442F-B9A8-0E80DFB251F9}" srcOrd="0" destOrd="0" presId="urn:microsoft.com/office/officeart/2005/8/layout/orgChart1"/>
    <dgm:cxn modelId="{8F3D01B5-E8A4-4319-8711-216BB81170EF}" type="presOf" srcId="{5C79C176-5441-4886-9573-AC336D04DE29}" destId="{1188ACC9-2ACC-4CD8-B939-B2581F91A07F}" srcOrd="1" destOrd="0" presId="urn:microsoft.com/office/officeart/2005/8/layout/orgChart1"/>
    <dgm:cxn modelId="{8A062FEE-B41B-427F-A5C5-B538D44650E7}" srcId="{03EDACC7-FFD1-48FA-8AD0-02E6614D7125}" destId="{5C79C176-5441-4886-9573-AC336D04DE29}" srcOrd="1" destOrd="0" parTransId="{12FADF66-A9EC-4E59-93D0-AE2C133DF37A}" sibTransId="{88712D13-E5DA-420B-8A90-1082D3B92A00}"/>
    <dgm:cxn modelId="{71DB67F7-38C0-4ADF-A1BC-5E99DA3E4823}" srcId="{7B3B17B7-4BD2-45F3-ADEC-026EDDD18B49}" destId="{03EDACC7-FFD1-48FA-8AD0-02E6614D7125}" srcOrd="0" destOrd="0" parTransId="{899FD8CE-4D84-40F6-99E3-094045189416}" sibTransId="{297E4FB4-1568-40B5-B5C2-674C3EA75ABD}"/>
    <dgm:cxn modelId="{250E8B06-9FA8-4ABD-9A0D-E3DE84E8CEBE}" type="presParOf" srcId="{FF8395BC-85BE-4694-AEA9-29E6098EFEE3}" destId="{D25394B9-002F-4040-817F-FA76A7F6C725}" srcOrd="0" destOrd="0" presId="urn:microsoft.com/office/officeart/2005/8/layout/orgChart1"/>
    <dgm:cxn modelId="{E5B67421-FFAE-4FDA-B342-0951D66C36AF}" type="presParOf" srcId="{D25394B9-002F-4040-817F-FA76A7F6C725}" destId="{74672A19-BF5E-4E7B-AD0D-40ED0710001C}" srcOrd="0" destOrd="0" presId="urn:microsoft.com/office/officeart/2005/8/layout/orgChart1"/>
    <dgm:cxn modelId="{AEA85A11-689E-436E-A595-D702F51FC5CC}" type="presParOf" srcId="{74672A19-BF5E-4E7B-AD0D-40ED0710001C}" destId="{1A6ABDD5-7E37-4CA9-894F-A7E639E9D955}" srcOrd="0" destOrd="0" presId="urn:microsoft.com/office/officeart/2005/8/layout/orgChart1"/>
    <dgm:cxn modelId="{E98AAB8F-A28A-4C11-AC56-B3CAA9CC0A47}" type="presParOf" srcId="{74672A19-BF5E-4E7B-AD0D-40ED0710001C}" destId="{4FA04FBB-3E71-4FA4-9454-2BF00C0825DD}" srcOrd="1" destOrd="0" presId="urn:microsoft.com/office/officeart/2005/8/layout/orgChart1"/>
    <dgm:cxn modelId="{B8FBCED2-9845-4B61-95B2-F01750BC8C1C}" type="presParOf" srcId="{D25394B9-002F-4040-817F-FA76A7F6C725}" destId="{7CB86E97-FD7D-403D-BF03-07BFCF4BAC1D}" srcOrd="1" destOrd="0" presId="urn:microsoft.com/office/officeart/2005/8/layout/orgChart1"/>
    <dgm:cxn modelId="{C53B462D-0F84-4218-9599-0A12991BFCF1}" type="presParOf" srcId="{7CB86E97-FD7D-403D-BF03-07BFCF4BAC1D}" destId="{D39E677D-1C26-442F-B9A8-0E80DFB251F9}" srcOrd="0" destOrd="0" presId="urn:microsoft.com/office/officeart/2005/8/layout/orgChart1"/>
    <dgm:cxn modelId="{8AC176F3-ACCF-46E0-988E-0AA206CC1A4B}" type="presParOf" srcId="{7CB86E97-FD7D-403D-BF03-07BFCF4BAC1D}" destId="{3BDD5AB6-3779-479D-A356-ACAA94D4BD4C}" srcOrd="1" destOrd="0" presId="urn:microsoft.com/office/officeart/2005/8/layout/orgChart1"/>
    <dgm:cxn modelId="{A68DA575-EC36-41B1-A402-765100CDDF29}" type="presParOf" srcId="{3BDD5AB6-3779-479D-A356-ACAA94D4BD4C}" destId="{EBE14824-F68C-4F3C-92B9-DF4F4DBBF5B3}" srcOrd="0" destOrd="0" presId="urn:microsoft.com/office/officeart/2005/8/layout/orgChart1"/>
    <dgm:cxn modelId="{B923794A-8AF0-4F66-9E02-26CCADB2CC95}" type="presParOf" srcId="{EBE14824-F68C-4F3C-92B9-DF4F4DBBF5B3}" destId="{8A6CB651-778D-4257-AFCE-BE589B0945EA}" srcOrd="0" destOrd="0" presId="urn:microsoft.com/office/officeart/2005/8/layout/orgChart1"/>
    <dgm:cxn modelId="{68E4FCC2-4F98-4DFF-AAED-BFD2FD46CE3D}" type="presParOf" srcId="{EBE14824-F68C-4F3C-92B9-DF4F4DBBF5B3}" destId="{0AA019F2-17C5-4642-977A-4421C12633B5}" srcOrd="1" destOrd="0" presId="urn:microsoft.com/office/officeart/2005/8/layout/orgChart1"/>
    <dgm:cxn modelId="{052F73C5-CCFB-4C3F-96A1-24E01113806D}" type="presParOf" srcId="{3BDD5AB6-3779-479D-A356-ACAA94D4BD4C}" destId="{9337D94D-DBBA-4A1D-B65A-F711F29DAB84}" srcOrd="1" destOrd="0" presId="urn:microsoft.com/office/officeart/2005/8/layout/orgChart1"/>
    <dgm:cxn modelId="{221367D3-1C76-48D3-938F-30D0754D9F0D}" type="presParOf" srcId="{3BDD5AB6-3779-479D-A356-ACAA94D4BD4C}" destId="{985043B4-FA32-4447-A537-33625BC4A25B}" srcOrd="2" destOrd="0" presId="urn:microsoft.com/office/officeart/2005/8/layout/orgChart1"/>
    <dgm:cxn modelId="{8CAFA5C5-F3A6-42A2-A75A-087368FABE6B}" type="presParOf" srcId="{7CB86E97-FD7D-403D-BF03-07BFCF4BAC1D}" destId="{E4E9F0F7-BCFB-4699-9054-12555EB5557A}" srcOrd="2" destOrd="0" presId="urn:microsoft.com/office/officeart/2005/8/layout/orgChart1"/>
    <dgm:cxn modelId="{21EE397E-08FA-494A-802D-86565102AB12}" type="presParOf" srcId="{7CB86E97-FD7D-403D-BF03-07BFCF4BAC1D}" destId="{9303EB03-B4DF-47B5-B620-474D4519989A}" srcOrd="3" destOrd="0" presId="urn:microsoft.com/office/officeart/2005/8/layout/orgChart1"/>
    <dgm:cxn modelId="{01C7A476-81CD-4C40-BB62-EF81C84A03F8}" type="presParOf" srcId="{9303EB03-B4DF-47B5-B620-474D4519989A}" destId="{066E16EF-0EAA-456C-AC89-722730CA83E2}" srcOrd="0" destOrd="0" presId="urn:microsoft.com/office/officeart/2005/8/layout/orgChart1"/>
    <dgm:cxn modelId="{426619AD-406D-4EFC-9662-5285C996A771}" type="presParOf" srcId="{066E16EF-0EAA-456C-AC89-722730CA83E2}" destId="{1A6B9755-590F-407F-9048-7290CAD97060}" srcOrd="0" destOrd="0" presId="urn:microsoft.com/office/officeart/2005/8/layout/orgChart1"/>
    <dgm:cxn modelId="{E369F617-848A-4183-9504-CD5C72830C65}" type="presParOf" srcId="{066E16EF-0EAA-456C-AC89-722730CA83E2}" destId="{1188ACC9-2ACC-4CD8-B939-B2581F91A07F}" srcOrd="1" destOrd="0" presId="urn:microsoft.com/office/officeart/2005/8/layout/orgChart1"/>
    <dgm:cxn modelId="{D4CEBA20-AF0A-4C1F-9314-0625506E15F3}" type="presParOf" srcId="{9303EB03-B4DF-47B5-B620-474D4519989A}" destId="{B8873F2C-156E-42B6-B688-2262A8578ABF}" srcOrd="1" destOrd="0" presId="urn:microsoft.com/office/officeart/2005/8/layout/orgChart1"/>
    <dgm:cxn modelId="{A378DA6B-39B4-4F4A-873E-A3A90F386CA0}" type="presParOf" srcId="{9303EB03-B4DF-47B5-B620-474D4519989A}" destId="{D0708C15-361A-4B1E-8C2D-4231B246CF33}" srcOrd="2" destOrd="0" presId="urn:microsoft.com/office/officeart/2005/8/layout/orgChart1"/>
    <dgm:cxn modelId="{B7E54AE2-5655-4AD3-81EA-37745892F085}" type="presParOf" srcId="{D25394B9-002F-4040-817F-FA76A7F6C725}" destId="{10C0FD59-3637-4947-B33B-08F8606F732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E9F0F7-BCFB-4699-9054-12555EB5557A}">
      <dsp:nvSpPr>
        <dsp:cNvPr id="0" name=""/>
        <dsp:cNvSpPr/>
      </dsp:nvSpPr>
      <dsp:spPr>
        <a:xfrm>
          <a:off x="3632200" y="1525589"/>
          <a:ext cx="1812260" cy="845261"/>
        </a:xfrm>
        <a:custGeom>
          <a:avLst/>
          <a:gdLst/>
          <a:ahLst/>
          <a:cxnLst/>
          <a:rect l="0" t="0" r="0" b="0"/>
          <a:pathLst>
            <a:path>
              <a:moveTo>
                <a:pt x="0" y="0"/>
              </a:moveTo>
              <a:lnTo>
                <a:pt x="0" y="669981"/>
              </a:lnTo>
              <a:lnTo>
                <a:pt x="1812260" y="669981"/>
              </a:lnTo>
              <a:lnTo>
                <a:pt x="1812260" y="8452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9E677D-1C26-442F-B9A8-0E80DFB251F9}">
      <dsp:nvSpPr>
        <dsp:cNvPr id="0" name=""/>
        <dsp:cNvSpPr/>
      </dsp:nvSpPr>
      <dsp:spPr>
        <a:xfrm>
          <a:off x="1640326" y="1525589"/>
          <a:ext cx="1991873" cy="845261"/>
        </a:xfrm>
        <a:custGeom>
          <a:avLst/>
          <a:gdLst/>
          <a:ahLst/>
          <a:cxnLst/>
          <a:rect l="0" t="0" r="0" b="0"/>
          <a:pathLst>
            <a:path>
              <a:moveTo>
                <a:pt x="1991873" y="0"/>
              </a:moveTo>
              <a:lnTo>
                <a:pt x="1991873" y="669981"/>
              </a:lnTo>
              <a:lnTo>
                <a:pt x="0" y="669981"/>
              </a:lnTo>
              <a:lnTo>
                <a:pt x="0" y="84526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6ABDD5-7E37-4CA9-894F-A7E639E9D955}">
      <dsp:nvSpPr>
        <dsp:cNvPr id="0" name=""/>
        <dsp:cNvSpPr/>
      </dsp:nvSpPr>
      <dsp:spPr>
        <a:xfrm>
          <a:off x="2082802" y="409752"/>
          <a:ext cx="3098795" cy="1115836"/>
        </a:xfrm>
        <a:prstGeom prst="rect">
          <a:avLst/>
        </a:prstGeom>
        <a:solidFill>
          <a:srgbClr val="FFFF00"/>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rgbClr val="002060"/>
              </a:solidFill>
            </a:rPr>
            <a:t>SOURCES OF PUBLIC REVENUES</a:t>
          </a:r>
        </a:p>
      </dsp:txBody>
      <dsp:txXfrm>
        <a:off x="2082802" y="409752"/>
        <a:ext cx="3098795" cy="1115836"/>
      </dsp:txXfrm>
    </dsp:sp>
    <dsp:sp modelId="{8A6CB651-778D-4257-AFCE-BE589B0945EA}">
      <dsp:nvSpPr>
        <dsp:cNvPr id="0" name=""/>
        <dsp:cNvSpPr/>
      </dsp:nvSpPr>
      <dsp:spPr>
        <a:xfrm>
          <a:off x="3347" y="2370851"/>
          <a:ext cx="3273959" cy="834669"/>
        </a:xfrm>
        <a:prstGeom prst="rect">
          <a:avLst/>
        </a:prstGeom>
        <a:solidFill>
          <a:srgbClr val="FFFF00"/>
        </a:solidFill>
        <a:ln w="19050" cap="rnd"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rgbClr val="002060"/>
              </a:solidFill>
            </a:rPr>
            <a:t>TAX REVENUE</a:t>
          </a:r>
        </a:p>
      </dsp:txBody>
      <dsp:txXfrm>
        <a:off x="3347" y="2370851"/>
        <a:ext cx="3273959" cy="834669"/>
      </dsp:txXfrm>
    </dsp:sp>
    <dsp:sp modelId="{1A6B9755-590F-407F-9048-7290CAD97060}">
      <dsp:nvSpPr>
        <dsp:cNvPr id="0" name=""/>
        <dsp:cNvSpPr/>
      </dsp:nvSpPr>
      <dsp:spPr>
        <a:xfrm>
          <a:off x="3627868" y="2370851"/>
          <a:ext cx="3633184" cy="834669"/>
        </a:xfrm>
        <a:prstGeom prst="rect">
          <a:avLst/>
        </a:prstGeom>
        <a:solidFill>
          <a:srgbClr val="FFFF00"/>
        </a:solidFill>
        <a:ln w="19050" cap="rnd" cmpd="sng" algn="ctr">
          <a:solidFill>
            <a:schemeClr val="bg2">
              <a:lumMod val="60000"/>
              <a:lumOff val="4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b="1" kern="1200" dirty="0">
              <a:solidFill>
                <a:srgbClr val="002060"/>
              </a:solidFill>
            </a:rPr>
            <a:t>NON – TAX REVENUE</a:t>
          </a:r>
        </a:p>
      </dsp:txBody>
      <dsp:txXfrm>
        <a:off x="3627868" y="2370851"/>
        <a:ext cx="3633184" cy="83466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elestia-R1---OverlayTitle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3962399" y="1964267"/>
            <a:ext cx="7197726" cy="2421464"/>
          </a:xfrm>
        </p:spPr>
        <p:txBody>
          <a:bodyPr anchor="b">
            <a:normAutofit/>
          </a:bodyPr>
          <a:lstStyle>
            <a:lvl1pPr algn="r">
              <a:defRPr sz="4800">
                <a:effectLst/>
              </a:defRPr>
            </a:lvl1pPr>
          </a:lstStyle>
          <a:p>
            <a:r>
              <a:rPr lang="en-GB"/>
              <a:t>Click to edit Master title style</a:t>
            </a:r>
            <a:endParaRPr lang="en-US" dirty="0"/>
          </a:p>
        </p:txBody>
      </p:sp>
      <p:sp>
        <p:nvSpPr>
          <p:cNvPr id="3" name="Subtitle 2"/>
          <p:cNvSpPr>
            <a:spLocks noGrp="1"/>
          </p:cNvSpPr>
          <p:nvPr>
            <p:ph type="subTitle" idx="1"/>
          </p:nvPr>
        </p:nvSpPr>
        <p:spPr>
          <a:xfrm>
            <a:off x="3962399" y="4385732"/>
            <a:ext cx="7197726" cy="1405467"/>
          </a:xfrm>
        </p:spPr>
        <p:txBody>
          <a:bodyPr anchor="t">
            <a:normAutofit/>
          </a:bodyPr>
          <a:lstStyle>
            <a:lvl1pPr marL="0" indent="0" algn="r">
              <a:buNone/>
              <a:defRPr sz="1800" cap="all">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a:xfrm>
            <a:off x="8932558" y="5870575"/>
            <a:ext cx="1600200" cy="377825"/>
          </a:xfrm>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a:xfrm>
            <a:off x="3962399" y="5870575"/>
            <a:ext cx="4893958" cy="377825"/>
          </a:xfrm>
        </p:spPr>
        <p:txBody>
          <a:bodyPr/>
          <a:lstStyle/>
          <a:p>
            <a:endParaRPr lang="en-US" dirty="0"/>
          </a:p>
        </p:txBody>
      </p:sp>
      <p:sp>
        <p:nvSpPr>
          <p:cNvPr id="6" name="Slide Number Placeholder 5"/>
          <p:cNvSpPr>
            <a:spLocks noGrp="1"/>
          </p:cNvSpPr>
          <p:nvPr>
            <p:ph type="sldNum" sz="quarter" idx="12"/>
          </p:nvPr>
        </p:nvSpPr>
        <p:spPr>
          <a:xfrm>
            <a:off x="10608958" y="5870575"/>
            <a:ext cx="551167" cy="377825"/>
          </a:xfrm>
        </p:spPr>
        <p:txBody>
          <a:bodyPr/>
          <a:lstStyle/>
          <a:p>
            <a:fld id="{D57F1E4F-1CFF-5643-939E-217C01CDF565}"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4732865"/>
            <a:ext cx="1013142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371600" y="932112"/>
            <a:ext cx="8759827" cy="3164976"/>
          </a:xfrm>
          <a:prstGeom prst="roundRect">
            <a:avLst>
              <a:gd name="adj" fmla="val 43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5299603"/>
            <a:ext cx="10131427" cy="49371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3124199"/>
          </a:xfrm>
        </p:spPr>
        <p:txBody>
          <a:bodyPr anchor="ctr">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0" y="4343400"/>
            <a:ext cx="10131428"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6" name="Picture 1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5" name="TextBox 14"/>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1" name="TextBox 10"/>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1097875" y="3352800"/>
            <a:ext cx="9339184"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 Master text styles</a:t>
            </a:r>
          </a:p>
        </p:txBody>
      </p:sp>
      <p:sp>
        <p:nvSpPr>
          <p:cNvPr id="3" name="Text Placeholder 2"/>
          <p:cNvSpPr>
            <a:spLocks noGrp="1"/>
          </p:cNvSpPr>
          <p:nvPr>
            <p:ph type="body" idx="1"/>
          </p:nvPr>
        </p:nvSpPr>
        <p:spPr>
          <a:xfrm>
            <a:off x="687465" y="4343400"/>
            <a:ext cx="10152367"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2" y="3308581"/>
            <a:ext cx="10131425" cy="1468800"/>
          </a:xfrm>
        </p:spPr>
        <p:txBody>
          <a:bodyPr anchor="b">
            <a:normAutofit/>
          </a:bodyPr>
          <a:lstStyle>
            <a:lvl1pPr algn="l">
              <a:defRPr sz="3200" b="0" cap="none"/>
            </a:lvl1pPr>
          </a:lstStyle>
          <a:p>
            <a:r>
              <a:rPr lang="en-GB"/>
              <a:t>Click to edit Master title style</a:t>
            </a:r>
            <a:endParaRPr lang="en-US" dirty="0"/>
          </a:p>
        </p:txBody>
      </p:sp>
      <p:sp>
        <p:nvSpPr>
          <p:cNvPr id="3" name="Text Placeholder 2"/>
          <p:cNvSpPr>
            <a:spLocks noGrp="1"/>
          </p:cNvSpPr>
          <p:nvPr>
            <p:ph type="body" idx="1"/>
          </p:nvPr>
        </p:nvSpPr>
        <p:spPr>
          <a:xfrm>
            <a:off x="685801" y="4777381"/>
            <a:ext cx="10131426"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pic>
        <p:nvPicPr>
          <p:cNvPr id="11" name="Picture 10"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3" name="TextBox 12"/>
          <p:cNvSpPr txBox="1"/>
          <p:nvPr/>
        </p:nvSpPr>
        <p:spPr>
          <a:xfrm>
            <a:off x="10237867"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4" name="TextBox 13"/>
          <p:cNvSpPr txBox="1"/>
          <p:nvPr/>
        </p:nvSpPr>
        <p:spPr>
          <a:xfrm>
            <a:off x="488275" y="823337"/>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16" name="Title 1"/>
          <p:cNvSpPr>
            <a:spLocks noGrp="1"/>
          </p:cNvSpPr>
          <p:nvPr>
            <p:ph type="title"/>
          </p:nvPr>
        </p:nvSpPr>
        <p:spPr>
          <a:xfrm>
            <a:off x="992267" y="609601"/>
            <a:ext cx="9550399" cy="2743199"/>
          </a:xfrm>
        </p:spPr>
        <p:txBody>
          <a:bodyPr anchor="ctr">
            <a:normAutofit/>
          </a:bodyPr>
          <a:lstStyle>
            <a:lvl1pPr algn="l">
              <a:defRPr sz="3200" b="0" cap="none">
                <a:solidFill>
                  <a:schemeClr val="tx1"/>
                </a:solidFill>
              </a:defRPr>
            </a:lvl1pPr>
          </a:lstStyle>
          <a:p>
            <a:r>
              <a:rPr lang="en-GB"/>
              <a:t>Click to edit Master title style</a:t>
            </a:r>
            <a:endParaRPr lang="en-US" dirty="0"/>
          </a:p>
        </p:txBody>
      </p:sp>
      <p:sp>
        <p:nvSpPr>
          <p:cNvPr id="10" name="Text Placeholder 9"/>
          <p:cNvSpPr>
            <a:spLocks noGrp="1"/>
          </p:cNvSpPr>
          <p:nvPr>
            <p:ph type="body" sz="quarter" idx="13"/>
          </p:nvPr>
        </p:nvSpPr>
        <p:spPr>
          <a:xfrm>
            <a:off x="685800" y="3886200"/>
            <a:ext cx="10135436" cy="889000"/>
          </a:xfrm>
        </p:spPr>
        <p:txBody>
          <a:bodyPr vert="horz" lIns="91440" tIns="45720" rIns="91440" bIns="45720" rtlCol="0" anchor="b">
            <a:normAutofit/>
          </a:bodyPr>
          <a:lstStyle>
            <a:lvl1pPr>
              <a:buNone/>
              <a:defRPr lang="en-US" sz="24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799" y="4775200"/>
            <a:ext cx="10135436"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1" y="609601"/>
            <a:ext cx="10131427" cy="2743199"/>
          </a:xfrm>
        </p:spPr>
        <p:txBody>
          <a:bodyPr vert="horz" lIns="91440" tIns="45720" rIns="91440" bIns="45720" rtlCol="0" anchor="ctr">
            <a:normAutofit/>
          </a:bodyPr>
          <a:lstStyle>
            <a:lvl1pPr>
              <a:defRPr lang="en-US" b="0" dirty="0"/>
            </a:lvl1pPr>
          </a:lstStyle>
          <a:p>
            <a:pPr marL="0" lvl="0"/>
            <a:r>
              <a:rPr lang="en-GB"/>
              <a:t>Click to edit Master title style</a:t>
            </a:r>
            <a:endParaRPr lang="en-US" dirty="0"/>
          </a:p>
        </p:txBody>
      </p:sp>
      <p:sp>
        <p:nvSpPr>
          <p:cNvPr id="10" name="Text Placeholder 9"/>
          <p:cNvSpPr>
            <a:spLocks noGrp="1"/>
          </p:cNvSpPr>
          <p:nvPr>
            <p:ph type="body" sz="quarter" idx="13"/>
          </p:nvPr>
        </p:nvSpPr>
        <p:spPr>
          <a:xfrm>
            <a:off x="685801" y="3505200"/>
            <a:ext cx="10131428"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GB"/>
              <a:t>Click to edit Master text styles</a:t>
            </a:r>
          </a:p>
        </p:txBody>
      </p:sp>
      <p:sp>
        <p:nvSpPr>
          <p:cNvPr id="3" name="Text Placeholder 2"/>
          <p:cNvSpPr>
            <a:spLocks noGrp="1"/>
          </p:cNvSpPr>
          <p:nvPr>
            <p:ph type="body" idx="1"/>
          </p:nvPr>
        </p:nvSpPr>
        <p:spPr>
          <a:xfrm>
            <a:off x="685800" y="4343400"/>
            <a:ext cx="10131428"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3" name="Vertical Text Placeholder 2"/>
          <p:cNvSpPr>
            <a:spLocks noGrp="1"/>
          </p:cNvSpPr>
          <p:nvPr>
            <p:ph type="body" orient="vert" idx="1"/>
          </p:nvPr>
        </p:nvSpPr>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8" name="Title 1"/>
          <p:cNvSpPr>
            <a:spLocks noGrp="1"/>
          </p:cNvSpPr>
          <p:nvPr>
            <p:ph type="title"/>
          </p:nvPr>
        </p:nvSpPr>
        <p:spPr>
          <a:xfrm>
            <a:off x="685801" y="609600"/>
            <a:ext cx="10131425" cy="1456267"/>
          </a:xfrm>
        </p:spPr>
        <p:txBody>
          <a:bodyPr/>
          <a:lstStyle/>
          <a:p>
            <a:r>
              <a:rPr lang="en-GB"/>
              <a:t>Click to edit Master title style</a:t>
            </a:r>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Vertical Title 1"/>
          <p:cNvSpPr>
            <a:spLocks noGrp="1"/>
          </p:cNvSpPr>
          <p:nvPr>
            <p:ph type="title" orient="vert"/>
          </p:nvPr>
        </p:nvSpPr>
        <p:spPr>
          <a:xfrm>
            <a:off x="8658675" y="609599"/>
            <a:ext cx="2158552" cy="5181601"/>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5800" y="609600"/>
            <a:ext cx="7832116" cy="5181600"/>
          </a:xfrm>
        </p:spPr>
        <p:txBody>
          <a:bodyPr vert="eaVert" ancho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nchor="ct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3308581"/>
            <a:ext cx="10131427" cy="1468800"/>
          </a:xfrm>
        </p:spPr>
        <p:txBody>
          <a:bodyPr anchor="b"/>
          <a:lstStyle>
            <a:lvl1pPr algn="l">
              <a:defRPr sz="4000" b="0" cap="all"/>
            </a:lvl1pPr>
          </a:lstStyle>
          <a:p>
            <a:r>
              <a:rPr lang="en-GB"/>
              <a:t>Click to edit Master title style</a:t>
            </a:r>
            <a:endParaRPr lang="en-US" dirty="0"/>
          </a:p>
        </p:txBody>
      </p:sp>
      <p:sp>
        <p:nvSpPr>
          <p:cNvPr id="3" name="Text Placeholder 2"/>
          <p:cNvSpPr>
            <a:spLocks noGrp="1"/>
          </p:cNvSpPr>
          <p:nvPr>
            <p:ph type="body" idx="1"/>
          </p:nvPr>
        </p:nvSpPr>
        <p:spPr>
          <a:xfrm>
            <a:off x="685799" y="4777381"/>
            <a:ext cx="10131428" cy="860400"/>
          </a:xfrm>
        </p:spPr>
        <p:txBody>
          <a:bodyPr anchor="t">
            <a:normAutofit/>
          </a:bodyPr>
          <a:lstStyle>
            <a:lvl1pPr marL="0" indent="0" algn="l">
              <a:buNone/>
              <a:defRPr sz="2000" cap="all">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5802" y="2142067"/>
            <a:ext cx="4995334" cy="3649134"/>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821895" y="2142067"/>
            <a:ext cx="4995332" cy="3649133"/>
          </a:xfrm>
        </p:spPr>
        <p:txBody>
          <a:bodyP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hasCustomPrompt="1"/>
          </p:nvPr>
        </p:nvSpPr>
        <p:spPr>
          <a:xfrm>
            <a:off x="973670" y="2218267"/>
            <a:ext cx="4709054"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85801" y="2870201"/>
            <a:ext cx="4996923"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hasCustomPrompt="1"/>
          </p:nvPr>
        </p:nvSpPr>
        <p:spPr>
          <a:xfrm>
            <a:off x="6096003" y="2226734"/>
            <a:ext cx="4722813"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823483" y="2870201"/>
            <a:ext cx="4995334" cy="2920998"/>
          </a:xfrm>
        </p:spPr>
        <p:txBody>
          <a:bodyPr anchor="t">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Date Placeholder 1"/>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2074333"/>
            <a:ext cx="3680885" cy="1371600"/>
          </a:xfrm>
        </p:spPr>
        <p:txBody>
          <a:bodyPr anchor="b">
            <a:normAutofit/>
          </a:bodyPr>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648201" y="609601"/>
            <a:ext cx="6169026" cy="5181600"/>
          </a:xfrm>
        </p:spPr>
        <p:txBody>
          <a:bodyPr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5800" y="3445933"/>
            <a:ext cx="3680885" cy="1828800"/>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title"/>
          </p:nvPr>
        </p:nvSpPr>
        <p:spPr>
          <a:xfrm>
            <a:off x="685800" y="1600200"/>
            <a:ext cx="6164653" cy="1371600"/>
          </a:xfrm>
        </p:spPr>
        <p:txBody>
          <a:bodyPr anchor="b">
            <a:normAutofit/>
          </a:bodyPr>
          <a:lstStyle>
            <a:lvl1pPr algn="l">
              <a:defRPr sz="2800" b="0"/>
            </a:lvl1pPr>
          </a:lstStyle>
          <a:p>
            <a:r>
              <a:rPr lang="en-GB"/>
              <a:t>Click to edit Master title style</a:t>
            </a:r>
            <a:endParaRPr lang="en-US" dirty="0"/>
          </a:p>
        </p:txBody>
      </p:sp>
      <p:sp>
        <p:nvSpPr>
          <p:cNvPr id="14" name="Picture Placeholder 2"/>
          <p:cNvSpPr>
            <a:spLocks noGrp="1" noChangeAspect="1"/>
          </p:cNvSpPr>
          <p:nvPr>
            <p:ph type="pic" idx="1"/>
          </p:nvPr>
        </p:nvSpPr>
        <p:spPr>
          <a:xfrm>
            <a:off x="7536253" y="914400"/>
            <a:ext cx="3280974" cy="4572000"/>
          </a:xfrm>
          <a:prstGeom prst="roundRect">
            <a:avLst>
              <a:gd name="adj" fmla="val 4280"/>
            </a:avLst>
          </a:prstGeom>
          <a:ln w="50800" cap="sq" cmpd="dbl">
            <a:gradFill flip="none" rotWithShape="1">
              <a:gsLst>
                <a:gs pos="0">
                  <a:srgbClr val="FFFFFF"/>
                </a:gs>
                <a:gs pos="100000">
                  <a:schemeClr val="tx1">
                    <a:alpha val="0"/>
                  </a:schemeClr>
                </a:gs>
              </a:gsLst>
              <a:path path="circle">
                <a:fillToRect l="50000" t="50000" r="50000" b="50000"/>
              </a:path>
              <a:tileRect/>
            </a:gradFill>
            <a:miter lim="800000"/>
          </a:ln>
          <a:effectLst>
            <a:outerShdw blurRad="254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685800" y="2971800"/>
            <a:ext cx="6164653" cy="1828800"/>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6/20/2024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1" y="609600"/>
            <a:ext cx="10131425" cy="1456267"/>
          </a:xfrm>
          <a:prstGeom prst="rect">
            <a:avLst/>
          </a:prstGeom>
          <a:effectLst/>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5801" y="2142067"/>
            <a:ext cx="10131425" cy="3649133"/>
          </a:xfrm>
          <a:prstGeom prst="rect">
            <a:avLst/>
          </a:prstGeom>
        </p:spPr>
        <p:txBody>
          <a:bodyPr vert="horz" lIns="91440" tIns="45720" rIns="91440" bIns="45720" rtlCol="0" anchor="ctr">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589660" y="5870575"/>
            <a:ext cx="1600200"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6/20/2024</a:t>
            </a:fld>
            <a:endParaRPr lang="en-US" dirty="0"/>
          </a:p>
        </p:txBody>
      </p:sp>
      <p:sp>
        <p:nvSpPr>
          <p:cNvPr id="5" name="Footer Placeholder 4"/>
          <p:cNvSpPr>
            <a:spLocks noGrp="1"/>
          </p:cNvSpPr>
          <p:nvPr>
            <p:ph type="ftr" sz="quarter" idx="3"/>
          </p:nvPr>
        </p:nvSpPr>
        <p:spPr>
          <a:xfrm>
            <a:off x="685800" y="5870575"/>
            <a:ext cx="7827659" cy="3778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266060" y="5870575"/>
            <a:ext cx="551167" cy="3778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8" r:id="rId14"/>
    <p:sldLayoutId id="2147483667" r:id="rId15"/>
    <p:sldLayoutId id="2147483658" r:id="rId16"/>
    <p:sldLayoutId id="2147483659"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ts val="0"/>
        </a:spcBef>
        <a:spcAft>
          <a:spcPts val="1000"/>
        </a:spcAft>
        <a:buClr>
          <a:schemeClr val="tx1"/>
        </a:buClr>
        <a:buSzPct val="100000"/>
        <a:buFont typeface="Arial"/>
        <a:buChar char="•"/>
        <a:defRPr sz="1800" kern="1200" cap="none">
          <a:solidFill>
            <a:schemeClr val="tx1"/>
          </a:solidFill>
          <a:effectLst/>
          <a:latin typeface="+mn-lt"/>
          <a:ea typeface="+mn-ea"/>
          <a:cs typeface="+mn-cs"/>
        </a:defRPr>
      </a:lvl1pPr>
      <a:lvl2pPr marL="742950" indent="-285750" algn="l" defTabSz="457200" rtl="0" eaLnBrk="1" latinLnBrk="0" hangingPunct="1">
        <a:spcBef>
          <a:spcPts val="0"/>
        </a:spcBef>
        <a:spcAft>
          <a:spcPts val="1000"/>
        </a:spcAft>
        <a:buClr>
          <a:schemeClr val="tx1"/>
        </a:buClr>
        <a:buSzPct val="100000"/>
        <a:buFont typeface="Arial"/>
        <a:buChar char="•"/>
        <a:defRPr sz="1600" kern="1200" cap="none">
          <a:solidFill>
            <a:schemeClr val="tx1"/>
          </a:solidFill>
          <a:effectLst/>
          <a:latin typeface="+mn-lt"/>
          <a:ea typeface="+mn-ea"/>
          <a:cs typeface="+mn-cs"/>
        </a:defRPr>
      </a:lvl2pPr>
      <a:lvl3pPr marL="1200150" indent="-285750" algn="l" defTabSz="457200" rtl="0" eaLnBrk="1" latinLnBrk="0" hangingPunct="1">
        <a:spcBef>
          <a:spcPts val="0"/>
        </a:spcBef>
        <a:spcAft>
          <a:spcPts val="1000"/>
        </a:spcAft>
        <a:buClr>
          <a:schemeClr val="tx1"/>
        </a:buClr>
        <a:buSzPct val="100000"/>
        <a:buFont typeface="Arial"/>
        <a:buChar char="•"/>
        <a:defRPr sz="1400" kern="1200" cap="none">
          <a:solidFill>
            <a:schemeClr val="tx1"/>
          </a:solidFill>
          <a:effectLst/>
          <a:latin typeface="+mn-lt"/>
          <a:ea typeface="+mn-ea"/>
          <a:cs typeface="+mn-cs"/>
        </a:defRPr>
      </a:lvl3pPr>
      <a:lvl4pPr marL="15430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4pPr>
      <a:lvl5pPr marL="2000250" indent="-17145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5pPr>
      <a:lvl6pPr marL="25146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6pPr>
      <a:lvl7pPr marL="29718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7pPr>
      <a:lvl8pPr marL="34290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8pPr>
      <a:lvl9pPr marL="3886200" indent="-228600" algn="l" defTabSz="457200" rtl="0" eaLnBrk="1" latinLnBrk="0" hangingPunct="1">
        <a:spcBef>
          <a:spcPts val="0"/>
        </a:spcBef>
        <a:spcAft>
          <a:spcPts val="1000"/>
        </a:spcAft>
        <a:buClr>
          <a:schemeClr val="tx1"/>
        </a:buClr>
        <a:buSzPct val="100000"/>
        <a:buFont typeface="Arial"/>
        <a:buChar char="•"/>
        <a:defRPr sz="12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slideLayout" Target="../slideLayouts/slideLayout7.xml"/><Relationship Id="rId1" Type="http://schemas.openxmlformats.org/officeDocument/2006/relationships/tags" Target="../tags/tag13.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2.xml"/><Relationship Id="rId1" Type="http://schemas.openxmlformats.org/officeDocument/2006/relationships/tags" Target="../tags/tag16.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32.jpe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e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Layout" Target="../slideLayouts/slideLayout7.xml"/><Relationship Id="rId1" Type="http://schemas.openxmlformats.org/officeDocument/2006/relationships/tags" Target="../tags/tag28.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0.xml"/></Relationships>
</file>

<file path=ppt/slides/_rels/slide3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slideLayout" Target="../slideLayouts/slideLayout7.xml"/><Relationship Id="rId1" Type="http://schemas.openxmlformats.org/officeDocument/2006/relationships/tags" Target="../tags/tag31.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35.xml"/></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ags" Target="../tags/tag44.xml"/><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slideLayout" Target="../slideLayouts/slideLayout2.xml"/><Relationship Id="rId1" Type="http://schemas.openxmlformats.org/officeDocument/2006/relationships/tags" Target="../tags/tag45.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6.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8.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5.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slideLayout" Target="../slideLayouts/slideLayout7.xml"/><Relationship Id="rId1" Type="http://schemas.openxmlformats.org/officeDocument/2006/relationships/tags" Target="../tags/tag52.xml"/></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6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1.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2.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3.xml"/></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4.xml"/></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5.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tags" Target="../tags/tag66.xml"/></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7.xml"/></Relationships>
</file>

<file path=ppt/slides/_rels/slide7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8.xml"/></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9.xml"/></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0.xml"/></Relationships>
</file>

<file path=ppt/slides/_rels/slide75.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slideLayout" Target="../slideLayouts/slideLayout2.xml"/><Relationship Id="rId1" Type="http://schemas.openxmlformats.org/officeDocument/2006/relationships/tags" Target="../tags/tag71.xml"/></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2.xml"/></Relationships>
</file>

<file path=ppt/slides/_rels/slide7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8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slideLayout" Target="../slideLayouts/slideLayout7.xml"/><Relationship Id="rId1" Type="http://schemas.openxmlformats.org/officeDocument/2006/relationships/tags" Target="../tags/tag74.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5.xml"/></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6.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slideLayout" Target="../slideLayouts/slideLayout2.xml"/><Relationship Id="rId1" Type="http://schemas.openxmlformats.org/officeDocument/2006/relationships/tags" Target="../tags/tag77.xml"/><Relationship Id="rId4" Type="http://schemas.openxmlformats.org/officeDocument/2006/relationships/image" Target="../media/image71.png"/></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78.xml"/></Relationships>
</file>

<file path=ppt/slides/_rels/slide87.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slideLayout" Target="../slideLayouts/slideLayout7.xml"/><Relationship Id="rId1" Type="http://schemas.openxmlformats.org/officeDocument/2006/relationships/tags" Target="../tags/tag79.xml"/></Relationships>
</file>

<file path=ppt/slides/_rels/slide8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slideLayout" Target="../slideLayouts/slideLayout2.xml"/><Relationship Id="rId1" Type="http://schemas.openxmlformats.org/officeDocument/2006/relationships/tags" Target="../tags/tag8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24.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1.xml"/></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74.png"/></Relationships>
</file>

<file path=ppt/slides/_rels/slide9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slideLayout" Target="../slideLayouts/slideLayout7.xml"/><Relationship Id="rId7" Type="http://schemas.openxmlformats.org/officeDocument/2006/relationships/image" Target="../media/image77.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audio" Target="../media/audio1.wav"/><Relationship Id="rId9"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2185"/>
          <a:stretch/>
        </p:blipFill>
        <p:spPr bwMode="auto">
          <a:xfrm>
            <a:off x="0" y="3657600"/>
            <a:ext cx="3810435"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l="-2330" t="8643" r="3771" b="37598"/>
          <a:stretch/>
        </p:blipFill>
        <p:spPr bwMode="auto">
          <a:xfrm>
            <a:off x="3397348" y="3657600"/>
            <a:ext cx="8794652" cy="32314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1000" y="838249"/>
            <a:ext cx="3886200" cy="281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90600" y="152400"/>
            <a:ext cx="11430000" cy="646331"/>
          </a:xfrm>
          <a:prstGeom prst="rect">
            <a:avLst/>
          </a:prstGeom>
        </p:spPr>
        <p:txBody>
          <a:bodyPr wrap="square">
            <a:spAutoFit/>
          </a:bodyPr>
          <a:lstStyle/>
          <a:p>
            <a:r>
              <a:rPr lang="en-US" sz="36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rial Black" pitchFamily="34" charset="0"/>
              </a:rPr>
              <a:t>AUDIO VISUAL SMART CLASS PROGRAM </a:t>
            </a:r>
          </a:p>
        </p:txBody>
      </p:sp>
      <p:pic>
        <p:nvPicPr>
          <p:cNvPr id="512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16" y="838248"/>
            <a:ext cx="4169584" cy="281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77200" y="838248"/>
            <a:ext cx="4175174" cy="301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52483184"/>
      </p:ext>
    </p:extLst>
  </p:cSld>
  <p:clrMapOvr>
    <a:masterClrMapping/>
  </p:clrMapOvr>
  <mc:AlternateContent xmlns:mc="http://schemas.openxmlformats.org/markup-compatibility/2006" xmlns:p14="http://schemas.microsoft.com/office/powerpoint/2010/main">
    <mc:Choice Requires="p14">
      <p:transition spd="slow" p14:dur="1600" advTm="7508">
        <p14:gallery dir="l"/>
      </p:transition>
    </mc:Choice>
    <mc:Fallback xmlns="">
      <p:transition spd="slow" advTm="750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28"/>
                                        </p:tgtEl>
                                        <p:attrNameLst>
                                          <p:attrName>style.visibility</p:attrName>
                                        </p:attrNameLst>
                                      </p:cBhvr>
                                      <p:to>
                                        <p:strVal val="visible"/>
                                      </p:to>
                                    </p:set>
                                    <p:animEffect transition="in" filter="circle(in)">
                                      <p:cBhvr>
                                        <p:cTn id="7" dur="2000"/>
                                        <p:tgtEl>
                                          <p:spTgt spid="51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5129"/>
                                        </p:tgtEl>
                                        <p:attrNameLst>
                                          <p:attrName>style.visibility</p:attrName>
                                        </p:attrNameLst>
                                      </p:cBhvr>
                                      <p:to>
                                        <p:strVal val="visible"/>
                                      </p:to>
                                    </p:set>
                                    <p:anim calcmode="lin" valueType="num">
                                      <p:cBhvr>
                                        <p:cTn id="19" dur="500" fill="hold"/>
                                        <p:tgtEl>
                                          <p:spTgt spid="5129"/>
                                        </p:tgtEl>
                                        <p:attrNameLst>
                                          <p:attrName>ppt_w</p:attrName>
                                        </p:attrNameLst>
                                      </p:cBhvr>
                                      <p:tavLst>
                                        <p:tav tm="0">
                                          <p:val>
                                            <p:fltVal val="0"/>
                                          </p:val>
                                        </p:tav>
                                        <p:tav tm="100000">
                                          <p:val>
                                            <p:strVal val="#ppt_w"/>
                                          </p:val>
                                        </p:tav>
                                      </p:tavLst>
                                    </p:anim>
                                    <p:anim calcmode="lin" valueType="num">
                                      <p:cBhvr>
                                        <p:cTn id="20" dur="500" fill="hold"/>
                                        <p:tgtEl>
                                          <p:spTgt spid="5129"/>
                                        </p:tgtEl>
                                        <p:attrNameLst>
                                          <p:attrName>ppt_h</p:attrName>
                                        </p:attrNameLst>
                                      </p:cBhvr>
                                      <p:tavLst>
                                        <p:tav tm="0">
                                          <p:val>
                                            <p:fltVal val="0"/>
                                          </p:val>
                                        </p:tav>
                                        <p:tav tm="100000">
                                          <p:val>
                                            <p:strVal val="#ppt_h"/>
                                          </p:val>
                                        </p:tav>
                                      </p:tavLst>
                                    </p:anim>
                                    <p:animEffect transition="in" filter="fade">
                                      <p:cBhvr>
                                        <p:cTn id="21" dur="500"/>
                                        <p:tgtEl>
                                          <p:spTgt spid="5129"/>
                                        </p:tgtEl>
                                      </p:cBhvr>
                                    </p:animEffect>
                                  </p:childTnLst>
                                </p:cTn>
                              </p:par>
                              <p:par>
                                <p:cTn id="22" presetID="53" presetClass="entr" presetSubtype="16" fill="hold" nodeType="withEffect">
                                  <p:stCondLst>
                                    <p:cond delay="0"/>
                                  </p:stCondLst>
                                  <p:childTnLst>
                                    <p:set>
                                      <p:cBhvr>
                                        <p:cTn id="23" dur="1" fill="hold">
                                          <p:stCondLst>
                                            <p:cond delay="0"/>
                                          </p:stCondLst>
                                        </p:cTn>
                                        <p:tgtEl>
                                          <p:spTgt spid="5130"/>
                                        </p:tgtEl>
                                        <p:attrNameLst>
                                          <p:attrName>style.visibility</p:attrName>
                                        </p:attrNameLst>
                                      </p:cBhvr>
                                      <p:to>
                                        <p:strVal val="visible"/>
                                      </p:to>
                                    </p:set>
                                    <p:anim calcmode="lin" valueType="num">
                                      <p:cBhvr>
                                        <p:cTn id="24" dur="500" fill="hold"/>
                                        <p:tgtEl>
                                          <p:spTgt spid="5130"/>
                                        </p:tgtEl>
                                        <p:attrNameLst>
                                          <p:attrName>ppt_w</p:attrName>
                                        </p:attrNameLst>
                                      </p:cBhvr>
                                      <p:tavLst>
                                        <p:tav tm="0">
                                          <p:val>
                                            <p:fltVal val="0"/>
                                          </p:val>
                                        </p:tav>
                                        <p:tav tm="100000">
                                          <p:val>
                                            <p:strVal val="#ppt_w"/>
                                          </p:val>
                                        </p:tav>
                                      </p:tavLst>
                                    </p:anim>
                                    <p:anim calcmode="lin" valueType="num">
                                      <p:cBhvr>
                                        <p:cTn id="25" dur="500" fill="hold"/>
                                        <p:tgtEl>
                                          <p:spTgt spid="5130"/>
                                        </p:tgtEl>
                                        <p:attrNameLst>
                                          <p:attrName>ppt_h</p:attrName>
                                        </p:attrNameLst>
                                      </p:cBhvr>
                                      <p:tavLst>
                                        <p:tav tm="0">
                                          <p:val>
                                            <p:fltVal val="0"/>
                                          </p:val>
                                        </p:tav>
                                        <p:tav tm="100000">
                                          <p:val>
                                            <p:strVal val="#ppt_h"/>
                                          </p:val>
                                        </p:tav>
                                      </p:tavLst>
                                    </p:anim>
                                    <p:animEffect transition="in" filter="fade">
                                      <p:cBhvr>
                                        <p:cTn id="26" dur="500"/>
                                        <p:tgtEl>
                                          <p:spTgt spid="5130"/>
                                        </p:tgtEl>
                                      </p:cBhvr>
                                    </p:animEffect>
                                  </p:childTnLst>
                                </p:cTn>
                              </p:par>
                              <p:par>
                                <p:cTn id="27" presetID="53" presetClass="entr" presetSubtype="16" fill="hold" nodeType="withEffect">
                                  <p:stCondLst>
                                    <p:cond delay="0"/>
                                  </p:stCondLst>
                                  <p:childTnLst>
                                    <p:set>
                                      <p:cBhvr>
                                        <p:cTn id="28" dur="1" fill="hold">
                                          <p:stCondLst>
                                            <p:cond delay="0"/>
                                          </p:stCondLst>
                                        </p:cTn>
                                        <p:tgtEl>
                                          <p:spTgt spid="5127"/>
                                        </p:tgtEl>
                                        <p:attrNameLst>
                                          <p:attrName>style.visibility</p:attrName>
                                        </p:attrNameLst>
                                      </p:cBhvr>
                                      <p:to>
                                        <p:strVal val="visible"/>
                                      </p:to>
                                    </p:set>
                                    <p:anim calcmode="lin" valueType="num">
                                      <p:cBhvr>
                                        <p:cTn id="29" dur="500" fill="hold"/>
                                        <p:tgtEl>
                                          <p:spTgt spid="5127"/>
                                        </p:tgtEl>
                                        <p:attrNameLst>
                                          <p:attrName>ppt_w</p:attrName>
                                        </p:attrNameLst>
                                      </p:cBhvr>
                                      <p:tavLst>
                                        <p:tav tm="0">
                                          <p:val>
                                            <p:fltVal val="0"/>
                                          </p:val>
                                        </p:tav>
                                        <p:tav tm="100000">
                                          <p:val>
                                            <p:strVal val="#ppt_w"/>
                                          </p:val>
                                        </p:tav>
                                      </p:tavLst>
                                    </p:anim>
                                    <p:anim calcmode="lin" valueType="num">
                                      <p:cBhvr>
                                        <p:cTn id="30" dur="500" fill="hold"/>
                                        <p:tgtEl>
                                          <p:spTgt spid="5127"/>
                                        </p:tgtEl>
                                        <p:attrNameLst>
                                          <p:attrName>ppt_h</p:attrName>
                                        </p:attrNameLst>
                                      </p:cBhvr>
                                      <p:tavLst>
                                        <p:tav tm="0">
                                          <p:val>
                                            <p:fltVal val="0"/>
                                          </p:val>
                                        </p:tav>
                                        <p:tav tm="100000">
                                          <p:val>
                                            <p:strVal val="#ppt_h"/>
                                          </p:val>
                                        </p:tav>
                                      </p:tavLst>
                                    </p:anim>
                                    <p:animEffect transition="in" filter="fade">
                                      <p:cBhvr>
                                        <p:cTn id="31" dur="500"/>
                                        <p:tgtEl>
                                          <p:spTgt spid="5127"/>
                                        </p:tgtEl>
                                      </p:cBhvr>
                                    </p:animEffect>
                                  </p:childTnLst>
                                </p:cTn>
                              </p:par>
                              <p:par>
                                <p:cTn id="32" presetID="53" presetClass="entr" presetSubtype="16" fill="hold" nodeType="withEffect">
                                  <p:stCondLst>
                                    <p:cond delay="0"/>
                                  </p:stCondLst>
                                  <p:childTnLst>
                                    <p:set>
                                      <p:cBhvr>
                                        <p:cTn id="33" dur="1" fill="hold">
                                          <p:stCondLst>
                                            <p:cond delay="0"/>
                                          </p:stCondLst>
                                        </p:cTn>
                                        <p:tgtEl>
                                          <p:spTgt spid="2"/>
                                        </p:tgtEl>
                                        <p:attrNameLst>
                                          <p:attrName>style.visibility</p:attrName>
                                        </p:attrNameLst>
                                      </p:cBhvr>
                                      <p:to>
                                        <p:strVal val="visible"/>
                                      </p:to>
                                    </p:set>
                                    <p:anim calcmode="lin" valueType="num">
                                      <p:cBhvr>
                                        <p:cTn id="34" dur="500" fill="hold"/>
                                        <p:tgtEl>
                                          <p:spTgt spid="2"/>
                                        </p:tgtEl>
                                        <p:attrNameLst>
                                          <p:attrName>ppt_w</p:attrName>
                                        </p:attrNameLst>
                                      </p:cBhvr>
                                      <p:tavLst>
                                        <p:tav tm="0">
                                          <p:val>
                                            <p:fltVal val="0"/>
                                          </p:val>
                                        </p:tav>
                                        <p:tav tm="100000">
                                          <p:val>
                                            <p:strVal val="#ppt_w"/>
                                          </p:val>
                                        </p:tav>
                                      </p:tavLst>
                                    </p:anim>
                                    <p:anim calcmode="lin" valueType="num">
                                      <p:cBhvr>
                                        <p:cTn id="35" dur="500" fill="hold"/>
                                        <p:tgtEl>
                                          <p:spTgt spid="2"/>
                                        </p:tgtEl>
                                        <p:attrNameLst>
                                          <p:attrName>ppt_h</p:attrName>
                                        </p:attrNameLst>
                                      </p:cBhvr>
                                      <p:tavLst>
                                        <p:tav tm="0">
                                          <p:val>
                                            <p:fltVal val="0"/>
                                          </p:val>
                                        </p:tav>
                                        <p:tav tm="100000">
                                          <p:val>
                                            <p:strVal val="#ppt_h"/>
                                          </p:val>
                                        </p:tav>
                                      </p:tavLst>
                                    </p:anim>
                                    <p:animEffect transition="in" filter="fade">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75" y="-84667"/>
            <a:ext cx="10131425" cy="1456267"/>
          </a:xfrm>
          <a:noFill/>
          <a:ln>
            <a:noFill/>
          </a:ln>
        </p:spPr>
        <p:txBody>
          <a:bodyPr>
            <a:normAutofit/>
          </a:bodyPr>
          <a:lstStyle/>
          <a:p>
            <a:pPr algn="ctr"/>
            <a:r>
              <a:rPr lang="en-US" sz="5400" b="1" dirty="0">
                <a:ln w="3175" cmpd="sng">
                  <a:solidFill>
                    <a:srgbClr val="FF0000"/>
                  </a:solidFill>
                </a:ln>
                <a:latin typeface="Algerian" pitchFamily="82" charset="0"/>
              </a:rPr>
              <a:t>Scope of Public Finance</a:t>
            </a:r>
          </a:p>
        </p:txBody>
      </p:sp>
      <p:sp>
        <p:nvSpPr>
          <p:cNvPr id="3" name="Content Placeholder 2"/>
          <p:cNvSpPr>
            <a:spLocks noGrp="1"/>
          </p:cNvSpPr>
          <p:nvPr>
            <p:ph idx="1"/>
          </p:nvPr>
        </p:nvSpPr>
        <p:spPr>
          <a:xfrm>
            <a:off x="304800" y="1447800"/>
            <a:ext cx="7086600" cy="4389120"/>
          </a:xfrm>
          <a:solidFill>
            <a:schemeClr val="accent6">
              <a:lumMod val="75000"/>
            </a:schemeClr>
          </a:solidFill>
          <a:ln w="38100">
            <a:solidFill>
              <a:srgbClr val="FFFF00"/>
            </a:solidFill>
          </a:ln>
        </p:spPr>
        <p:txBody>
          <a:bodyPr/>
          <a:lstStyle/>
          <a:p>
            <a:pPr>
              <a:buNone/>
            </a:pPr>
            <a:r>
              <a:rPr lang="en-US" dirty="0"/>
              <a:t>		</a:t>
            </a:r>
            <a:r>
              <a:rPr lang="en-US" sz="2400" b="1" dirty="0">
                <a:solidFill>
                  <a:srgbClr val="FFFF00"/>
                </a:solidFill>
                <a:latin typeface="Times New Roman" pitchFamily="18" charset="0"/>
                <a:cs typeface="Times New Roman" pitchFamily="18" charset="0"/>
              </a:rPr>
              <a:t>Public Finance includes five major sub divisions. 	They are </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1)  </a:t>
            </a:r>
            <a:r>
              <a:rPr lang="en-US" sz="2400" b="1" dirty="0">
                <a:solidFill>
                  <a:srgbClr val="FFFF00"/>
                </a:solidFill>
                <a:latin typeface="Times New Roman" pitchFamily="18" charset="0"/>
                <a:cs typeface="Times New Roman" pitchFamily="18" charset="0"/>
              </a:rPr>
              <a:t>Public Revenue</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2)  </a:t>
            </a:r>
            <a:r>
              <a:rPr lang="en-US" sz="2400" b="1" dirty="0">
                <a:solidFill>
                  <a:srgbClr val="FFFF00"/>
                </a:solidFill>
                <a:latin typeface="Times New Roman" pitchFamily="18" charset="0"/>
                <a:cs typeface="Times New Roman" pitchFamily="18" charset="0"/>
              </a:rPr>
              <a:t>Public Expenditure </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3)  </a:t>
            </a:r>
            <a:r>
              <a:rPr lang="en-US" sz="2400" b="1" dirty="0">
                <a:solidFill>
                  <a:srgbClr val="FFFF00"/>
                </a:solidFill>
                <a:latin typeface="Times New Roman" pitchFamily="18" charset="0"/>
                <a:cs typeface="Times New Roman" pitchFamily="18" charset="0"/>
              </a:rPr>
              <a:t>Public Debt</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	4)  </a:t>
            </a:r>
            <a:r>
              <a:rPr lang="en-US" sz="2400" b="1" dirty="0">
                <a:solidFill>
                  <a:srgbClr val="FFFF00"/>
                </a:solidFill>
                <a:latin typeface="Times New Roman" pitchFamily="18" charset="0"/>
                <a:cs typeface="Times New Roman" pitchFamily="18" charset="0"/>
              </a:rPr>
              <a:t>Financial Administration</a:t>
            </a:r>
          </a:p>
          <a:p>
            <a:pPr>
              <a:buNone/>
            </a:pPr>
            <a:r>
              <a:rPr lang="en-US" sz="2400" b="1" dirty="0">
                <a:solidFill>
                  <a:srgbClr val="FFFF00"/>
                </a:solidFill>
                <a:latin typeface="Times New Roman" pitchFamily="18" charset="0"/>
                <a:cs typeface="Times New Roman" pitchFamily="18" charset="0"/>
              </a:rPr>
              <a:t>				</a:t>
            </a:r>
            <a:r>
              <a:rPr lang="en-US" sz="2400" b="1" dirty="0">
                <a:latin typeface="Times New Roman" pitchFamily="18" charset="0"/>
                <a:cs typeface="Times New Roman" pitchFamily="18" charset="0"/>
              </a:rPr>
              <a:t>5)  </a:t>
            </a:r>
            <a:r>
              <a:rPr lang="en-US" sz="2400" b="1" dirty="0">
                <a:solidFill>
                  <a:srgbClr val="FFFF00"/>
                </a:solidFill>
                <a:latin typeface="Times New Roman" pitchFamily="18" charset="0"/>
                <a:cs typeface="Times New Roman" pitchFamily="18" charset="0"/>
              </a:rPr>
              <a:t>Fiscal Policy</a:t>
            </a:r>
          </a:p>
          <a:p>
            <a:pPr>
              <a:buNone/>
            </a:pPr>
            <a:endParaRPr lang="en-US" dirty="0"/>
          </a:p>
        </p:txBody>
      </p:sp>
      <p:pic>
        <p:nvPicPr>
          <p:cNvPr id="1028" name="Picture 4"/>
          <p:cNvPicPr>
            <a:picLocks noChangeAspect="1" noChangeArrowheads="1"/>
          </p:cNvPicPr>
          <p:nvPr/>
        </p:nvPicPr>
        <p:blipFill>
          <a:blip r:embed="rId3"/>
          <a:srcRect/>
          <a:stretch>
            <a:fillRect/>
          </a:stretch>
        </p:blipFill>
        <p:spPr bwMode="auto">
          <a:xfrm>
            <a:off x="7416800" y="1447800"/>
            <a:ext cx="4546600" cy="4410075"/>
          </a:xfrm>
          <a:prstGeom prst="rect">
            <a:avLst/>
          </a:prstGeom>
          <a:noFill/>
          <a:ln w="9525">
            <a:solidFill>
              <a:srgbClr val="FFFF00"/>
            </a:solidFill>
            <a:miter lim="800000"/>
            <a:headEnd/>
            <a:tailEnd/>
          </a:ln>
          <a:effectLst/>
        </p:spPr>
      </p:pic>
      <p:sp>
        <p:nvSpPr>
          <p:cNvPr id="5" name="Right Arrow 4"/>
          <p:cNvSpPr/>
          <p:nvPr/>
        </p:nvSpPr>
        <p:spPr>
          <a:xfrm>
            <a:off x="0" y="3810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184568602"/>
      </p:ext>
    </p:extLst>
  </p:cSld>
  <p:clrMapOvr>
    <a:masterClrMapping/>
  </p:clrMapOvr>
  <mc:AlternateContent xmlns:mc="http://schemas.openxmlformats.org/markup-compatibility/2006" xmlns:p14="http://schemas.microsoft.com/office/powerpoint/2010/main">
    <mc:Choice Requires="p14">
      <p:transition spd="slow" p14:dur="2000" advTm="33334"/>
    </mc:Choice>
    <mc:Fallback xmlns="">
      <p:transition spd="slow" advTm="333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28"/>
                                        </p:tgtEl>
                                        <p:attrNameLst>
                                          <p:attrName>style.visibility</p:attrName>
                                        </p:attrNameLst>
                                      </p:cBhvr>
                                      <p:to>
                                        <p:strVal val="visible"/>
                                      </p:to>
                                    </p:set>
                                    <p:anim calcmode="lin" valueType="num">
                                      <p:cBhvr>
                                        <p:cTn id="23" dur="500" fill="hold"/>
                                        <p:tgtEl>
                                          <p:spTgt spid="1028"/>
                                        </p:tgtEl>
                                        <p:attrNameLst>
                                          <p:attrName>ppt_w</p:attrName>
                                        </p:attrNameLst>
                                      </p:cBhvr>
                                      <p:tavLst>
                                        <p:tav tm="0">
                                          <p:val>
                                            <p:fltVal val="0"/>
                                          </p:val>
                                        </p:tav>
                                        <p:tav tm="100000">
                                          <p:val>
                                            <p:strVal val="#ppt_w"/>
                                          </p:val>
                                        </p:tav>
                                      </p:tavLst>
                                    </p:anim>
                                    <p:anim calcmode="lin" valueType="num">
                                      <p:cBhvr>
                                        <p:cTn id="24" dur="500" fill="hold"/>
                                        <p:tgtEl>
                                          <p:spTgt spid="1028"/>
                                        </p:tgtEl>
                                        <p:attrNameLst>
                                          <p:attrName>ppt_h</p:attrName>
                                        </p:attrNameLst>
                                      </p:cBhvr>
                                      <p:tavLst>
                                        <p:tav tm="0">
                                          <p:val>
                                            <p:fltVal val="0"/>
                                          </p:val>
                                        </p:tav>
                                        <p:tav tm="100000">
                                          <p:val>
                                            <p:strVal val="#ppt_h"/>
                                          </p:val>
                                        </p:tav>
                                      </p:tavLst>
                                    </p:anim>
                                    <p:animEffect transition="in" filter="fade">
                                      <p:cBhvr>
                                        <p:cTn id="25" dur="500"/>
                                        <p:tgtEl>
                                          <p:spTgt spid="1028"/>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3">
                                            <p:bg/>
                                          </p:spTgt>
                                        </p:tgtEl>
                                        <p:attrNameLst>
                                          <p:attrName>style.visibility</p:attrName>
                                        </p:attrNameLst>
                                      </p:cBhvr>
                                      <p:to>
                                        <p:strVal val="visible"/>
                                      </p:to>
                                    </p:set>
                                    <p:anim calcmode="lin" valueType="num">
                                      <p:cBhvr>
                                        <p:cTn id="28" dur="500" fill="hold"/>
                                        <p:tgtEl>
                                          <p:spTgt spid="3">
                                            <p:bg/>
                                          </p:spTgt>
                                        </p:tgtEl>
                                        <p:attrNameLst>
                                          <p:attrName>ppt_w</p:attrName>
                                        </p:attrNameLst>
                                      </p:cBhvr>
                                      <p:tavLst>
                                        <p:tav tm="0">
                                          <p:val>
                                            <p:fltVal val="0"/>
                                          </p:val>
                                        </p:tav>
                                        <p:tav tm="100000">
                                          <p:val>
                                            <p:strVal val="#ppt_w"/>
                                          </p:val>
                                        </p:tav>
                                      </p:tavLst>
                                    </p:anim>
                                    <p:anim calcmode="lin" valueType="num">
                                      <p:cBhvr>
                                        <p:cTn id="29" dur="500" fill="hold"/>
                                        <p:tgtEl>
                                          <p:spTgt spid="3">
                                            <p:bg/>
                                          </p:spTgt>
                                        </p:tgtEl>
                                        <p:attrNameLst>
                                          <p:attrName>ppt_h</p:attrName>
                                        </p:attrNameLst>
                                      </p:cBhvr>
                                      <p:tavLst>
                                        <p:tav tm="0">
                                          <p:val>
                                            <p:fltVal val="0"/>
                                          </p:val>
                                        </p:tav>
                                        <p:tav tm="100000">
                                          <p:val>
                                            <p:strVal val="#ppt_h"/>
                                          </p:val>
                                        </p:tav>
                                      </p:tavLst>
                                    </p:anim>
                                    <p:animEffect transition="in" filter="fade">
                                      <p:cBhvr>
                                        <p:cTn id="30" dur="500"/>
                                        <p:tgtEl>
                                          <p:spTgt spid="3">
                                            <p:bg/>
                                          </p:spTgt>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p:cTn id="3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35" dur="500"/>
                                        <p:tgtEl>
                                          <p:spTgt spid="3">
                                            <p:txEl>
                                              <p:pRg st="0" end="0"/>
                                            </p:tx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 calcmode="lin" valueType="num">
                                      <p:cBhvr>
                                        <p:cTn id="3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40" dur="500"/>
                                        <p:tgtEl>
                                          <p:spTgt spid="3">
                                            <p:txEl>
                                              <p:pRg st="1" end="1"/>
                                            </p:txEl>
                                          </p:spTgt>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p:cTn id="4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5" dur="500"/>
                                        <p:tgtEl>
                                          <p:spTgt spid="3">
                                            <p:txEl>
                                              <p:pRg st="2" end="2"/>
                                            </p:txEl>
                                          </p:spTgt>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 calcmode="lin" valueType="num">
                                      <p:cBhvr>
                                        <p:cTn id="4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50" dur="500"/>
                                        <p:tgtEl>
                                          <p:spTgt spid="3">
                                            <p:txEl>
                                              <p:pRg st="3" end="3"/>
                                            </p:txEl>
                                          </p:spTgt>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p:cTn id="5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5" dur="500"/>
                                        <p:tgtEl>
                                          <p:spTgt spid="3">
                                            <p:txEl>
                                              <p:pRg st="4" end="4"/>
                                            </p:txEl>
                                          </p:spTgt>
                                        </p:tgtEl>
                                      </p:cBhvr>
                                    </p:animEffect>
                                  </p:childTnLst>
                                </p:cTn>
                              </p:par>
                              <p:par>
                                <p:cTn id="56" presetID="53" presetClass="entr" presetSubtype="16" fill="hold" grpId="0" nodeType="with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986" y="-134112"/>
            <a:ext cx="10972800" cy="819912"/>
          </a:xfrm>
        </p:spPr>
        <p:txBody>
          <a:bodyPr>
            <a:noAutofit/>
          </a:bodyPr>
          <a:lstStyle/>
          <a:p>
            <a:pPr algn="ctr"/>
            <a:r>
              <a:rPr lang="en-US" b="1" dirty="0">
                <a:ln w="3175" cmpd="sng">
                  <a:solidFill>
                    <a:srgbClr val="FF0000"/>
                  </a:solidFill>
                </a:ln>
                <a:latin typeface="Algerian" pitchFamily="82" charset="0"/>
              </a:rPr>
              <a:t>Explanation</a:t>
            </a:r>
            <a:endParaRPr lang="en-US" sz="5400" b="1" dirty="0">
              <a:ln w="3175" cmpd="sng">
                <a:solidFill>
                  <a:srgbClr val="FF0000"/>
                </a:solidFill>
              </a:ln>
              <a:latin typeface="Algerian" pitchFamily="82"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0372074"/>
              </p:ext>
            </p:extLst>
          </p:nvPr>
        </p:nvGraphicFramePr>
        <p:xfrm>
          <a:off x="76200" y="649744"/>
          <a:ext cx="12039600" cy="6132056"/>
        </p:xfrm>
        <a:graphic>
          <a:graphicData uri="http://schemas.openxmlformats.org/drawingml/2006/table">
            <a:tbl>
              <a:tblPr firstRow="1" bandRow="1">
                <a:effectLst>
                  <a:innerShdw blurRad="114300">
                    <a:prstClr val="black"/>
                  </a:innerShdw>
                </a:effectLst>
                <a:tableStyleId>{7DF18680-E054-41AD-8BC1-D1AEF772440D}</a:tableStyleId>
              </a:tblPr>
              <a:tblGrid>
                <a:gridCol w="914400">
                  <a:extLst>
                    <a:ext uri="{9D8B030D-6E8A-4147-A177-3AD203B41FA5}">
                      <a16:colId xmlns:a16="http://schemas.microsoft.com/office/drawing/2014/main" val="20000"/>
                    </a:ext>
                  </a:extLst>
                </a:gridCol>
                <a:gridCol w="2895600">
                  <a:extLst>
                    <a:ext uri="{9D8B030D-6E8A-4147-A177-3AD203B41FA5}">
                      <a16:colId xmlns:a16="http://schemas.microsoft.com/office/drawing/2014/main" val="20001"/>
                    </a:ext>
                  </a:extLst>
                </a:gridCol>
                <a:gridCol w="8229600">
                  <a:extLst>
                    <a:ext uri="{9D8B030D-6E8A-4147-A177-3AD203B41FA5}">
                      <a16:colId xmlns:a16="http://schemas.microsoft.com/office/drawing/2014/main" val="20002"/>
                    </a:ext>
                  </a:extLst>
                </a:gridCol>
              </a:tblGrid>
              <a:tr h="652346">
                <a:tc>
                  <a:txBody>
                    <a:bodyPr/>
                    <a:lstStyle/>
                    <a:p>
                      <a:pPr algn="ctr"/>
                      <a:r>
                        <a:rPr lang="en-US" sz="2100" b="1" dirty="0" err="1"/>
                        <a:t>S.No</a:t>
                      </a:r>
                      <a:r>
                        <a:rPr lang="en-US" sz="2100" b="1" dirty="0"/>
                        <a:t>.</a:t>
                      </a:r>
                      <a:endParaRPr lang="en-US" sz="2100" b="1" dirty="0">
                        <a:solidFill>
                          <a:schemeClr val="tx1"/>
                        </a:solidFill>
                      </a:endParaRPr>
                    </a:p>
                  </a:txBody>
                  <a:tcPr marL="121920" marR="121920"/>
                </a:tc>
                <a:tc>
                  <a:txBody>
                    <a:bodyPr/>
                    <a:lstStyle/>
                    <a:p>
                      <a:pPr algn="ctr"/>
                      <a:r>
                        <a:rPr lang="en-US" sz="2100" b="1" dirty="0"/>
                        <a:t>Scope of PF</a:t>
                      </a:r>
                    </a:p>
                    <a:p>
                      <a:pPr algn="ctr"/>
                      <a:endParaRPr lang="en-US" sz="2100" b="1" dirty="0">
                        <a:solidFill>
                          <a:schemeClr val="tx1"/>
                        </a:solidFill>
                      </a:endParaRPr>
                    </a:p>
                  </a:txBody>
                  <a:tcPr marL="121920" marR="121920"/>
                </a:tc>
                <a:tc>
                  <a:txBody>
                    <a:bodyPr/>
                    <a:lstStyle/>
                    <a:p>
                      <a:pPr algn="ctr"/>
                      <a:r>
                        <a:rPr lang="en-US" sz="2100" b="1" dirty="0"/>
                        <a:t>Description</a:t>
                      </a:r>
                      <a:endParaRPr lang="en-US" sz="2100" b="1" dirty="0">
                        <a:solidFill>
                          <a:schemeClr val="tx1"/>
                        </a:solidFill>
                      </a:endParaRPr>
                    </a:p>
                  </a:txBody>
                  <a:tcPr marL="121920" marR="121920"/>
                </a:tc>
                <a:extLst>
                  <a:ext uri="{0D108BD9-81ED-4DB2-BD59-A6C34878D82A}">
                    <a16:rowId xmlns:a16="http://schemas.microsoft.com/office/drawing/2014/main" val="10000"/>
                  </a:ext>
                </a:extLst>
              </a:tr>
              <a:tr h="1232210">
                <a:tc>
                  <a:txBody>
                    <a:bodyPr/>
                    <a:lstStyle/>
                    <a:p>
                      <a:pPr algn="ctr"/>
                      <a:r>
                        <a:rPr lang="en-US" sz="2100" b="1" dirty="0"/>
                        <a:t>1.</a:t>
                      </a:r>
                      <a:endParaRPr lang="en-US" sz="2100" b="1" dirty="0">
                        <a:solidFill>
                          <a:schemeClr val="tx1"/>
                        </a:solidFill>
                      </a:endParaRPr>
                    </a:p>
                  </a:txBody>
                  <a:tcPr marL="121920" marR="121920">
                    <a:solidFill>
                      <a:schemeClr val="accent5">
                        <a:lumMod val="60000"/>
                        <a:lumOff val="40000"/>
                      </a:schemeClr>
                    </a:solidFill>
                  </a:tcPr>
                </a:tc>
                <a:tc>
                  <a:txBody>
                    <a:bodyPr/>
                    <a:lstStyle/>
                    <a:p>
                      <a:pPr algn="l"/>
                      <a:r>
                        <a:rPr lang="en-US" sz="2100" b="1" dirty="0"/>
                        <a:t>Public Revenue</a:t>
                      </a:r>
                      <a:endParaRPr lang="en-US" sz="2100" b="1" dirty="0">
                        <a:solidFill>
                          <a:schemeClr val="tx1"/>
                        </a:solidFill>
                      </a:endParaRPr>
                    </a:p>
                  </a:txBody>
                  <a:tcPr marL="121920" marR="121920">
                    <a:solidFill>
                      <a:schemeClr val="accent5">
                        <a:lumMod val="60000"/>
                        <a:lumOff val="40000"/>
                      </a:schemeClr>
                    </a:solidFill>
                  </a:tcPr>
                </a:tc>
                <a:tc>
                  <a:txBody>
                    <a:bodyPr/>
                    <a:lstStyle/>
                    <a:p>
                      <a:pPr algn="l"/>
                      <a:r>
                        <a:rPr lang="en-US" sz="2100" b="1" dirty="0"/>
                        <a:t>It deals with the method of raising Public revenue such as  tax and non-tax,</a:t>
                      </a:r>
                      <a:r>
                        <a:rPr lang="en-US" sz="2100" b="1" baseline="0" dirty="0"/>
                        <a:t> the principles of taxation, rates of taxation, impact, incidence and shifting of taxes and their effects</a:t>
                      </a:r>
                      <a:endParaRPr lang="en-US" sz="2100" b="1" dirty="0">
                        <a:solidFill>
                          <a:schemeClr val="tx1"/>
                        </a:solidFill>
                      </a:endParaRPr>
                    </a:p>
                  </a:txBody>
                  <a:tcPr marL="121920" marR="121920">
                    <a:solidFill>
                      <a:schemeClr val="accent5">
                        <a:lumMod val="60000"/>
                        <a:lumOff val="40000"/>
                      </a:schemeClr>
                    </a:solidFill>
                  </a:tcPr>
                </a:tc>
                <a:extLst>
                  <a:ext uri="{0D108BD9-81ED-4DB2-BD59-A6C34878D82A}">
                    <a16:rowId xmlns:a16="http://schemas.microsoft.com/office/drawing/2014/main" val="10001"/>
                  </a:ext>
                </a:extLst>
              </a:tr>
              <a:tr h="942278">
                <a:tc>
                  <a:txBody>
                    <a:bodyPr/>
                    <a:lstStyle/>
                    <a:p>
                      <a:pPr algn="ctr"/>
                      <a:r>
                        <a:rPr lang="en-US" sz="2100" b="1" dirty="0"/>
                        <a:t>2.</a:t>
                      </a:r>
                      <a:endParaRPr lang="en-US" sz="2100" b="1" dirty="0">
                        <a:solidFill>
                          <a:schemeClr val="tx1"/>
                        </a:solidFill>
                      </a:endParaRPr>
                    </a:p>
                  </a:txBody>
                  <a:tcPr marL="121920" marR="121920">
                    <a:solidFill>
                      <a:schemeClr val="accent6">
                        <a:lumMod val="40000"/>
                        <a:lumOff val="60000"/>
                      </a:schemeClr>
                    </a:solidFill>
                  </a:tcPr>
                </a:tc>
                <a:tc>
                  <a:txBody>
                    <a:bodyPr/>
                    <a:lstStyle/>
                    <a:p>
                      <a:pPr algn="l"/>
                      <a:r>
                        <a:rPr lang="en-US" sz="2100" b="1" dirty="0"/>
                        <a:t>Public Expenditure</a:t>
                      </a:r>
                      <a:endParaRPr lang="en-US" sz="2100" b="1" dirty="0">
                        <a:solidFill>
                          <a:schemeClr val="tx1"/>
                        </a:solidFill>
                      </a:endParaRPr>
                    </a:p>
                  </a:txBody>
                  <a:tcPr marL="121920" marR="121920">
                    <a:solidFill>
                      <a:schemeClr val="accent6">
                        <a:lumMod val="40000"/>
                        <a:lumOff val="60000"/>
                      </a:schemeClr>
                    </a:solidFill>
                  </a:tcPr>
                </a:tc>
                <a:tc>
                  <a:txBody>
                    <a:bodyPr/>
                    <a:lstStyle/>
                    <a:p>
                      <a:pPr algn="l"/>
                      <a:r>
                        <a:rPr lang="en-US" sz="2100" b="1" dirty="0"/>
                        <a:t>It studies the fundamental</a:t>
                      </a:r>
                      <a:r>
                        <a:rPr lang="en-US" sz="2100" b="1" baseline="0" dirty="0"/>
                        <a:t> principles that  govern the Government expenditure, effects of Public expenditure and control of Public  expenditure </a:t>
                      </a:r>
                      <a:endParaRPr lang="en-US" sz="2100" b="1" dirty="0">
                        <a:solidFill>
                          <a:schemeClr val="tx1"/>
                        </a:solidFill>
                      </a:endParaRPr>
                    </a:p>
                  </a:txBody>
                  <a:tcPr marL="121920" marR="121920">
                    <a:solidFill>
                      <a:schemeClr val="accent6">
                        <a:lumMod val="40000"/>
                        <a:lumOff val="60000"/>
                      </a:schemeClr>
                    </a:solidFill>
                  </a:tcPr>
                </a:tc>
                <a:extLst>
                  <a:ext uri="{0D108BD9-81ED-4DB2-BD59-A6C34878D82A}">
                    <a16:rowId xmlns:a16="http://schemas.microsoft.com/office/drawing/2014/main" val="10002"/>
                  </a:ext>
                </a:extLst>
              </a:tr>
              <a:tr h="1232210">
                <a:tc>
                  <a:txBody>
                    <a:bodyPr/>
                    <a:lstStyle/>
                    <a:p>
                      <a:pPr algn="ctr"/>
                      <a:r>
                        <a:rPr lang="en-US" sz="2100" b="1" dirty="0"/>
                        <a:t>3.</a:t>
                      </a:r>
                      <a:endParaRPr lang="en-US" sz="2100" b="1" dirty="0">
                        <a:solidFill>
                          <a:schemeClr val="tx1"/>
                        </a:solidFill>
                      </a:endParaRPr>
                    </a:p>
                  </a:txBody>
                  <a:tcPr marL="121920" marR="121920">
                    <a:solidFill>
                      <a:schemeClr val="accent6">
                        <a:lumMod val="60000"/>
                        <a:lumOff val="40000"/>
                      </a:schemeClr>
                    </a:solidFill>
                  </a:tcPr>
                </a:tc>
                <a:tc>
                  <a:txBody>
                    <a:bodyPr/>
                    <a:lstStyle/>
                    <a:p>
                      <a:pPr algn="l"/>
                      <a:r>
                        <a:rPr lang="en-US" sz="2100" b="1" dirty="0"/>
                        <a:t>Public Debt</a:t>
                      </a:r>
                      <a:endParaRPr lang="en-US" sz="2100" b="1" dirty="0">
                        <a:solidFill>
                          <a:schemeClr val="tx1"/>
                        </a:solidFill>
                      </a:endParaRPr>
                    </a:p>
                  </a:txBody>
                  <a:tcPr marL="121920" marR="121920">
                    <a:solidFill>
                      <a:schemeClr val="accent6">
                        <a:lumMod val="60000"/>
                        <a:lumOff val="40000"/>
                      </a:schemeClr>
                    </a:solidFill>
                  </a:tcPr>
                </a:tc>
                <a:tc>
                  <a:txBody>
                    <a:bodyPr/>
                    <a:lstStyle/>
                    <a:p>
                      <a:pPr algn="l"/>
                      <a:r>
                        <a:rPr lang="en-US" sz="2100" b="1" dirty="0"/>
                        <a:t>It deals with the methods of raising loans</a:t>
                      </a:r>
                      <a:r>
                        <a:rPr lang="en-US" sz="2100" b="1" baseline="0" dirty="0"/>
                        <a:t> from  internal and external sources. </a:t>
                      </a:r>
                    </a:p>
                    <a:p>
                      <a:pPr algn="l"/>
                      <a:r>
                        <a:rPr lang="en-US" sz="2100" b="1" baseline="0" dirty="0"/>
                        <a:t>The burden, effects and redemption fall under this head. </a:t>
                      </a:r>
                      <a:endParaRPr lang="en-US" sz="2100" b="1" dirty="0">
                        <a:solidFill>
                          <a:schemeClr val="tx1"/>
                        </a:solidFill>
                      </a:endParaRPr>
                    </a:p>
                  </a:txBody>
                  <a:tcPr marL="121920" marR="121920">
                    <a:solidFill>
                      <a:schemeClr val="accent6">
                        <a:lumMod val="60000"/>
                        <a:lumOff val="40000"/>
                      </a:schemeClr>
                    </a:solidFill>
                  </a:tcPr>
                </a:tc>
                <a:extLst>
                  <a:ext uri="{0D108BD9-81ED-4DB2-BD59-A6C34878D82A}">
                    <a16:rowId xmlns:a16="http://schemas.microsoft.com/office/drawing/2014/main" val="10003"/>
                  </a:ext>
                </a:extLst>
              </a:tr>
              <a:tr h="1232210">
                <a:tc>
                  <a:txBody>
                    <a:bodyPr/>
                    <a:lstStyle/>
                    <a:p>
                      <a:pPr algn="ctr"/>
                      <a:r>
                        <a:rPr lang="en-US" sz="2100" b="1" dirty="0"/>
                        <a:t>4.</a:t>
                      </a:r>
                      <a:endParaRPr lang="en-US" sz="2100" b="1" dirty="0">
                        <a:solidFill>
                          <a:schemeClr val="tx1"/>
                        </a:solidFill>
                      </a:endParaRPr>
                    </a:p>
                  </a:txBody>
                  <a:tcPr marL="121920" marR="121920">
                    <a:solidFill>
                      <a:schemeClr val="accent4">
                        <a:lumMod val="60000"/>
                        <a:lumOff val="40000"/>
                      </a:schemeClr>
                    </a:solidFill>
                  </a:tcPr>
                </a:tc>
                <a:tc>
                  <a:txBody>
                    <a:bodyPr/>
                    <a:lstStyle/>
                    <a:p>
                      <a:pPr algn="l"/>
                      <a:r>
                        <a:rPr lang="en-US" sz="2100" b="1" dirty="0"/>
                        <a:t>Financial Administration</a:t>
                      </a:r>
                      <a:endParaRPr lang="en-US" sz="2100" b="1" dirty="0">
                        <a:solidFill>
                          <a:schemeClr val="tx1"/>
                        </a:solidFill>
                      </a:endParaRPr>
                    </a:p>
                  </a:txBody>
                  <a:tcPr marL="121920" marR="121920">
                    <a:solidFill>
                      <a:schemeClr val="accent4">
                        <a:lumMod val="60000"/>
                        <a:lumOff val="40000"/>
                      </a:schemeClr>
                    </a:solidFill>
                  </a:tcPr>
                </a:tc>
                <a:tc>
                  <a:txBody>
                    <a:bodyPr/>
                    <a:lstStyle/>
                    <a:p>
                      <a:pPr algn="l"/>
                      <a:r>
                        <a:rPr lang="en-US" sz="2100" b="1" dirty="0"/>
                        <a:t>It deals with the study of different aspects of Public budget. </a:t>
                      </a:r>
                    </a:p>
                    <a:p>
                      <a:pPr algn="l"/>
                      <a:r>
                        <a:rPr lang="en-US" sz="2100" b="1" dirty="0"/>
                        <a:t>The various objectives and steps in preparing a public budget fall under this head </a:t>
                      </a:r>
                      <a:endParaRPr lang="en-US" sz="2100" b="1" dirty="0">
                        <a:solidFill>
                          <a:schemeClr val="tx1"/>
                        </a:solidFill>
                      </a:endParaRPr>
                    </a:p>
                  </a:txBody>
                  <a:tcPr marL="121920" marR="121920">
                    <a:solidFill>
                      <a:schemeClr val="accent4">
                        <a:lumMod val="60000"/>
                        <a:lumOff val="40000"/>
                      </a:schemeClr>
                    </a:solidFill>
                  </a:tcPr>
                </a:tc>
                <a:extLst>
                  <a:ext uri="{0D108BD9-81ED-4DB2-BD59-A6C34878D82A}">
                    <a16:rowId xmlns:a16="http://schemas.microsoft.com/office/drawing/2014/main" val="10004"/>
                  </a:ext>
                </a:extLst>
              </a:tr>
              <a:tr h="652346">
                <a:tc>
                  <a:txBody>
                    <a:bodyPr/>
                    <a:lstStyle/>
                    <a:p>
                      <a:pPr algn="ctr"/>
                      <a:r>
                        <a:rPr lang="en-US" sz="2100" b="1" dirty="0"/>
                        <a:t>5.</a:t>
                      </a:r>
                      <a:endParaRPr lang="en-US" sz="2100" b="1" dirty="0">
                        <a:solidFill>
                          <a:schemeClr val="tx1"/>
                        </a:solidFill>
                      </a:endParaRPr>
                    </a:p>
                  </a:txBody>
                  <a:tcPr marL="121920" marR="121920">
                    <a:solidFill>
                      <a:schemeClr val="accent1">
                        <a:lumMod val="60000"/>
                        <a:lumOff val="40000"/>
                      </a:schemeClr>
                    </a:solidFill>
                  </a:tcPr>
                </a:tc>
                <a:tc>
                  <a:txBody>
                    <a:bodyPr/>
                    <a:lstStyle/>
                    <a:p>
                      <a:pPr algn="l"/>
                      <a:r>
                        <a:rPr lang="en-US" sz="2100" b="1" dirty="0"/>
                        <a:t>Fiscal Policy</a:t>
                      </a:r>
                      <a:endParaRPr lang="en-US" sz="2100" b="1" dirty="0">
                        <a:solidFill>
                          <a:schemeClr val="tx1"/>
                        </a:solidFill>
                      </a:endParaRPr>
                    </a:p>
                  </a:txBody>
                  <a:tcPr marL="121920" marR="121920">
                    <a:solidFill>
                      <a:schemeClr val="accent1">
                        <a:lumMod val="60000"/>
                        <a:lumOff val="40000"/>
                      </a:schemeClr>
                    </a:solidFill>
                  </a:tcPr>
                </a:tc>
                <a:tc>
                  <a:txBody>
                    <a:bodyPr/>
                    <a:lstStyle/>
                    <a:p>
                      <a:pPr algn="l"/>
                      <a:r>
                        <a:rPr lang="en-US" sz="2100" b="1" dirty="0"/>
                        <a:t>Its instruments are tax subsidies, public debt and public expenditure.</a:t>
                      </a:r>
                      <a:r>
                        <a:rPr lang="en-US" sz="2100" b="1" baseline="0" dirty="0"/>
                        <a:t> </a:t>
                      </a:r>
                      <a:endParaRPr lang="en-US" sz="2100" b="1" dirty="0">
                        <a:solidFill>
                          <a:schemeClr val="tx1"/>
                        </a:solidFill>
                      </a:endParaRPr>
                    </a:p>
                  </a:txBody>
                  <a:tcPr marL="121920" marR="121920">
                    <a:solidFill>
                      <a:schemeClr val="accent1">
                        <a:lumMod val="60000"/>
                        <a:lumOff val="40000"/>
                      </a:schemeClr>
                    </a:solidFill>
                  </a:tcPr>
                </a:tc>
                <a:extLst>
                  <a:ext uri="{0D108BD9-81ED-4DB2-BD59-A6C34878D82A}">
                    <a16:rowId xmlns:a16="http://schemas.microsoft.com/office/drawing/2014/main" val="10005"/>
                  </a:ext>
                </a:extLst>
              </a:tr>
            </a:tbl>
          </a:graphicData>
        </a:graphic>
      </p:graphicFrame>
      <p:sp>
        <p:nvSpPr>
          <p:cNvPr id="5" name="Right Arrow 4"/>
          <p:cNvSpPr/>
          <p:nvPr/>
        </p:nvSpPr>
        <p:spPr>
          <a:xfrm>
            <a:off x="-14514" y="762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411694594"/>
      </p:ext>
    </p:extLst>
  </p:cSld>
  <p:clrMapOvr>
    <a:masterClrMapping/>
  </p:clrMapOvr>
  <mc:AlternateContent xmlns:mc="http://schemas.openxmlformats.org/markup-compatibility/2006" xmlns:p14="http://schemas.microsoft.com/office/powerpoint/2010/main">
    <mc:Choice Requires="p14">
      <p:transition spd="slow" p14:dur="2000" advTm="155916"/>
    </mc:Choice>
    <mc:Fallback xmlns="">
      <p:transition spd="slow" advTm="1559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3"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
                                        <p:tgtEl>
                                          <p:spTgt spid="2"/>
                                        </p:tgtEl>
                                      </p:cBhvr>
                                    </p:animEffect>
                                    <p:anim calcmode="lin" valueType="num">
                                      <p:cBhvr>
                                        <p:cTn id="12" dur="400" fill="hold"/>
                                        <p:tgtEl>
                                          <p:spTgt spid="2"/>
                                        </p:tgtEl>
                                        <p:attrNameLst>
                                          <p:attrName>ppt_x</p:attrName>
                                        </p:attrNameLst>
                                      </p:cBhvr>
                                      <p:tavLst>
                                        <p:tav tm="0">
                                          <p:val>
                                            <p:strVal val="#ppt_x"/>
                                          </p:val>
                                        </p:tav>
                                        <p:tav tm="100000">
                                          <p:val>
                                            <p:strVal val="#ppt_x"/>
                                          </p:val>
                                        </p:tav>
                                      </p:tavLst>
                                    </p:anim>
                                    <p:anim calcmode="lin" valueType="num">
                                      <p:cBhvr>
                                        <p:cTn id="13" dur="400" fill="hold"/>
                                        <p:tgtEl>
                                          <p:spTgt spid="2"/>
                                        </p:tgtEl>
                                        <p:attrNameLst>
                                          <p:attrName>ppt_y</p:attrName>
                                        </p:attrNameLst>
                                      </p:cBhvr>
                                      <p:tavLst>
                                        <p:tav tm="0">
                                          <p:val>
                                            <p:strVal val="#ppt_y+0.31"/>
                                          </p:val>
                                        </p:tav>
                                        <p:tav tm="100000">
                                          <p:val>
                                            <p:strVal val="#ppt_y+0.31"/>
                                          </p:val>
                                        </p:tav>
                                      </p:tavLst>
                                    </p:anim>
                                    <p:anim calcmode="lin" valueType="num">
                                      <p:cBhvr>
                                        <p:cTn id="14"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5"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down)">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152400"/>
            <a:ext cx="12420599" cy="1828800"/>
          </a:xfrm>
        </p:spPr>
        <p:txBody>
          <a:bodyPr>
            <a:noAutofit/>
          </a:bodyPr>
          <a:lstStyle/>
          <a:p>
            <a:pPr algn="ctr"/>
            <a:r>
              <a:rPr lang="en-US" sz="4400" b="1" dirty="0">
                <a:ln w="3175" cmpd="sng">
                  <a:solidFill>
                    <a:srgbClr val="FF0000"/>
                  </a:solidFill>
                </a:ln>
                <a:latin typeface="Algerian" pitchFamily="82" charset="0"/>
              </a:rPr>
              <a:t>Public  Finance  </a:t>
            </a:r>
            <a:r>
              <a:rPr lang="en-US" sz="2400" b="1" dirty="0" err="1">
                <a:ln w="3175" cmpd="sng">
                  <a:solidFill>
                    <a:srgbClr val="FF0000"/>
                  </a:solidFill>
                </a:ln>
                <a:latin typeface="Algerian" pitchFamily="82" charset="0"/>
              </a:rPr>
              <a:t>Vs</a:t>
            </a:r>
            <a:r>
              <a:rPr lang="en-US" sz="2400" b="1" dirty="0">
                <a:ln w="3175" cmpd="sng">
                  <a:solidFill>
                    <a:srgbClr val="FF0000"/>
                  </a:solidFill>
                </a:ln>
                <a:latin typeface="Algerian" pitchFamily="82" charset="0"/>
              </a:rPr>
              <a:t>  </a:t>
            </a:r>
            <a:r>
              <a:rPr lang="en-US" sz="4400" b="1" dirty="0">
                <a:ln w="3175" cmpd="sng">
                  <a:solidFill>
                    <a:srgbClr val="FF0000"/>
                  </a:solidFill>
                </a:ln>
                <a:latin typeface="Algerian" pitchFamily="82" charset="0"/>
              </a:rPr>
              <a:t> Private  Finance</a:t>
            </a:r>
          </a:p>
        </p:txBody>
      </p:sp>
      <p:sp>
        <p:nvSpPr>
          <p:cNvPr id="3" name="Content Placeholder 2"/>
          <p:cNvSpPr>
            <a:spLocks noGrp="1"/>
          </p:cNvSpPr>
          <p:nvPr>
            <p:ph idx="1"/>
          </p:nvPr>
        </p:nvSpPr>
        <p:spPr>
          <a:xfrm>
            <a:off x="381000" y="1219200"/>
            <a:ext cx="10969626" cy="4800600"/>
          </a:xfrm>
        </p:spPr>
        <p:txBody>
          <a:bodyPr>
            <a:noAutofit/>
          </a:bodyPr>
          <a:lstStyle/>
          <a:p>
            <a:pPr>
              <a:buNone/>
            </a:pPr>
            <a:r>
              <a:rPr lang="en-US" sz="2800" b="1" i="1" dirty="0">
                <a:solidFill>
                  <a:srgbClr val="FFFF00"/>
                </a:solidFill>
                <a:latin typeface="Times New Roman" pitchFamily="18" charset="0"/>
                <a:cs typeface="Times New Roman" pitchFamily="18" charset="0"/>
              </a:rPr>
              <a:t>		</a:t>
            </a:r>
            <a:r>
              <a:rPr lang="en-US" sz="3200" b="1" u="sng" dirty="0">
                <a:effectLst>
                  <a:outerShdw blurRad="38100" dist="38100" dir="2700000" algn="tl">
                    <a:srgbClr val="000000">
                      <a:alpha val="43137"/>
                    </a:srgbClr>
                  </a:outerShdw>
                </a:effectLst>
                <a:latin typeface="Times New Roman" pitchFamily="18" charset="0"/>
                <a:cs typeface="Times New Roman" pitchFamily="18" charset="0"/>
              </a:rPr>
              <a:t>Public Finance </a:t>
            </a:r>
          </a:p>
          <a:p>
            <a:pPr lvl="1" algn="just">
              <a:buNone/>
            </a:pPr>
            <a:r>
              <a:rPr lang="en-US" sz="2400" b="1" dirty="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It deals with study of income, expenditure, borrowing and financial  administration of the Government.</a:t>
            </a:r>
          </a:p>
          <a:p>
            <a:pPr lvl="1">
              <a:buNone/>
            </a:pPr>
            <a:r>
              <a:rPr lang="en-US" sz="3200" b="1" u="sng" dirty="0">
                <a:effectLst>
                  <a:outerShdw blurRad="38100" dist="38100" dir="2700000" algn="tl">
                    <a:srgbClr val="000000">
                      <a:alpha val="43137"/>
                    </a:srgbClr>
                  </a:outerShdw>
                </a:effectLst>
                <a:latin typeface="Times New Roman" pitchFamily="18" charset="0"/>
                <a:cs typeface="Times New Roman" pitchFamily="18" charset="0"/>
              </a:rPr>
              <a:t>Private Finance</a:t>
            </a:r>
            <a:r>
              <a:rPr lang="en-US" sz="3200" b="1" dirty="0">
                <a:latin typeface="Times New Roman" pitchFamily="18" charset="0"/>
                <a:cs typeface="Times New Roman" pitchFamily="18" charset="0"/>
              </a:rPr>
              <a:t>	</a:t>
            </a:r>
          </a:p>
          <a:p>
            <a:pPr lvl="1" algn="just">
              <a:buNone/>
            </a:pPr>
            <a:r>
              <a:rPr lang="en-US" sz="2400" b="1" dirty="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It deals with the study of income, expenditure,  borrowing and financial administration of the individual or private  enterprises.</a:t>
            </a:r>
          </a:p>
          <a:p>
            <a:pPr lvl="1" algn="just">
              <a:buNone/>
            </a:pPr>
            <a:r>
              <a:rPr lang="en-US" sz="2800" b="1" dirty="0">
                <a:solidFill>
                  <a:srgbClr val="FFFF00"/>
                </a:solidFill>
                <a:latin typeface="Times New Roman" pitchFamily="18" charset="0"/>
                <a:cs typeface="Times New Roman" pitchFamily="18" charset="0"/>
              </a:rPr>
              <a:t>			Both Public and private finance are fundamentally similar in nature but different from each other on various aspects.</a:t>
            </a:r>
          </a:p>
        </p:txBody>
      </p:sp>
      <p:sp>
        <p:nvSpPr>
          <p:cNvPr id="4" name="Right Arrow 3"/>
          <p:cNvSpPr/>
          <p:nvPr/>
        </p:nvSpPr>
        <p:spPr>
          <a:xfrm>
            <a:off x="0" y="5334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26822759"/>
      </p:ext>
    </p:extLst>
  </p:cSld>
  <p:clrMapOvr>
    <a:masterClrMapping/>
  </p:clrMapOvr>
  <mc:AlternateContent xmlns:mc="http://schemas.openxmlformats.org/markup-compatibility/2006" xmlns:p14="http://schemas.microsoft.com/office/powerpoint/2010/main">
    <mc:Choice Requires="p14">
      <p:transition spd="slow" p14:dur="2000" advTm="47829"/>
    </mc:Choice>
    <mc:Fallback xmlns="">
      <p:transition spd="slow" advTm="478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7600" y="-160867"/>
            <a:ext cx="10131425" cy="1456267"/>
          </a:xfrm>
        </p:spPr>
        <p:txBody>
          <a:bodyPr>
            <a:noAutofit/>
          </a:bodyPr>
          <a:lstStyle/>
          <a:p>
            <a:pPr algn="ctr"/>
            <a:r>
              <a:rPr lang="en-US" sz="4000" b="1" u="sng" dirty="0">
                <a:ln w="3175" cmpd="sng">
                  <a:solidFill>
                    <a:srgbClr val="FF0000"/>
                  </a:solidFill>
                </a:ln>
                <a:latin typeface="Algerian" pitchFamily="82" charset="0"/>
              </a:rPr>
              <a:t>Similarities between </a:t>
            </a:r>
            <a:br>
              <a:rPr lang="en-US" sz="4000" b="1" u="sng" dirty="0">
                <a:ln w="3175" cmpd="sng">
                  <a:solidFill>
                    <a:srgbClr val="FF0000"/>
                  </a:solidFill>
                </a:ln>
                <a:latin typeface="Algerian" pitchFamily="82" charset="0"/>
              </a:rPr>
            </a:br>
            <a:r>
              <a:rPr lang="en-US" sz="4000" b="1" u="sng" dirty="0">
                <a:ln w="3175" cmpd="sng">
                  <a:solidFill>
                    <a:srgbClr val="FF0000"/>
                  </a:solidFill>
                </a:ln>
                <a:latin typeface="Algerian" pitchFamily="82" charset="0"/>
              </a:rPr>
              <a:t>Public Finance and Private Finance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2835510"/>
              </p:ext>
            </p:extLst>
          </p:nvPr>
        </p:nvGraphicFramePr>
        <p:xfrm>
          <a:off x="76200" y="1295400"/>
          <a:ext cx="12039600" cy="5433032"/>
        </p:xfrm>
        <a:graphic>
          <a:graphicData uri="http://schemas.openxmlformats.org/drawingml/2006/table">
            <a:tbl>
              <a:tblPr firstRow="1" bandRow="1">
                <a:effectLst>
                  <a:innerShdw blurRad="114300">
                    <a:prstClr val="black"/>
                  </a:innerShdw>
                </a:effectLst>
                <a:tableStyleId>{93296810-A885-4BE3-A3E7-6D5BEEA58F35}</a:tableStyleId>
              </a:tblPr>
              <a:tblGrid>
                <a:gridCol w="1226255">
                  <a:extLst>
                    <a:ext uri="{9D8B030D-6E8A-4147-A177-3AD203B41FA5}">
                      <a16:colId xmlns:a16="http://schemas.microsoft.com/office/drawing/2014/main" val="20000"/>
                    </a:ext>
                  </a:extLst>
                </a:gridCol>
                <a:gridCol w="2964745">
                  <a:extLst>
                    <a:ext uri="{9D8B030D-6E8A-4147-A177-3AD203B41FA5}">
                      <a16:colId xmlns:a16="http://schemas.microsoft.com/office/drawing/2014/main" val="20001"/>
                    </a:ext>
                  </a:extLst>
                </a:gridCol>
                <a:gridCol w="7848600">
                  <a:extLst>
                    <a:ext uri="{9D8B030D-6E8A-4147-A177-3AD203B41FA5}">
                      <a16:colId xmlns:a16="http://schemas.microsoft.com/office/drawing/2014/main" val="20002"/>
                    </a:ext>
                  </a:extLst>
                </a:gridCol>
              </a:tblGrid>
              <a:tr h="441227">
                <a:tc>
                  <a:txBody>
                    <a:bodyPr/>
                    <a:lstStyle/>
                    <a:p>
                      <a:pPr algn="ctr"/>
                      <a:r>
                        <a:rPr lang="en-US" sz="2400" b="1" dirty="0">
                          <a:latin typeface="Times New Roman" pitchFamily="18" charset="0"/>
                          <a:cs typeface="Times New Roman" pitchFamily="18" charset="0"/>
                        </a:rPr>
                        <a:t>S. No.</a:t>
                      </a:r>
                      <a:endParaRPr lang="en-US" sz="2400" b="1" dirty="0">
                        <a:solidFill>
                          <a:schemeClr val="tx1"/>
                        </a:solidFill>
                        <a:latin typeface="Times New Roman" pitchFamily="18" charset="0"/>
                        <a:cs typeface="Times New Roman" pitchFamily="18" charset="0"/>
                      </a:endParaRPr>
                    </a:p>
                  </a:txBody>
                  <a:tcPr marL="121920" marR="121920"/>
                </a:tc>
                <a:tc>
                  <a:txBody>
                    <a:bodyPr/>
                    <a:lstStyle/>
                    <a:p>
                      <a:pPr algn="ctr"/>
                      <a:r>
                        <a:rPr lang="en-US" sz="2400" b="1" dirty="0">
                          <a:latin typeface="Times New Roman" pitchFamily="18" charset="0"/>
                          <a:cs typeface="Times New Roman" pitchFamily="18" charset="0"/>
                        </a:rPr>
                        <a:t>Features</a:t>
                      </a:r>
                      <a:endParaRPr lang="en-US" sz="2400" b="1" dirty="0">
                        <a:solidFill>
                          <a:schemeClr val="tx1"/>
                        </a:solidFill>
                        <a:latin typeface="Times New Roman" pitchFamily="18" charset="0"/>
                        <a:cs typeface="Times New Roman" pitchFamily="18" charset="0"/>
                      </a:endParaRPr>
                    </a:p>
                  </a:txBody>
                  <a:tcPr marL="121920" marR="121920"/>
                </a:tc>
                <a:tc>
                  <a:txBody>
                    <a:bodyPr/>
                    <a:lstStyle/>
                    <a:p>
                      <a:pPr algn="ctr"/>
                      <a:r>
                        <a:rPr lang="en-US" sz="2400" b="1" dirty="0">
                          <a:latin typeface="Times New Roman" pitchFamily="18" charset="0"/>
                          <a:cs typeface="Times New Roman" pitchFamily="18" charset="0"/>
                        </a:rPr>
                        <a:t>Description </a:t>
                      </a:r>
                      <a:endParaRPr lang="en-US" sz="2400" b="1" dirty="0">
                        <a:solidFill>
                          <a:schemeClr val="tx1"/>
                        </a:solidFill>
                        <a:latin typeface="Times New Roman" pitchFamily="18" charset="0"/>
                        <a:cs typeface="Times New Roman" pitchFamily="18" charset="0"/>
                      </a:endParaRPr>
                    </a:p>
                  </a:txBody>
                  <a:tcPr marL="121920" marR="121920"/>
                </a:tc>
                <a:extLst>
                  <a:ext uri="{0D108BD9-81ED-4DB2-BD59-A6C34878D82A}">
                    <a16:rowId xmlns:a16="http://schemas.microsoft.com/office/drawing/2014/main" val="10000"/>
                  </a:ext>
                </a:extLst>
              </a:tr>
              <a:tr h="794209">
                <a:tc>
                  <a:txBody>
                    <a:bodyPr/>
                    <a:lstStyle/>
                    <a:p>
                      <a:pPr algn="ctr"/>
                      <a:r>
                        <a:rPr lang="en-US" sz="2400" b="1" dirty="0">
                          <a:latin typeface="Times New Roman" pitchFamily="18" charset="0"/>
                          <a:cs typeface="Times New Roman" pitchFamily="18" charset="0"/>
                        </a:rPr>
                        <a:t>1.</a:t>
                      </a:r>
                      <a:endParaRPr lang="en-US" sz="2400" b="1" dirty="0">
                        <a:solidFill>
                          <a:schemeClr val="tx1"/>
                        </a:solidFill>
                        <a:latin typeface="Times New Roman" pitchFamily="18" charset="0"/>
                        <a:cs typeface="Times New Roman" pitchFamily="18" charset="0"/>
                      </a:endParaRPr>
                    </a:p>
                  </a:txBody>
                  <a:tcPr marL="121920" marR="121920">
                    <a:solidFill>
                      <a:schemeClr val="accent6">
                        <a:lumMod val="60000"/>
                        <a:lumOff val="40000"/>
                      </a:schemeClr>
                    </a:solidFill>
                  </a:tcPr>
                </a:tc>
                <a:tc>
                  <a:txBody>
                    <a:bodyPr/>
                    <a:lstStyle/>
                    <a:p>
                      <a:pPr algn="l"/>
                      <a:r>
                        <a:rPr lang="en-US" sz="2400" b="1" dirty="0">
                          <a:latin typeface="Times New Roman" pitchFamily="18" charset="0"/>
                          <a:cs typeface="Times New Roman" pitchFamily="18" charset="0"/>
                        </a:rPr>
                        <a:t>Rationality</a:t>
                      </a:r>
                      <a:endParaRPr lang="en-US" sz="2400" b="1" dirty="0">
                        <a:solidFill>
                          <a:schemeClr val="tx1"/>
                        </a:solidFill>
                        <a:latin typeface="Times New Roman" pitchFamily="18" charset="0"/>
                        <a:cs typeface="Times New Roman" pitchFamily="18" charset="0"/>
                      </a:endParaRPr>
                    </a:p>
                  </a:txBody>
                  <a:tcPr marL="121920" marR="121920">
                    <a:solidFill>
                      <a:schemeClr val="accent6">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Finance are based on rationality. </a:t>
                      </a:r>
                    </a:p>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aim for maximization of welfare.</a:t>
                      </a:r>
                      <a:endParaRPr lang="en-US" sz="2400" b="1" dirty="0">
                        <a:solidFill>
                          <a:schemeClr val="tx1"/>
                        </a:solidFill>
                        <a:latin typeface="Times New Roman" pitchFamily="18" charset="0"/>
                        <a:cs typeface="Times New Roman" pitchFamily="18" charset="0"/>
                      </a:endParaRPr>
                    </a:p>
                  </a:txBody>
                  <a:tcPr marL="121920" marR="121920">
                    <a:solidFill>
                      <a:schemeClr val="accent6">
                        <a:lumMod val="60000"/>
                        <a:lumOff val="40000"/>
                      </a:schemeClr>
                    </a:solidFill>
                  </a:tcPr>
                </a:tc>
                <a:extLst>
                  <a:ext uri="{0D108BD9-81ED-4DB2-BD59-A6C34878D82A}">
                    <a16:rowId xmlns:a16="http://schemas.microsoft.com/office/drawing/2014/main" val="10001"/>
                  </a:ext>
                </a:extLst>
              </a:tr>
              <a:tr h="1299196">
                <a:tc>
                  <a:txBody>
                    <a:bodyPr/>
                    <a:lstStyle/>
                    <a:p>
                      <a:pPr algn="ctr"/>
                      <a:r>
                        <a:rPr lang="en-US" sz="2400" b="1" dirty="0">
                          <a:latin typeface="Times New Roman" pitchFamily="18" charset="0"/>
                          <a:cs typeface="Times New Roman" pitchFamily="18" charset="0"/>
                        </a:rPr>
                        <a:t>2.</a:t>
                      </a:r>
                      <a:endParaRPr lang="en-US" sz="2400" b="1" dirty="0">
                        <a:solidFill>
                          <a:schemeClr val="tx1"/>
                        </a:solidFill>
                        <a:latin typeface="Times New Roman" pitchFamily="18" charset="0"/>
                        <a:cs typeface="Times New Roman" pitchFamily="18" charset="0"/>
                      </a:endParaRPr>
                    </a:p>
                  </a:txBody>
                  <a:tcPr marL="121920" marR="121920">
                    <a:solidFill>
                      <a:schemeClr val="accent5">
                        <a:lumMod val="60000"/>
                        <a:lumOff val="40000"/>
                      </a:schemeClr>
                    </a:solidFill>
                  </a:tcPr>
                </a:tc>
                <a:tc>
                  <a:txBody>
                    <a:bodyPr/>
                    <a:lstStyle/>
                    <a:p>
                      <a:pPr algn="l"/>
                      <a:r>
                        <a:rPr lang="en-US" sz="2400" b="1" dirty="0">
                          <a:latin typeface="Times New Roman" pitchFamily="18" charset="0"/>
                          <a:cs typeface="Times New Roman" pitchFamily="18" charset="0"/>
                        </a:rPr>
                        <a:t>Limit to borrowing</a:t>
                      </a:r>
                      <a:endParaRPr lang="en-US" sz="2400" b="1" dirty="0">
                        <a:solidFill>
                          <a:schemeClr val="tx1"/>
                        </a:solidFill>
                        <a:latin typeface="Times New Roman" pitchFamily="18" charset="0"/>
                        <a:cs typeface="Times New Roman" pitchFamily="18" charset="0"/>
                      </a:endParaRPr>
                    </a:p>
                  </a:txBody>
                  <a:tcPr marL="121920" marR="121920">
                    <a:solidFill>
                      <a:schemeClr val="accent5">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have their own limit with regard to borrowing.</a:t>
                      </a:r>
                    </a:p>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There is a limit for the state side also to deficit financing. </a:t>
                      </a:r>
                      <a:endParaRPr lang="en-US" sz="2400" b="1" dirty="0">
                        <a:solidFill>
                          <a:schemeClr val="tx1"/>
                        </a:solidFill>
                        <a:latin typeface="Times New Roman" pitchFamily="18" charset="0"/>
                        <a:cs typeface="Times New Roman" pitchFamily="18" charset="0"/>
                      </a:endParaRPr>
                    </a:p>
                  </a:txBody>
                  <a:tcPr marL="121920" marR="121920">
                    <a:solidFill>
                      <a:schemeClr val="accent5">
                        <a:lumMod val="60000"/>
                        <a:lumOff val="40000"/>
                      </a:schemeClr>
                    </a:solidFill>
                  </a:tcPr>
                </a:tc>
                <a:extLst>
                  <a:ext uri="{0D108BD9-81ED-4DB2-BD59-A6C34878D82A}">
                    <a16:rowId xmlns:a16="http://schemas.microsoft.com/office/drawing/2014/main" val="10002"/>
                  </a:ext>
                </a:extLst>
              </a:tr>
              <a:tr h="1299196">
                <a:tc>
                  <a:txBody>
                    <a:bodyPr/>
                    <a:lstStyle/>
                    <a:p>
                      <a:pPr algn="ctr"/>
                      <a:r>
                        <a:rPr lang="en-US" sz="2400" b="1" dirty="0">
                          <a:latin typeface="Times New Roman" pitchFamily="18" charset="0"/>
                          <a:cs typeface="Times New Roman" pitchFamily="18" charset="0"/>
                        </a:rPr>
                        <a:t>3.</a:t>
                      </a:r>
                      <a:endParaRPr lang="en-US" sz="2400" b="1" dirty="0">
                        <a:solidFill>
                          <a:schemeClr val="tx1"/>
                        </a:solidFill>
                        <a:latin typeface="Times New Roman" pitchFamily="18" charset="0"/>
                        <a:cs typeface="Times New Roman" pitchFamily="18" charset="0"/>
                      </a:endParaRPr>
                    </a:p>
                  </a:txBody>
                  <a:tcPr marL="121920" marR="121920">
                    <a:solidFill>
                      <a:schemeClr val="accent3">
                        <a:lumMod val="60000"/>
                        <a:lumOff val="40000"/>
                      </a:schemeClr>
                    </a:solidFill>
                  </a:tcPr>
                </a:tc>
                <a:tc>
                  <a:txBody>
                    <a:bodyPr/>
                    <a:lstStyle/>
                    <a:p>
                      <a:pPr algn="l"/>
                      <a:r>
                        <a:rPr lang="en-US" sz="2400" b="1" dirty="0">
                          <a:latin typeface="Times New Roman" pitchFamily="18" charset="0"/>
                          <a:cs typeface="Times New Roman" pitchFamily="18" charset="0"/>
                        </a:rPr>
                        <a:t>Resource  Utilization</a:t>
                      </a:r>
                      <a:endParaRPr lang="en-US" sz="2400" b="1" dirty="0">
                        <a:solidFill>
                          <a:schemeClr val="tx1"/>
                        </a:solidFill>
                        <a:latin typeface="Times New Roman" pitchFamily="18" charset="0"/>
                        <a:cs typeface="Times New Roman" pitchFamily="18" charset="0"/>
                      </a:endParaRPr>
                    </a:p>
                  </a:txBody>
                  <a:tcPr marL="121920" marR="121920">
                    <a:solidFill>
                      <a:schemeClr val="accent3">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Both the sectors have limited  resources</a:t>
                      </a:r>
                      <a:r>
                        <a:rPr lang="en-US" sz="2400" b="1" baseline="0" dirty="0">
                          <a:latin typeface="Times New Roman" pitchFamily="18" charset="0"/>
                          <a:cs typeface="Times New Roman" pitchFamily="18" charset="0"/>
                        </a:rPr>
                        <a:t> at their disposal. </a:t>
                      </a:r>
                    </a:p>
                    <a:p>
                      <a:pPr marL="342900" indent="-342900" algn="l">
                        <a:buClr>
                          <a:srgbClr val="FF0000"/>
                        </a:buClr>
                        <a:buFont typeface="Wingdings" pitchFamily="2" charset="2"/>
                        <a:buChar char="v"/>
                      </a:pPr>
                      <a:r>
                        <a:rPr lang="en-US" sz="2400" b="1" baseline="0" dirty="0">
                          <a:latin typeface="Times New Roman" pitchFamily="18" charset="0"/>
                          <a:cs typeface="Times New Roman" pitchFamily="18" charset="0"/>
                        </a:rPr>
                        <a:t>So both attempt to make optimum use of resources. </a:t>
                      </a:r>
                      <a:endParaRPr lang="en-US" sz="2400" b="1" dirty="0">
                        <a:solidFill>
                          <a:schemeClr val="tx1"/>
                        </a:solidFill>
                        <a:latin typeface="Times New Roman" pitchFamily="18" charset="0"/>
                        <a:cs typeface="Times New Roman" pitchFamily="18" charset="0"/>
                      </a:endParaRPr>
                    </a:p>
                  </a:txBody>
                  <a:tcPr marL="121920" marR="121920">
                    <a:solidFill>
                      <a:schemeClr val="accent3">
                        <a:lumMod val="60000"/>
                        <a:lumOff val="40000"/>
                      </a:schemeClr>
                    </a:solidFill>
                  </a:tcPr>
                </a:tc>
                <a:extLst>
                  <a:ext uri="{0D108BD9-81ED-4DB2-BD59-A6C34878D82A}">
                    <a16:rowId xmlns:a16="http://schemas.microsoft.com/office/drawing/2014/main" val="10003"/>
                  </a:ext>
                </a:extLst>
              </a:tr>
              <a:tr h="1500172">
                <a:tc>
                  <a:txBody>
                    <a:bodyPr/>
                    <a:lstStyle/>
                    <a:p>
                      <a:pPr algn="ctr"/>
                      <a:r>
                        <a:rPr lang="en-US" sz="2400" b="1" dirty="0">
                          <a:latin typeface="Times New Roman" pitchFamily="18" charset="0"/>
                          <a:cs typeface="Times New Roman" pitchFamily="18" charset="0"/>
                        </a:rPr>
                        <a:t>4.</a:t>
                      </a:r>
                      <a:endParaRPr lang="en-US" sz="2400" b="1" dirty="0">
                        <a:solidFill>
                          <a:schemeClr val="tx1"/>
                        </a:solidFill>
                        <a:latin typeface="Times New Roman" pitchFamily="18" charset="0"/>
                        <a:cs typeface="Times New Roman" pitchFamily="18" charset="0"/>
                      </a:endParaRPr>
                    </a:p>
                  </a:txBody>
                  <a:tcPr marL="121920" marR="121920">
                    <a:solidFill>
                      <a:schemeClr val="accent2">
                        <a:lumMod val="60000"/>
                        <a:lumOff val="40000"/>
                      </a:schemeClr>
                    </a:solidFill>
                  </a:tcPr>
                </a:tc>
                <a:tc>
                  <a:txBody>
                    <a:bodyPr/>
                    <a:lstStyle/>
                    <a:p>
                      <a:pPr algn="l"/>
                      <a:r>
                        <a:rPr lang="en-US" sz="2400" b="1" dirty="0">
                          <a:latin typeface="Times New Roman" pitchFamily="18" charset="0"/>
                          <a:cs typeface="Times New Roman" pitchFamily="18" charset="0"/>
                        </a:rPr>
                        <a:t>Administration</a:t>
                      </a:r>
                      <a:endParaRPr lang="en-US" sz="2400" b="1" dirty="0">
                        <a:solidFill>
                          <a:schemeClr val="tx1"/>
                        </a:solidFill>
                        <a:latin typeface="Times New Roman" pitchFamily="18" charset="0"/>
                        <a:cs typeface="Times New Roman" pitchFamily="18" charset="0"/>
                      </a:endParaRPr>
                    </a:p>
                  </a:txBody>
                  <a:tcPr marL="121920" marR="121920">
                    <a:solidFill>
                      <a:schemeClr val="accent2">
                        <a:lumMod val="60000"/>
                        <a:lumOff val="40000"/>
                      </a:schemeClr>
                    </a:solidFill>
                  </a:tcPr>
                </a:tc>
                <a:tc>
                  <a:txBody>
                    <a:bodyPr/>
                    <a:lstStyle/>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The efficiency of both the sectors depends on the administrative machinery. </a:t>
                      </a:r>
                    </a:p>
                    <a:p>
                      <a:pPr marL="342900" indent="-342900" algn="l">
                        <a:buClr>
                          <a:srgbClr val="FF0000"/>
                        </a:buClr>
                        <a:buFont typeface="Wingdings" pitchFamily="2" charset="2"/>
                        <a:buChar char="v"/>
                      </a:pPr>
                      <a:r>
                        <a:rPr lang="en-US" sz="2400" b="1" dirty="0">
                          <a:latin typeface="Times New Roman" pitchFamily="18" charset="0"/>
                          <a:cs typeface="Times New Roman" pitchFamily="18" charset="0"/>
                        </a:rPr>
                        <a:t>If the administrative machinery is inefficient and corrupt it will result in wastages.</a:t>
                      </a:r>
                      <a:endParaRPr lang="en-US" sz="2400" b="1" dirty="0">
                        <a:solidFill>
                          <a:schemeClr val="tx1"/>
                        </a:solidFill>
                        <a:latin typeface="Times New Roman" pitchFamily="18" charset="0"/>
                        <a:cs typeface="Times New Roman" pitchFamily="18" charset="0"/>
                      </a:endParaRPr>
                    </a:p>
                  </a:txBody>
                  <a:tcPr marL="121920" marR="121920">
                    <a:solidFill>
                      <a:schemeClr val="accent2">
                        <a:lumMod val="60000"/>
                        <a:lumOff val="40000"/>
                      </a:schemeClr>
                    </a:solidFill>
                  </a:tcPr>
                </a:tc>
                <a:extLst>
                  <a:ext uri="{0D108BD9-81ED-4DB2-BD59-A6C34878D82A}">
                    <a16:rowId xmlns:a16="http://schemas.microsoft.com/office/drawing/2014/main" val="10004"/>
                  </a:ext>
                </a:extLst>
              </a:tr>
            </a:tbl>
          </a:graphicData>
        </a:graphic>
      </p:graphicFrame>
      <p:sp>
        <p:nvSpPr>
          <p:cNvPr id="5" name="Right Arrow 4"/>
          <p:cNvSpPr/>
          <p:nvPr/>
        </p:nvSpPr>
        <p:spPr>
          <a:xfrm>
            <a:off x="0" y="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449668"/>
      </p:ext>
    </p:extLst>
  </p:cSld>
  <p:clrMapOvr>
    <a:masterClrMapping/>
  </p:clrMapOvr>
  <mc:AlternateContent xmlns:mc="http://schemas.openxmlformats.org/markup-compatibility/2006" xmlns:p14="http://schemas.microsoft.com/office/powerpoint/2010/main">
    <mc:Choice Requires="p14">
      <p:transition spd="slow" p14:dur="2000" advTm="95495"/>
    </mc:Choice>
    <mc:Fallback xmlns="">
      <p:transition spd="slow" advTm="954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7575" y="-152400"/>
            <a:ext cx="10131425" cy="1456267"/>
          </a:xfrm>
        </p:spPr>
        <p:txBody>
          <a:bodyPr>
            <a:normAutofit/>
          </a:bodyPr>
          <a:lstStyle/>
          <a:p>
            <a:pPr algn="ctr"/>
            <a:r>
              <a:rPr lang="en-US" sz="4000" b="1" dirty="0">
                <a:ln w="3175" cmpd="sng">
                  <a:solidFill>
                    <a:srgbClr val="FF0000"/>
                  </a:solidFill>
                </a:ln>
                <a:effectLst>
                  <a:outerShdw blurRad="38100" dist="38100" dir="2700000" algn="tl">
                    <a:srgbClr val="000000">
                      <a:alpha val="43137"/>
                    </a:srgbClr>
                  </a:outerShdw>
                </a:effectLst>
                <a:latin typeface="Algerian" pitchFamily="82" charset="0"/>
              </a:rPr>
              <a:t>Dissimilarities  Between  Public </a:t>
            </a:r>
            <a:br>
              <a:rPr lang="en-US" sz="4000" b="1" dirty="0">
                <a:ln w="3175" cmpd="sng">
                  <a:solidFill>
                    <a:srgbClr val="FF0000"/>
                  </a:solidFill>
                </a:ln>
                <a:effectLst>
                  <a:outerShdw blurRad="38100" dist="38100" dir="2700000" algn="tl">
                    <a:srgbClr val="000000">
                      <a:alpha val="43137"/>
                    </a:srgbClr>
                  </a:outerShdw>
                </a:effectLst>
                <a:latin typeface="Algerian" pitchFamily="82" charset="0"/>
              </a:rPr>
            </a:br>
            <a:r>
              <a:rPr lang="en-US" sz="4000" b="1" dirty="0">
                <a:ln w="3175" cmpd="sng">
                  <a:solidFill>
                    <a:srgbClr val="FF0000"/>
                  </a:solidFill>
                </a:ln>
                <a:effectLst>
                  <a:outerShdw blurRad="38100" dist="38100" dir="2700000" algn="tl">
                    <a:srgbClr val="000000">
                      <a:alpha val="43137"/>
                    </a:srgbClr>
                  </a:outerShdw>
                </a:effectLst>
                <a:latin typeface="Algerian" pitchFamily="82" charset="0"/>
              </a:rPr>
              <a:t>&amp; Private  finance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7236961"/>
              </p:ext>
            </p:extLst>
          </p:nvPr>
        </p:nvGraphicFramePr>
        <p:xfrm>
          <a:off x="0" y="1219200"/>
          <a:ext cx="12115799" cy="5461345"/>
        </p:xfrm>
        <a:graphic>
          <a:graphicData uri="http://schemas.openxmlformats.org/drawingml/2006/table">
            <a:tbl>
              <a:tblPr firstRow="1" bandRow="1">
                <a:tableStyleId>{93296810-A885-4BE3-A3E7-6D5BEEA58F35}</a:tableStyleId>
              </a:tblPr>
              <a:tblGrid>
                <a:gridCol w="914400">
                  <a:extLst>
                    <a:ext uri="{9D8B030D-6E8A-4147-A177-3AD203B41FA5}">
                      <a16:colId xmlns:a16="http://schemas.microsoft.com/office/drawing/2014/main" val="20000"/>
                    </a:ext>
                  </a:extLst>
                </a:gridCol>
                <a:gridCol w="4694766">
                  <a:extLst>
                    <a:ext uri="{9D8B030D-6E8A-4147-A177-3AD203B41FA5}">
                      <a16:colId xmlns:a16="http://schemas.microsoft.com/office/drawing/2014/main" val="20001"/>
                    </a:ext>
                  </a:extLst>
                </a:gridCol>
                <a:gridCol w="6506633">
                  <a:extLst>
                    <a:ext uri="{9D8B030D-6E8A-4147-A177-3AD203B41FA5}">
                      <a16:colId xmlns:a16="http://schemas.microsoft.com/office/drawing/2014/main" val="20002"/>
                    </a:ext>
                  </a:extLst>
                </a:gridCol>
              </a:tblGrid>
              <a:tr h="345095">
                <a:tc>
                  <a:txBody>
                    <a:bodyPr/>
                    <a:lstStyle/>
                    <a:p>
                      <a:pPr algn="ctr"/>
                      <a:r>
                        <a:rPr lang="en-US" sz="2000" b="1" dirty="0" err="1">
                          <a:latin typeface="Times New Roman" pitchFamily="18" charset="0"/>
                          <a:cs typeface="Times New Roman" pitchFamily="18" charset="0"/>
                        </a:rPr>
                        <a:t>S.No</a:t>
                      </a:r>
                      <a:r>
                        <a:rPr lang="en-US" sz="2000" b="1" dirty="0">
                          <a:latin typeface="Times New Roman" pitchFamily="18" charset="0"/>
                          <a:cs typeface="Times New Roman" pitchFamily="18" charset="0"/>
                        </a:rPr>
                        <a:t>.</a:t>
                      </a:r>
                      <a:endParaRPr lang="en-US" sz="2000" b="1" dirty="0">
                        <a:solidFill>
                          <a:schemeClr val="tx1"/>
                        </a:solidFill>
                        <a:latin typeface="Times New Roman" pitchFamily="18" charset="0"/>
                        <a:cs typeface="Times New Roman" pitchFamily="18" charset="0"/>
                      </a:endParaRPr>
                    </a:p>
                  </a:txBody>
                  <a:tcPr marL="121920" marR="121920"/>
                </a:tc>
                <a:tc>
                  <a:txBody>
                    <a:bodyPr/>
                    <a:lstStyle/>
                    <a:p>
                      <a:pPr algn="ctr"/>
                      <a:r>
                        <a:rPr lang="en-US" sz="2000" b="1" dirty="0">
                          <a:latin typeface="Times New Roman" pitchFamily="18" charset="0"/>
                          <a:cs typeface="Times New Roman" pitchFamily="18" charset="0"/>
                        </a:rPr>
                        <a:t>Features</a:t>
                      </a:r>
                      <a:endParaRPr lang="en-US" sz="2000" b="1" dirty="0">
                        <a:solidFill>
                          <a:schemeClr val="tx1"/>
                        </a:solidFill>
                        <a:latin typeface="Times New Roman" pitchFamily="18" charset="0"/>
                        <a:cs typeface="Times New Roman" pitchFamily="18" charset="0"/>
                      </a:endParaRPr>
                    </a:p>
                  </a:txBody>
                  <a:tcPr marL="121920" marR="121920"/>
                </a:tc>
                <a:tc>
                  <a:txBody>
                    <a:bodyPr/>
                    <a:lstStyle/>
                    <a:p>
                      <a:pPr algn="ctr"/>
                      <a:r>
                        <a:rPr lang="en-US" sz="2000" b="1" dirty="0">
                          <a:latin typeface="Times New Roman" pitchFamily="18" charset="0"/>
                          <a:cs typeface="Times New Roman" pitchFamily="18" charset="0"/>
                        </a:rPr>
                        <a:t>Description </a:t>
                      </a:r>
                      <a:endParaRPr lang="en-US" sz="2000" b="1" dirty="0">
                        <a:solidFill>
                          <a:schemeClr val="tx1"/>
                        </a:solidFill>
                        <a:latin typeface="Times New Roman" pitchFamily="18" charset="0"/>
                        <a:cs typeface="Times New Roman" pitchFamily="18" charset="0"/>
                      </a:endParaRPr>
                    </a:p>
                  </a:txBody>
                  <a:tcPr marL="121920" marR="121920"/>
                </a:tc>
                <a:extLst>
                  <a:ext uri="{0D108BD9-81ED-4DB2-BD59-A6C34878D82A}">
                    <a16:rowId xmlns:a16="http://schemas.microsoft.com/office/drawing/2014/main" val="10000"/>
                  </a:ext>
                </a:extLst>
              </a:tr>
              <a:tr h="596074">
                <a:tc>
                  <a:txBody>
                    <a:bodyPr/>
                    <a:lstStyle/>
                    <a:p>
                      <a:pPr algn="ctr"/>
                      <a:r>
                        <a:rPr lang="en-US" sz="1600" b="1" dirty="0">
                          <a:latin typeface="Times New Roman" pitchFamily="18" charset="0"/>
                          <a:cs typeface="Times New Roman" pitchFamily="18" charset="0"/>
                        </a:rPr>
                        <a:t>1.</a:t>
                      </a:r>
                      <a:endParaRPr lang="en-US" sz="1600" b="1" dirty="0">
                        <a:solidFill>
                          <a:schemeClr val="tx1"/>
                        </a:solidFill>
                        <a:latin typeface="Times New Roman" pitchFamily="18" charset="0"/>
                        <a:cs typeface="Times New Roman" pitchFamily="18" charset="0"/>
                      </a:endParaRPr>
                    </a:p>
                  </a:txBody>
                  <a:tcPr marL="121920" marR="121920">
                    <a:solidFill>
                      <a:schemeClr val="bg2">
                        <a:lumMod val="40000"/>
                        <a:lumOff val="60000"/>
                      </a:schemeClr>
                    </a:solidFill>
                  </a:tcPr>
                </a:tc>
                <a:tc>
                  <a:txBody>
                    <a:bodyPr/>
                    <a:lstStyle/>
                    <a:p>
                      <a:pPr algn="l"/>
                      <a:r>
                        <a:rPr lang="en-US" sz="1600" b="1" dirty="0">
                          <a:latin typeface="Times New Roman" pitchFamily="18" charset="0"/>
                          <a:cs typeface="Times New Roman" pitchFamily="18" charset="0"/>
                        </a:rPr>
                        <a:t>Income and Expenditure</a:t>
                      </a:r>
                      <a:r>
                        <a:rPr lang="en-US" sz="1600" b="1" baseline="0" dirty="0">
                          <a:latin typeface="Times New Roman" pitchFamily="18" charset="0"/>
                          <a:cs typeface="Times New Roman" pitchFamily="18" charset="0"/>
                        </a:rPr>
                        <a:t> Adjustment</a:t>
                      </a:r>
                      <a:endParaRPr lang="en-US" sz="1600" b="1" dirty="0">
                        <a:solidFill>
                          <a:schemeClr val="tx1"/>
                        </a:solidFill>
                        <a:latin typeface="Times New Roman" pitchFamily="18" charset="0"/>
                        <a:cs typeface="Times New Roman" pitchFamily="18" charset="0"/>
                      </a:endParaRPr>
                    </a:p>
                  </a:txBody>
                  <a:tcPr marL="121920" marR="121920">
                    <a:solidFill>
                      <a:schemeClr val="bg2">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adjust income to the expenditure while individuals adjust  expenditure to the income.</a:t>
                      </a:r>
                      <a:endParaRPr lang="en-US" sz="1600" b="1" dirty="0">
                        <a:solidFill>
                          <a:schemeClr val="tx1"/>
                        </a:solidFill>
                        <a:latin typeface="Times New Roman" pitchFamily="18" charset="0"/>
                        <a:cs typeface="Times New Roman" pitchFamily="18" charset="0"/>
                      </a:endParaRPr>
                    </a:p>
                  </a:txBody>
                  <a:tcPr marL="121920" marR="121920">
                    <a:solidFill>
                      <a:schemeClr val="bg2">
                        <a:lumMod val="40000"/>
                        <a:lumOff val="60000"/>
                      </a:schemeClr>
                    </a:solidFill>
                  </a:tcPr>
                </a:tc>
                <a:extLst>
                  <a:ext uri="{0D108BD9-81ED-4DB2-BD59-A6C34878D82A}">
                    <a16:rowId xmlns:a16="http://schemas.microsoft.com/office/drawing/2014/main" val="10001"/>
                  </a:ext>
                </a:extLst>
              </a:tr>
              <a:tr h="616104">
                <a:tc>
                  <a:txBody>
                    <a:bodyPr/>
                    <a:lstStyle/>
                    <a:p>
                      <a:pPr algn="ctr"/>
                      <a:r>
                        <a:rPr lang="en-US" sz="1600" b="1" dirty="0">
                          <a:latin typeface="Times New Roman" pitchFamily="18" charset="0"/>
                          <a:cs typeface="Times New Roman" pitchFamily="18" charset="0"/>
                        </a:rPr>
                        <a:t>2.</a:t>
                      </a:r>
                      <a:endParaRPr lang="en-US" sz="1600" b="1" dirty="0">
                        <a:solidFill>
                          <a:schemeClr val="tx1"/>
                        </a:solidFill>
                        <a:latin typeface="Times New Roman" pitchFamily="18" charset="0"/>
                        <a:cs typeface="Times New Roman" pitchFamily="18" charset="0"/>
                      </a:endParaRPr>
                    </a:p>
                  </a:txBody>
                  <a:tcPr marL="121920" marR="121920">
                    <a:solidFill>
                      <a:schemeClr val="tx2">
                        <a:lumMod val="75000"/>
                      </a:schemeClr>
                    </a:solidFill>
                  </a:tcPr>
                </a:tc>
                <a:tc>
                  <a:txBody>
                    <a:bodyPr/>
                    <a:lstStyle/>
                    <a:p>
                      <a:pPr algn="l"/>
                      <a:r>
                        <a:rPr lang="en-US" sz="1600" b="1" dirty="0">
                          <a:latin typeface="Times New Roman" pitchFamily="18" charset="0"/>
                          <a:cs typeface="Times New Roman" pitchFamily="18" charset="0"/>
                        </a:rPr>
                        <a:t>Borrowing</a:t>
                      </a:r>
                      <a:endParaRPr lang="en-US" sz="1600" b="1" dirty="0">
                        <a:solidFill>
                          <a:schemeClr val="tx1"/>
                        </a:solidFill>
                        <a:latin typeface="Times New Roman" pitchFamily="18" charset="0"/>
                        <a:cs typeface="Times New Roman" pitchFamily="18" charset="0"/>
                      </a:endParaRPr>
                    </a:p>
                  </a:txBody>
                  <a:tcPr marL="121920" marR="121920">
                    <a:solidFill>
                      <a:schemeClr val="tx2">
                        <a:lumMod val="75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can borrow</a:t>
                      </a:r>
                      <a:r>
                        <a:rPr lang="en-US" sz="1600" b="1" baseline="0" dirty="0">
                          <a:latin typeface="Times New Roman" pitchFamily="18" charset="0"/>
                          <a:cs typeface="Times New Roman" pitchFamily="18" charset="0"/>
                        </a:rPr>
                        <a:t> from the people  by issuing bonds.</a:t>
                      </a:r>
                    </a:p>
                    <a:p>
                      <a:pPr marL="285750" indent="-285750" algn="l">
                        <a:buClr>
                          <a:srgbClr val="FF0000"/>
                        </a:buClr>
                        <a:buFont typeface="Wingdings" pitchFamily="2" charset="2"/>
                        <a:buChar char="Ø"/>
                      </a:pPr>
                      <a:r>
                        <a:rPr lang="en-US" sz="1600" b="1" baseline="0" dirty="0">
                          <a:latin typeface="Times New Roman" pitchFamily="18" charset="0"/>
                          <a:cs typeface="Times New Roman" pitchFamily="18" charset="0"/>
                        </a:rPr>
                        <a:t>But an individual cannot borrow from himself. </a:t>
                      </a:r>
                      <a:endParaRPr lang="en-US" sz="1600" b="1" dirty="0">
                        <a:solidFill>
                          <a:schemeClr val="tx1"/>
                        </a:solidFill>
                        <a:latin typeface="Times New Roman" pitchFamily="18" charset="0"/>
                        <a:cs typeface="Times New Roman" pitchFamily="18" charset="0"/>
                      </a:endParaRPr>
                    </a:p>
                  </a:txBody>
                  <a:tcPr marL="121920" marR="121920">
                    <a:solidFill>
                      <a:schemeClr val="tx2">
                        <a:lumMod val="75000"/>
                      </a:schemeClr>
                    </a:solidFill>
                  </a:tcPr>
                </a:tc>
                <a:extLst>
                  <a:ext uri="{0D108BD9-81ED-4DB2-BD59-A6C34878D82A}">
                    <a16:rowId xmlns:a16="http://schemas.microsoft.com/office/drawing/2014/main" val="10002"/>
                  </a:ext>
                </a:extLst>
              </a:tr>
              <a:tr h="596074">
                <a:tc>
                  <a:txBody>
                    <a:bodyPr/>
                    <a:lstStyle/>
                    <a:p>
                      <a:pPr algn="ctr"/>
                      <a:r>
                        <a:rPr lang="en-US" sz="1600" b="1" dirty="0">
                          <a:latin typeface="Times New Roman" pitchFamily="18" charset="0"/>
                          <a:cs typeface="Times New Roman" pitchFamily="18" charset="0"/>
                        </a:rPr>
                        <a:t>3.</a:t>
                      </a:r>
                      <a:endParaRPr lang="en-US" sz="1600" b="1" dirty="0">
                        <a:solidFill>
                          <a:schemeClr val="tx1"/>
                        </a:solidFill>
                        <a:latin typeface="Times New Roman" pitchFamily="18" charset="0"/>
                        <a:cs typeface="Times New Roman" pitchFamily="18" charset="0"/>
                      </a:endParaRPr>
                    </a:p>
                  </a:txBody>
                  <a:tcPr marL="121920" marR="121920">
                    <a:solidFill>
                      <a:schemeClr val="accent1">
                        <a:lumMod val="40000"/>
                        <a:lumOff val="60000"/>
                      </a:schemeClr>
                    </a:solidFill>
                  </a:tcPr>
                </a:tc>
                <a:tc>
                  <a:txBody>
                    <a:bodyPr/>
                    <a:lstStyle/>
                    <a:p>
                      <a:pPr algn="l"/>
                      <a:r>
                        <a:rPr lang="en-US" sz="1600" b="1" dirty="0">
                          <a:latin typeface="Times New Roman" pitchFamily="18" charset="0"/>
                          <a:cs typeface="Times New Roman" pitchFamily="18" charset="0"/>
                        </a:rPr>
                        <a:t>Right to print currency</a:t>
                      </a:r>
                      <a:endParaRPr lang="en-US" sz="1600" b="1" dirty="0">
                        <a:solidFill>
                          <a:schemeClr val="tx1"/>
                        </a:solidFill>
                        <a:latin typeface="Times New Roman" pitchFamily="18" charset="0"/>
                        <a:cs typeface="Times New Roman" pitchFamily="18" charset="0"/>
                      </a:endParaRPr>
                    </a:p>
                  </a:txBody>
                  <a:tcPr marL="121920" marR="121920">
                    <a:solidFill>
                      <a:schemeClr val="accent1">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can print currency.</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private sector cannot create currency. </a:t>
                      </a:r>
                      <a:endParaRPr lang="en-US" sz="1600" b="1" dirty="0">
                        <a:solidFill>
                          <a:schemeClr val="tx1"/>
                        </a:solidFill>
                        <a:latin typeface="Times New Roman" pitchFamily="18" charset="0"/>
                        <a:cs typeface="Times New Roman" pitchFamily="18" charset="0"/>
                      </a:endParaRPr>
                    </a:p>
                  </a:txBody>
                  <a:tcPr marL="121920" marR="121920">
                    <a:solidFill>
                      <a:schemeClr val="accent1">
                        <a:lumMod val="40000"/>
                        <a:lumOff val="60000"/>
                      </a:schemeClr>
                    </a:solidFill>
                  </a:tcPr>
                </a:tc>
                <a:extLst>
                  <a:ext uri="{0D108BD9-81ED-4DB2-BD59-A6C34878D82A}">
                    <a16:rowId xmlns:a16="http://schemas.microsoft.com/office/drawing/2014/main" val="10003"/>
                  </a:ext>
                </a:extLst>
              </a:tr>
              <a:tr h="847052">
                <a:tc>
                  <a:txBody>
                    <a:bodyPr/>
                    <a:lstStyle/>
                    <a:p>
                      <a:pPr algn="ctr"/>
                      <a:r>
                        <a:rPr lang="en-US" sz="1600" b="1" dirty="0">
                          <a:latin typeface="Times New Roman" pitchFamily="18" charset="0"/>
                          <a:cs typeface="Times New Roman" pitchFamily="18" charset="0"/>
                        </a:rPr>
                        <a:t>4.</a:t>
                      </a:r>
                      <a:endParaRPr lang="en-US" sz="1600" b="1" dirty="0">
                        <a:solidFill>
                          <a:schemeClr val="tx1"/>
                        </a:solidFill>
                        <a:latin typeface="Times New Roman" pitchFamily="18" charset="0"/>
                        <a:cs typeface="Times New Roman" pitchFamily="18" charset="0"/>
                      </a:endParaRPr>
                    </a:p>
                  </a:txBody>
                  <a:tcPr marL="121920" marR="121920">
                    <a:solidFill>
                      <a:schemeClr val="accent2">
                        <a:lumMod val="40000"/>
                        <a:lumOff val="60000"/>
                      </a:schemeClr>
                    </a:solidFill>
                  </a:tcPr>
                </a:tc>
                <a:tc>
                  <a:txBody>
                    <a:bodyPr/>
                    <a:lstStyle/>
                    <a:p>
                      <a:pPr algn="l"/>
                      <a:r>
                        <a:rPr lang="en-US" sz="1600" b="1" dirty="0">
                          <a:latin typeface="Times New Roman" pitchFamily="18" charset="0"/>
                          <a:cs typeface="Times New Roman" pitchFamily="18" charset="0"/>
                        </a:rPr>
                        <a:t>Present Vs future decisions</a:t>
                      </a:r>
                      <a:r>
                        <a:rPr lang="en-US" sz="1600" b="1" baseline="0" dirty="0">
                          <a:latin typeface="Times New Roman" pitchFamily="18" charset="0"/>
                          <a:cs typeface="Times New Roman" pitchFamily="18" charset="0"/>
                        </a:rPr>
                        <a:t> </a:t>
                      </a:r>
                      <a:endParaRPr lang="en-US" sz="1600" b="1" dirty="0">
                        <a:solidFill>
                          <a:schemeClr val="tx1"/>
                        </a:solidFill>
                        <a:latin typeface="Times New Roman" pitchFamily="18" charset="0"/>
                        <a:cs typeface="Times New Roman" pitchFamily="18" charset="0"/>
                      </a:endParaRPr>
                    </a:p>
                  </a:txBody>
                  <a:tcPr marL="121920" marR="121920">
                    <a:solidFill>
                      <a:schemeClr val="accent2">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Public Finance makes long term decisions and build schools,</a:t>
                      </a:r>
                      <a:r>
                        <a:rPr lang="en-US" sz="1600" b="1" baseline="0" dirty="0">
                          <a:latin typeface="Times New Roman" pitchFamily="18" charset="0"/>
                          <a:cs typeface="Times New Roman" pitchFamily="18" charset="0"/>
                        </a:rPr>
                        <a:t> hospitals and infrastructure. </a:t>
                      </a:r>
                    </a:p>
                    <a:p>
                      <a:pPr marL="285750" indent="-285750" algn="l">
                        <a:buClr>
                          <a:srgbClr val="FF0000"/>
                        </a:buClr>
                        <a:buFont typeface="Wingdings" pitchFamily="2" charset="2"/>
                        <a:buChar char="Ø"/>
                      </a:pPr>
                      <a:r>
                        <a:rPr lang="en-US" sz="1600" b="1" baseline="0" dirty="0">
                          <a:latin typeface="Times New Roman" pitchFamily="18" charset="0"/>
                          <a:cs typeface="Times New Roman" pitchFamily="18" charset="0"/>
                        </a:rPr>
                        <a:t>Private finance makes short term financial decision. </a:t>
                      </a:r>
                      <a:endParaRPr lang="en-US" sz="1600" b="1" dirty="0">
                        <a:solidFill>
                          <a:schemeClr val="tx1"/>
                        </a:solidFill>
                        <a:latin typeface="Times New Roman" pitchFamily="18" charset="0"/>
                        <a:cs typeface="Times New Roman" pitchFamily="18" charset="0"/>
                      </a:endParaRPr>
                    </a:p>
                  </a:txBody>
                  <a:tcPr marL="121920" marR="121920">
                    <a:solidFill>
                      <a:schemeClr val="accent2">
                        <a:lumMod val="40000"/>
                        <a:lumOff val="60000"/>
                      </a:schemeClr>
                    </a:solidFill>
                  </a:tcPr>
                </a:tc>
                <a:extLst>
                  <a:ext uri="{0D108BD9-81ED-4DB2-BD59-A6C34878D82A}">
                    <a16:rowId xmlns:a16="http://schemas.microsoft.com/office/drawing/2014/main" val="10004"/>
                  </a:ext>
                </a:extLst>
              </a:tr>
              <a:tr h="596074">
                <a:tc>
                  <a:txBody>
                    <a:bodyPr/>
                    <a:lstStyle/>
                    <a:p>
                      <a:pPr algn="ctr"/>
                      <a:r>
                        <a:rPr lang="en-US" sz="1600" b="1" dirty="0">
                          <a:latin typeface="Times New Roman" pitchFamily="18" charset="0"/>
                          <a:cs typeface="Times New Roman" pitchFamily="18" charset="0"/>
                        </a:rPr>
                        <a:t>5.</a:t>
                      </a:r>
                      <a:endParaRPr lang="en-US" sz="1600" b="1" dirty="0">
                        <a:solidFill>
                          <a:schemeClr val="tx1"/>
                        </a:solidFill>
                        <a:latin typeface="Times New Roman" pitchFamily="18" charset="0"/>
                        <a:cs typeface="Times New Roman" pitchFamily="18" charset="0"/>
                      </a:endParaRPr>
                    </a:p>
                  </a:txBody>
                  <a:tcPr marL="121920" marR="121920">
                    <a:solidFill>
                      <a:schemeClr val="accent3">
                        <a:lumMod val="40000"/>
                        <a:lumOff val="60000"/>
                      </a:schemeClr>
                    </a:solidFill>
                  </a:tcPr>
                </a:tc>
                <a:tc>
                  <a:txBody>
                    <a:bodyPr/>
                    <a:lstStyle/>
                    <a:p>
                      <a:pPr algn="l"/>
                      <a:r>
                        <a:rPr lang="en-US" sz="1600" b="1" dirty="0">
                          <a:latin typeface="Times New Roman" pitchFamily="18" charset="0"/>
                          <a:cs typeface="Times New Roman" pitchFamily="18" charset="0"/>
                        </a:rPr>
                        <a:t>Objective</a:t>
                      </a:r>
                      <a:endParaRPr lang="en-US" sz="1600" b="1" dirty="0">
                        <a:solidFill>
                          <a:schemeClr val="tx1"/>
                        </a:solidFill>
                        <a:latin typeface="Times New Roman" pitchFamily="18" charset="0"/>
                        <a:cs typeface="Times New Roman" pitchFamily="18" charset="0"/>
                      </a:endParaRPr>
                    </a:p>
                  </a:txBody>
                  <a:tcPr marL="121920" marR="121920">
                    <a:solidFill>
                      <a:schemeClr val="accent3">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Public – to provide social  benefit in the economy.</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Private -  aims to maximize profit. </a:t>
                      </a:r>
                      <a:endParaRPr lang="en-US" sz="1600" b="1" dirty="0">
                        <a:solidFill>
                          <a:schemeClr val="tx1"/>
                        </a:solidFill>
                        <a:latin typeface="Times New Roman" pitchFamily="18" charset="0"/>
                        <a:cs typeface="Times New Roman" pitchFamily="18" charset="0"/>
                      </a:endParaRPr>
                    </a:p>
                  </a:txBody>
                  <a:tcPr marL="121920" marR="121920">
                    <a:solidFill>
                      <a:schemeClr val="accent3">
                        <a:lumMod val="40000"/>
                        <a:lumOff val="60000"/>
                      </a:schemeClr>
                    </a:solidFill>
                  </a:tcPr>
                </a:tc>
                <a:extLst>
                  <a:ext uri="{0D108BD9-81ED-4DB2-BD59-A6C34878D82A}">
                    <a16:rowId xmlns:a16="http://schemas.microsoft.com/office/drawing/2014/main" val="10005"/>
                  </a:ext>
                </a:extLst>
              </a:tr>
              <a:tr h="847052">
                <a:tc>
                  <a:txBody>
                    <a:bodyPr/>
                    <a:lstStyle/>
                    <a:p>
                      <a:pPr algn="ctr"/>
                      <a:r>
                        <a:rPr lang="en-US" sz="1600" b="1" dirty="0">
                          <a:latin typeface="Times New Roman" pitchFamily="18" charset="0"/>
                          <a:cs typeface="Times New Roman" pitchFamily="18" charset="0"/>
                        </a:rPr>
                        <a:t>6.</a:t>
                      </a:r>
                      <a:endParaRPr lang="en-US" sz="1600" b="1" dirty="0">
                        <a:solidFill>
                          <a:schemeClr val="tx1"/>
                        </a:solidFill>
                        <a:latin typeface="Times New Roman" pitchFamily="18" charset="0"/>
                        <a:cs typeface="Times New Roman" pitchFamily="18" charset="0"/>
                      </a:endParaRPr>
                    </a:p>
                  </a:txBody>
                  <a:tcPr marL="121920" marR="121920">
                    <a:solidFill>
                      <a:schemeClr val="accent5">
                        <a:lumMod val="40000"/>
                        <a:lumOff val="60000"/>
                      </a:schemeClr>
                    </a:solidFill>
                  </a:tcPr>
                </a:tc>
                <a:tc>
                  <a:txBody>
                    <a:bodyPr/>
                    <a:lstStyle/>
                    <a:p>
                      <a:pPr algn="l"/>
                      <a:r>
                        <a:rPr lang="en-US" sz="1600" b="1" dirty="0">
                          <a:latin typeface="Times New Roman" pitchFamily="18" charset="0"/>
                          <a:cs typeface="Times New Roman" pitchFamily="18" charset="0"/>
                        </a:rPr>
                        <a:t>Coercion to get revenue</a:t>
                      </a:r>
                      <a:endParaRPr lang="en-US" sz="1600" b="1" dirty="0">
                        <a:solidFill>
                          <a:schemeClr val="tx1"/>
                        </a:solidFill>
                        <a:latin typeface="Times New Roman" pitchFamily="18" charset="0"/>
                        <a:cs typeface="Times New Roman" pitchFamily="18" charset="0"/>
                      </a:endParaRPr>
                    </a:p>
                  </a:txBody>
                  <a:tcPr marL="121920" marR="121920">
                    <a:solidFill>
                      <a:schemeClr val="accent5">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source of income of a Government is wide.</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Government can use its  power and authority. </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The Source of income of a private individual is limited. </a:t>
                      </a:r>
                      <a:endParaRPr lang="en-US" sz="1600" b="1" dirty="0">
                        <a:solidFill>
                          <a:schemeClr val="tx1"/>
                        </a:solidFill>
                        <a:latin typeface="Times New Roman" pitchFamily="18" charset="0"/>
                        <a:cs typeface="Times New Roman" pitchFamily="18" charset="0"/>
                      </a:endParaRPr>
                    </a:p>
                  </a:txBody>
                  <a:tcPr marL="121920" marR="121920">
                    <a:solidFill>
                      <a:schemeClr val="accent5">
                        <a:lumMod val="40000"/>
                        <a:lumOff val="60000"/>
                      </a:schemeClr>
                    </a:solidFill>
                  </a:tcPr>
                </a:tc>
                <a:extLst>
                  <a:ext uri="{0D108BD9-81ED-4DB2-BD59-A6C34878D82A}">
                    <a16:rowId xmlns:a16="http://schemas.microsoft.com/office/drawing/2014/main" val="10006"/>
                  </a:ext>
                </a:extLst>
              </a:tr>
              <a:tr h="966675">
                <a:tc>
                  <a:txBody>
                    <a:bodyPr/>
                    <a:lstStyle/>
                    <a:p>
                      <a:pPr algn="ctr"/>
                      <a:r>
                        <a:rPr lang="en-US" sz="1600" b="1" dirty="0">
                          <a:latin typeface="Times New Roman" pitchFamily="18" charset="0"/>
                          <a:cs typeface="Times New Roman" pitchFamily="18" charset="0"/>
                        </a:rPr>
                        <a:t>7.</a:t>
                      </a:r>
                      <a:endParaRPr lang="en-US" sz="1600" b="1" dirty="0">
                        <a:solidFill>
                          <a:schemeClr val="tx1"/>
                        </a:solidFill>
                        <a:latin typeface="Times New Roman" pitchFamily="18" charset="0"/>
                        <a:cs typeface="Times New Roman" pitchFamily="18" charset="0"/>
                      </a:endParaRPr>
                    </a:p>
                  </a:txBody>
                  <a:tcPr marL="121920" marR="121920">
                    <a:solidFill>
                      <a:schemeClr val="accent6">
                        <a:lumMod val="40000"/>
                        <a:lumOff val="60000"/>
                      </a:schemeClr>
                    </a:solidFill>
                  </a:tcPr>
                </a:tc>
                <a:tc>
                  <a:txBody>
                    <a:bodyPr/>
                    <a:lstStyle/>
                    <a:p>
                      <a:pPr algn="l"/>
                      <a:r>
                        <a:rPr lang="en-US" sz="1600" b="1" dirty="0">
                          <a:latin typeface="Times New Roman" pitchFamily="18" charset="0"/>
                          <a:cs typeface="Times New Roman" pitchFamily="18" charset="0"/>
                        </a:rPr>
                        <a:t>Ability to make huge and deliberate changes</a:t>
                      </a:r>
                      <a:endParaRPr lang="en-US" sz="1600" b="1" dirty="0">
                        <a:solidFill>
                          <a:schemeClr val="tx1"/>
                        </a:solidFill>
                        <a:latin typeface="Times New Roman" pitchFamily="18" charset="0"/>
                        <a:cs typeface="Times New Roman" pitchFamily="18" charset="0"/>
                      </a:endParaRPr>
                    </a:p>
                  </a:txBody>
                  <a:tcPr marL="121920" marR="121920">
                    <a:solidFill>
                      <a:schemeClr val="accent6">
                        <a:lumMod val="40000"/>
                        <a:lumOff val="60000"/>
                      </a:schemeClr>
                    </a:solidFill>
                  </a:tcPr>
                </a:tc>
                <a:tc>
                  <a:txBody>
                    <a:bodyPr/>
                    <a:lstStyle/>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Public Finance has the ability to make big decision on income. </a:t>
                      </a:r>
                    </a:p>
                    <a:p>
                      <a:pPr marL="285750" indent="-285750" algn="l">
                        <a:buClr>
                          <a:srgbClr val="FF0000"/>
                        </a:buClr>
                        <a:buFont typeface="Wingdings" pitchFamily="2" charset="2"/>
                        <a:buChar char="Ø"/>
                      </a:pPr>
                      <a:r>
                        <a:rPr lang="en-US" sz="1600" b="1" dirty="0">
                          <a:latin typeface="Times New Roman" pitchFamily="18" charset="0"/>
                          <a:cs typeface="Times New Roman" pitchFamily="18" charset="0"/>
                        </a:rPr>
                        <a:t>But individuals cannot make such massive decisions. </a:t>
                      </a:r>
                      <a:endParaRPr lang="en-US" sz="1600" b="1" dirty="0">
                        <a:solidFill>
                          <a:schemeClr val="tx1"/>
                        </a:solidFill>
                        <a:latin typeface="Times New Roman" pitchFamily="18" charset="0"/>
                        <a:cs typeface="Times New Roman" pitchFamily="18" charset="0"/>
                      </a:endParaRPr>
                    </a:p>
                  </a:txBody>
                  <a:tcPr marL="121920" marR="121920">
                    <a:solidFill>
                      <a:schemeClr val="accent6">
                        <a:lumMod val="40000"/>
                        <a:lumOff val="60000"/>
                      </a:schemeClr>
                    </a:solidFill>
                  </a:tcPr>
                </a:tc>
                <a:extLst>
                  <a:ext uri="{0D108BD9-81ED-4DB2-BD59-A6C34878D82A}">
                    <a16:rowId xmlns:a16="http://schemas.microsoft.com/office/drawing/2014/main" val="10007"/>
                  </a:ext>
                </a:extLst>
              </a:tr>
            </a:tbl>
          </a:graphicData>
        </a:graphic>
      </p:graphicFrame>
      <p:sp>
        <p:nvSpPr>
          <p:cNvPr id="5" name="Right Arrow 4"/>
          <p:cNvSpPr/>
          <p:nvPr/>
        </p:nvSpPr>
        <p:spPr>
          <a:xfrm>
            <a:off x="0" y="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29824280"/>
      </p:ext>
    </p:extLst>
  </p:cSld>
  <p:clrMapOvr>
    <a:masterClrMapping/>
  </p:clrMapOvr>
  <mc:AlternateContent xmlns:mc="http://schemas.openxmlformats.org/markup-compatibility/2006" xmlns:p14="http://schemas.microsoft.com/office/powerpoint/2010/main">
    <mc:Choice Requires="p14">
      <p:transition spd="slow" p14:dur="2000" advTm="190833"/>
    </mc:Choice>
    <mc:Fallback xmlns="">
      <p:transition spd="slow" advTm="1908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heel(1)">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2208" t="2866" r="6975" b="-2929"/>
          <a:stretch/>
        </p:blipFill>
        <p:spPr bwMode="auto">
          <a:xfrm>
            <a:off x="2057400" y="976745"/>
            <a:ext cx="7786255" cy="5805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14600" y="228599"/>
            <a:ext cx="7239000" cy="646331"/>
          </a:xfrm>
          <a:prstGeom prst="rect">
            <a:avLst/>
          </a:prstGeom>
          <a:noFill/>
        </p:spPr>
        <p:txBody>
          <a:bodyPr wrap="square" rtlCol="0">
            <a:spAutoFit/>
          </a:bodyPr>
          <a:lstStyle/>
          <a:p>
            <a:r>
              <a:rPr lang="en-US" sz="3600" dirty="0">
                <a:ln>
                  <a:solidFill>
                    <a:srgbClr val="FF0000"/>
                  </a:solidFill>
                </a:ln>
                <a:latin typeface="Algerian" pitchFamily="82" charset="0"/>
              </a:rPr>
              <a:t>FUNCTIONS OF A GOVERNMENT</a:t>
            </a:r>
          </a:p>
        </p:txBody>
      </p:sp>
      <p:sp>
        <p:nvSpPr>
          <p:cNvPr id="4" name="Right Arrow 3"/>
          <p:cNvSpPr/>
          <p:nvPr/>
        </p:nvSpPr>
        <p:spPr>
          <a:xfrm>
            <a:off x="0" y="3048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 name="Rectangle 2"/>
          <p:cNvSpPr/>
          <p:nvPr/>
        </p:nvSpPr>
        <p:spPr>
          <a:xfrm>
            <a:off x="2057400" y="976745"/>
            <a:ext cx="609600" cy="54725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76646433"/>
      </p:ext>
    </p:extLst>
  </p:cSld>
  <p:clrMapOvr>
    <a:masterClrMapping/>
  </p:clrMapOvr>
  <mc:AlternateContent xmlns:mc="http://schemas.openxmlformats.org/markup-compatibility/2006" xmlns:p14="http://schemas.microsoft.com/office/powerpoint/2010/main">
    <mc:Choice Requires="p14">
      <p:transition spd="slow" p14:dur="2000" advTm="33437"/>
    </mc:Choice>
    <mc:Fallback xmlns="">
      <p:transition spd="slow" advTm="334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heckerboard(across)">
                                      <p:cBhvr>
                                        <p:cTn id="18" dur="500"/>
                                        <p:tgtEl>
                                          <p:spTgt spid="3"/>
                                        </p:tgtEl>
                                      </p:cBhvr>
                                    </p:animEffect>
                                  </p:childTnLst>
                                </p:cTn>
                              </p:par>
                              <p:par>
                                <p:cTn id="19" presetID="5" presetClass="entr" presetSubtype="10" fill="hold" nodeType="with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checkerboard(across)">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6175" y="-160867"/>
            <a:ext cx="10131425" cy="1456267"/>
          </a:xfrm>
        </p:spPr>
        <p:txBody>
          <a:bodyPr>
            <a:normAutofit/>
          </a:bodyPr>
          <a:lstStyle/>
          <a:p>
            <a:pPr algn="ctr"/>
            <a:r>
              <a:rPr lang="en-US" sz="5400" b="1" dirty="0">
                <a:ln w="3175" cmpd="sng">
                  <a:solidFill>
                    <a:srgbClr val="FF0000"/>
                  </a:solidFill>
                </a:ln>
                <a:latin typeface="Algerian" pitchFamily="82" charset="0"/>
              </a:rPr>
              <a:t>Functions of Modern State</a:t>
            </a:r>
          </a:p>
        </p:txBody>
      </p:sp>
      <p:sp>
        <p:nvSpPr>
          <p:cNvPr id="3" name="Content Placeholder 2"/>
          <p:cNvSpPr>
            <a:spLocks noGrp="1"/>
          </p:cNvSpPr>
          <p:nvPr>
            <p:ph idx="1"/>
          </p:nvPr>
        </p:nvSpPr>
        <p:spPr>
          <a:xfrm>
            <a:off x="914400" y="2142067"/>
            <a:ext cx="10131425" cy="3649133"/>
          </a:xfrm>
        </p:spPr>
        <p:txBody>
          <a:bodyPr>
            <a:noAutofit/>
          </a:bodyPr>
          <a:lstStyle/>
          <a:p>
            <a:pPr marL="0" indent="0">
              <a:buNone/>
            </a:pPr>
            <a:r>
              <a:rPr lang="en-US" sz="2800" b="1" dirty="0">
                <a:solidFill>
                  <a:srgbClr val="FFFF00"/>
                </a:solidFill>
              </a:rPr>
              <a:t>The Modern State is a welfare state and not police state. </a:t>
            </a:r>
          </a:p>
          <a:p>
            <a:pPr marL="0" indent="0">
              <a:buNone/>
            </a:pPr>
            <a:r>
              <a:rPr lang="en-US" sz="2800" b="1" dirty="0">
                <a:solidFill>
                  <a:srgbClr val="FFFF00"/>
                </a:solidFill>
              </a:rPr>
              <a:t>The various functions are </a:t>
            </a:r>
          </a:p>
          <a:p>
            <a:pPr marL="0" indent="0">
              <a:buNone/>
            </a:pPr>
            <a:r>
              <a:rPr lang="en-US" sz="2800" b="1" dirty="0">
                <a:solidFill>
                  <a:srgbClr val="FFFF00"/>
                </a:solidFill>
              </a:rPr>
              <a:t>		</a:t>
            </a:r>
            <a:r>
              <a:rPr lang="en-US" sz="2800" b="1" dirty="0">
                <a:solidFill>
                  <a:srgbClr val="FF0000"/>
                </a:solidFill>
              </a:rPr>
              <a:t>1.</a:t>
            </a:r>
            <a:r>
              <a:rPr lang="en-US" sz="2800" b="1" dirty="0">
                <a:solidFill>
                  <a:srgbClr val="FFFF00"/>
                </a:solidFill>
              </a:rPr>
              <a:t>	</a:t>
            </a:r>
            <a:r>
              <a:rPr lang="en-US" sz="2800" b="1" dirty="0" err="1"/>
              <a:t>Defence</a:t>
            </a:r>
            <a:endParaRPr lang="en-US" sz="2800" b="1" dirty="0"/>
          </a:p>
          <a:p>
            <a:pPr marL="0" indent="0">
              <a:buNone/>
            </a:pPr>
            <a:r>
              <a:rPr lang="en-US" sz="2800" b="1" dirty="0">
                <a:solidFill>
                  <a:srgbClr val="FFFF00"/>
                </a:solidFill>
              </a:rPr>
              <a:t>		</a:t>
            </a:r>
            <a:r>
              <a:rPr lang="en-US" sz="2800" b="1" dirty="0">
                <a:solidFill>
                  <a:srgbClr val="FF0000"/>
                </a:solidFill>
              </a:rPr>
              <a:t>2.</a:t>
            </a:r>
            <a:r>
              <a:rPr lang="en-US" sz="2800" b="1" dirty="0">
                <a:solidFill>
                  <a:srgbClr val="FFFF00"/>
                </a:solidFill>
              </a:rPr>
              <a:t>	Judiciary </a:t>
            </a:r>
          </a:p>
          <a:p>
            <a:pPr marL="0" indent="0">
              <a:buNone/>
            </a:pPr>
            <a:r>
              <a:rPr lang="en-US" sz="2800" b="1" dirty="0">
                <a:solidFill>
                  <a:srgbClr val="FFFF00"/>
                </a:solidFill>
              </a:rPr>
              <a:t>		</a:t>
            </a:r>
            <a:r>
              <a:rPr lang="en-US" sz="2800" b="1" dirty="0">
                <a:solidFill>
                  <a:srgbClr val="FF0000"/>
                </a:solidFill>
              </a:rPr>
              <a:t>3.</a:t>
            </a:r>
            <a:r>
              <a:rPr lang="en-US" sz="2800" b="1" dirty="0">
                <a:solidFill>
                  <a:srgbClr val="FFFF00"/>
                </a:solidFill>
              </a:rPr>
              <a:t>	</a:t>
            </a:r>
            <a:r>
              <a:rPr lang="en-US" sz="2800" b="1" dirty="0"/>
              <a:t>Enterprises</a:t>
            </a:r>
          </a:p>
          <a:p>
            <a:pPr marL="0" indent="0">
              <a:buNone/>
            </a:pPr>
            <a:r>
              <a:rPr lang="en-US" sz="2800" b="1" dirty="0">
                <a:solidFill>
                  <a:srgbClr val="FFFF00"/>
                </a:solidFill>
              </a:rPr>
              <a:t>	</a:t>
            </a:r>
            <a:r>
              <a:rPr lang="en-US" sz="2800" b="1" dirty="0">
                <a:solidFill>
                  <a:srgbClr val="FF0000"/>
                </a:solidFill>
              </a:rPr>
              <a:t>	4.</a:t>
            </a:r>
            <a:r>
              <a:rPr lang="en-US" sz="2800" b="1" dirty="0">
                <a:solidFill>
                  <a:srgbClr val="FFFF00"/>
                </a:solidFill>
              </a:rPr>
              <a:t>	Social Welfare</a:t>
            </a:r>
          </a:p>
          <a:p>
            <a:pPr marL="0" indent="0">
              <a:buNone/>
            </a:pPr>
            <a:r>
              <a:rPr lang="en-US" sz="2800" b="1" dirty="0">
                <a:solidFill>
                  <a:srgbClr val="FFFF00"/>
                </a:solidFill>
              </a:rPr>
              <a:t>	</a:t>
            </a:r>
            <a:r>
              <a:rPr lang="en-US" sz="2800" b="1" dirty="0">
                <a:solidFill>
                  <a:srgbClr val="FF0000"/>
                </a:solidFill>
              </a:rPr>
              <a:t>	5.</a:t>
            </a:r>
            <a:r>
              <a:rPr lang="en-US" sz="2800" b="1" dirty="0">
                <a:solidFill>
                  <a:srgbClr val="FFFF00"/>
                </a:solidFill>
              </a:rPr>
              <a:t>	</a:t>
            </a:r>
            <a:r>
              <a:rPr lang="en-US" sz="2800" b="1" dirty="0"/>
              <a:t>Infrastructure</a:t>
            </a:r>
          </a:p>
          <a:p>
            <a:pPr marL="0" indent="0">
              <a:buNone/>
            </a:pPr>
            <a:r>
              <a:rPr lang="en-US" sz="2800" b="1" dirty="0">
                <a:solidFill>
                  <a:srgbClr val="FFFF00"/>
                </a:solidFill>
              </a:rPr>
              <a:t>		</a:t>
            </a:r>
            <a:r>
              <a:rPr lang="en-US" sz="2800" b="1" dirty="0">
                <a:solidFill>
                  <a:srgbClr val="FF0000"/>
                </a:solidFill>
              </a:rPr>
              <a:t>6.</a:t>
            </a:r>
            <a:r>
              <a:rPr lang="en-US" sz="2800" b="1" dirty="0">
                <a:solidFill>
                  <a:srgbClr val="FFFF00"/>
                </a:solidFill>
              </a:rPr>
              <a:t>	Macro Economic policy</a:t>
            </a:r>
          </a:p>
          <a:p>
            <a:pPr marL="0" indent="0">
              <a:buNone/>
            </a:pPr>
            <a:r>
              <a:rPr lang="en-US" sz="2800" b="1" dirty="0">
                <a:solidFill>
                  <a:srgbClr val="FFFF00"/>
                </a:solidFill>
              </a:rPr>
              <a:t>		</a:t>
            </a:r>
            <a:r>
              <a:rPr lang="en-US" sz="2800" b="1" dirty="0">
                <a:solidFill>
                  <a:srgbClr val="FF0000"/>
                </a:solidFill>
              </a:rPr>
              <a:t>7.</a:t>
            </a:r>
            <a:r>
              <a:rPr lang="en-US" sz="2800" b="1" dirty="0">
                <a:solidFill>
                  <a:srgbClr val="FFFF00"/>
                </a:solidFill>
              </a:rPr>
              <a:t>	</a:t>
            </a:r>
            <a:r>
              <a:rPr lang="en-US" sz="2800" b="1" dirty="0"/>
              <a:t>Social Justice</a:t>
            </a:r>
          </a:p>
          <a:p>
            <a:pPr marL="0" indent="0">
              <a:buNone/>
            </a:pPr>
            <a:r>
              <a:rPr lang="en-US" sz="2800" b="1" dirty="0">
                <a:solidFill>
                  <a:srgbClr val="FF0000"/>
                </a:solidFill>
              </a:rPr>
              <a:t>		8.</a:t>
            </a:r>
            <a:r>
              <a:rPr lang="en-US" sz="2800" b="1" dirty="0">
                <a:solidFill>
                  <a:srgbClr val="FFFF00"/>
                </a:solidFill>
              </a:rPr>
              <a:t>	Control of Monopoly</a:t>
            </a:r>
          </a:p>
        </p:txBody>
      </p:sp>
      <p:sp>
        <p:nvSpPr>
          <p:cNvPr id="4" name="Right Arrow 3"/>
          <p:cNvSpPr/>
          <p:nvPr/>
        </p:nvSpPr>
        <p:spPr>
          <a:xfrm>
            <a:off x="0" y="3810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00899685"/>
      </p:ext>
    </p:extLst>
  </p:cSld>
  <p:clrMapOvr>
    <a:masterClrMapping/>
  </p:clrMapOvr>
  <mc:AlternateContent xmlns:mc="http://schemas.openxmlformats.org/markup-compatibility/2006" xmlns:p14="http://schemas.microsoft.com/office/powerpoint/2010/main">
    <mc:Choice Requires="p14">
      <p:transition spd="slow" p14:dur="2000" advTm="215215"/>
    </mc:Choice>
    <mc:Fallback xmlns="">
      <p:transition spd="slow" advTm="21521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p:cTn id="16"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3">
                                            <p:txEl>
                                              <p:pRg st="0" end="0"/>
                                            </p:txEl>
                                          </p:spTgt>
                                        </p:tgtEl>
                                      </p:cBhvr>
                                    </p:animEffect>
                                  </p:childTnLst>
                                </p:cTn>
                              </p:par>
                              <p:par>
                                <p:cTn id="19" presetID="53"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3">
                                            <p:txEl>
                                              <p:pRg st="5" end="5"/>
                                            </p:txEl>
                                          </p:spTgt>
                                        </p:tgtEl>
                                      </p:cBhvr>
                                    </p:animEffect>
                                  </p:childTnLst>
                                </p:cTn>
                              </p:par>
                              <p:par>
                                <p:cTn id="44" presetID="53" presetClass="entr" presetSubtype="16"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8" dur="500"/>
                                        <p:tgtEl>
                                          <p:spTgt spid="3">
                                            <p:txEl>
                                              <p:pRg st="6" end="6"/>
                                            </p:txEl>
                                          </p:spTgt>
                                        </p:tgtEl>
                                      </p:cBhvr>
                                    </p:animEffect>
                                  </p:childTnLst>
                                </p:cTn>
                              </p:par>
                              <p:par>
                                <p:cTn id="49" presetID="53" presetClass="entr" presetSubtype="16" fill="hold" nodeType="with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p:cTn id="51"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2"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3" dur="500"/>
                                        <p:tgtEl>
                                          <p:spTgt spid="3">
                                            <p:txEl>
                                              <p:pRg st="7" end="7"/>
                                            </p:txEl>
                                          </p:spTgt>
                                        </p:tgtEl>
                                      </p:cBhvr>
                                    </p:animEffect>
                                  </p:childTnLst>
                                </p:cTn>
                              </p:par>
                              <p:par>
                                <p:cTn id="54" presetID="53" presetClass="entr" presetSubtype="16" fill="hold" nodeType="with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 calcmode="lin" valueType="num">
                                      <p:cBhvr>
                                        <p:cTn id="56"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7"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8" dur="500"/>
                                        <p:tgtEl>
                                          <p:spTgt spid="3">
                                            <p:txEl>
                                              <p:pRg st="8" end="8"/>
                                            </p:txEl>
                                          </p:spTgt>
                                        </p:tgtEl>
                                      </p:cBhvr>
                                    </p:animEffect>
                                  </p:childTnLst>
                                </p:cTn>
                              </p:par>
                              <p:par>
                                <p:cTn id="59" presetID="53" presetClass="entr" presetSubtype="16" fill="hold" nodeType="withEffect">
                                  <p:stCondLst>
                                    <p:cond delay="0"/>
                                  </p:stCondLst>
                                  <p:childTnLst>
                                    <p:set>
                                      <p:cBhvr>
                                        <p:cTn id="60" dur="1" fill="hold">
                                          <p:stCondLst>
                                            <p:cond delay="0"/>
                                          </p:stCondLst>
                                        </p:cTn>
                                        <p:tgtEl>
                                          <p:spTgt spid="3">
                                            <p:txEl>
                                              <p:pRg st="9" end="9"/>
                                            </p:txEl>
                                          </p:spTgt>
                                        </p:tgtEl>
                                        <p:attrNameLst>
                                          <p:attrName>style.visibility</p:attrName>
                                        </p:attrNameLst>
                                      </p:cBhvr>
                                      <p:to>
                                        <p:strVal val="visible"/>
                                      </p:to>
                                    </p:set>
                                    <p:anim calcmode="lin" valueType="num">
                                      <p:cBhvr>
                                        <p:cTn id="61"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3"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5" y="-160867"/>
            <a:ext cx="10131425" cy="1456267"/>
          </a:xfrm>
        </p:spPr>
        <p:txBody>
          <a:bodyPr>
            <a:normAutofit/>
          </a:bodyPr>
          <a:lstStyle/>
          <a:p>
            <a:pPr algn="ctr"/>
            <a:r>
              <a:rPr lang="en-US" sz="5400" b="1" dirty="0">
                <a:ln w="3175" cmpd="sng">
                  <a:solidFill>
                    <a:srgbClr val="FF0000"/>
                  </a:solidFill>
                </a:ln>
                <a:latin typeface="Algerian" pitchFamily="82" charset="0"/>
              </a:rPr>
              <a:t>Public Expenditure</a:t>
            </a:r>
          </a:p>
        </p:txBody>
      </p:sp>
      <p:sp>
        <p:nvSpPr>
          <p:cNvPr id="3" name="Content Placeholder 2"/>
          <p:cNvSpPr>
            <a:spLocks noGrp="1"/>
          </p:cNvSpPr>
          <p:nvPr>
            <p:ph idx="1"/>
          </p:nvPr>
        </p:nvSpPr>
        <p:spPr>
          <a:xfrm>
            <a:off x="5562600" y="1219200"/>
            <a:ext cx="6400800" cy="5105400"/>
          </a:xfrm>
          <a:solidFill>
            <a:schemeClr val="tx1">
              <a:lumMod val="85000"/>
            </a:schemeClr>
          </a:solidFill>
        </p:spPr>
        <p:txBody>
          <a:bodyPr>
            <a:normAutofit/>
          </a:bodyPr>
          <a:lstStyle/>
          <a:p>
            <a:pPr algn="ctr">
              <a:buNone/>
            </a:pPr>
            <a:r>
              <a:rPr lang="en-US" sz="4800" b="1" dirty="0">
                <a:blipFill>
                  <a:blip r:embed="rId3"/>
                  <a:tile tx="0" ty="0" sx="100000" sy="100000" flip="none" algn="tl"/>
                </a:blipFill>
                <a:effectLst>
                  <a:outerShdw blurRad="38100" dist="38100" dir="2700000" algn="tl">
                    <a:srgbClr val="000000">
                      <a:alpha val="43137"/>
                    </a:srgbClr>
                  </a:outerShdw>
                </a:effectLst>
                <a:latin typeface="Cooper Black" pitchFamily="18" charset="0"/>
                <a:cs typeface="Times New Roman" pitchFamily="18" charset="0"/>
              </a:rPr>
              <a:t>Meanin</a:t>
            </a:r>
            <a:r>
              <a:rPr lang="en-US" sz="4400" b="1" dirty="0">
                <a:blipFill>
                  <a:blip r:embed="rId3"/>
                  <a:tile tx="0" ty="0" sx="100000" sy="100000" flip="none" algn="tl"/>
                </a:blipFill>
                <a:latin typeface="Cooper Black" pitchFamily="18" charset="0"/>
                <a:cs typeface="Times New Roman" pitchFamily="18" charset="0"/>
              </a:rPr>
              <a:t>g</a:t>
            </a:r>
            <a:r>
              <a:rPr lang="en-US" sz="4400" b="1" u="sng" dirty="0">
                <a:blipFill>
                  <a:blip r:embed="rId3"/>
                  <a:tile tx="0" ty="0" sx="100000" sy="100000" flip="none" algn="tl"/>
                </a:blipFill>
                <a:latin typeface="Cooper Black" pitchFamily="18" charset="0"/>
              </a:rPr>
              <a:t> </a:t>
            </a:r>
          </a:p>
          <a:p>
            <a:pPr algn="ctr">
              <a:buNone/>
            </a:pPr>
            <a:r>
              <a:rPr lang="en-US" sz="3200" b="1" dirty="0">
                <a:solidFill>
                  <a:srgbClr val="FF0000"/>
                </a:solidFill>
                <a:latin typeface="Times New Roman" pitchFamily="18" charset="0"/>
                <a:cs typeface="Times New Roman" pitchFamily="18" charset="0"/>
              </a:rPr>
              <a:t>		</a:t>
            </a:r>
            <a:r>
              <a:rPr lang="en-US" sz="3200" b="1" dirty="0">
                <a:ln>
                  <a:solidFill>
                    <a:schemeClr val="bg1"/>
                  </a:solidFill>
                </a:ln>
                <a:solidFill>
                  <a:srgbClr val="FF0000"/>
                </a:solidFill>
                <a:latin typeface="Times New Roman" pitchFamily="18" charset="0"/>
                <a:cs typeface="Times New Roman" pitchFamily="18" charset="0"/>
              </a:rPr>
              <a:t>It  refers to Government spending incurred  by central, state and local governments of a country. </a:t>
            </a:r>
          </a:p>
          <a:p>
            <a:pPr lvl="1">
              <a:buNone/>
            </a:pPr>
            <a:endParaRPr lang="en-US" sz="2800" dirty="0">
              <a:solidFill>
                <a:srgbClr val="FFFF00"/>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219200"/>
            <a:ext cx="55626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0" y="3810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18125105"/>
      </p:ext>
    </p:extLst>
  </p:cSld>
  <p:clrMapOvr>
    <a:masterClrMapping/>
  </p:clrMapOvr>
  <mc:AlternateContent xmlns:mc="http://schemas.openxmlformats.org/markup-compatibility/2006" xmlns:p14="http://schemas.microsoft.com/office/powerpoint/2010/main">
    <mc:Choice Requires="p14">
      <p:transition spd="slow" p14:dur="2000" advTm="33810"/>
    </mc:Choice>
    <mc:Fallback xmlns="">
      <p:transition spd="slow" advTm="338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Effect transition="in" filter="fade">
                                      <p:cBhvr>
                                        <p:cTn id="13" dur="500"/>
                                        <p:tgtEl>
                                          <p:spTgt spid="2"/>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 calcmode="lin" valueType="num">
                                      <p:cBhvr>
                                        <p:cTn id="16" dur="500" fill="hold"/>
                                        <p:tgtEl>
                                          <p:spTgt spid="3">
                                            <p:bg/>
                                          </p:spTgt>
                                        </p:tgtEl>
                                        <p:attrNameLst>
                                          <p:attrName>ppt_w</p:attrName>
                                        </p:attrNameLst>
                                      </p:cBhvr>
                                      <p:tavLst>
                                        <p:tav tm="0">
                                          <p:val>
                                            <p:fltVal val="0"/>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animEffect transition="in" filter="fade">
                                      <p:cBhvr>
                                        <p:cTn id="18" dur="500"/>
                                        <p:tgtEl>
                                          <p:spTgt spid="3">
                                            <p:bg/>
                                          </p:spTgt>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3" dur="500"/>
                                        <p:tgtEl>
                                          <p:spTgt spid="3">
                                            <p:txEl>
                                              <p:pRg st="0" end="0"/>
                                            </p:txEl>
                                          </p:spTgt>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6146"/>
                                        </p:tgtEl>
                                        <p:attrNameLst>
                                          <p:attrName>style.visibility</p:attrName>
                                        </p:attrNameLst>
                                      </p:cBhvr>
                                      <p:to>
                                        <p:strVal val="visible"/>
                                      </p:to>
                                    </p:set>
                                    <p:anim calcmode="lin" valueType="num">
                                      <p:cBhvr>
                                        <p:cTn id="31" dur="500" fill="hold"/>
                                        <p:tgtEl>
                                          <p:spTgt spid="6146"/>
                                        </p:tgtEl>
                                        <p:attrNameLst>
                                          <p:attrName>ppt_w</p:attrName>
                                        </p:attrNameLst>
                                      </p:cBhvr>
                                      <p:tavLst>
                                        <p:tav tm="0">
                                          <p:val>
                                            <p:fltVal val="0"/>
                                          </p:val>
                                        </p:tav>
                                        <p:tav tm="100000">
                                          <p:val>
                                            <p:strVal val="#ppt_w"/>
                                          </p:val>
                                        </p:tav>
                                      </p:tavLst>
                                    </p:anim>
                                    <p:anim calcmode="lin" valueType="num">
                                      <p:cBhvr>
                                        <p:cTn id="32" dur="500" fill="hold"/>
                                        <p:tgtEl>
                                          <p:spTgt spid="6146"/>
                                        </p:tgtEl>
                                        <p:attrNameLst>
                                          <p:attrName>ppt_h</p:attrName>
                                        </p:attrNameLst>
                                      </p:cBhvr>
                                      <p:tavLst>
                                        <p:tav tm="0">
                                          <p:val>
                                            <p:fltVal val="0"/>
                                          </p:val>
                                        </p:tav>
                                        <p:tav tm="100000">
                                          <p:val>
                                            <p:strVal val="#ppt_h"/>
                                          </p:val>
                                        </p:tav>
                                      </p:tavLst>
                                    </p:anim>
                                    <p:animEffect transition="in" filter="fade">
                                      <p:cBhvr>
                                        <p:cTn id="33"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7775" y="-8467"/>
            <a:ext cx="10131425" cy="1456267"/>
          </a:xfrm>
        </p:spPr>
        <p:txBody>
          <a:bodyPr>
            <a:normAutofit/>
          </a:bodyPr>
          <a:lstStyle/>
          <a:p>
            <a:r>
              <a:rPr lang="en-US" sz="5400" b="1" dirty="0">
                <a:ln w="3175" cmpd="sng">
                  <a:solidFill>
                    <a:srgbClr val="FF0000"/>
                  </a:solidFill>
                </a:ln>
                <a:latin typeface="Algerian" pitchFamily="82" charset="0"/>
              </a:rPr>
              <a:t>Public Expenditure</a:t>
            </a:r>
            <a:endParaRPr lang="en-US" sz="5400" dirty="0"/>
          </a:p>
        </p:txBody>
      </p:sp>
      <p:sp>
        <p:nvSpPr>
          <p:cNvPr id="3" name="Content Placeholder 2"/>
          <p:cNvSpPr>
            <a:spLocks noGrp="1"/>
          </p:cNvSpPr>
          <p:nvPr>
            <p:ph idx="1"/>
          </p:nvPr>
        </p:nvSpPr>
        <p:spPr>
          <a:xfrm>
            <a:off x="5410200" y="1524000"/>
            <a:ext cx="6553200" cy="4724399"/>
          </a:xfrm>
          <a:blipFill>
            <a:blip r:embed="rId3"/>
            <a:tile tx="0" ty="0" sx="100000" sy="100000" flip="none" algn="tl"/>
          </a:blipFill>
          <a:effectLst>
            <a:softEdge rad="31750"/>
          </a:effectLst>
        </p:spPr>
        <p:txBody>
          <a:bodyPr>
            <a:normAutofit lnSpcReduction="10000"/>
          </a:bodyPr>
          <a:lstStyle/>
          <a:p>
            <a:pPr lvl="1" algn="ctr">
              <a:buNone/>
            </a:pPr>
            <a:endParaRPr lang="en-US" sz="3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itchFamily="18" charset="0"/>
              <a:cs typeface="Times New Roman" pitchFamily="18" charset="0"/>
            </a:endParaRPr>
          </a:p>
          <a:p>
            <a:pPr lvl="1" algn="ctr">
              <a:buNone/>
            </a:pPr>
            <a:r>
              <a:rPr lang="en-US" sz="5200" b="1" dirty="0">
                <a:ln w="1905">
                  <a:solidFill>
                    <a:srgbClr val="FFFF00"/>
                  </a:solidFill>
                </a:ln>
                <a:solidFill>
                  <a:srgbClr val="FF0000"/>
                </a:solidFill>
                <a:effectLst>
                  <a:innerShdw blurRad="69850" dist="43180" dir="5400000">
                    <a:srgbClr val="000000">
                      <a:alpha val="65000"/>
                    </a:srgbClr>
                  </a:innerShdw>
                </a:effectLst>
                <a:latin typeface="Times New Roman" pitchFamily="18" charset="0"/>
                <a:cs typeface="Times New Roman" pitchFamily="18" charset="0"/>
              </a:rPr>
              <a:t>Definition</a:t>
            </a:r>
            <a:r>
              <a:rPr lang="en-US" sz="5200" b="1" dirty="0">
                <a:ln>
                  <a:solidFill>
                    <a:srgbClr val="FFFF00"/>
                  </a:solidFill>
                </a:ln>
                <a:solidFill>
                  <a:srgbClr val="FF0000"/>
                </a:solidFill>
                <a:latin typeface="Times New Roman" pitchFamily="18" charset="0"/>
                <a:cs typeface="Times New Roman" pitchFamily="18" charset="0"/>
              </a:rPr>
              <a:t> </a:t>
            </a:r>
          </a:p>
          <a:p>
            <a:pPr lvl="1" algn="just">
              <a:buNone/>
            </a:pPr>
            <a:r>
              <a:rPr lang="en-US" sz="2400" dirty="0">
                <a:solidFill>
                  <a:srgbClr val="FFFF00"/>
                </a:solidFill>
                <a:latin typeface="Times New Roman" pitchFamily="18" charset="0"/>
                <a:cs typeface="Times New Roman" pitchFamily="18" charset="0"/>
              </a:rPr>
              <a:t>			</a:t>
            </a:r>
            <a:r>
              <a:rPr lang="en-US" sz="3000" b="1" dirty="0">
                <a:ln w="18000">
                  <a:solidFill>
                    <a:srgbClr val="7030A0"/>
                  </a:solidFill>
                  <a:prstDash val="solid"/>
                  <a:miter lim="800000"/>
                </a:ln>
                <a:solidFill>
                  <a:schemeClr val="bg1"/>
                </a:solidFill>
                <a:effectLst>
                  <a:outerShdw blurRad="25500" dist="23000" dir="7020000" algn="tl">
                    <a:srgbClr val="000000">
                      <a:alpha val="50000"/>
                    </a:srgbClr>
                  </a:outerShdw>
                </a:effectLst>
                <a:latin typeface="Times New Roman" pitchFamily="18" charset="0"/>
                <a:cs typeface="Times New Roman" pitchFamily="18" charset="0"/>
              </a:rPr>
              <a:t>It can be defined as, “The expenditure incurred by Public authorities like central, state and local governments to satisfy the collective social wants of  the people is known as public  expenditure”. </a:t>
            </a:r>
            <a:endParaRPr lang="en-US" sz="3000" dirty="0">
              <a:ln w="18000">
                <a:solidFill>
                  <a:srgbClr val="7030A0"/>
                </a:solidFill>
                <a:prstDash val="solid"/>
                <a:miter lim="800000"/>
              </a:ln>
              <a:solidFill>
                <a:schemeClr val="bg1"/>
              </a:solidFill>
              <a:latin typeface="Times New Roman" pitchFamily="18" charset="0"/>
              <a:cs typeface="Times New Roman" pitchFamily="18" charset="0"/>
            </a:endParaRPr>
          </a:p>
          <a:p>
            <a:endParaRPr lang="en-US" sz="2800" dirty="0">
              <a:solidFill>
                <a:srgbClr val="FFFF00"/>
              </a:solidFill>
              <a:latin typeface="Times New Roman" pitchFamily="18" charset="0"/>
              <a:cs typeface="Times New Roman" pitchFamily="18"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524000"/>
            <a:ext cx="5486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0" y="3810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655584745"/>
      </p:ext>
    </p:extLst>
  </p:cSld>
  <p:clrMapOvr>
    <a:masterClrMapping/>
  </p:clrMapOvr>
  <mc:AlternateContent xmlns:mc="http://schemas.openxmlformats.org/markup-compatibility/2006" xmlns:p14="http://schemas.microsoft.com/office/powerpoint/2010/main">
    <mc:Choice Requires="p14">
      <p:transition spd="slow" p14:dur="2000" advTm="45938"/>
    </mc:Choice>
    <mc:Fallback xmlns="">
      <p:transition spd="slow" advTm="459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7170"/>
                                        </p:tgtEl>
                                        <p:attrNameLst>
                                          <p:attrName>style.visibility</p:attrName>
                                        </p:attrNameLst>
                                      </p:cBhvr>
                                      <p:to>
                                        <p:strVal val="visible"/>
                                      </p:to>
                                    </p:set>
                                    <p:animEffect transition="in" filter="wipe(down)">
                                      <p:cBhvr>
                                        <p:cTn id="16" dur="500"/>
                                        <p:tgtEl>
                                          <p:spTgt spid="717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
                                            <p:bg/>
                                          </p:spTgt>
                                        </p:tgtEl>
                                        <p:attrNameLst>
                                          <p:attrName>style.visibility</p:attrName>
                                        </p:attrNameLst>
                                      </p:cBhvr>
                                      <p:to>
                                        <p:strVal val="visible"/>
                                      </p:to>
                                    </p:set>
                                    <p:animEffect transition="in" filter="wipe(down)">
                                      <p:cBhvr>
                                        <p:cTn id="19" dur="500"/>
                                        <p:tgtEl>
                                          <p:spTgt spid="3">
                                            <p:bg/>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11049000" cy="1456267"/>
          </a:xfrm>
        </p:spPr>
        <p:txBody>
          <a:bodyPr>
            <a:normAutofit/>
          </a:bodyPr>
          <a:lstStyle/>
          <a:p>
            <a:pPr algn="ctr"/>
            <a:r>
              <a:rPr lang="en-US" sz="4200" b="1" dirty="0">
                <a:ln w="3175" cmpd="sng">
                  <a:solidFill>
                    <a:srgbClr val="FF0000"/>
                  </a:solidFill>
                </a:ln>
                <a:latin typeface="Algerian" pitchFamily="82" charset="0"/>
              </a:rPr>
              <a:t>Classification  of  Public Expenditure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78447487"/>
              </p:ext>
            </p:extLst>
          </p:nvPr>
        </p:nvGraphicFramePr>
        <p:xfrm>
          <a:off x="0" y="609600"/>
          <a:ext cx="12192000" cy="6126480"/>
        </p:xfrm>
        <a:graphic>
          <a:graphicData uri="http://schemas.openxmlformats.org/drawingml/2006/table">
            <a:tbl>
              <a:tblPr firstRow="1" bandRow="1">
                <a:effectLst>
                  <a:innerShdw blurRad="114300">
                    <a:prstClr val="black"/>
                  </a:innerShdw>
                </a:effectLst>
                <a:tableStyleId>{93296810-A885-4BE3-A3E7-6D5BEEA58F35}</a:tableStyleId>
              </a:tblPr>
              <a:tblGrid>
                <a:gridCol w="6891130">
                  <a:extLst>
                    <a:ext uri="{9D8B030D-6E8A-4147-A177-3AD203B41FA5}">
                      <a16:colId xmlns:a16="http://schemas.microsoft.com/office/drawing/2014/main" val="20000"/>
                    </a:ext>
                  </a:extLst>
                </a:gridCol>
                <a:gridCol w="5300870">
                  <a:extLst>
                    <a:ext uri="{9D8B030D-6E8A-4147-A177-3AD203B41FA5}">
                      <a16:colId xmlns:a16="http://schemas.microsoft.com/office/drawing/2014/main" val="20001"/>
                    </a:ext>
                  </a:extLst>
                </a:gridCol>
              </a:tblGrid>
              <a:tr h="371151">
                <a:tc>
                  <a:txBody>
                    <a:bodyPr/>
                    <a:lstStyle/>
                    <a:p>
                      <a:pPr algn="ctr"/>
                      <a:r>
                        <a:rPr lang="en-US" sz="2400" b="1" u="none" dirty="0"/>
                        <a:t>On the basis of benefit</a:t>
                      </a:r>
                      <a:endParaRPr lang="en-US" sz="2400" b="1" i="1" u="none" dirty="0">
                        <a:solidFill>
                          <a:schemeClr val="tx1"/>
                        </a:solidFill>
                      </a:endParaRPr>
                    </a:p>
                  </a:txBody>
                  <a:tcPr marL="121920" marR="121920">
                    <a:cell3D prstMaterial="dkEdge">
                      <a:bevel w="25400" h="25400" prst="angle"/>
                      <a:lightRig rig="flood" dir="t"/>
                    </a:cell3D>
                  </a:tcPr>
                </a:tc>
                <a:tc>
                  <a:txBody>
                    <a:bodyPr/>
                    <a:lstStyle/>
                    <a:p>
                      <a:pPr algn="ctr"/>
                      <a:r>
                        <a:rPr lang="en-US" sz="2400" b="1" u="none" dirty="0"/>
                        <a:t>On the basis of functions </a:t>
                      </a:r>
                      <a:endParaRPr lang="en-US" sz="2400" b="1" i="1" u="none" dirty="0">
                        <a:solidFill>
                          <a:schemeClr val="tx1"/>
                        </a:solidFill>
                      </a:endParaRPr>
                    </a:p>
                  </a:txBody>
                  <a:tcPr marL="121920" marR="121920">
                    <a:cell3D prstMaterial="dkEdge">
                      <a:bevel w="77470" h="12700" prst="softRound"/>
                      <a:lightRig rig="flood" dir="t"/>
                    </a:cell3D>
                  </a:tcPr>
                </a:tc>
                <a:extLst>
                  <a:ext uri="{0D108BD9-81ED-4DB2-BD59-A6C34878D82A}">
                    <a16:rowId xmlns:a16="http://schemas.microsoft.com/office/drawing/2014/main" val="10000"/>
                  </a:ext>
                </a:extLst>
              </a:tr>
              <a:tr h="639288">
                <a:tc>
                  <a:txBody>
                    <a:bodyPr/>
                    <a:lstStyle/>
                    <a:p>
                      <a:pPr algn="l"/>
                      <a:r>
                        <a:rPr lang="en-US" sz="1900" b="1" u="none" dirty="0"/>
                        <a:t>Cohn</a:t>
                      </a:r>
                      <a:r>
                        <a:rPr lang="en-US" sz="1900" b="1" u="none" baseline="0" dirty="0"/>
                        <a:t> and </a:t>
                      </a:r>
                      <a:r>
                        <a:rPr lang="en-US" sz="1900" b="1" u="none" baseline="0" dirty="0" err="1"/>
                        <a:t>Plehn</a:t>
                      </a:r>
                      <a:r>
                        <a:rPr lang="en-US" sz="1900" b="1" u="none" baseline="0" dirty="0"/>
                        <a:t> classified the Public expenditure on the basis of benefits into 4</a:t>
                      </a:r>
                      <a:endParaRPr lang="en-US" sz="1900" b="1" i="1" u="none" dirty="0">
                        <a:solidFill>
                          <a:schemeClr val="tx1"/>
                        </a:solidFill>
                      </a:endParaRPr>
                    </a:p>
                  </a:txBody>
                  <a:tcPr marL="121920" marR="121920">
                    <a:cell3D prstMaterial="dkEdge">
                      <a:bevel w="25400" h="25400" prst="angle"/>
                      <a:lightRig rig="flood" dir="t"/>
                    </a:cell3D>
                    <a:solidFill>
                      <a:schemeClr val="accent5"/>
                    </a:solidFill>
                  </a:tcPr>
                </a:tc>
                <a:tc>
                  <a:txBody>
                    <a:bodyPr/>
                    <a:lstStyle/>
                    <a:p>
                      <a:pPr algn="l"/>
                      <a:r>
                        <a:rPr lang="en-US" sz="1900" b="1" u="none" dirty="0"/>
                        <a:t>Adam smith Classified this expenditure</a:t>
                      </a:r>
                      <a:r>
                        <a:rPr lang="en-US" sz="1900" b="1" u="none" baseline="0" dirty="0"/>
                        <a:t> types into 3</a:t>
                      </a:r>
                      <a:endParaRPr lang="en-US" sz="1900" b="1" i="1" u="none" dirty="0">
                        <a:solidFill>
                          <a:schemeClr val="tx1"/>
                        </a:solidFill>
                      </a:endParaRPr>
                    </a:p>
                  </a:txBody>
                  <a:tcPr marL="121920" marR="121920">
                    <a:cell3D prstMaterial="dkEdge">
                      <a:bevel w="77470" h="12700" prst="softRound"/>
                      <a:lightRig rig="flood" dir="t"/>
                    </a:cell3D>
                    <a:solidFill>
                      <a:schemeClr val="accent5"/>
                    </a:solidFill>
                  </a:tcPr>
                </a:tc>
                <a:extLst>
                  <a:ext uri="{0D108BD9-81ED-4DB2-BD59-A6C34878D82A}">
                    <a16:rowId xmlns:a16="http://schemas.microsoft.com/office/drawing/2014/main" val="10001"/>
                  </a:ext>
                </a:extLst>
              </a:tr>
              <a:tr h="1195191">
                <a:tc>
                  <a:txBody>
                    <a:bodyPr/>
                    <a:lstStyle/>
                    <a:p>
                      <a:pPr marL="0" indent="0" algn="l">
                        <a:buNone/>
                      </a:pPr>
                      <a:r>
                        <a:rPr lang="en-US" sz="1900" b="1" u="none" dirty="0"/>
                        <a:t>(a)</a:t>
                      </a:r>
                      <a:r>
                        <a:rPr lang="en-US" sz="1900" b="1" u="none" baseline="0" dirty="0"/>
                        <a:t> </a:t>
                      </a:r>
                      <a:r>
                        <a:rPr lang="en-US" sz="1900" b="1" u="none" dirty="0"/>
                        <a:t>Public Expenditure benefitting the entire society </a:t>
                      </a:r>
                    </a:p>
                    <a:p>
                      <a:pPr marL="0" indent="0" algn="l">
                        <a:buNone/>
                      </a:pPr>
                      <a:r>
                        <a:rPr lang="en-US" sz="1900" b="1" u="none" dirty="0"/>
                        <a:t>     </a:t>
                      </a:r>
                      <a:r>
                        <a:rPr lang="en-US" sz="1900" b="1" u="none" baseline="0" dirty="0"/>
                        <a:t> </a:t>
                      </a:r>
                      <a:r>
                        <a:rPr lang="en-US" sz="1900" b="1" u="none" dirty="0"/>
                        <a:t>  </a:t>
                      </a:r>
                      <a:r>
                        <a:rPr lang="en-US" sz="1900" b="1" u="none" dirty="0" err="1"/>
                        <a:t>Eg</a:t>
                      </a:r>
                      <a:r>
                        <a:rPr lang="en-US" sz="1900" b="1" u="none" dirty="0"/>
                        <a:t>:  </a:t>
                      </a:r>
                      <a:r>
                        <a:rPr lang="en-US" sz="1900" b="1" u="none" dirty="0" err="1"/>
                        <a:t>Defence</a:t>
                      </a:r>
                      <a:r>
                        <a:rPr lang="en-US" sz="1900" b="1" u="none" dirty="0"/>
                        <a:t>, Education, Health, transport</a:t>
                      </a:r>
                      <a:endParaRPr lang="en-US" sz="1900" b="1" i="1" u="none" dirty="0">
                        <a:solidFill>
                          <a:schemeClr val="tx1"/>
                        </a:solidFill>
                      </a:endParaRPr>
                    </a:p>
                  </a:txBody>
                  <a:tcPr marL="121920" marR="121920">
                    <a:cell3D prstMaterial="dkEdge">
                      <a:bevel w="25400" h="25400" prst="angle"/>
                      <a:lightRig rig="flood" dir="t"/>
                    </a:cell3D>
                    <a:solidFill>
                      <a:schemeClr val="accent4"/>
                    </a:solidFill>
                  </a:tcPr>
                </a:tc>
                <a:tc>
                  <a:txBody>
                    <a:bodyPr/>
                    <a:lstStyle/>
                    <a:p>
                      <a:pPr marL="457200" indent="-457200" algn="l">
                        <a:buNone/>
                      </a:pPr>
                      <a:r>
                        <a:rPr lang="en-US" sz="1900" b="1" u="sng" dirty="0"/>
                        <a:t>(a) Protection Functions </a:t>
                      </a:r>
                    </a:p>
                    <a:p>
                      <a:pPr marL="457200" indent="-457200" algn="l">
                        <a:buNone/>
                      </a:pPr>
                      <a:r>
                        <a:rPr lang="en-US" sz="1900" b="1" u="none" dirty="0"/>
                        <a:t>           Expenditure incurred on the security of</a:t>
                      </a:r>
                    </a:p>
                    <a:p>
                      <a:pPr marL="457200" indent="-457200" algn="l">
                        <a:buNone/>
                      </a:pPr>
                      <a:r>
                        <a:rPr lang="en-US" sz="1900" b="1" u="none" dirty="0"/>
                        <a:t>       the citizens to protect from external</a:t>
                      </a:r>
                    </a:p>
                    <a:p>
                      <a:pPr marL="457200" indent="-457200" algn="l">
                        <a:buNone/>
                      </a:pPr>
                      <a:r>
                        <a:rPr lang="en-US" sz="1900" b="1" u="none" dirty="0"/>
                        <a:t>        invasion and internal disorders. </a:t>
                      </a:r>
                      <a:endParaRPr lang="en-US" sz="1900" b="1" i="1" u="none" dirty="0">
                        <a:solidFill>
                          <a:schemeClr val="tx1"/>
                        </a:solidFill>
                      </a:endParaRPr>
                    </a:p>
                  </a:txBody>
                  <a:tcPr marL="121920" marR="121920">
                    <a:cell3D prstMaterial="dkEdge">
                      <a:bevel w="77470" h="12700" prst="softRound"/>
                      <a:lightRig rig="flood" dir="t"/>
                    </a:cell3D>
                    <a:solidFill>
                      <a:schemeClr val="accent4"/>
                    </a:solidFill>
                  </a:tcPr>
                </a:tc>
                <a:extLst>
                  <a:ext uri="{0D108BD9-81ED-4DB2-BD59-A6C34878D82A}">
                    <a16:rowId xmlns:a16="http://schemas.microsoft.com/office/drawing/2014/main" val="10002"/>
                  </a:ext>
                </a:extLst>
              </a:tr>
              <a:tr h="1473141">
                <a:tc>
                  <a:txBody>
                    <a:bodyPr/>
                    <a:lstStyle/>
                    <a:p>
                      <a:pPr algn="l"/>
                      <a:r>
                        <a:rPr lang="en-US" sz="1900" b="1" u="none" dirty="0"/>
                        <a:t>(b) Public Expenditure conferring a special  benefit on certain        people and at the same time common benefit for entire common unit </a:t>
                      </a:r>
                    </a:p>
                    <a:p>
                      <a:pPr algn="l"/>
                      <a:r>
                        <a:rPr lang="en-US" sz="1900" b="1" u="none" dirty="0"/>
                        <a:t>        </a:t>
                      </a:r>
                      <a:r>
                        <a:rPr lang="en-US" sz="1900" b="1" u="none" dirty="0" err="1"/>
                        <a:t>Eg</a:t>
                      </a:r>
                      <a:r>
                        <a:rPr lang="en-US" sz="1900" b="1" u="none" dirty="0"/>
                        <a:t>:  Administration of justice</a:t>
                      </a:r>
                      <a:endParaRPr lang="en-US" sz="1900" b="1" i="1" u="none" dirty="0">
                        <a:solidFill>
                          <a:schemeClr val="tx1"/>
                        </a:solidFill>
                      </a:endParaRPr>
                    </a:p>
                  </a:txBody>
                  <a:tcPr marL="121920" marR="121920">
                    <a:cell3D prstMaterial="dkEdge">
                      <a:bevel w="25400" h="25400" prst="angle"/>
                      <a:lightRig rig="flood" dir="t"/>
                    </a:cell3D>
                    <a:solidFill>
                      <a:schemeClr val="accent3"/>
                    </a:solidFill>
                  </a:tcPr>
                </a:tc>
                <a:tc>
                  <a:txBody>
                    <a:bodyPr/>
                    <a:lstStyle/>
                    <a:p>
                      <a:pPr marL="457200" indent="-457200" algn="l">
                        <a:buNone/>
                      </a:pPr>
                      <a:r>
                        <a:rPr lang="en-US" sz="1900" b="1" u="sng" dirty="0"/>
                        <a:t>(b) Commercial Functions </a:t>
                      </a:r>
                    </a:p>
                    <a:p>
                      <a:pPr marL="457200" indent="-457200" algn="l">
                        <a:buNone/>
                      </a:pPr>
                      <a:r>
                        <a:rPr lang="en-US" sz="1900" b="1" u="none" dirty="0"/>
                        <a:t>           Public Expenditure incurred on the</a:t>
                      </a:r>
                    </a:p>
                    <a:p>
                      <a:pPr marL="457200" indent="-457200" algn="l">
                        <a:buNone/>
                      </a:pPr>
                      <a:r>
                        <a:rPr lang="en-US" sz="1900" b="1" u="none" dirty="0"/>
                        <a:t>       development of trade and commerce. </a:t>
                      </a:r>
                    </a:p>
                    <a:p>
                      <a:pPr marL="457200" indent="-457200" algn="l">
                        <a:buNone/>
                      </a:pPr>
                      <a:r>
                        <a:rPr lang="en-US" sz="1900" b="1" u="none" dirty="0"/>
                        <a:t>       </a:t>
                      </a:r>
                      <a:r>
                        <a:rPr lang="en-US" sz="1900" b="1" u="none" dirty="0" err="1"/>
                        <a:t>Eg</a:t>
                      </a:r>
                      <a:r>
                        <a:rPr lang="en-US" sz="1900" b="1" u="none" dirty="0"/>
                        <a:t>: Development of means of transport and    communication </a:t>
                      </a:r>
                      <a:endParaRPr lang="en-US" sz="1900" b="1" i="1" u="none" dirty="0">
                        <a:solidFill>
                          <a:schemeClr val="tx1"/>
                        </a:solidFill>
                      </a:endParaRPr>
                    </a:p>
                  </a:txBody>
                  <a:tcPr marL="121920" marR="121920">
                    <a:cell3D prstMaterial="dkEdge">
                      <a:bevel w="77470" h="12700" prst="softRound"/>
                      <a:lightRig rig="flood" dir="t"/>
                    </a:cell3D>
                    <a:solidFill>
                      <a:schemeClr val="accent3"/>
                    </a:solidFill>
                  </a:tcPr>
                </a:tc>
                <a:extLst>
                  <a:ext uri="{0D108BD9-81ED-4DB2-BD59-A6C34878D82A}">
                    <a16:rowId xmlns:a16="http://schemas.microsoft.com/office/drawing/2014/main" val="10003"/>
                  </a:ext>
                </a:extLst>
              </a:tr>
              <a:tr h="1195191">
                <a:tc>
                  <a:txBody>
                    <a:bodyPr/>
                    <a:lstStyle/>
                    <a:p>
                      <a:pPr algn="l"/>
                      <a:r>
                        <a:rPr lang="en-US" sz="1900" b="1" u="none" dirty="0"/>
                        <a:t>(c) Public Expenditure directly benefiting particular group of person and indirectly</a:t>
                      </a:r>
                      <a:r>
                        <a:rPr lang="en-US" sz="1900" b="1" u="none" baseline="0" dirty="0"/>
                        <a:t> the  entire society </a:t>
                      </a:r>
                    </a:p>
                    <a:p>
                      <a:pPr algn="l"/>
                      <a:r>
                        <a:rPr lang="en-US" sz="1900" b="1" u="none" baseline="0" dirty="0"/>
                        <a:t>       </a:t>
                      </a:r>
                      <a:r>
                        <a:rPr lang="en-US" sz="1900" b="1" u="none" baseline="0" dirty="0" err="1"/>
                        <a:t>Eg</a:t>
                      </a:r>
                      <a:r>
                        <a:rPr lang="en-US" sz="1900" b="1" u="none" baseline="0" dirty="0"/>
                        <a:t>:  Pension, unemployment relief etc.,</a:t>
                      </a:r>
                      <a:endParaRPr lang="en-US" sz="1900" b="1" i="1" u="none" dirty="0">
                        <a:solidFill>
                          <a:schemeClr val="tx1"/>
                        </a:solidFill>
                      </a:endParaRPr>
                    </a:p>
                  </a:txBody>
                  <a:tcPr marL="121920" marR="121920">
                    <a:cell3D prstMaterial="dkEdge">
                      <a:bevel w="25400" h="25400" prst="angle"/>
                      <a:lightRig rig="flood" dir="t"/>
                    </a:cell3D>
                    <a:solidFill>
                      <a:schemeClr val="accent2"/>
                    </a:solidFill>
                  </a:tcPr>
                </a:tc>
                <a:tc>
                  <a:txBody>
                    <a:bodyPr/>
                    <a:lstStyle/>
                    <a:p>
                      <a:pPr marL="457200" indent="-457200" algn="l">
                        <a:buNone/>
                      </a:pPr>
                      <a:r>
                        <a:rPr lang="en-US" sz="1900" b="1" u="sng" dirty="0"/>
                        <a:t>(C) Development Function</a:t>
                      </a:r>
                    </a:p>
                    <a:p>
                      <a:pPr marL="457200" indent="-457200" algn="l">
                        <a:buNone/>
                      </a:pPr>
                      <a:r>
                        <a:rPr lang="en-US" sz="1900" b="1" u="none" dirty="0"/>
                        <a:t>          This group includes</a:t>
                      </a:r>
                      <a:r>
                        <a:rPr lang="en-US" sz="1900" b="1" u="none" baseline="0" dirty="0"/>
                        <a:t> public expenditure </a:t>
                      </a:r>
                    </a:p>
                    <a:p>
                      <a:pPr marL="457200" indent="-457200" algn="l">
                        <a:buNone/>
                      </a:pPr>
                      <a:r>
                        <a:rPr lang="en-US" sz="1900" b="1" u="none" baseline="0" dirty="0"/>
                        <a:t>      incurred for the development of</a:t>
                      </a:r>
                    </a:p>
                    <a:p>
                      <a:pPr marL="457200" indent="-457200" algn="l">
                        <a:buNone/>
                      </a:pPr>
                      <a:r>
                        <a:rPr lang="en-US" sz="1900" b="1" u="none" baseline="0" dirty="0"/>
                        <a:t>       infrastructure and industries. </a:t>
                      </a:r>
                      <a:endParaRPr lang="en-US" sz="1900" b="1" i="1" u="none" dirty="0">
                        <a:solidFill>
                          <a:schemeClr val="tx1"/>
                        </a:solidFill>
                      </a:endParaRPr>
                    </a:p>
                  </a:txBody>
                  <a:tcPr marL="121920" marR="121920">
                    <a:cell3D prstMaterial="dkEdge">
                      <a:bevel w="77470" h="12700" prst="softRound"/>
                      <a:lightRig rig="flood" dir="t"/>
                    </a:cell3D>
                    <a:solidFill>
                      <a:schemeClr val="accent2"/>
                    </a:solidFill>
                  </a:tcPr>
                </a:tc>
                <a:extLst>
                  <a:ext uri="{0D108BD9-81ED-4DB2-BD59-A6C34878D82A}">
                    <a16:rowId xmlns:a16="http://schemas.microsoft.com/office/drawing/2014/main" val="10004"/>
                  </a:ext>
                </a:extLst>
              </a:tr>
              <a:tr h="917239">
                <a:tc>
                  <a:txBody>
                    <a:bodyPr/>
                    <a:lstStyle/>
                    <a:p>
                      <a:pPr marL="0" indent="0" algn="l">
                        <a:buNone/>
                      </a:pPr>
                      <a:r>
                        <a:rPr lang="en-US" sz="1900" b="1" u="none" dirty="0"/>
                        <a:t>(d) Public Expenditure conferring a special benefit on some individuals. </a:t>
                      </a:r>
                    </a:p>
                    <a:p>
                      <a:pPr marL="0" indent="0" algn="l">
                        <a:buNone/>
                      </a:pPr>
                      <a:r>
                        <a:rPr lang="en-US" sz="1900" b="1" u="none" dirty="0"/>
                        <a:t>         (</a:t>
                      </a:r>
                      <a:r>
                        <a:rPr lang="en-US" sz="1900" b="1" u="none" dirty="0" err="1"/>
                        <a:t>Eg</a:t>
                      </a:r>
                      <a:r>
                        <a:rPr lang="en-US" sz="1900" b="1" u="none" dirty="0"/>
                        <a:t>: Subsidy granted to a particular industry. </a:t>
                      </a:r>
                      <a:endParaRPr lang="en-US" sz="1900" b="1" i="1" u="none" dirty="0">
                        <a:solidFill>
                          <a:schemeClr val="tx1"/>
                        </a:solidFill>
                      </a:endParaRPr>
                    </a:p>
                  </a:txBody>
                  <a:tcPr marL="121920" marR="121920">
                    <a:cell3D prstMaterial="dkEdge">
                      <a:bevel w="25400" h="25400" prst="angle"/>
                      <a:lightRig rig="flood" dir="t"/>
                    </a:cell3D>
                    <a:solidFill>
                      <a:srgbClr val="FFC000"/>
                    </a:solidFill>
                  </a:tcPr>
                </a:tc>
                <a:tc>
                  <a:txBody>
                    <a:bodyPr/>
                    <a:lstStyle/>
                    <a:p>
                      <a:pPr marL="457200" indent="-457200" algn="l">
                        <a:buNone/>
                      </a:pPr>
                      <a:endParaRPr lang="en-US" sz="1900" b="1" i="1" u="none" dirty="0">
                        <a:solidFill>
                          <a:schemeClr val="tx1"/>
                        </a:solidFill>
                      </a:endParaRPr>
                    </a:p>
                  </a:txBody>
                  <a:tcPr marL="121920" marR="121920">
                    <a:cell3D prstMaterial="dkEdge">
                      <a:bevel w="77470" h="12700" prst="softRound"/>
                      <a:lightRig rig="flood" dir="t"/>
                    </a:cell3D>
                    <a:solidFill>
                      <a:srgbClr val="FFC000"/>
                    </a:solidFill>
                  </a:tcPr>
                </a:tc>
                <a:extLst>
                  <a:ext uri="{0D108BD9-81ED-4DB2-BD59-A6C34878D82A}">
                    <a16:rowId xmlns:a16="http://schemas.microsoft.com/office/drawing/2014/main" val="10005"/>
                  </a:ext>
                </a:extLst>
              </a:tr>
            </a:tbl>
          </a:graphicData>
        </a:graphic>
      </p:graphicFrame>
      <p:sp>
        <p:nvSpPr>
          <p:cNvPr id="5" name="Right Arrow 4"/>
          <p:cNvSpPr/>
          <p:nvPr/>
        </p:nvSpPr>
        <p:spPr>
          <a:xfrm>
            <a:off x="-457200" y="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40865420"/>
      </p:ext>
    </p:extLst>
  </p:cSld>
  <p:clrMapOvr>
    <a:masterClrMapping/>
  </p:clrMapOvr>
  <mc:AlternateContent xmlns:mc="http://schemas.openxmlformats.org/markup-compatibility/2006" xmlns:p14="http://schemas.microsoft.com/office/powerpoint/2010/main">
    <mc:Choice Requires="p14">
      <p:transition spd="slow" p14:dur="2000" advTm="164779"/>
    </mc:Choice>
    <mc:Fallback xmlns="">
      <p:transition spd="slow" advTm="164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b="6659"/>
          <a:stretch/>
        </p:blipFill>
        <p:spPr bwMode="auto">
          <a:xfrm>
            <a:off x="4532302" y="4463142"/>
            <a:ext cx="3383168" cy="2442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32303" cy="2895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81200" y="1146750"/>
            <a:ext cx="8382000" cy="4339650"/>
          </a:xfrm>
          <a:prstGeom prst="rect">
            <a:avLst/>
          </a:prstGeom>
        </p:spPr>
        <p:txBody>
          <a:bodyPr wrap="square">
            <a:spAutoFit/>
            <a:scene3d>
              <a:camera prst="isometricTopUp"/>
              <a:lightRig rig="threePt" dir="t"/>
            </a:scene3d>
            <a:sp3d extrusionH="57150">
              <a:bevelT h="25400" prst="softRound"/>
            </a:sp3d>
          </a:bodyPr>
          <a:lstStyle/>
          <a:p>
            <a:pPr algn="ctr"/>
            <a:r>
              <a:rPr lang="en-US" sz="13800" b="1" dirty="0">
                <a:ln w="3175" cmpd="sng">
                  <a:solidFill>
                    <a:srgbClr val="FFFF00"/>
                  </a:solidFill>
                </a:ln>
                <a:solidFill>
                  <a:srgbClr val="FF0000"/>
                </a:solidFill>
                <a:effectLst>
                  <a:glow rad="139700">
                    <a:schemeClr val="accent2">
                      <a:satMod val="175000"/>
                      <a:alpha val="40000"/>
                    </a:schemeClr>
                  </a:glow>
                  <a:outerShdw blurRad="50800" dist="38100" dir="5400000" algn="t" rotWithShape="0">
                    <a:prstClr val="black">
                      <a:alpha val="40000"/>
                    </a:prstClr>
                  </a:outerShdw>
                </a:effectLst>
                <a:latin typeface="Lucida Calligraphy" pitchFamily="66" charset="0"/>
              </a:rPr>
              <a:t>Lesson</a:t>
            </a:r>
            <a:r>
              <a:rPr lang="en-US" sz="13800" b="1" dirty="0">
                <a:ln w="3175" cmpd="sng">
                  <a:solidFill>
                    <a:srgbClr val="FFFF00"/>
                  </a:solidFill>
                </a:ln>
                <a:solidFill>
                  <a:srgbClr val="FF0000"/>
                </a:solidFill>
                <a:effectLst>
                  <a:innerShdw blurRad="63500" dist="50800" dir="16200000">
                    <a:prstClr val="black">
                      <a:alpha val="50000"/>
                    </a:prstClr>
                  </a:innerShdw>
                </a:effectLst>
                <a:latin typeface="Lucida Calligraphy" pitchFamily="66" charset="0"/>
              </a:rPr>
              <a:t> </a:t>
            </a:r>
            <a:r>
              <a:rPr lang="en-US" sz="13800" b="1" dirty="0">
                <a:ln w="3175" cmpd="sng">
                  <a:solidFill>
                    <a:srgbClr val="FFFF00"/>
                  </a:solidFill>
                </a:ln>
                <a:gradFill flip="none" rotWithShape="1">
                  <a:gsLst>
                    <a:gs pos="47900">
                      <a:schemeClr val="tx1"/>
                    </a:gs>
                    <a:gs pos="1000">
                      <a:srgbClr val="FF0000">
                        <a:lumMod val="76000"/>
                        <a:alpha val="58000"/>
                      </a:srgbClr>
                    </a:gs>
                    <a:gs pos="69574">
                      <a:schemeClr val="accent4"/>
                    </a:gs>
                    <a:gs pos="32000">
                      <a:schemeClr val="bg2"/>
                    </a:gs>
                    <a:gs pos="100000">
                      <a:srgbClr val="00B050"/>
                    </a:gs>
                  </a:gsLst>
                  <a:lin ang="18900000" scaled="1"/>
                  <a:tileRect/>
                </a:gradFill>
                <a:effectLst>
                  <a:innerShdw blurRad="63500" dist="50800" dir="16200000">
                    <a:prstClr val="black">
                      <a:alpha val="50000"/>
                    </a:prstClr>
                  </a:innerShdw>
                </a:effectLst>
                <a:latin typeface="Algerian" pitchFamily="82" charset="0"/>
              </a:rPr>
              <a:t> </a:t>
            </a:r>
            <a:r>
              <a:rPr lang="en-US" sz="13800" b="1" dirty="0">
                <a:ln w="3175" cmpd="sng">
                  <a:solidFill>
                    <a:srgbClr val="FF0000"/>
                  </a:solidFill>
                </a:ln>
                <a:gradFill flip="none" rotWithShape="1">
                  <a:gsLst>
                    <a:gs pos="47900">
                      <a:schemeClr val="tx1"/>
                    </a:gs>
                    <a:gs pos="1000">
                      <a:srgbClr val="FF0000">
                        <a:lumMod val="76000"/>
                        <a:alpha val="58000"/>
                      </a:srgbClr>
                    </a:gs>
                    <a:gs pos="69574">
                      <a:schemeClr val="accent4"/>
                    </a:gs>
                    <a:gs pos="32000">
                      <a:schemeClr val="bg2"/>
                    </a:gs>
                    <a:gs pos="100000">
                      <a:srgbClr val="00B050"/>
                    </a:gs>
                  </a:gsLst>
                  <a:lin ang="18900000" scaled="1"/>
                  <a:tileRect/>
                </a:gradFill>
                <a:effectLst>
                  <a:innerShdw blurRad="63500" dist="50800" dir="16200000">
                    <a:prstClr val="black">
                      <a:alpha val="50000"/>
                    </a:prstClr>
                  </a:innerShdw>
                </a:effectLst>
                <a:latin typeface="Algerian" pitchFamily="82" charset="0"/>
              </a:rPr>
              <a:t>  </a:t>
            </a:r>
            <a:r>
              <a:rPr lang="en-US" sz="13800" b="1" dirty="0">
                <a:ln w="3175" cmpd="sng">
                  <a:solidFill>
                    <a:srgbClr val="FF0000"/>
                  </a:solidFill>
                </a:ln>
                <a:solidFill>
                  <a:srgbClr val="FFFF00"/>
                </a:solidFill>
                <a:effectLst>
                  <a:glow rad="127000">
                    <a:schemeClr val="bg1"/>
                  </a:glow>
                  <a:innerShdw blurRad="63500" dist="50800" dir="16200000">
                    <a:prstClr val="black">
                      <a:alpha val="50000"/>
                    </a:prstClr>
                  </a:innerShdw>
                </a:effectLst>
                <a:latin typeface="Impact" pitchFamily="34" charset="0"/>
              </a:rPr>
              <a:t>9</a:t>
            </a:r>
            <a:endParaRPr lang="en-US" sz="13800" dirty="0">
              <a:solidFill>
                <a:srgbClr val="FFFF00"/>
              </a:solidFill>
              <a:latin typeface="Impact" pitchFamily="34"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470" y="4463143"/>
            <a:ext cx="4276530" cy="2394857"/>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15470" y="0"/>
            <a:ext cx="4276530" cy="28194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463143"/>
            <a:ext cx="4532303" cy="239485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4154103"/>
      </p:ext>
    </p:extLst>
  </p:cSld>
  <p:clrMapOvr>
    <a:masterClrMapping/>
  </p:clrMapOvr>
  <mc:AlternateContent xmlns:mc="http://schemas.openxmlformats.org/markup-compatibility/2006" xmlns:p14="http://schemas.microsoft.com/office/powerpoint/2010/main">
    <mc:Choice Requires="p14">
      <p:transition spd="slow" p14:dur="2000" advTm="7027"/>
    </mc:Choice>
    <mc:Fallback xmlns="">
      <p:transition spd="slow" advTm="70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76200"/>
            <a:ext cx="11277599" cy="1456267"/>
          </a:xfrm>
        </p:spPr>
        <p:txBody>
          <a:bodyPr>
            <a:noAutofit/>
          </a:bodyPr>
          <a:lstStyle/>
          <a:p>
            <a:pPr algn="ctr"/>
            <a:r>
              <a:rPr lang="en-US" sz="4000" b="1" dirty="0">
                <a:ln w="3175" cmpd="sng">
                  <a:solidFill>
                    <a:srgbClr val="FF0000"/>
                  </a:solidFill>
                </a:ln>
                <a:latin typeface="Algerian" pitchFamily="82" charset="0"/>
              </a:rPr>
              <a:t>Causes for the increase in Government Expenditure</a:t>
            </a:r>
          </a:p>
        </p:txBody>
      </p:sp>
      <p:sp>
        <p:nvSpPr>
          <p:cNvPr id="3" name="Content Placeholder 2"/>
          <p:cNvSpPr>
            <a:spLocks noGrp="1"/>
          </p:cNvSpPr>
          <p:nvPr>
            <p:ph idx="1"/>
          </p:nvPr>
        </p:nvSpPr>
        <p:spPr>
          <a:xfrm>
            <a:off x="685801" y="1295400"/>
            <a:ext cx="10591799" cy="4038600"/>
          </a:xfrm>
        </p:spPr>
        <p:txBody>
          <a:bodyPr>
            <a:normAutofit fontScale="85000" lnSpcReduction="20000"/>
          </a:bodyPr>
          <a:lstStyle/>
          <a:p>
            <a:pPr>
              <a:buNone/>
            </a:pPr>
            <a:r>
              <a:rPr lang="en-US" sz="2800" b="1" dirty="0"/>
              <a:t>Population Growth</a:t>
            </a:r>
          </a:p>
          <a:p>
            <a:pPr>
              <a:buNone/>
            </a:pPr>
            <a:r>
              <a:rPr lang="en-US" sz="2600" b="1" dirty="0">
                <a:solidFill>
                  <a:srgbClr val="FFFF00"/>
                </a:solidFill>
              </a:rPr>
              <a:t>		1)  The population of India has increased from 36.1 crore in 1951 to 121 crore in 2011. </a:t>
            </a:r>
          </a:p>
          <a:p>
            <a:pPr>
              <a:buNone/>
            </a:pPr>
            <a:r>
              <a:rPr lang="en-US" sz="2600" b="1" dirty="0">
                <a:solidFill>
                  <a:srgbClr val="FFFF00"/>
                </a:solidFill>
              </a:rPr>
              <a:t>		2)  The growth in  population requires huge investment in health and education, law  	      and order etc.,</a:t>
            </a:r>
          </a:p>
          <a:p>
            <a:pPr>
              <a:buNone/>
            </a:pPr>
            <a:r>
              <a:rPr lang="en-US" sz="2600" b="1" dirty="0">
                <a:solidFill>
                  <a:srgbClr val="FFFF00"/>
                </a:solidFill>
              </a:rPr>
              <a:t>		3)  Young population requires expenditure  on education and youth services. </a:t>
            </a:r>
          </a:p>
          <a:p>
            <a:pPr>
              <a:buNone/>
            </a:pPr>
            <a:r>
              <a:rPr lang="en-US" sz="2600" b="1" dirty="0">
                <a:solidFill>
                  <a:srgbClr val="FFFF00"/>
                </a:solidFill>
              </a:rPr>
              <a:t>		4)  Aging population requires expenditure  on old age pension, health facilities and 		     social security. </a:t>
            </a:r>
          </a:p>
          <a:p>
            <a:pPr>
              <a:buNone/>
            </a:pPr>
            <a:r>
              <a:rPr lang="en-US" sz="2800" b="1" dirty="0" err="1"/>
              <a:t>Defence</a:t>
            </a:r>
            <a:r>
              <a:rPr lang="en-US" sz="2800" b="1" dirty="0"/>
              <a:t> Growth </a:t>
            </a:r>
          </a:p>
          <a:p>
            <a:pPr>
              <a:buNone/>
            </a:pPr>
            <a:r>
              <a:rPr lang="en-US" sz="2600" b="1" dirty="0">
                <a:solidFill>
                  <a:srgbClr val="FFFF00"/>
                </a:solidFill>
              </a:rPr>
              <a:t>		1)  The </a:t>
            </a:r>
            <a:r>
              <a:rPr lang="en-US" sz="2600" b="1" dirty="0" err="1">
                <a:solidFill>
                  <a:srgbClr val="FFFF00"/>
                </a:solidFill>
              </a:rPr>
              <a:t>defence</a:t>
            </a:r>
            <a:r>
              <a:rPr lang="en-US" sz="2600" b="1" dirty="0">
                <a:solidFill>
                  <a:srgbClr val="FFFF00"/>
                </a:solidFill>
              </a:rPr>
              <a:t> expenditure increased tremendously due to </a:t>
            </a:r>
            <a:r>
              <a:rPr lang="en-US" sz="2600" b="1" dirty="0" err="1">
                <a:solidFill>
                  <a:srgbClr val="FFFF00"/>
                </a:solidFill>
              </a:rPr>
              <a:t>modernisation</a:t>
            </a:r>
            <a:r>
              <a:rPr lang="en-US" sz="2600" b="1" dirty="0">
                <a:solidFill>
                  <a:srgbClr val="FFFF00"/>
                </a:solidFill>
              </a:rPr>
              <a:t> of   		     </a:t>
            </a:r>
            <a:r>
              <a:rPr lang="en-US" sz="2600" b="1" dirty="0" err="1">
                <a:solidFill>
                  <a:srgbClr val="FFFF00"/>
                </a:solidFill>
              </a:rPr>
              <a:t>defence</a:t>
            </a:r>
            <a:r>
              <a:rPr lang="en-US" sz="2600" b="1" dirty="0">
                <a:solidFill>
                  <a:srgbClr val="FFFF00"/>
                </a:solidFill>
              </a:rPr>
              <a:t> equipment. </a:t>
            </a:r>
          </a:p>
          <a:p>
            <a:pPr>
              <a:buNone/>
            </a:pPr>
            <a:endParaRPr lang="en-US" sz="1800" dirty="0"/>
          </a:p>
        </p:txBody>
      </p:sp>
      <p:graphicFrame>
        <p:nvGraphicFramePr>
          <p:cNvPr id="4" name="Table 3"/>
          <p:cNvGraphicFramePr>
            <a:graphicFrameLocks noGrp="1"/>
          </p:cNvGraphicFramePr>
          <p:nvPr>
            <p:extLst>
              <p:ext uri="{D42A27DB-BD31-4B8C-83A1-F6EECF244321}">
                <p14:modId xmlns:p14="http://schemas.microsoft.com/office/powerpoint/2010/main" val="1170030075"/>
              </p:ext>
            </p:extLst>
          </p:nvPr>
        </p:nvGraphicFramePr>
        <p:xfrm>
          <a:off x="3200400" y="5334000"/>
          <a:ext cx="5816600" cy="1066800"/>
        </p:xfrm>
        <a:graphic>
          <a:graphicData uri="http://schemas.openxmlformats.org/drawingml/2006/table">
            <a:tbl>
              <a:tblPr firstRow="1" bandRow="1">
                <a:tableStyleId>{5C22544A-7EE6-4342-B048-85BDC9FD1C3A}</a:tableStyleId>
              </a:tblPr>
              <a:tblGrid>
                <a:gridCol w="5816600">
                  <a:extLst>
                    <a:ext uri="{9D8B030D-6E8A-4147-A177-3AD203B41FA5}">
                      <a16:colId xmlns:a16="http://schemas.microsoft.com/office/drawing/2014/main" val="20000"/>
                    </a:ext>
                  </a:extLst>
                </a:gridCol>
              </a:tblGrid>
              <a:tr h="370840">
                <a:tc>
                  <a:txBody>
                    <a:bodyPr/>
                    <a:lstStyle/>
                    <a:p>
                      <a:r>
                        <a:rPr lang="en-US" sz="3200" dirty="0">
                          <a:solidFill>
                            <a:srgbClr val="FFFF00"/>
                          </a:solidFill>
                        </a:rPr>
                        <a:t>1990</a:t>
                      </a:r>
                      <a:r>
                        <a:rPr lang="en-US" sz="3200" baseline="0" dirty="0">
                          <a:solidFill>
                            <a:srgbClr val="FFFF00"/>
                          </a:solidFill>
                        </a:rPr>
                        <a:t> – 91   Rs. 10,874 crores</a:t>
                      </a:r>
                    </a:p>
                    <a:p>
                      <a:r>
                        <a:rPr lang="en-US" sz="3200" baseline="0" dirty="0">
                          <a:solidFill>
                            <a:srgbClr val="FFFF00"/>
                          </a:solidFill>
                        </a:rPr>
                        <a:t>2018 – 19   Rs. 2,95,511 crores </a:t>
                      </a:r>
                      <a:endParaRPr lang="en-US" sz="2800" dirty="0">
                        <a:solidFill>
                          <a:srgbClr val="FFFF00"/>
                        </a:solidFill>
                      </a:endParaRPr>
                    </a:p>
                  </a:txBody>
                  <a:tcPr marL="121920" marR="121920">
                    <a:blipFill>
                      <a:blip r:embed="rId3"/>
                      <a:tile tx="0" ty="0" sx="100000" sy="100000" flip="none" algn="tl"/>
                    </a:blipFill>
                  </a:tcPr>
                </a:tc>
                <a:extLst>
                  <a:ext uri="{0D108BD9-81ED-4DB2-BD59-A6C34878D82A}">
                    <a16:rowId xmlns:a16="http://schemas.microsoft.com/office/drawing/2014/main" val="10000"/>
                  </a:ext>
                </a:extLst>
              </a:tr>
            </a:tbl>
          </a:graphicData>
        </a:graphic>
      </p:graphicFrame>
      <p:sp>
        <p:nvSpPr>
          <p:cNvPr id="5" name="Right Arrow 4"/>
          <p:cNvSpPr/>
          <p:nvPr/>
        </p:nvSpPr>
        <p:spPr>
          <a:xfrm>
            <a:off x="0" y="304800"/>
            <a:ext cx="11430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6" name="Right Arrow 5"/>
          <p:cNvSpPr/>
          <p:nvPr/>
        </p:nvSpPr>
        <p:spPr>
          <a:xfrm>
            <a:off x="-76200" y="1295400"/>
            <a:ext cx="571500" cy="457200"/>
          </a:xfrm>
          <a:prstGeom prst="rightArrow">
            <a:avLst/>
          </a:prstGeom>
          <a:blipFill dpi="0" rotWithShape="1">
            <a:blip r:embed="rId4">
              <a:extLst>
                <a:ext uri="{28A0092B-C50C-407E-A947-70E740481C1C}">
                  <a14:useLocalDpi xmlns:a14="http://schemas.microsoft.com/office/drawing/2010/main" val="0"/>
                </a:ext>
              </a:extLst>
            </a:blip>
            <a:srcRect/>
            <a:stretch>
              <a:fillRect/>
            </a:stretch>
          </a:blip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a:off x="0" y="3886200"/>
            <a:ext cx="571500" cy="457200"/>
          </a:xfrm>
          <a:prstGeom prst="rightArrow">
            <a:avLst/>
          </a:prstGeom>
          <a:blipFill dpi="0" rotWithShape="1">
            <a:blip r:embed="rId5"/>
            <a:srcRect/>
            <a:tile tx="0" ty="0" sx="100000" sy="100000" flip="none" algn="tl"/>
          </a:blip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3300541"/>
      </p:ext>
    </p:extLst>
  </p:cSld>
  <p:clrMapOvr>
    <a:masterClrMapping/>
  </p:clrMapOvr>
  <mc:AlternateContent xmlns:mc="http://schemas.openxmlformats.org/markup-compatibility/2006" xmlns:p14="http://schemas.microsoft.com/office/powerpoint/2010/main">
    <mc:Choice Requires="p14">
      <p:transition spd="slow" p14:dur="2000" advTm="117779"/>
    </mc:Choice>
    <mc:Fallback xmlns="">
      <p:transition spd="slow" advTm="11777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barn(inVertical)">
                                      <p:cBhvr>
                                        <p:cTn id="43" dur="500"/>
                                        <p:tgtEl>
                                          <p:spTgt spid="3">
                                            <p:txEl>
                                              <p:pRg st="5" end="5"/>
                                            </p:txEl>
                                          </p:spTgt>
                                        </p:tgtEl>
                                      </p:cBhvr>
                                    </p:animEffect>
                                  </p:childTnLst>
                                </p:cTn>
                              </p:par>
                              <p:par>
                                <p:cTn id="44" presetID="16" presetClass="entr" presetSubtype="21"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barn(inVertical)">
                                      <p:cBhvr>
                                        <p:cTn id="46" dur="500"/>
                                        <p:tgtEl>
                                          <p:spTgt spid="3">
                                            <p:txEl>
                                              <p:pRg st="6" end="6"/>
                                            </p:txEl>
                                          </p:spTgt>
                                        </p:tgtEl>
                                      </p:cBhvr>
                                    </p:animEffect>
                                  </p:childTnLst>
                                </p:cTn>
                              </p:par>
                              <p:par>
                                <p:cTn id="47" presetID="16" presetClass="entr" presetSubtype="21" fill="hold" nodeType="with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barn(inVertical)">
                                      <p:cBhvr>
                                        <p:cTn id="4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0"/>
            <a:ext cx="10972800" cy="5638800"/>
          </a:xfrm>
        </p:spPr>
        <p:txBody>
          <a:bodyPr>
            <a:normAutofit fontScale="92500"/>
          </a:bodyPr>
          <a:lstStyle/>
          <a:p>
            <a:pPr>
              <a:buNone/>
            </a:pPr>
            <a:r>
              <a:rPr lang="en-US" sz="2800" b="1" dirty="0">
                <a:latin typeface="Times New Roman" pitchFamily="18" charset="0"/>
                <a:cs typeface="Times New Roman" pitchFamily="18" charset="0"/>
              </a:rPr>
              <a:t>Government Subsidies </a:t>
            </a:r>
          </a:p>
          <a:p>
            <a:pPr algn="just">
              <a:buNone/>
            </a:pPr>
            <a:r>
              <a:rPr lang="en-US" sz="2800" dirty="0">
                <a:solidFill>
                  <a:srgbClr val="FFFF00"/>
                </a:solidFill>
                <a:latin typeface="Times New Roman" pitchFamily="18" charset="0"/>
                <a:cs typeface="Times New Roman" pitchFamily="18" charset="0"/>
              </a:rPr>
              <a:t>	  </a:t>
            </a:r>
            <a:r>
              <a:rPr lang="en-US" sz="3200" dirty="0">
                <a:solidFill>
                  <a:srgbClr val="FFFF00"/>
                </a:solidFill>
                <a:latin typeface="Times New Roman" pitchFamily="18" charset="0"/>
                <a:cs typeface="Times New Roman" pitchFamily="18" charset="0"/>
              </a:rPr>
              <a:t>* </a:t>
            </a:r>
            <a:r>
              <a:rPr lang="en-US" sz="3000" b="1" dirty="0">
                <a:solidFill>
                  <a:srgbClr val="FFFF00"/>
                </a:solidFill>
                <a:latin typeface="Times New Roman" pitchFamily="18" charset="0"/>
                <a:cs typeface="Times New Roman" pitchFamily="18" charset="0"/>
              </a:rPr>
              <a:t>Indian Government is providing more subsidies to a number       	    of items such as food, fertilizers, exports, education etc., So 	      	    the public expenditure has increased to a greater extent</a:t>
            </a:r>
            <a:r>
              <a:rPr lang="en-US" sz="2600" b="1" dirty="0">
                <a:solidFill>
                  <a:srgbClr val="FFFF00"/>
                </a:solidFill>
                <a:latin typeface="Times New Roman" pitchFamily="18" charset="0"/>
                <a:cs typeface="Times New Roman" pitchFamily="18" charset="0"/>
              </a:rPr>
              <a:t>.</a:t>
            </a:r>
          </a:p>
          <a:p>
            <a:pPr algn="just">
              <a:buNone/>
            </a:pPr>
            <a:endParaRPr lang="en-US" dirty="0"/>
          </a:p>
          <a:p>
            <a:pPr algn="just">
              <a:buNone/>
            </a:pPr>
            <a:endParaRPr lang="en-US" dirty="0"/>
          </a:p>
          <a:p>
            <a:pPr algn="just">
              <a:buNone/>
            </a:pPr>
            <a:endParaRPr lang="en-US" dirty="0"/>
          </a:p>
          <a:p>
            <a:pPr algn="just">
              <a:buNone/>
            </a:pPr>
            <a:endParaRPr lang="en-US" dirty="0"/>
          </a:p>
          <a:p>
            <a:pPr algn="just">
              <a:buNone/>
            </a:pPr>
            <a:r>
              <a:rPr lang="en-US" sz="2800" b="1" dirty="0">
                <a:latin typeface="Times New Roman" pitchFamily="18" charset="0"/>
                <a:cs typeface="Times New Roman" pitchFamily="18" charset="0"/>
              </a:rPr>
              <a:t>Debt Servicing </a:t>
            </a:r>
          </a:p>
          <a:p>
            <a:pPr algn="just">
              <a:buNone/>
            </a:pPr>
            <a:r>
              <a:rPr lang="en-US" sz="2400" dirty="0">
                <a:solidFill>
                  <a:srgbClr val="FFFF00"/>
                </a:solidFill>
                <a:latin typeface="Times New Roman" pitchFamily="18" charset="0"/>
                <a:cs typeface="Times New Roman" pitchFamily="18" charset="0"/>
              </a:rPr>
              <a:t>		</a:t>
            </a:r>
            <a:r>
              <a:rPr lang="en-US" sz="2800" dirty="0">
                <a:solidFill>
                  <a:srgbClr val="FFFF00"/>
                </a:solidFill>
                <a:latin typeface="Times New Roman" pitchFamily="18" charset="0"/>
                <a:cs typeface="Times New Roman" pitchFamily="18" charset="0"/>
              </a:rPr>
              <a:t>*  </a:t>
            </a:r>
            <a:r>
              <a:rPr lang="en-US" sz="2800" b="1" dirty="0">
                <a:solidFill>
                  <a:srgbClr val="FFFF00"/>
                </a:solidFill>
                <a:latin typeface="Times New Roman" pitchFamily="18" charset="0"/>
                <a:cs typeface="Times New Roman" pitchFamily="18" charset="0"/>
              </a:rPr>
              <a:t>Government is borrowing heavily from both internal and external    		    sources. </a:t>
            </a:r>
          </a:p>
          <a:p>
            <a:pPr algn="just">
              <a:buNone/>
            </a:pPr>
            <a:r>
              <a:rPr lang="en-US" sz="2800" b="1" dirty="0">
                <a:solidFill>
                  <a:srgbClr val="FFFF00"/>
                </a:solidFill>
                <a:latin typeface="Times New Roman" pitchFamily="18" charset="0"/>
                <a:cs typeface="Times New Roman" pitchFamily="18" charset="0"/>
              </a:rPr>
              <a:t>      </a:t>
            </a:r>
            <a:r>
              <a:rPr lang="en-US" sz="2800" dirty="0">
                <a:solidFill>
                  <a:srgbClr val="FFFF00"/>
                </a:solidFill>
                <a:latin typeface="Times New Roman" pitchFamily="18" charset="0"/>
                <a:cs typeface="Times New Roman" pitchFamily="18" charset="0"/>
              </a:rPr>
              <a:t>*  S</a:t>
            </a:r>
            <a:r>
              <a:rPr lang="en-US" sz="2800" b="1" dirty="0">
                <a:solidFill>
                  <a:srgbClr val="FFFF00"/>
                </a:solidFill>
                <a:latin typeface="Times New Roman" pitchFamily="18" charset="0"/>
                <a:cs typeface="Times New Roman" pitchFamily="18" charset="0"/>
              </a:rPr>
              <a:t>o the government is paying huge amount of repayment towards 	debt. </a:t>
            </a:r>
          </a:p>
        </p:txBody>
      </p:sp>
      <p:graphicFrame>
        <p:nvGraphicFramePr>
          <p:cNvPr id="4" name="Table 3"/>
          <p:cNvGraphicFramePr>
            <a:graphicFrameLocks noGrp="1"/>
          </p:cNvGraphicFramePr>
          <p:nvPr>
            <p:extLst>
              <p:ext uri="{D42A27DB-BD31-4B8C-83A1-F6EECF244321}">
                <p14:modId xmlns:p14="http://schemas.microsoft.com/office/powerpoint/2010/main" val="881962645"/>
              </p:ext>
            </p:extLst>
          </p:nvPr>
        </p:nvGraphicFramePr>
        <p:xfrm>
          <a:off x="1955800" y="2209800"/>
          <a:ext cx="8178800" cy="1295400"/>
        </p:xfrm>
        <a:graphic>
          <a:graphicData uri="http://schemas.openxmlformats.org/drawingml/2006/table">
            <a:tbl>
              <a:tblPr firstRow="1" bandRow="1">
                <a:tableStyleId>{5C22544A-7EE6-4342-B048-85BDC9FD1C3A}</a:tableStyleId>
              </a:tblPr>
              <a:tblGrid>
                <a:gridCol w="8178800">
                  <a:extLst>
                    <a:ext uri="{9D8B030D-6E8A-4147-A177-3AD203B41FA5}">
                      <a16:colId xmlns:a16="http://schemas.microsoft.com/office/drawing/2014/main" val="20000"/>
                    </a:ext>
                  </a:extLst>
                </a:gridCol>
              </a:tblGrid>
              <a:tr h="1295400">
                <a:tc>
                  <a:txBody>
                    <a:bodyPr/>
                    <a:lstStyle/>
                    <a:p>
                      <a:r>
                        <a:rPr lang="en-US" sz="2400" dirty="0">
                          <a:solidFill>
                            <a:schemeClr val="tx1"/>
                          </a:solidFill>
                        </a:rPr>
                        <a:t>1990 – 91  -  Rs. 9581 Crores.</a:t>
                      </a:r>
                    </a:p>
                    <a:p>
                      <a:r>
                        <a:rPr lang="en-US" sz="2400" dirty="0">
                          <a:solidFill>
                            <a:schemeClr val="tx1"/>
                          </a:solidFill>
                        </a:rPr>
                        <a:t>2018 – 19  -  Rs. 2,29,715.67 Crores .</a:t>
                      </a:r>
                    </a:p>
                    <a:p>
                      <a:r>
                        <a:rPr lang="en-US" sz="2400" dirty="0">
                          <a:solidFill>
                            <a:schemeClr val="tx1"/>
                          </a:solidFill>
                        </a:rPr>
                        <a:t>Corporate</a:t>
                      </a:r>
                      <a:r>
                        <a:rPr lang="en-US" sz="2400" baseline="0" dirty="0">
                          <a:solidFill>
                            <a:schemeClr val="tx1"/>
                          </a:solidFill>
                        </a:rPr>
                        <a:t> Sector receives – More than 5 lakhs crores</a:t>
                      </a:r>
                      <a:r>
                        <a:rPr lang="en-US" sz="2800" baseline="0" dirty="0">
                          <a:solidFill>
                            <a:schemeClr val="tx1"/>
                          </a:solidFill>
                        </a:rPr>
                        <a:t>. </a:t>
                      </a:r>
                      <a:endParaRPr lang="en-US" sz="2800" dirty="0">
                        <a:solidFill>
                          <a:schemeClr val="tx1"/>
                        </a:solidFill>
                      </a:endParaRPr>
                    </a:p>
                  </a:txBody>
                  <a:tcPr marL="121920" marR="121920">
                    <a:solidFill>
                      <a:srgbClr val="002060"/>
                    </a:solidFill>
                  </a:tcPr>
                </a:tc>
                <a:extLst>
                  <a:ext uri="{0D108BD9-81ED-4DB2-BD59-A6C34878D82A}">
                    <a16:rowId xmlns:a16="http://schemas.microsoft.com/office/drawing/2014/main" val="10000"/>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2617091053"/>
              </p:ext>
            </p:extLst>
          </p:nvPr>
        </p:nvGraphicFramePr>
        <p:xfrm>
          <a:off x="2057400" y="5593080"/>
          <a:ext cx="8229600" cy="118872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143000">
                <a:tc>
                  <a:txBody>
                    <a:bodyPr/>
                    <a:lstStyle/>
                    <a:p>
                      <a:r>
                        <a:rPr lang="en-US" sz="2400" dirty="0">
                          <a:solidFill>
                            <a:schemeClr val="tx1"/>
                          </a:solidFill>
                        </a:rPr>
                        <a:t>Interest Payment .</a:t>
                      </a:r>
                    </a:p>
                    <a:p>
                      <a:r>
                        <a:rPr lang="en-US" sz="2400" dirty="0">
                          <a:solidFill>
                            <a:schemeClr val="tx1"/>
                          </a:solidFill>
                        </a:rPr>
                        <a:t>1990 – 91  - Rs. 21,500 Crores.</a:t>
                      </a:r>
                    </a:p>
                    <a:p>
                      <a:r>
                        <a:rPr lang="en-US" sz="2400" dirty="0">
                          <a:solidFill>
                            <a:schemeClr val="tx1"/>
                          </a:solidFill>
                        </a:rPr>
                        <a:t>2018 – 19 - Rs. 5, 75, 794 Crores .</a:t>
                      </a:r>
                    </a:p>
                  </a:txBody>
                  <a:tcPr marL="121920" marR="121920">
                    <a:solidFill>
                      <a:srgbClr val="002060"/>
                    </a:solidFill>
                  </a:tcPr>
                </a:tc>
                <a:extLst>
                  <a:ext uri="{0D108BD9-81ED-4DB2-BD59-A6C34878D82A}">
                    <a16:rowId xmlns:a16="http://schemas.microsoft.com/office/drawing/2014/main" val="10000"/>
                  </a:ext>
                </a:extLst>
              </a:tr>
            </a:tbl>
          </a:graphicData>
        </a:graphic>
      </p:graphicFrame>
      <p:sp>
        <p:nvSpPr>
          <p:cNvPr id="6" name="Right Arrow 5"/>
          <p:cNvSpPr/>
          <p:nvPr/>
        </p:nvSpPr>
        <p:spPr>
          <a:xfrm>
            <a:off x="38100" y="1524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7" name="Right Arrow 6"/>
          <p:cNvSpPr/>
          <p:nvPr/>
        </p:nvSpPr>
        <p:spPr>
          <a:xfrm>
            <a:off x="38100" y="35814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01579928"/>
      </p:ext>
    </p:extLst>
  </p:cSld>
  <p:clrMapOvr>
    <a:masterClrMapping/>
  </p:clrMapOvr>
  <mc:AlternateContent xmlns:mc="http://schemas.openxmlformats.org/markup-compatibility/2006" xmlns:p14="http://schemas.microsoft.com/office/powerpoint/2010/main">
    <mc:Choice Requires="p14">
      <p:transition spd="slow" p14:dur="2000" advTm="103533"/>
    </mc:Choice>
    <mc:Fallback xmlns="">
      <p:transition spd="slow" advTm="1035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par>
                                <p:cTn id="12" presetID="6" presetClass="entr" presetSubtype="16"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circle(in)">
                                      <p:cBhvr>
                                        <p:cTn id="14" dur="2000"/>
                                        <p:tgtEl>
                                          <p:spTgt spid="3">
                                            <p:txEl>
                                              <p:pRg st="1" end="1"/>
                                            </p:txEl>
                                          </p:spTgt>
                                        </p:tgtEl>
                                      </p:cBhvr>
                                    </p:animEffect>
                                  </p:childTnLst>
                                </p:cTn>
                              </p:par>
                              <p:par>
                                <p:cTn id="15" presetID="6" presetClass="entr" presetSubtype="16"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circle(in)">
                                      <p:cBhvr>
                                        <p:cTn id="26" dur="2000"/>
                                        <p:tgtEl>
                                          <p:spTgt spid="3">
                                            <p:txEl>
                                              <p:pRg st="6" end="6"/>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animEffect transition="in" filter="circle(in)">
                                      <p:cBhvr>
                                        <p:cTn id="29" dur="2000"/>
                                        <p:tgtEl>
                                          <p:spTgt spid="3">
                                            <p:txEl>
                                              <p:pRg st="7" end="7"/>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3">
                                            <p:txEl>
                                              <p:pRg st="8" end="8"/>
                                            </p:txEl>
                                          </p:spTgt>
                                        </p:tgtEl>
                                        <p:attrNameLst>
                                          <p:attrName>style.visibility</p:attrName>
                                        </p:attrNameLst>
                                      </p:cBhvr>
                                      <p:to>
                                        <p:strVal val="visible"/>
                                      </p:to>
                                    </p:set>
                                    <p:animEffect transition="in" filter="circle(in)">
                                      <p:cBhvr>
                                        <p:cTn id="32" dur="2000"/>
                                        <p:tgtEl>
                                          <p:spTgt spid="3">
                                            <p:txEl>
                                              <p:pRg st="8" end="8"/>
                                            </p:txEl>
                                          </p:spTgt>
                                        </p:tgtEl>
                                      </p:cBhvr>
                                    </p:animEffect>
                                  </p:childTnLst>
                                </p:cTn>
                              </p:par>
                              <p:par>
                                <p:cTn id="33" presetID="21" presetClass="entr" presetSubtype="1"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heel(1)">
                                      <p:cBhvr>
                                        <p:cTn id="3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0"/>
            <a:ext cx="11582400" cy="5562600"/>
          </a:xfrm>
        </p:spPr>
        <p:txBody>
          <a:bodyPr/>
          <a:lstStyle/>
          <a:p>
            <a:pPr>
              <a:buNone/>
            </a:pPr>
            <a:r>
              <a:rPr lang="en-US" sz="3200" b="1" dirty="0">
                <a:latin typeface="Times New Roman" pitchFamily="18" charset="0"/>
                <a:cs typeface="Times New Roman" pitchFamily="18" charset="0"/>
              </a:rPr>
              <a:t>Development Projects</a:t>
            </a:r>
          </a:p>
          <a:p>
            <a:pPr marL="0" indent="0">
              <a:buNone/>
            </a:pPr>
            <a:r>
              <a:rPr lang="en-US" sz="2800" dirty="0">
                <a:solidFill>
                  <a:srgbClr val="FFFF00"/>
                </a:solidFill>
                <a:latin typeface="Times New Roman" pitchFamily="18" charset="0"/>
                <a:cs typeface="Times New Roman" pitchFamily="18" charset="0"/>
              </a:rPr>
              <a:t>   *   Government is undertaking various development projects such as     		    	   irrigation, iron and steel, heavy machinery, power, telecommunications 		   etc.,</a:t>
            </a:r>
          </a:p>
          <a:p>
            <a:pPr algn="just">
              <a:buNone/>
            </a:pPr>
            <a:r>
              <a:rPr lang="en-US" sz="2800" dirty="0">
                <a:solidFill>
                  <a:srgbClr val="FFFF00"/>
                </a:solidFill>
                <a:latin typeface="Times New Roman" pitchFamily="18" charset="0"/>
                <a:cs typeface="Times New Roman" pitchFamily="18" charset="0"/>
              </a:rPr>
              <a:t>   *   These projects requires huge investment  </a:t>
            </a:r>
          </a:p>
          <a:p>
            <a:pPr algn="just">
              <a:buNone/>
            </a:pPr>
            <a:r>
              <a:rPr lang="en-US" sz="3200" b="1" dirty="0" err="1">
                <a:latin typeface="Times New Roman" pitchFamily="18" charset="0"/>
                <a:cs typeface="Times New Roman" pitchFamily="18" charset="0"/>
              </a:rPr>
              <a:t>Urbanisation</a:t>
            </a:r>
            <a:r>
              <a:rPr lang="en-US" sz="3200" b="1" dirty="0">
                <a:latin typeface="Times New Roman" pitchFamily="18" charset="0"/>
                <a:cs typeface="Times New Roman" pitchFamily="18" charset="0"/>
              </a:rPr>
              <a:t> </a:t>
            </a:r>
            <a:r>
              <a:rPr lang="en-US" sz="2800" dirty="0">
                <a:solidFill>
                  <a:srgbClr val="FFFF00"/>
                </a:solidFill>
                <a:latin typeface="Times New Roman" pitchFamily="18" charset="0"/>
                <a:cs typeface="Times New Roman" pitchFamily="18" charset="0"/>
              </a:rPr>
              <a:t>	</a:t>
            </a:r>
          </a:p>
          <a:p>
            <a:pPr algn="just">
              <a:buNone/>
            </a:pPr>
            <a:r>
              <a:rPr lang="en-US" sz="2800" dirty="0">
                <a:solidFill>
                  <a:srgbClr val="FFFF00"/>
                </a:solidFill>
                <a:latin typeface="Times New Roman" pitchFamily="18" charset="0"/>
                <a:cs typeface="Times New Roman" pitchFamily="18" charset="0"/>
              </a:rPr>
              <a:t>	* 	</a:t>
            </a:r>
            <a:r>
              <a:rPr lang="en-US" sz="2800" dirty="0" err="1">
                <a:solidFill>
                  <a:srgbClr val="FFFF00"/>
                </a:solidFill>
                <a:latin typeface="Times New Roman" pitchFamily="18" charset="0"/>
                <a:cs typeface="Times New Roman" pitchFamily="18" charset="0"/>
              </a:rPr>
              <a:t>Urbanisation</a:t>
            </a:r>
            <a:r>
              <a:rPr lang="en-US" sz="2800" dirty="0">
                <a:solidFill>
                  <a:srgbClr val="FFFF00"/>
                </a:solidFill>
                <a:latin typeface="Times New Roman" pitchFamily="18" charset="0"/>
                <a:cs typeface="Times New Roman" pitchFamily="18" charset="0"/>
              </a:rPr>
              <a:t> process is increasing day by day.</a:t>
            </a:r>
          </a:p>
          <a:p>
            <a:pPr algn="just">
              <a:buNone/>
            </a:pPr>
            <a:r>
              <a:rPr lang="en-US" sz="2800" dirty="0">
                <a:solidFill>
                  <a:srgbClr val="FFFF00"/>
                </a:solidFill>
                <a:latin typeface="Times New Roman" pitchFamily="18" charset="0"/>
                <a:cs typeface="Times New Roman" pitchFamily="18" charset="0"/>
              </a:rPr>
              <a:t>	*	It increased from 17% to 43%.</a:t>
            </a:r>
          </a:p>
          <a:p>
            <a:pPr algn="just">
              <a:buNone/>
            </a:pPr>
            <a:r>
              <a:rPr lang="en-US" sz="2800" dirty="0">
                <a:solidFill>
                  <a:srgbClr val="FFFF00"/>
                </a:solidFill>
                <a:latin typeface="Times New Roman" pitchFamily="18" charset="0"/>
                <a:cs typeface="Times New Roman" pitchFamily="18" charset="0"/>
              </a:rPr>
              <a:t>	*	54 Cities in India are more than 1 million population.</a:t>
            </a:r>
          </a:p>
          <a:p>
            <a:pPr algn="just">
              <a:buNone/>
            </a:pPr>
            <a:r>
              <a:rPr lang="en-US" sz="2800" dirty="0">
                <a:solidFill>
                  <a:srgbClr val="FFFF00"/>
                </a:solidFill>
                <a:latin typeface="Times New Roman" pitchFamily="18" charset="0"/>
                <a:cs typeface="Times New Roman" pitchFamily="18" charset="0"/>
              </a:rPr>
              <a:t>	*	Increase in </a:t>
            </a:r>
            <a:r>
              <a:rPr lang="en-US" sz="2800" dirty="0" err="1">
                <a:solidFill>
                  <a:srgbClr val="FFFF00"/>
                </a:solidFill>
                <a:latin typeface="Times New Roman" pitchFamily="18" charset="0"/>
                <a:cs typeface="Times New Roman" pitchFamily="18" charset="0"/>
              </a:rPr>
              <a:t>urbanisation</a:t>
            </a:r>
            <a:r>
              <a:rPr lang="en-US" sz="2800" dirty="0">
                <a:solidFill>
                  <a:srgbClr val="FFFF00"/>
                </a:solidFill>
                <a:latin typeface="Times New Roman" pitchFamily="18" charset="0"/>
                <a:cs typeface="Times New Roman" pitchFamily="18" charset="0"/>
              </a:rPr>
              <a:t> requires  heavy expenditure. </a:t>
            </a:r>
          </a:p>
          <a:p>
            <a:pPr algn="just">
              <a:buNone/>
            </a:pPr>
            <a:endParaRPr lang="en-US" dirty="0"/>
          </a:p>
        </p:txBody>
      </p:sp>
      <p:sp>
        <p:nvSpPr>
          <p:cNvPr id="4" name="Right Arrow 3"/>
          <p:cNvSpPr/>
          <p:nvPr/>
        </p:nvSpPr>
        <p:spPr>
          <a:xfrm>
            <a:off x="38100" y="30480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Right Arrow 4"/>
          <p:cNvSpPr/>
          <p:nvPr/>
        </p:nvSpPr>
        <p:spPr>
          <a:xfrm>
            <a:off x="38100" y="457200"/>
            <a:ext cx="571500"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976217119"/>
      </p:ext>
    </p:extLst>
  </p:cSld>
  <p:clrMapOvr>
    <a:masterClrMapping/>
  </p:clrMapOvr>
  <mc:AlternateContent xmlns:mc="http://schemas.openxmlformats.org/markup-compatibility/2006" xmlns:p14="http://schemas.microsoft.com/office/powerpoint/2010/main">
    <mc:Choice Requires="p14">
      <p:transition spd="slow" p14:dur="2000" advTm="61374"/>
    </mc:Choice>
    <mc:Fallback xmlns="">
      <p:transition spd="slow" advTm="6137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par>
                                <p:cTn id="12" presetID="22" presetClass="entr" presetSubtype="4"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wipe(down)">
                                      <p:cBhvr>
                                        <p:cTn id="14" dur="500"/>
                                        <p:tgtEl>
                                          <p:spTgt spid="3">
                                            <p:txEl>
                                              <p:pRg st="1" end="1"/>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wipe(down)">
                                      <p:cBhvr>
                                        <p:cTn id="27" dur="500"/>
                                        <p:tgtEl>
                                          <p:spTgt spid="3">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wipe(down)">
                                      <p:cBhvr>
                                        <p:cTn id="33" dur="500"/>
                                        <p:tgtEl>
                                          <p:spTgt spid="3">
                                            <p:txEl>
                                              <p:pRg st="5" end="5"/>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wipe(down)">
                                      <p:cBhvr>
                                        <p:cTn id="36" dur="500"/>
                                        <p:tgtEl>
                                          <p:spTgt spid="3">
                                            <p:txEl>
                                              <p:pRg st="6" end="6"/>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52400"/>
            <a:ext cx="10972800" cy="5638800"/>
          </a:xfrm>
        </p:spPr>
        <p:txBody>
          <a:bodyPr/>
          <a:lstStyle/>
          <a:p>
            <a:pPr marL="514350" indent="-514350">
              <a:buNone/>
            </a:pPr>
            <a:r>
              <a:rPr lang="en-US" sz="3200" b="1" dirty="0">
                <a:solidFill>
                  <a:srgbClr val="FFFF00"/>
                </a:solidFill>
                <a:latin typeface="Times New Roman" pitchFamily="18" charset="0"/>
                <a:cs typeface="Times New Roman" pitchFamily="18" charset="0"/>
              </a:rPr>
              <a:t>	</a:t>
            </a:r>
            <a:r>
              <a:rPr lang="en-US" sz="3200" b="1" dirty="0" err="1">
                <a:latin typeface="Times New Roman" pitchFamily="18" charset="0"/>
                <a:cs typeface="Times New Roman" pitchFamily="18" charset="0"/>
              </a:rPr>
              <a:t>Industrialisation</a:t>
            </a:r>
            <a:r>
              <a:rPr lang="en-US" sz="3200" b="1" dirty="0">
                <a:latin typeface="Times New Roman" pitchFamily="18" charset="0"/>
                <a:cs typeface="Times New Roman" pitchFamily="18" charset="0"/>
              </a:rPr>
              <a:t> </a:t>
            </a:r>
          </a:p>
          <a:p>
            <a:pPr marL="880110" lvl="1" indent="-514350" algn="just">
              <a:buNone/>
            </a:pPr>
            <a:r>
              <a:rPr lang="en-US" sz="2400" b="1" dirty="0">
                <a:solidFill>
                  <a:srgbClr val="FFFF00"/>
                </a:solidFill>
                <a:latin typeface="Times New Roman" pitchFamily="18" charset="0"/>
                <a:cs typeface="Times New Roman" pitchFamily="18" charset="0"/>
              </a:rPr>
              <a:t>		*   Setting  up of industries requires huge 	investment and a long gestation   	     period. </a:t>
            </a:r>
          </a:p>
          <a:p>
            <a:pPr marL="880110" lvl="1" indent="-514350" algn="just">
              <a:buNone/>
            </a:pPr>
            <a:r>
              <a:rPr lang="en-US" sz="2400" b="1" dirty="0">
                <a:solidFill>
                  <a:srgbClr val="FFFF00"/>
                </a:solidFill>
                <a:latin typeface="Times New Roman" pitchFamily="18" charset="0"/>
                <a:cs typeface="Times New Roman" pitchFamily="18" charset="0"/>
              </a:rPr>
              <a:t>	*   Underdeveloped countries need a strong infrastructure like transport, 		     communication, power, fuel etc., </a:t>
            </a:r>
          </a:p>
          <a:p>
            <a:pPr marL="880110" lvl="1" indent="-514350">
              <a:buNone/>
            </a:pPr>
            <a:r>
              <a:rPr lang="en-US" sz="3200" b="1" dirty="0">
                <a:latin typeface="Times New Roman" pitchFamily="18" charset="0"/>
                <a:cs typeface="Times New Roman" pitchFamily="18" charset="0"/>
              </a:rPr>
              <a:t> Increase in grants in aid to State and U.T</a:t>
            </a:r>
          </a:p>
          <a:p>
            <a:pPr marL="880110" lvl="1" indent="-514350">
              <a:buNone/>
            </a:pPr>
            <a:r>
              <a:rPr lang="en-US" sz="2400" b="1" dirty="0">
                <a:solidFill>
                  <a:srgbClr val="FFFF00"/>
                </a:solidFill>
                <a:latin typeface="Times New Roman" pitchFamily="18" charset="0"/>
                <a:cs typeface="Times New Roman" pitchFamily="18" charset="0"/>
              </a:rPr>
              <a:t>		 * 	Grants are given to the State and Union Territories during the time of 			natural disasters. </a:t>
            </a:r>
          </a:p>
        </p:txBody>
      </p:sp>
      <p:sp>
        <p:nvSpPr>
          <p:cNvPr id="4" name="Right Arrow 3"/>
          <p:cNvSpPr/>
          <p:nvPr/>
        </p:nvSpPr>
        <p:spPr>
          <a:xfrm>
            <a:off x="41616" y="1143000"/>
            <a:ext cx="872783"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5" name="Right Arrow 4"/>
          <p:cNvSpPr/>
          <p:nvPr/>
        </p:nvSpPr>
        <p:spPr>
          <a:xfrm>
            <a:off x="38099" y="3505200"/>
            <a:ext cx="876299" cy="4572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001377867"/>
      </p:ext>
    </p:extLst>
  </p:cSld>
  <p:clrMapOvr>
    <a:masterClrMapping/>
  </p:clrMapOvr>
  <mc:AlternateContent xmlns:mc="http://schemas.openxmlformats.org/markup-compatibility/2006" xmlns:p14="http://schemas.microsoft.com/office/powerpoint/2010/main">
    <mc:Choice Requires="p14">
      <p:transition spd="slow" p14:dur="2000" advTm="62616"/>
    </mc:Choice>
    <mc:Fallback xmlns="">
      <p:transition spd="slow" advTm="6261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barn(inVertical)">
                                      <p:cBhvr>
                                        <p:cTn id="11" dur="500"/>
                                        <p:tgtEl>
                                          <p:spTgt spid="3">
                                            <p:txEl>
                                              <p:pRg st="0" end="0"/>
                                            </p:txEl>
                                          </p:spTgt>
                                        </p:tgtEl>
                                      </p:cBhvr>
                                    </p:animEffect>
                                  </p:childTnLst>
                                </p:cTn>
                              </p:par>
                              <p:par>
                                <p:cTn id="12" presetID="16" presetClass="entr" presetSubtype="21" fill="hold"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barn(inVertical)">
                                      <p:cBhvr>
                                        <p:cTn id="14" dur="500"/>
                                        <p:tgtEl>
                                          <p:spTgt spid="3">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barn(inVertical)">
                                      <p:cBhvr>
                                        <p:cTn id="26" dur="500"/>
                                        <p:tgtEl>
                                          <p:spTgt spid="3">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barn(inVertical)">
                                      <p:cBhvr>
                                        <p:cTn id="29"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67733"/>
            <a:ext cx="10131425" cy="1456267"/>
          </a:xfrm>
        </p:spPr>
        <p:txBody>
          <a:bodyPr>
            <a:normAutofit fontScale="90000"/>
          </a:bodyPr>
          <a:lstStyle/>
          <a:p>
            <a:pPr algn="ctr"/>
            <a:r>
              <a:rPr lang="en-US" sz="6000" b="1" dirty="0">
                <a:ln w="3175" cmpd="sng">
                  <a:solidFill>
                    <a:srgbClr val="FF0000"/>
                  </a:solidFill>
                </a:ln>
                <a:latin typeface="Algerian" pitchFamily="82" charset="0"/>
              </a:rPr>
              <a:t>Public revenue</a:t>
            </a:r>
            <a:br>
              <a:rPr lang="en-US" sz="5400" b="1" dirty="0">
                <a:ln w="3175" cmpd="sng">
                  <a:solidFill>
                    <a:srgbClr val="FF0000"/>
                  </a:solidFill>
                </a:ln>
                <a:latin typeface="Algerian" pitchFamily="82" charset="0"/>
              </a:rPr>
            </a:br>
            <a:r>
              <a:rPr lang="en-US" sz="5300" b="1" dirty="0">
                <a:ln w="3175" cmpd="sng">
                  <a:solidFill>
                    <a:srgbClr val="FF0000"/>
                  </a:solidFill>
                </a:ln>
                <a:solidFill>
                  <a:srgbClr val="FFFF00"/>
                </a:solidFill>
                <a:latin typeface="Algerian" pitchFamily="82" charset="0"/>
              </a:rPr>
              <a:t>meaning</a:t>
            </a:r>
          </a:p>
        </p:txBody>
      </p:sp>
      <p:sp>
        <p:nvSpPr>
          <p:cNvPr id="3" name="Content Placeholder 2"/>
          <p:cNvSpPr>
            <a:spLocks noGrp="1"/>
          </p:cNvSpPr>
          <p:nvPr>
            <p:ph idx="1"/>
          </p:nvPr>
        </p:nvSpPr>
        <p:spPr>
          <a:xfrm>
            <a:off x="685800" y="1761067"/>
            <a:ext cx="10439400" cy="1667933"/>
          </a:xfrm>
        </p:spPr>
        <p:txBody>
          <a:bodyPr>
            <a:noAutofit/>
          </a:bodyPr>
          <a:lstStyle/>
          <a:p>
            <a:pPr>
              <a:buNone/>
            </a:pPr>
            <a:r>
              <a:rPr lang="en-US" sz="600" dirty="0"/>
              <a:t> </a:t>
            </a:r>
          </a:p>
          <a:p>
            <a:pPr marL="0" indent="0" algn="ctr">
              <a:buNone/>
            </a:pPr>
            <a:r>
              <a:rPr lang="en-US" sz="1000" b="1" dirty="0">
                <a:solidFill>
                  <a:srgbClr val="FFFF00"/>
                </a:solidFill>
                <a:latin typeface="Times New Roman" pitchFamily="18" charset="0"/>
                <a:cs typeface="Times New Roman" pitchFamily="18" charset="0"/>
              </a:rPr>
              <a:t>			</a:t>
            </a:r>
          </a:p>
          <a:p>
            <a:pPr marL="0" indent="0" algn="ctr">
              <a:buNone/>
            </a:pPr>
            <a:r>
              <a:rPr lang="en-US" sz="2800" b="1" dirty="0">
                <a:solidFill>
                  <a:srgbClr val="FFFF00"/>
                </a:solidFill>
                <a:latin typeface="Times New Roman" pitchFamily="18" charset="0"/>
                <a:cs typeface="Times New Roman" pitchFamily="18" charset="0"/>
              </a:rPr>
              <a:t>		The  Income  of  the  Government  through  all  sources  is  called  public  income  or  public  revenue.  Some  of  the  sources  are  taxes, fees,  fines,  donations  etc., </a:t>
            </a:r>
          </a:p>
          <a:p>
            <a:pPr marL="0" indent="0" algn="ctr">
              <a:buNone/>
            </a:pPr>
            <a:endParaRPr lang="en-US" sz="600" dirty="0"/>
          </a:p>
          <a:p>
            <a:pPr algn="ctr">
              <a:buFont typeface="Arial" charset="0"/>
              <a:buChar char="•"/>
            </a:pPr>
            <a:endParaRPr lang="en-US" sz="600" dirty="0"/>
          </a:p>
          <a:p>
            <a:pPr algn="ctr">
              <a:buFont typeface="Arial" charset="0"/>
              <a:buChar char="•"/>
            </a:pPr>
            <a:endParaRPr lang="en-US" sz="600" dirty="0"/>
          </a:p>
          <a:p>
            <a:pPr algn="ctr">
              <a:buFont typeface="Arial" charset="0"/>
              <a:buChar char="•"/>
            </a:pPr>
            <a:endParaRPr lang="en-US" sz="600" dirty="0"/>
          </a:p>
          <a:p>
            <a:pPr marL="0" indent="0">
              <a:buNone/>
            </a:pPr>
            <a:r>
              <a:rPr lang="en-US" sz="600" dirty="0"/>
              <a:t> </a:t>
            </a:r>
          </a:p>
        </p:txBody>
      </p:sp>
      <p:cxnSp>
        <p:nvCxnSpPr>
          <p:cNvPr id="6" name="Straight Arrow Connector 5"/>
          <p:cNvCxnSpPr/>
          <p:nvPr/>
        </p:nvCxnSpPr>
        <p:spPr>
          <a:xfrm rot="5400000">
            <a:off x="6198659" y="4647142"/>
            <a:ext cx="609600" cy="2117"/>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8" name="Straight Connector 7"/>
          <p:cNvCxnSpPr/>
          <p:nvPr/>
        </p:nvCxnSpPr>
        <p:spPr>
          <a:xfrm>
            <a:off x="2235200" y="4953000"/>
            <a:ext cx="8026400" cy="1588"/>
          </a:xfrm>
          <a:prstGeom prst="line">
            <a:avLst/>
          </a:prstGeom>
        </p:spPr>
        <p:style>
          <a:lnRef idx="1">
            <a:schemeClr val="dk1"/>
          </a:lnRef>
          <a:fillRef idx="0">
            <a:schemeClr val="dk1"/>
          </a:fillRef>
          <a:effectRef idx="0">
            <a:schemeClr val="dk1"/>
          </a:effectRef>
          <a:fontRef idx="minor">
            <a:schemeClr val="tx1"/>
          </a:fontRef>
        </p:style>
      </p:cxnSp>
      <p:cxnSp>
        <p:nvCxnSpPr>
          <p:cNvPr id="10" name="Straight Arrow Connector 9"/>
          <p:cNvCxnSpPr/>
          <p:nvPr/>
        </p:nvCxnSpPr>
        <p:spPr>
          <a:xfrm rot="5400000">
            <a:off x="1969426" y="5219568"/>
            <a:ext cx="532606" cy="10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cxnSp>
        <p:nvCxnSpPr>
          <p:cNvPr id="11" name="Straight Arrow Connector 10"/>
          <p:cNvCxnSpPr/>
          <p:nvPr/>
        </p:nvCxnSpPr>
        <p:spPr>
          <a:xfrm rot="5400000">
            <a:off x="9995826" y="5219568"/>
            <a:ext cx="532606" cy="1059"/>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graphicFrame>
        <p:nvGraphicFramePr>
          <p:cNvPr id="5" name="Diagram 4"/>
          <p:cNvGraphicFramePr/>
          <p:nvPr>
            <p:extLst>
              <p:ext uri="{D42A27DB-BD31-4B8C-83A1-F6EECF244321}">
                <p14:modId xmlns:p14="http://schemas.microsoft.com/office/powerpoint/2010/main" val="888648134"/>
              </p:ext>
            </p:extLst>
          </p:nvPr>
        </p:nvGraphicFramePr>
        <p:xfrm>
          <a:off x="2260600" y="3352800"/>
          <a:ext cx="72644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2057400" y="3058180"/>
            <a:ext cx="8229600" cy="523220"/>
          </a:xfrm>
          <a:prstGeom prst="rect">
            <a:avLst/>
          </a:prstGeom>
          <a:noFill/>
        </p:spPr>
        <p:txBody>
          <a:bodyPr wrap="square" rtlCol="0">
            <a:spAutoFit/>
          </a:bodyPr>
          <a:lstStyle/>
          <a:p>
            <a:r>
              <a:rPr lang="en-US" sz="2800" b="1" u="sng" dirty="0">
                <a:ln>
                  <a:solidFill>
                    <a:srgbClr val="00B050"/>
                  </a:solidFill>
                </a:ln>
                <a:latin typeface="Cooper Black" pitchFamily="18" charset="0"/>
              </a:rPr>
              <a:t>CLASSIFICATION  OF  PUBLIC  REVENUE</a:t>
            </a:r>
          </a:p>
        </p:txBody>
      </p:sp>
      <p:sp>
        <p:nvSpPr>
          <p:cNvPr id="12" name="Right Arrow 11"/>
          <p:cNvSpPr/>
          <p:nvPr/>
        </p:nvSpPr>
        <p:spPr>
          <a:xfrm>
            <a:off x="41616" y="1524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60695815"/>
      </p:ext>
    </p:extLst>
  </p:cSld>
  <p:clrMapOvr>
    <a:masterClrMapping/>
  </p:clrMapOvr>
  <mc:AlternateContent xmlns:mc="http://schemas.openxmlformats.org/markup-compatibility/2006" xmlns:p14="http://schemas.microsoft.com/office/powerpoint/2010/main">
    <mc:Choice Requires="p14">
      <p:transition spd="slow" p14:dur="2000" advTm="43023"/>
    </mc:Choice>
    <mc:Fallback xmlns="">
      <p:transition spd="slow" advTm="4302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 calcmode="lin" valueType="num">
                                      <p:cBhvr>
                                        <p:cTn id="1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2" end="2"/>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 calcmode="lin" valueType="num">
                                      <p:cBhvr>
                                        <p:cTn id="22"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7">
                                            <p:txEl>
                                              <p:pRg st="0" end="0"/>
                                            </p:txEl>
                                          </p:spTgt>
                                        </p:tgtEl>
                                      </p:cBhvr>
                                    </p:animEffect>
                                  </p:childTnLst>
                                </p:cTn>
                              </p:par>
                              <p:par>
                                <p:cTn id="25" presetID="25"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30" dur="1000" fill="hold"/>
                                        <p:tgtEl>
                                          <p:spTgt spid="5"/>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AsOne/>
      </p:bldGraphic>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228600"/>
            <a:ext cx="10131425" cy="1456267"/>
          </a:xfrm>
        </p:spPr>
        <p:txBody>
          <a:bodyPr>
            <a:normAutofit fontScale="90000"/>
          </a:bodyPr>
          <a:lstStyle/>
          <a:p>
            <a:pPr algn="ctr"/>
            <a:r>
              <a:rPr lang="en-US" sz="5400" b="1" dirty="0">
                <a:ln w="3175" cmpd="sng">
                  <a:solidFill>
                    <a:srgbClr val="FF0000"/>
                  </a:solidFill>
                </a:ln>
                <a:latin typeface="Algerian" pitchFamily="82" charset="0"/>
              </a:rPr>
              <a:t>Tax Revenue </a:t>
            </a:r>
            <a:br>
              <a:rPr lang="en-US" sz="5400" b="1" dirty="0">
                <a:ln w="3175" cmpd="sng">
                  <a:solidFill>
                    <a:srgbClr val="FF0000"/>
                  </a:solidFill>
                </a:ln>
                <a:latin typeface="Algerian" pitchFamily="82" charset="0"/>
              </a:rPr>
            </a:br>
            <a:r>
              <a:rPr lang="en-US" sz="5400" b="1" dirty="0">
                <a:ln w="3175" cmpd="sng">
                  <a:solidFill>
                    <a:srgbClr val="FF0000"/>
                  </a:solidFill>
                </a:ln>
                <a:solidFill>
                  <a:srgbClr val="FFFF00"/>
                </a:solidFill>
                <a:latin typeface="Algerian" pitchFamily="82" charset="0"/>
              </a:rPr>
              <a:t>MEANING</a:t>
            </a:r>
          </a:p>
        </p:txBody>
      </p:sp>
      <p:sp>
        <p:nvSpPr>
          <p:cNvPr id="3" name="Content Placeholder 2"/>
          <p:cNvSpPr>
            <a:spLocks noGrp="1"/>
          </p:cNvSpPr>
          <p:nvPr>
            <p:ph idx="1"/>
          </p:nvPr>
        </p:nvSpPr>
        <p:spPr>
          <a:xfrm>
            <a:off x="609600" y="1600200"/>
            <a:ext cx="10972800" cy="2712720"/>
          </a:xfrm>
        </p:spPr>
        <p:txBody>
          <a:bodyPr/>
          <a:lstStyle/>
          <a:p>
            <a:pPr algn="just">
              <a:buNone/>
            </a:pPr>
            <a:r>
              <a:rPr lang="en-US" dirty="0"/>
              <a:t>			</a:t>
            </a:r>
            <a:r>
              <a:rPr lang="en-US" sz="3200" b="1" dirty="0">
                <a:solidFill>
                  <a:srgbClr val="FFFF00"/>
                </a:solidFill>
                <a:latin typeface="Times New Roman" pitchFamily="18" charset="0"/>
                <a:cs typeface="Times New Roman" pitchFamily="18" charset="0"/>
              </a:rPr>
              <a:t>Tax is a compulsory payment by the citizens to the government to meet the Public expenditure. It is legally imposed  by the Government on the tax payee and in no case tax payer can refuse to pay taxes to the government. </a:t>
            </a:r>
            <a:endParaRPr lang="en-US" b="1" dirty="0">
              <a:solidFill>
                <a:srgbClr val="FFFF00"/>
              </a:solidFill>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3"/>
          <a:srcRect/>
          <a:stretch>
            <a:fillRect/>
          </a:stretch>
        </p:blipFill>
        <p:spPr bwMode="auto">
          <a:xfrm>
            <a:off x="1752600" y="4081493"/>
            <a:ext cx="8686799" cy="2624107"/>
          </a:xfrm>
          <a:prstGeom prst="rect">
            <a:avLst/>
          </a:prstGeom>
          <a:noFill/>
          <a:ln w="9525">
            <a:noFill/>
            <a:miter lim="800000"/>
            <a:headEnd/>
            <a:tailEnd/>
          </a:ln>
          <a:effectLst/>
        </p:spPr>
      </p:pic>
      <p:sp>
        <p:nvSpPr>
          <p:cNvPr id="5" name="Right Arrow 4"/>
          <p:cNvSpPr/>
          <p:nvPr/>
        </p:nvSpPr>
        <p:spPr>
          <a:xfrm>
            <a:off x="41616" y="1524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02015397"/>
      </p:ext>
    </p:extLst>
  </p:cSld>
  <p:clrMapOvr>
    <a:masterClrMapping/>
  </p:clrMapOvr>
  <mc:AlternateContent xmlns:mc="http://schemas.openxmlformats.org/markup-compatibility/2006" xmlns:p14="http://schemas.microsoft.com/office/powerpoint/2010/main">
    <mc:Choice Requires="p14">
      <p:transition spd="slow" p14:dur="2000" advTm="56211"/>
    </mc:Choice>
    <mc:Fallback xmlns="">
      <p:transition spd="slow" advTm="562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barn(inVertical)">
                                      <p:cBhvr>
                                        <p:cTn id="16" dur="500"/>
                                        <p:tgtEl>
                                          <p:spTgt spid="1027"/>
                                        </p:tgtEl>
                                      </p:cBhvr>
                                    </p:animEffect>
                                  </p:childTnLst>
                                </p:cTn>
                              </p:par>
                            </p:childTnLst>
                          </p:cTn>
                        </p:par>
                      </p:childTnLst>
                    </p:cTn>
                  </p:par>
                  <p:par>
                    <p:cTn id="17" fill="hold">
                      <p:stCondLst>
                        <p:cond delay="indefinite"/>
                      </p:stCondLst>
                      <p:childTnLst>
                        <p:par>
                          <p:cTn id="18" fill="hold">
                            <p:stCondLst>
                              <p:cond delay="0"/>
                            </p:stCondLst>
                            <p:childTnLst>
                              <p:par>
                                <p:cTn id="19" presetID="25" presetClass="entr" presetSubtype="0"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p:cTn id="21"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2"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3"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4"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5"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6"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7"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28" dur="1000" decel="50000">
                                          <p:stCondLst>
                                            <p:cond delay="0"/>
                                          </p:stCondLst>
                                        </p:cTn>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143000"/>
            <a:ext cx="11506200" cy="5638800"/>
          </a:xfrm>
          <a:ln w="76200">
            <a:solidFill>
              <a:schemeClr val="tx1"/>
            </a:solidFill>
          </a:ln>
        </p:spPr>
        <p:txBody>
          <a:bodyPr>
            <a:normAutofit/>
          </a:bodyPr>
          <a:lstStyle/>
          <a:p>
            <a:pPr>
              <a:buNone/>
            </a:pPr>
            <a:r>
              <a:rPr lang="en-US" sz="2800" b="1" dirty="0">
                <a:solidFill>
                  <a:srgbClr val="FFFF00"/>
                </a:solidFill>
                <a:latin typeface="Times New Roman" pitchFamily="18" charset="0"/>
                <a:cs typeface="Times New Roman" pitchFamily="18" charset="0"/>
              </a:rPr>
              <a:t>	“ </a:t>
            </a:r>
            <a:r>
              <a:rPr lang="en-US" sz="2800" b="1" i="1" dirty="0">
                <a:solidFill>
                  <a:srgbClr val="FFFF00"/>
                </a:solidFill>
                <a:latin typeface="Times New Roman" pitchFamily="18" charset="0"/>
                <a:cs typeface="Times New Roman" pitchFamily="18" charset="0"/>
              </a:rPr>
              <a:t>A tax is a compulsory payment made by a person or a firm to </a:t>
            </a:r>
          </a:p>
          <a:p>
            <a:pPr>
              <a:buNone/>
            </a:pPr>
            <a:r>
              <a:rPr lang="en-US" sz="2800" b="1" i="1" dirty="0">
                <a:solidFill>
                  <a:srgbClr val="FFFF00"/>
                </a:solidFill>
                <a:latin typeface="Times New Roman" pitchFamily="18" charset="0"/>
                <a:cs typeface="Times New Roman" pitchFamily="18" charset="0"/>
              </a:rPr>
              <a:t>a government without reference to any benefit the payer may    </a:t>
            </a:r>
          </a:p>
          <a:p>
            <a:pPr>
              <a:buNone/>
            </a:pPr>
            <a:r>
              <a:rPr lang="en-US" sz="2800" b="1" i="1" dirty="0">
                <a:solidFill>
                  <a:srgbClr val="FFFF00"/>
                </a:solidFill>
                <a:latin typeface="Times New Roman" pitchFamily="18" charset="0"/>
                <a:cs typeface="Times New Roman" pitchFamily="18" charset="0"/>
              </a:rPr>
              <a:t>derive from the Government”</a:t>
            </a:r>
            <a:r>
              <a:rPr lang="en-US" sz="2800" b="1" dirty="0">
                <a:solidFill>
                  <a:srgbClr val="FFFF00"/>
                </a:solidFill>
                <a:latin typeface="Times New Roman" pitchFamily="18" charset="0"/>
                <a:cs typeface="Times New Roman" pitchFamily="18" charset="0"/>
              </a:rPr>
              <a:t>																														</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Anatol</a:t>
            </a:r>
            <a:r>
              <a:rPr lang="en-US"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Murad</a:t>
            </a:r>
            <a:endParaRPr lang="en-US" sz="2800" b="1" i="1" dirty="0">
              <a:latin typeface="Times New Roman" pitchFamily="18" charset="0"/>
              <a:cs typeface="Times New Roman" pitchFamily="18" charset="0"/>
            </a:endParaRPr>
          </a:p>
          <a:p>
            <a:pPr>
              <a:buNone/>
            </a:pPr>
            <a:endParaRPr lang="en-US" sz="2800" b="1" i="1" dirty="0">
              <a:solidFill>
                <a:srgbClr val="FFFF00"/>
              </a:solidFill>
              <a:latin typeface="Times New Roman" pitchFamily="18" charset="0"/>
              <a:cs typeface="Times New Roman" pitchFamily="18" charset="0"/>
            </a:endParaRPr>
          </a:p>
          <a:p>
            <a:pPr>
              <a:buNone/>
            </a:pPr>
            <a:endParaRPr lang="en-US" sz="2800" b="1" i="1" dirty="0">
              <a:solidFill>
                <a:srgbClr val="FFFF00"/>
              </a:solidFill>
              <a:latin typeface="Times New Roman" pitchFamily="18" charset="0"/>
              <a:cs typeface="Times New Roman" pitchFamily="18" charset="0"/>
            </a:endParaRPr>
          </a:p>
          <a:p>
            <a:pPr>
              <a:buNone/>
            </a:pPr>
            <a:r>
              <a:rPr lang="en-US" sz="2800" b="1" i="1" dirty="0">
                <a:solidFill>
                  <a:srgbClr val="FFFF00"/>
                </a:solidFill>
                <a:latin typeface="Times New Roman" pitchFamily="18" charset="0"/>
                <a:cs typeface="Times New Roman" pitchFamily="18" charset="0"/>
              </a:rPr>
              <a:t>		“A Tax is a compulsory contribution imposed by public  authority, </a:t>
            </a:r>
          </a:p>
          <a:p>
            <a:pPr>
              <a:buNone/>
            </a:pPr>
            <a:r>
              <a:rPr lang="en-US" sz="2800" b="1" i="1" dirty="0">
                <a:solidFill>
                  <a:srgbClr val="FFFF00"/>
                </a:solidFill>
                <a:latin typeface="Times New Roman" pitchFamily="18" charset="0"/>
                <a:cs typeface="Times New Roman" pitchFamily="18" charset="0"/>
              </a:rPr>
              <a:t>irrespective of the exact amount of service rendered to  the tax  </a:t>
            </a:r>
          </a:p>
          <a:p>
            <a:pPr>
              <a:buNone/>
            </a:pPr>
            <a:r>
              <a:rPr lang="en-US" sz="2800" b="1" i="1" dirty="0">
                <a:solidFill>
                  <a:srgbClr val="FFFF00"/>
                </a:solidFill>
                <a:latin typeface="Times New Roman" pitchFamily="18" charset="0"/>
                <a:cs typeface="Times New Roman" pitchFamily="18" charset="0"/>
              </a:rPr>
              <a:t>payer in return and not imposed as a penalty for any legal Offence.” 													</a:t>
            </a:r>
            <a:r>
              <a:rPr lang="en-US" sz="2800" b="1" i="1" dirty="0">
                <a:latin typeface="Times New Roman" pitchFamily="18" charset="0"/>
                <a:cs typeface="Times New Roman" pitchFamily="18" charset="0"/>
              </a:rPr>
              <a:t>							</a:t>
            </a:r>
            <a:r>
              <a:rPr lang="en-US" sz="3200" b="1" i="1" dirty="0">
                <a:latin typeface="Times New Roman" pitchFamily="18" charset="0"/>
                <a:cs typeface="Times New Roman" pitchFamily="18" charset="0"/>
              </a:rPr>
              <a:t>- Dalton</a:t>
            </a:r>
            <a:endParaRPr lang="en-US" sz="3200" b="1" dirty="0">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4161" y="4509655"/>
            <a:ext cx="1453039"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3200" y="1494971"/>
            <a:ext cx="1453039" cy="2010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52600" y="76200"/>
            <a:ext cx="9448800" cy="707886"/>
          </a:xfrm>
          <a:prstGeom prst="rect">
            <a:avLst/>
          </a:prstGeom>
          <a:noFill/>
        </p:spPr>
        <p:txBody>
          <a:bodyPr wrap="square" rtlCol="0">
            <a:spAutoFit/>
          </a:bodyPr>
          <a:lstStyle/>
          <a:p>
            <a:pPr algn="ctr"/>
            <a:r>
              <a:rPr lang="en-US" sz="4000" dirty="0">
                <a:ln>
                  <a:solidFill>
                    <a:srgbClr val="FF0000"/>
                  </a:solidFill>
                </a:ln>
                <a:latin typeface="Algerian" pitchFamily="82" charset="0"/>
              </a:rPr>
              <a:t>TAX REVENUE - DEFINITION</a:t>
            </a:r>
          </a:p>
        </p:txBody>
      </p:sp>
      <p:cxnSp>
        <p:nvCxnSpPr>
          <p:cNvPr id="7" name="Straight Connector 6"/>
          <p:cNvCxnSpPr/>
          <p:nvPr/>
        </p:nvCxnSpPr>
        <p:spPr>
          <a:xfrm>
            <a:off x="381000" y="4038600"/>
            <a:ext cx="11506200" cy="0"/>
          </a:xfrm>
          <a:prstGeom prst="line">
            <a:avLst/>
          </a:prstGeom>
          <a:ln/>
        </p:spPr>
        <p:style>
          <a:lnRef idx="3">
            <a:schemeClr val="accent6"/>
          </a:lnRef>
          <a:fillRef idx="0">
            <a:schemeClr val="accent6"/>
          </a:fillRef>
          <a:effectRef idx="2">
            <a:schemeClr val="accent6"/>
          </a:effectRef>
          <a:fontRef idx="minor">
            <a:schemeClr val="tx1"/>
          </a:fontRef>
        </p:style>
      </p:cxnSp>
      <p:sp>
        <p:nvSpPr>
          <p:cNvPr id="10" name="Right Arrow 9"/>
          <p:cNvSpPr/>
          <p:nvPr/>
        </p:nvSpPr>
        <p:spPr>
          <a:xfrm>
            <a:off x="41616" y="1524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0028353"/>
      </p:ext>
    </p:extLst>
  </p:cSld>
  <p:clrMapOvr>
    <a:masterClrMapping/>
  </p:clrMapOvr>
  <mc:AlternateContent xmlns:mc="http://schemas.openxmlformats.org/markup-compatibility/2006" xmlns:p14="http://schemas.microsoft.com/office/powerpoint/2010/main">
    <mc:Choice Requires="p14">
      <p:transition spd="slow" p14:dur="2000" advTm="50522"/>
    </mc:Choice>
    <mc:Fallback xmlns="">
      <p:transition spd="slow" advTm="505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par>
                                <p:cTn id="12" presetID="6" presetClass="entr" presetSubtype="16" fill="hold" grpId="0" nodeType="withEffect">
                                  <p:stCondLst>
                                    <p:cond delay="0"/>
                                  </p:stCondLst>
                                  <p:childTnLst>
                                    <p:set>
                                      <p:cBhvr>
                                        <p:cTn id="13" dur="1" fill="hold">
                                          <p:stCondLst>
                                            <p:cond delay="0"/>
                                          </p:stCondLst>
                                        </p:cTn>
                                        <p:tgtEl>
                                          <p:spTgt spid="3">
                                            <p:bg/>
                                          </p:spTgt>
                                        </p:tgtEl>
                                        <p:attrNameLst>
                                          <p:attrName>style.visibility</p:attrName>
                                        </p:attrNameLst>
                                      </p:cBhvr>
                                      <p:to>
                                        <p:strVal val="visible"/>
                                      </p:to>
                                    </p:set>
                                    <p:animEffect transition="in" filter="circle(in)">
                                      <p:cBhvr>
                                        <p:cTn id="14" dur="2000"/>
                                        <p:tgtEl>
                                          <p:spTgt spid="3">
                                            <p:bg/>
                                          </p:spTgt>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circle(in)">
                                      <p:cBhvr>
                                        <p:cTn id="17" dur="2000"/>
                                        <p:tgtEl>
                                          <p:spTgt spid="3">
                                            <p:txEl>
                                              <p:pRg st="0" end="0"/>
                                            </p:txEl>
                                          </p:spTgt>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wheel(1)">
                                      <p:cBhvr>
                                        <p:cTn id="26" dur="2000"/>
                                        <p:tgtEl>
                                          <p:spTgt spid="3">
                                            <p:txEl>
                                              <p:pRg st="5" end="5"/>
                                            </p:txEl>
                                          </p:spTgt>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heel(1)">
                                      <p:cBhvr>
                                        <p:cTn id="29" dur="2000"/>
                                        <p:tgtEl>
                                          <p:spTgt spid="3">
                                            <p:txEl>
                                              <p:pRg st="6" end="6"/>
                                            </p:txEl>
                                          </p:spTgt>
                                        </p:tgtEl>
                                      </p:cBhvr>
                                    </p:animEffect>
                                  </p:childTnLst>
                                </p:cTn>
                              </p:par>
                              <p:par>
                                <p:cTn id="30" presetID="21" presetClass="entr" presetSubtype="1"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wheel(1)">
                                      <p:cBhvr>
                                        <p:cTn id="32" dur="2000"/>
                                        <p:tgtEl>
                                          <p:spTgt spid="3">
                                            <p:txEl>
                                              <p:pRg st="7" end="7"/>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wipe(down)">
                                      <p:cBhvr>
                                        <p:cTn id="35" dur="500"/>
                                        <p:tgtEl>
                                          <p:spTgt spid="7"/>
                                        </p:tgtEl>
                                      </p:cBhvr>
                                    </p:animEffect>
                                  </p:childTnLst>
                                </p:cTn>
                              </p:par>
                              <p:par>
                                <p:cTn id="36" presetID="6" presetClass="entr" presetSubtype="16" fill="hold" nodeType="withEffect">
                                  <p:stCondLst>
                                    <p:cond delay="0"/>
                                  </p:stCondLst>
                                  <p:childTnLst>
                                    <p:set>
                                      <p:cBhvr>
                                        <p:cTn id="37" dur="1" fill="hold">
                                          <p:stCondLst>
                                            <p:cond delay="0"/>
                                          </p:stCondLst>
                                        </p:cTn>
                                        <p:tgtEl>
                                          <p:spTgt spid="8195"/>
                                        </p:tgtEl>
                                        <p:attrNameLst>
                                          <p:attrName>style.visibility</p:attrName>
                                        </p:attrNameLst>
                                      </p:cBhvr>
                                      <p:to>
                                        <p:strVal val="visible"/>
                                      </p:to>
                                    </p:set>
                                    <p:animEffect transition="in" filter="circle(in)">
                                      <p:cBhvr>
                                        <p:cTn id="38" dur="2000"/>
                                        <p:tgtEl>
                                          <p:spTgt spid="8195"/>
                                        </p:tgtEl>
                                      </p:cBhvr>
                                    </p:animEffect>
                                  </p:childTnLst>
                                </p:cTn>
                              </p:par>
                              <p:par>
                                <p:cTn id="39" presetID="22" presetClass="entr" presetSubtype="4" fill="hold" nodeType="withEffect">
                                  <p:stCondLst>
                                    <p:cond delay="0"/>
                                  </p:stCondLst>
                                  <p:childTnLst>
                                    <p:set>
                                      <p:cBhvr>
                                        <p:cTn id="40" dur="1" fill="hold">
                                          <p:stCondLst>
                                            <p:cond delay="0"/>
                                          </p:stCondLst>
                                        </p:cTn>
                                        <p:tgtEl>
                                          <p:spTgt spid="8194"/>
                                        </p:tgtEl>
                                        <p:attrNameLst>
                                          <p:attrName>style.visibility</p:attrName>
                                        </p:attrNameLst>
                                      </p:cBhvr>
                                      <p:to>
                                        <p:strVal val="visible"/>
                                      </p:to>
                                    </p:set>
                                    <p:animEffect transition="in" filter="wipe(down)">
                                      <p:cBhvr>
                                        <p:cTn id="41"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2" grpId="0"/>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57912"/>
            <a:ext cx="10972800" cy="819912"/>
          </a:xfrm>
        </p:spPr>
        <p:txBody>
          <a:bodyPr>
            <a:noAutofit/>
          </a:bodyPr>
          <a:lstStyle/>
          <a:p>
            <a:pPr algn="ctr"/>
            <a:r>
              <a:rPr lang="en-US" sz="5400" b="1" dirty="0">
                <a:ln w="3175" cmpd="sng">
                  <a:solidFill>
                    <a:srgbClr val="FF0000"/>
                  </a:solidFill>
                </a:ln>
                <a:latin typeface="Algerian" pitchFamily="82" charset="0"/>
              </a:rPr>
              <a:t>Characteristics</a:t>
            </a:r>
            <a:r>
              <a:rPr lang="en-US" sz="6000" b="1" dirty="0">
                <a:ln w="3175" cmpd="sng">
                  <a:solidFill>
                    <a:srgbClr val="FF0000"/>
                  </a:solidFill>
                </a:ln>
                <a:latin typeface="Algerian" pitchFamily="82" charset="0"/>
              </a:rPr>
              <a:t> of Tax</a:t>
            </a:r>
          </a:p>
        </p:txBody>
      </p:sp>
      <p:sp>
        <p:nvSpPr>
          <p:cNvPr id="3" name="Content Placeholder 2"/>
          <p:cNvSpPr>
            <a:spLocks noGrp="1"/>
          </p:cNvSpPr>
          <p:nvPr>
            <p:ph idx="1"/>
          </p:nvPr>
        </p:nvSpPr>
        <p:spPr>
          <a:xfrm>
            <a:off x="762000" y="1371600"/>
            <a:ext cx="10972800" cy="4800600"/>
          </a:xfrm>
        </p:spPr>
        <p:txBody>
          <a:bodyPr>
            <a:normAutofit fontScale="25000" lnSpcReduction="20000"/>
          </a:bodyPr>
          <a:lstStyle/>
          <a:p>
            <a:pPr>
              <a:buNone/>
            </a:pPr>
            <a:r>
              <a:rPr lang="en-US" sz="8000" dirty="0">
                <a:solidFill>
                  <a:srgbClr val="FF0000"/>
                </a:solidFill>
              </a:rPr>
              <a:t>1)</a:t>
            </a:r>
            <a:r>
              <a:rPr lang="en-US" sz="2800" dirty="0">
                <a:solidFill>
                  <a:srgbClr val="FFFF00"/>
                </a:solidFill>
                <a:latin typeface="Times New Roman" pitchFamily="18" charset="0"/>
                <a:cs typeface="Times New Roman" pitchFamily="18" charset="0"/>
              </a:rPr>
              <a:t>		</a:t>
            </a:r>
            <a:r>
              <a:rPr lang="en-US" sz="8600" dirty="0">
                <a:solidFill>
                  <a:srgbClr val="FFFF00"/>
                </a:solidFill>
                <a:latin typeface="Times New Roman" pitchFamily="18" charset="0"/>
                <a:cs typeface="Times New Roman" pitchFamily="18" charset="0"/>
              </a:rPr>
              <a:t>It is a compulsory payment made to the Government. </a:t>
            </a:r>
          </a:p>
          <a:p>
            <a:pPr>
              <a:buNone/>
            </a:pPr>
            <a:r>
              <a:rPr lang="en-US" sz="8600" dirty="0">
                <a:solidFill>
                  <a:srgbClr val="FF0000"/>
                </a:solidFill>
                <a:latin typeface="Times New Roman" pitchFamily="18" charset="0"/>
                <a:cs typeface="Times New Roman" pitchFamily="18" charset="0"/>
              </a:rPr>
              <a:t>2)</a:t>
            </a:r>
            <a:r>
              <a:rPr lang="en-US" sz="8600" dirty="0">
                <a:solidFill>
                  <a:srgbClr val="FFFF00"/>
                </a:solidFill>
                <a:latin typeface="Times New Roman" pitchFamily="18" charset="0"/>
                <a:cs typeface="Times New Roman" pitchFamily="18" charset="0"/>
              </a:rPr>
              <a:t>		People on whom a tax is imposed must pay the tax.</a:t>
            </a:r>
          </a:p>
          <a:p>
            <a:pPr>
              <a:buNone/>
            </a:pPr>
            <a:r>
              <a:rPr lang="en-US" sz="8600" dirty="0">
                <a:solidFill>
                  <a:srgbClr val="FF0000"/>
                </a:solidFill>
                <a:latin typeface="Times New Roman" pitchFamily="18" charset="0"/>
                <a:cs typeface="Times New Roman" pitchFamily="18" charset="0"/>
              </a:rPr>
              <a:t>3)	</a:t>
            </a:r>
            <a:r>
              <a:rPr lang="en-US" sz="8600" dirty="0">
                <a:solidFill>
                  <a:srgbClr val="FFFF00"/>
                </a:solidFill>
                <a:latin typeface="Times New Roman" pitchFamily="18" charset="0"/>
                <a:cs typeface="Times New Roman" pitchFamily="18" charset="0"/>
              </a:rPr>
              <a:t>	Refusing to pay is a punishable offence.</a:t>
            </a:r>
          </a:p>
          <a:p>
            <a:pPr>
              <a:buNone/>
            </a:pPr>
            <a:r>
              <a:rPr lang="en-US" sz="8600" dirty="0">
                <a:solidFill>
                  <a:srgbClr val="FF0000"/>
                </a:solidFill>
                <a:latin typeface="Times New Roman" pitchFamily="18" charset="0"/>
                <a:cs typeface="Times New Roman" pitchFamily="18" charset="0"/>
              </a:rPr>
              <a:t>4)</a:t>
            </a:r>
            <a:r>
              <a:rPr lang="en-US" sz="8600" dirty="0">
                <a:solidFill>
                  <a:srgbClr val="FFFF00"/>
                </a:solidFill>
                <a:latin typeface="Times New Roman" pitchFamily="18" charset="0"/>
                <a:cs typeface="Times New Roman" pitchFamily="18" charset="0"/>
              </a:rPr>
              <a:t>		There is no quid pro quo between a tax payer and  public authorities. </a:t>
            </a:r>
          </a:p>
          <a:p>
            <a:pPr>
              <a:buNone/>
            </a:pPr>
            <a:r>
              <a:rPr lang="en-US" sz="8600" dirty="0">
                <a:solidFill>
                  <a:srgbClr val="FF0000"/>
                </a:solidFill>
                <a:latin typeface="Times New Roman" pitchFamily="18" charset="0"/>
                <a:cs typeface="Times New Roman" pitchFamily="18" charset="0"/>
              </a:rPr>
              <a:t>5)</a:t>
            </a:r>
            <a:r>
              <a:rPr lang="en-US" sz="8600" dirty="0">
                <a:solidFill>
                  <a:srgbClr val="FFFF00"/>
                </a:solidFill>
                <a:latin typeface="Times New Roman" pitchFamily="18" charset="0"/>
                <a:cs typeface="Times New Roman" pitchFamily="18" charset="0"/>
              </a:rPr>
              <a:t>		Every tax involves some sacrifice on part of the tax  payer.</a:t>
            </a:r>
          </a:p>
          <a:p>
            <a:pPr marL="514350" indent="-514350">
              <a:buClr>
                <a:srgbClr val="FF0000"/>
              </a:buClr>
              <a:buAutoNum type="arabicParenR" startAt="6"/>
            </a:pPr>
            <a:r>
              <a:rPr lang="en-US" sz="8600" dirty="0">
                <a:solidFill>
                  <a:srgbClr val="FFFF00"/>
                </a:solidFill>
                <a:latin typeface="Times New Roman" pitchFamily="18" charset="0"/>
                <a:cs typeface="Times New Roman" pitchFamily="18" charset="0"/>
              </a:rPr>
              <a:t>It is not levied as a fine or penalty for breaking law. </a:t>
            </a:r>
          </a:p>
          <a:p>
            <a:pPr marL="514350" indent="-514350">
              <a:buAutoNum type="arabicParenR" startAt="6"/>
            </a:pPr>
            <a:endParaRPr lang="en-US" sz="5500" dirty="0">
              <a:solidFill>
                <a:srgbClr val="FFFF00"/>
              </a:solidFill>
              <a:latin typeface="Times New Roman" pitchFamily="18" charset="0"/>
              <a:cs typeface="Times New Roman" pitchFamily="18" charset="0"/>
            </a:endParaRPr>
          </a:p>
          <a:p>
            <a:pPr algn="ctr">
              <a:buNone/>
            </a:pPr>
            <a:r>
              <a:rPr lang="en-US" sz="9600" b="1" i="1" u="sng" dirty="0"/>
              <a:t>SOURCES OF TAX REVENUE</a:t>
            </a:r>
          </a:p>
          <a:p>
            <a:pPr algn="ctr">
              <a:buNone/>
            </a:pPr>
            <a:endParaRPr lang="en-US" sz="4900" b="1" i="1" u="sng" dirty="0"/>
          </a:p>
          <a:p>
            <a:pPr lvl="8">
              <a:buFont typeface="Wingdings" pitchFamily="2" charset="2"/>
              <a:buChar char="v"/>
            </a:pPr>
            <a:r>
              <a:rPr lang="en-US" sz="6400" b="1" dirty="0">
                <a:solidFill>
                  <a:srgbClr val="FFFF00"/>
                </a:solidFill>
                <a:latin typeface="Times New Roman" pitchFamily="18" charset="0"/>
                <a:cs typeface="Times New Roman" pitchFamily="18" charset="0"/>
              </a:rPr>
              <a:t>INCOME TAX</a:t>
            </a:r>
          </a:p>
          <a:p>
            <a:pPr lvl="8">
              <a:buFont typeface="Wingdings" pitchFamily="2" charset="2"/>
              <a:buChar char="v"/>
            </a:pPr>
            <a:r>
              <a:rPr lang="en-US" sz="6400" b="1" dirty="0">
                <a:solidFill>
                  <a:srgbClr val="FFFF00"/>
                </a:solidFill>
                <a:latin typeface="Times New Roman" pitchFamily="18" charset="0"/>
                <a:cs typeface="Times New Roman" pitchFamily="18" charset="0"/>
              </a:rPr>
              <a:t> CORPORATE TAX</a:t>
            </a:r>
          </a:p>
          <a:p>
            <a:pPr lvl="8">
              <a:buFont typeface="Wingdings" pitchFamily="2" charset="2"/>
              <a:buChar char="v"/>
            </a:pPr>
            <a:r>
              <a:rPr lang="en-US" sz="6400" b="1" dirty="0">
                <a:solidFill>
                  <a:srgbClr val="FFFF00"/>
                </a:solidFill>
                <a:latin typeface="Times New Roman" pitchFamily="18" charset="0"/>
                <a:cs typeface="Times New Roman" pitchFamily="18" charset="0"/>
              </a:rPr>
              <a:t> SALES TAX</a:t>
            </a:r>
          </a:p>
          <a:p>
            <a:pPr lvl="8">
              <a:buFont typeface="Wingdings" pitchFamily="2" charset="2"/>
              <a:buChar char="v"/>
            </a:pPr>
            <a:r>
              <a:rPr lang="en-US" sz="6400" b="1" dirty="0">
                <a:solidFill>
                  <a:srgbClr val="FFFF00"/>
                </a:solidFill>
                <a:latin typeface="Times New Roman" pitchFamily="18" charset="0"/>
                <a:cs typeface="Times New Roman" pitchFamily="18" charset="0"/>
              </a:rPr>
              <a:t> SURCHARGE AND</a:t>
            </a:r>
          </a:p>
          <a:p>
            <a:pPr lvl="8">
              <a:buFont typeface="Wingdings" pitchFamily="2" charset="2"/>
              <a:buChar char="v"/>
            </a:pPr>
            <a:r>
              <a:rPr lang="en-US" sz="6400" b="1" dirty="0">
                <a:solidFill>
                  <a:srgbClr val="FFFF00"/>
                </a:solidFill>
                <a:latin typeface="Times New Roman" pitchFamily="18" charset="0"/>
                <a:cs typeface="Times New Roman" pitchFamily="18" charset="0"/>
              </a:rPr>
              <a:t> CESS</a:t>
            </a:r>
          </a:p>
          <a:p>
            <a:pPr algn="ctr">
              <a:buNone/>
            </a:pPr>
            <a:endParaRPr lang="en-US" sz="2000" b="1" i="1" u="sng" dirty="0"/>
          </a:p>
          <a:p>
            <a:pPr algn="ctr">
              <a:buNone/>
            </a:pPr>
            <a:endParaRPr lang="en-US" sz="2000" b="1" i="1" u="sng" dirty="0"/>
          </a:p>
          <a:p>
            <a:pPr algn="ctr">
              <a:buNone/>
            </a:pPr>
            <a:endParaRPr lang="en-US" sz="2000" dirty="0"/>
          </a:p>
        </p:txBody>
      </p:sp>
      <p:sp>
        <p:nvSpPr>
          <p:cNvPr id="4" name="Right Arrow 3"/>
          <p:cNvSpPr/>
          <p:nvPr/>
        </p:nvSpPr>
        <p:spPr>
          <a:xfrm>
            <a:off x="0" y="76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80848406"/>
      </p:ext>
    </p:extLst>
  </p:cSld>
  <p:clrMapOvr>
    <a:masterClrMapping/>
  </p:clrMapOvr>
  <mc:AlternateContent xmlns:mc="http://schemas.openxmlformats.org/markup-compatibility/2006" xmlns:p14="http://schemas.microsoft.com/office/powerpoint/2010/main">
    <mc:Choice Requires="p14">
      <p:transition spd="slow" p14:dur="2000" advTm="89936"/>
    </mc:Choice>
    <mc:Fallback xmlns="">
      <p:transition spd="slow" advTm="8993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barn(inVertical)">
                                      <p:cBhvr>
                                        <p:cTn id="23" dur="500"/>
                                        <p:tgtEl>
                                          <p:spTgt spid="3">
                                            <p:txEl>
                                              <p:pRg st="3" end="3"/>
                                            </p:txEl>
                                          </p:spTgt>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barn(inVertical)">
                                      <p:cBhvr>
                                        <p:cTn id="29" dur="500"/>
                                        <p:tgtEl>
                                          <p:spTgt spid="3">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barn(inVertical)">
                                      <p:cBhvr>
                                        <p:cTn id="34" dur="500"/>
                                        <p:tgtEl>
                                          <p:spTgt spid="3">
                                            <p:txEl>
                                              <p:pRg st="7" end="7"/>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barn(inVertical)">
                                      <p:cBhvr>
                                        <p:cTn id="37" dur="500"/>
                                        <p:tgtEl>
                                          <p:spTgt spid="3">
                                            <p:txEl>
                                              <p:pRg st="9" end="9"/>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3">
                                            <p:txEl>
                                              <p:pRg st="10" end="10"/>
                                            </p:txEl>
                                          </p:spTgt>
                                        </p:tgtEl>
                                        <p:attrNameLst>
                                          <p:attrName>style.visibility</p:attrName>
                                        </p:attrNameLst>
                                      </p:cBhvr>
                                      <p:to>
                                        <p:strVal val="visible"/>
                                      </p:to>
                                    </p:set>
                                    <p:animEffect transition="in" filter="barn(inVertical)">
                                      <p:cBhvr>
                                        <p:cTn id="40" dur="500"/>
                                        <p:tgtEl>
                                          <p:spTgt spid="3">
                                            <p:txEl>
                                              <p:pRg st="10" end="10"/>
                                            </p:txEl>
                                          </p:spTgt>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animEffect transition="in" filter="barn(inVertical)">
                                      <p:cBhvr>
                                        <p:cTn id="43" dur="500"/>
                                        <p:tgtEl>
                                          <p:spTgt spid="3">
                                            <p:txEl>
                                              <p:pRg st="11" end="11"/>
                                            </p:txEl>
                                          </p:spTgt>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
                                            <p:txEl>
                                              <p:pRg st="12" end="12"/>
                                            </p:txEl>
                                          </p:spTgt>
                                        </p:tgtEl>
                                        <p:attrNameLst>
                                          <p:attrName>style.visibility</p:attrName>
                                        </p:attrNameLst>
                                      </p:cBhvr>
                                      <p:to>
                                        <p:strVal val="visible"/>
                                      </p:to>
                                    </p:set>
                                    <p:animEffect transition="in" filter="barn(inVertical)">
                                      <p:cBhvr>
                                        <p:cTn id="46" dur="500"/>
                                        <p:tgtEl>
                                          <p:spTgt spid="3">
                                            <p:txEl>
                                              <p:pRg st="12" end="12"/>
                                            </p:txEl>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barn(inVertical)">
                                      <p:cBhvr>
                                        <p:cTn id="49" dur="500"/>
                                        <p:tgtEl>
                                          <p:spTgt spid="3">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89467"/>
            <a:ext cx="10131425" cy="1456267"/>
          </a:xfrm>
        </p:spPr>
        <p:txBody>
          <a:bodyPr>
            <a:normAutofit/>
          </a:bodyPr>
          <a:lstStyle/>
          <a:p>
            <a:pPr algn="ctr"/>
            <a:r>
              <a:rPr lang="en-US" sz="4800" b="1" dirty="0">
                <a:ln w="3175" cmpd="sng">
                  <a:solidFill>
                    <a:srgbClr val="FF0000"/>
                  </a:solidFill>
                </a:ln>
                <a:latin typeface="Algerian" pitchFamily="82" charset="0"/>
              </a:rPr>
              <a:t>Non  Tax  Revenue</a:t>
            </a:r>
          </a:p>
        </p:txBody>
      </p:sp>
      <p:sp>
        <p:nvSpPr>
          <p:cNvPr id="3" name="Content Placeholder 2"/>
          <p:cNvSpPr>
            <a:spLocks noGrp="1"/>
          </p:cNvSpPr>
          <p:nvPr>
            <p:ph idx="1"/>
          </p:nvPr>
        </p:nvSpPr>
        <p:spPr>
          <a:xfrm>
            <a:off x="-152400" y="381000"/>
            <a:ext cx="12192000" cy="1295400"/>
          </a:xfrm>
        </p:spPr>
        <p:txBody>
          <a:bodyPr>
            <a:normAutofit fontScale="85000" lnSpcReduction="20000"/>
          </a:bodyPr>
          <a:lstStyle/>
          <a:p>
            <a:pPr algn="just">
              <a:buNone/>
            </a:pPr>
            <a:r>
              <a:rPr lang="en-US" sz="2800" dirty="0"/>
              <a:t>			</a:t>
            </a:r>
          </a:p>
          <a:p>
            <a:pPr algn="ctr">
              <a:buNone/>
            </a:pPr>
            <a:r>
              <a:rPr lang="en-US" sz="2800" b="1" dirty="0">
                <a:solidFill>
                  <a:srgbClr val="FFFF00"/>
                </a:solidFill>
                <a:latin typeface="Times New Roman" pitchFamily="18" charset="0"/>
                <a:cs typeface="Times New Roman" pitchFamily="18" charset="0"/>
              </a:rPr>
              <a:t>	</a:t>
            </a:r>
            <a:r>
              <a:rPr lang="en-US" sz="3000" b="1" dirty="0">
                <a:solidFill>
                  <a:srgbClr val="FFFF00"/>
                </a:solidFill>
                <a:latin typeface="Times New Roman" pitchFamily="18" charset="0"/>
                <a:cs typeface="Times New Roman" pitchFamily="18" charset="0"/>
              </a:rPr>
              <a:t>The Revenue obtained by the Government from sources other than tax is called Non Tax Revenue</a:t>
            </a:r>
            <a:endParaRPr lang="en-US" sz="3900" b="1" dirty="0">
              <a:solidFill>
                <a:srgbClr val="FFFF00"/>
              </a:solidFill>
              <a:latin typeface="Times New Roman" pitchFamily="18" charset="0"/>
              <a:cs typeface="Times New Roman" pitchFamily="18" charset="0"/>
            </a:endParaRPr>
          </a:p>
          <a:p>
            <a:pPr algn="just">
              <a:buNone/>
            </a:pPr>
            <a:endParaRPr lang="en-US" sz="2000" dirty="0"/>
          </a:p>
        </p:txBody>
      </p:sp>
      <p:graphicFrame>
        <p:nvGraphicFramePr>
          <p:cNvPr id="4" name="Table 3"/>
          <p:cNvGraphicFramePr>
            <a:graphicFrameLocks noGrp="1"/>
          </p:cNvGraphicFramePr>
          <p:nvPr>
            <p:extLst>
              <p:ext uri="{D42A27DB-BD31-4B8C-83A1-F6EECF244321}">
                <p14:modId xmlns:p14="http://schemas.microsoft.com/office/powerpoint/2010/main" val="2400277493"/>
              </p:ext>
            </p:extLst>
          </p:nvPr>
        </p:nvGraphicFramePr>
        <p:xfrm>
          <a:off x="152400" y="1447800"/>
          <a:ext cx="11963400" cy="4912548"/>
        </p:xfrm>
        <a:graphic>
          <a:graphicData uri="http://schemas.openxmlformats.org/drawingml/2006/table">
            <a:tbl>
              <a:tblPr firstRow="1" bandRow="1">
                <a:effectLst>
                  <a:innerShdw blurRad="63500" dist="50800" dir="16200000">
                    <a:prstClr val="black">
                      <a:alpha val="50000"/>
                    </a:prstClr>
                  </a:innerShdw>
                </a:effectLst>
                <a:tableStyleId>{93296810-A885-4BE3-A3E7-6D5BEEA58F35}</a:tableStyleId>
              </a:tblPr>
              <a:tblGrid>
                <a:gridCol w="2667000">
                  <a:extLst>
                    <a:ext uri="{9D8B030D-6E8A-4147-A177-3AD203B41FA5}">
                      <a16:colId xmlns:a16="http://schemas.microsoft.com/office/drawing/2014/main" val="20000"/>
                    </a:ext>
                  </a:extLst>
                </a:gridCol>
                <a:gridCol w="9296400">
                  <a:extLst>
                    <a:ext uri="{9D8B030D-6E8A-4147-A177-3AD203B41FA5}">
                      <a16:colId xmlns:a16="http://schemas.microsoft.com/office/drawing/2014/main" val="20001"/>
                    </a:ext>
                  </a:extLst>
                </a:gridCol>
              </a:tblGrid>
              <a:tr h="556448">
                <a:tc>
                  <a:txBody>
                    <a:bodyPr/>
                    <a:lstStyle/>
                    <a:p>
                      <a:pPr algn="ctr"/>
                      <a:r>
                        <a:rPr lang="en-US" sz="2200" b="1" dirty="0">
                          <a:latin typeface="Times New Roman" pitchFamily="18" charset="0"/>
                          <a:cs typeface="Times New Roman" pitchFamily="18" charset="0"/>
                        </a:rPr>
                        <a:t>Sources</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tc>
                  <a:txBody>
                    <a:bodyPr/>
                    <a:lstStyle/>
                    <a:p>
                      <a:pPr algn="ctr"/>
                      <a:r>
                        <a:rPr lang="en-US" sz="2200" b="1" dirty="0">
                          <a:latin typeface="Times New Roman" pitchFamily="18" charset="0"/>
                          <a:cs typeface="Times New Roman" pitchFamily="18" charset="0"/>
                        </a:rPr>
                        <a:t>Description </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extLst>
                  <a:ext uri="{0D108BD9-81ED-4DB2-BD59-A6C34878D82A}">
                    <a16:rowId xmlns:a16="http://schemas.microsoft.com/office/drawing/2014/main" val="10000"/>
                  </a:ext>
                </a:extLst>
              </a:tr>
              <a:tr h="1399354">
                <a:tc>
                  <a:txBody>
                    <a:bodyPr/>
                    <a:lstStyle/>
                    <a:p>
                      <a:r>
                        <a:rPr lang="en-US" sz="2200" b="1" dirty="0">
                          <a:latin typeface="Times New Roman" pitchFamily="18" charset="0"/>
                          <a:cs typeface="Times New Roman" pitchFamily="18" charset="0"/>
                        </a:rPr>
                        <a:t>Fees</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FFC000"/>
                    </a:solidFill>
                  </a:tcPr>
                </a:tc>
                <a:tc>
                  <a:txBody>
                    <a:bodyPr/>
                    <a:lstStyle/>
                    <a:p>
                      <a:pPr algn="l"/>
                      <a:r>
                        <a:rPr lang="en-US" sz="2200" b="1" dirty="0">
                          <a:latin typeface="Times New Roman" pitchFamily="18" charset="0"/>
                          <a:cs typeface="Times New Roman" pitchFamily="18" charset="0"/>
                        </a:rPr>
                        <a:t>1)  It is charged by Public authorities for rendering a service to the citizens.</a:t>
                      </a:r>
                      <a:r>
                        <a:rPr lang="en-US" sz="2200" b="1" baseline="0" dirty="0">
                          <a:latin typeface="Times New Roman" pitchFamily="18" charset="0"/>
                          <a:cs typeface="Times New Roman" pitchFamily="18" charset="0"/>
                        </a:rPr>
                        <a:t> </a:t>
                      </a:r>
                    </a:p>
                    <a:p>
                      <a:pPr algn="l"/>
                      <a:r>
                        <a:rPr lang="en-US" sz="2200" b="1" dirty="0">
                          <a:latin typeface="Times New Roman" pitchFamily="18" charset="0"/>
                          <a:cs typeface="Times New Roman" pitchFamily="18" charset="0"/>
                        </a:rPr>
                        <a:t>2)  There is no compulsion to pay fees.</a:t>
                      </a:r>
                    </a:p>
                    <a:p>
                      <a:pPr algn="l"/>
                      <a:r>
                        <a:rPr lang="en-US" sz="2200" b="1" dirty="0">
                          <a:latin typeface="Times New Roman" pitchFamily="18" charset="0"/>
                          <a:cs typeface="Times New Roman" pitchFamily="18" charset="0"/>
                        </a:rPr>
                        <a:t>3)   The Government provides certain services and charges certain fees for them </a:t>
                      </a:r>
                    </a:p>
                    <a:p>
                      <a:pPr algn="l"/>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Eg</a:t>
                      </a:r>
                      <a:r>
                        <a:rPr lang="en-US" sz="2200" b="1" dirty="0">
                          <a:latin typeface="Times New Roman" pitchFamily="18" charset="0"/>
                          <a:cs typeface="Times New Roman" pitchFamily="18" charset="0"/>
                        </a:rPr>
                        <a:t>)</a:t>
                      </a:r>
                      <a:r>
                        <a:rPr lang="en-US" sz="2200" b="1" baseline="0" dirty="0">
                          <a:latin typeface="Times New Roman" pitchFamily="18" charset="0"/>
                          <a:cs typeface="Times New Roman" pitchFamily="18" charset="0"/>
                        </a:rPr>
                        <a:t> Fees are charged for issuing of passports, driving licenses etc., </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FFC000"/>
                    </a:solidFill>
                  </a:tcPr>
                </a:tc>
                <a:extLst>
                  <a:ext uri="{0D108BD9-81ED-4DB2-BD59-A6C34878D82A}">
                    <a16:rowId xmlns:a16="http://schemas.microsoft.com/office/drawing/2014/main" val="10001"/>
                  </a:ext>
                </a:extLst>
              </a:tr>
              <a:tr h="1155700">
                <a:tc>
                  <a:txBody>
                    <a:bodyPr/>
                    <a:lstStyle/>
                    <a:p>
                      <a:r>
                        <a:rPr lang="en-US" sz="2200" b="1" dirty="0">
                          <a:latin typeface="Times New Roman" pitchFamily="18" charset="0"/>
                          <a:cs typeface="Times New Roman" pitchFamily="18" charset="0"/>
                        </a:rPr>
                        <a:t>Fine</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tc>
                  <a:txBody>
                    <a:bodyPr/>
                    <a:lstStyle/>
                    <a:p>
                      <a:pPr marL="342900" indent="-342900" algn="l">
                        <a:buAutoNum type="arabicParenR"/>
                      </a:pPr>
                      <a:r>
                        <a:rPr lang="en-US" sz="2200" b="1" dirty="0">
                          <a:latin typeface="Times New Roman" pitchFamily="18" charset="0"/>
                          <a:cs typeface="Times New Roman" pitchFamily="18" charset="0"/>
                        </a:rPr>
                        <a:t>It is a </a:t>
                      </a:r>
                      <a:r>
                        <a:rPr lang="en-US" sz="2200" b="1" baseline="0" dirty="0">
                          <a:latin typeface="Times New Roman" pitchFamily="18" charset="0"/>
                          <a:cs typeface="Times New Roman" pitchFamily="18" charset="0"/>
                        </a:rPr>
                        <a:t> penalty imposed on an individual for violating the law. </a:t>
                      </a:r>
                    </a:p>
                    <a:p>
                      <a:pPr marL="342900" indent="-342900" algn="l">
                        <a:buNone/>
                      </a:pPr>
                      <a:r>
                        <a:rPr lang="en-US" sz="2200" b="1" baseline="0" dirty="0">
                          <a:latin typeface="Times New Roman" pitchFamily="18" charset="0"/>
                          <a:cs typeface="Times New Roman" pitchFamily="18" charset="0"/>
                        </a:rPr>
                        <a:t>      (</a:t>
                      </a:r>
                      <a:r>
                        <a:rPr lang="en-US" sz="2200" b="1" baseline="0" dirty="0" err="1">
                          <a:latin typeface="Times New Roman" pitchFamily="18" charset="0"/>
                          <a:cs typeface="Times New Roman" pitchFamily="18" charset="0"/>
                        </a:rPr>
                        <a:t>eg</a:t>
                      </a:r>
                      <a:r>
                        <a:rPr lang="en-US" sz="2200" b="1" baseline="0" dirty="0">
                          <a:latin typeface="Times New Roman" pitchFamily="18" charset="0"/>
                          <a:cs typeface="Times New Roman" pitchFamily="18" charset="0"/>
                        </a:rPr>
                        <a:t>) i) Violation of traffic rules </a:t>
                      </a:r>
                    </a:p>
                    <a:p>
                      <a:pPr marL="342900" indent="-342900" algn="l">
                        <a:buNone/>
                      </a:pPr>
                      <a:r>
                        <a:rPr lang="en-US" sz="2200" b="1" baseline="0" dirty="0">
                          <a:latin typeface="Times New Roman" pitchFamily="18" charset="0"/>
                          <a:cs typeface="Times New Roman" pitchFamily="18" charset="0"/>
                        </a:rPr>
                        <a:t>2)  Payment of taxes after the stipulated time  </a:t>
                      </a:r>
                      <a:endParaRPr lang="en-US" sz="2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extLst>
                  <a:ext uri="{0D108BD9-81ED-4DB2-BD59-A6C34878D82A}">
                    <a16:rowId xmlns:a16="http://schemas.microsoft.com/office/drawing/2014/main" val="10002"/>
                  </a:ext>
                </a:extLst>
              </a:tr>
              <a:tr h="796472">
                <a:tc>
                  <a:txBody>
                    <a:bodyPr/>
                    <a:lstStyle/>
                    <a:p>
                      <a:r>
                        <a:rPr lang="en-US" sz="2200" b="1" dirty="0">
                          <a:latin typeface="Times New Roman" pitchFamily="18" charset="0"/>
                          <a:cs typeface="Times New Roman" pitchFamily="18" charset="0"/>
                        </a:rPr>
                        <a:t>Earnings from Public Enterprises</a:t>
                      </a:r>
                      <a:endParaRPr lang="en-US" sz="2200" b="1" dirty="0">
                        <a:solidFill>
                          <a:schemeClr val="tx1"/>
                        </a:solidFill>
                        <a:latin typeface="Times New Roman" pitchFamily="18" charset="0"/>
                        <a:cs typeface="Times New Roman" pitchFamily="18" charset="0"/>
                      </a:endParaRPr>
                    </a:p>
                  </a:txBody>
                  <a:tcPr marL="121920" marR="121920">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B050"/>
                    </a:solidFill>
                  </a:tcPr>
                </a:tc>
                <a:tc>
                  <a:txBody>
                    <a:bodyPr/>
                    <a:lstStyle/>
                    <a:p>
                      <a:pPr marL="342900" indent="-342900" algn="l">
                        <a:buAutoNum type="arabicParenR"/>
                      </a:pPr>
                      <a:r>
                        <a:rPr lang="en-US" sz="2200" b="1" dirty="0">
                          <a:latin typeface="Times New Roman" pitchFamily="18" charset="0"/>
                          <a:cs typeface="Times New Roman" pitchFamily="18" charset="0"/>
                        </a:rPr>
                        <a:t>Some of the public Sector enterprises make a good amount of profit </a:t>
                      </a:r>
                    </a:p>
                    <a:p>
                      <a:pPr marL="457200" indent="-457200" algn="l">
                        <a:buAutoNum type="arabicParenR" startAt="2"/>
                      </a:pPr>
                      <a:r>
                        <a:rPr lang="en-US" sz="2200" b="1" dirty="0">
                          <a:latin typeface="Times New Roman" pitchFamily="18" charset="0"/>
                          <a:cs typeface="Times New Roman" pitchFamily="18" charset="0"/>
                        </a:rPr>
                        <a:t>These profits gained by the Government can be utilized for public expenditure. </a:t>
                      </a:r>
                    </a:p>
                    <a:p>
                      <a:pPr marL="457200" indent="-457200" algn="l">
                        <a:buAutoNum type="arabicParenR" startAt="2"/>
                      </a:pPr>
                      <a:endParaRPr lang="en-US" sz="2200" b="1" dirty="0">
                        <a:solidFill>
                          <a:schemeClr val="tx1"/>
                        </a:solidFill>
                        <a:latin typeface="Times New Roman" pitchFamily="18" charset="0"/>
                        <a:cs typeface="Times New Roman" pitchFamily="18" charset="0"/>
                      </a:endParaRPr>
                    </a:p>
                  </a:txBody>
                  <a:tcPr marL="121920" marR="121920">
                    <a:lnB w="12700" cap="flat" cmpd="sng" algn="ctr">
                      <a:solidFill>
                        <a:schemeClr val="tx1"/>
                      </a:solidFill>
                      <a:prstDash val="solid"/>
                      <a:round/>
                      <a:headEnd type="none" w="med" len="med"/>
                      <a:tailEnd type="none" w="med" len="med"/>
                    </a:lnB>
                    <a:cell3D prstMaterial="dkEdge">
                      <a:bevel w="77470" h="12700" prst="softRound"/>
                      <a:lightRig rig="flood" dir="t"/>
                    </a:cell3D>
                    <a:solidFill>
                      <a:srgbClr val="00B050"/>
                    </a:solidFill>
                  </a:tcPr>
                </a:tc>
                <a:extLst>
                  <a:ext uri="{0D108BD9-81ED-4DB2-BD59-A6C34878D82A}">
                    <a16:rowId xmlns:a16="http://schemas.microsoft.com/office/drawing/2014/main" val="10003"/>
                  </a:ext>
                </a:extLst>
              </a:tr>
            </a:tbl>
          </a:graphicData>
        </a:graphic>
      </p:graphicFrame>
      <p:sp>
        <p:nvSpPr>
          <p:cNvPr id="5" name="Right Arrow 4"/>
          <p:cNvSpPr/>
          <p:nvPr/>
        </p:nvSpPr>
        <p:spPr>
          <a:xfrm>
            <a:off x="-263184" y="76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545" t="15171" r="12159" b="26826"/>
          <a:stretch/>
        </p:blipFill>
        <p:spPr bwMode="auto">
          <a:xfrm>
            <a:off x="10744200" y="6400466"/>
            <a:ext cx="1295400" cy="3693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51834093"/>
      </p:ext>
    </p:extLst>
  </p:cSld>
  <p:clrMapOvr>
    <a:masterClrMapping/>
  </p:clrMapOvr>
  <mc:AlternateContent xmlns:mc="http://schemas.openxmlformats.org/markup-compatibility/2006" xmlns:p14="http://schemas.microsoft.com/office/powerpoint/2010/main">
    <mc:Choice Requires="p14">
      <p:transition spd="slow" p14:dur="2000" advTm="107971"/>
    </mc:Choice>
    <mc:Fallback xmlns="">
      <p:transition spd="slow" advTm="10797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1000"/>
                                        <p:tgtEl>
                                          <p:spTgt spid="3">
                                            <p:txEl>
                                              <p:pRg st="1" end="1"/>
                                            </p:txEl>
                                          </p:spTgt>
                                        </p:tgtEl>
                                      </p:cBhvr>
                                    </p:animEffect>
                                    <p:anim calcmode="lin" valueType="num">
                                      <p:cBhvr>
                                        <p:cTn id="2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67023548"/>
              </p:ext>
            </p:extLst>
          </p:nvPr>
        </p:nvGraphicFramePr>
        <p:xfrm>
          <a:off x="0" y="533400"/>
          <a:ext cx="12192000" cy="5867400"/>
        </p:xfrm>
        <a:graphic>
          <a:graphicData uri="http://schemas.openxmlformats.org/drawingml/2006/table">
            <a:tbl>
              <a:tblPr firstRow="1" bandRow="1">
                <a:effectLst>
                  <a:innerShdw blurRad="114300">
                    <a:prstClr val="black"/>
                  </a:innerShdw>
                </a:effectLst>
                <a:tableStyleId>{93296810-A885-4BE3-A3E7-6D5BEEA58F35}</a:tableStyleId>
              </a:tblPr>
              <a:tblGrid>
                <a:gridCol w="2696307">
                  <a:extLst>
                    <a:ext uri="{9D8B030D-6E8A-4147-A177-3AD203B41FA5}">
                      <a16:colId xmlns:a16="http://schemas.microsoft.com/office/drawing/2014/main" val="20000"/>
                    </a:ext>
                  </a:extLst>
                </a:gridCol>
                <a:gridCol w="9495693">
                  <a:extLst>
                    <a:ext uri="{9D8B030D-6E8A-4147-A177-3AD203B41FA5}">
                      <a16:colId xmlns:a16="http://schemas.microsoft.com/office/drawing/2014/main" val="20001"/>
                    </a:ext>
                  </a:extLst>
                </a:gridCol>
              </a:tblGrid>
              <a:tr h="617838">
                <a:tc>
                  <a:txBody>
                    <a:bodyPr/>
                    <a:lstStyle/>
                    <a:p>
                      <a:pPr algn="ctr"/>
                      <a:r>
                        <a:rPr lang="en-US" sz="3200" b="1" dirty="0">
                          <a:latin typeface="Times New Roman" pitchFamily="18" charset="0"/>
                          <a:cs typeface="Times New Roman" pitchFamily="18" charset="0"/>
                        </a:rPr>
                        <a:t>Sources</a:t>
                      </a:r>
                      <a:endParaRPr lang="en-US" sz="32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tcPr>
                </a:tc>
                <a:tc>
                  <a:txBody>
                    <a:bodyPr/>
                    <a:lstStyle/>
                    <a:p>
                      <a:pPr algn="ctr"/>
                      <a:r>
                        <a:rPr lang="en-US" sz="3200" b="1" dirty="0">
                          <a:latin typeface="Times New Roman" pitchFamily="18" charset="0"/>
                          <a:cs typeface="Times New Roman" pitchFamily="18" charset="0"/>
                        </a:rPr>
                        <a:t>Description </a:t>
                      </a:r>
                      <a:endParaRPr lang="en-US" sz="3200" b="1" dirty="0">
                        <a:solidFill>
                          <a:schemeClr val="tx1"/>
                        </a:solidFill>
                        <a:latin typeface="Times New Roman" pitchFamily="18" charset="0"/>
                        <a:cs typeface="Times New Roman" pitchFamily="18" charset="0"/>
                      </a:endParaRPr>
                    </a:p>
                  </a:txBody>
                  <a:tcPr marL="121920" marR="121920">
                    <a:cell3D prstMaterial="dkEdge">
                      <a:bevel h="50800" prst="divot"/>
                      <a:lightRig rig="flood" dir="t"/>
                    </a:cell3D>
                  </a:tcPr>
                </a:tc>
                <a:extLst>
                  <a:ext uri="{0D108BD9-81ED-4DB2-BD59-A6C34878D82A}">
                    <a16:rowId xmlns:a16="http://schemas.microsoft.com/office/drawing/2014/main" val="10000"/>
                  </a:ext>
                </a:extLst>
              </a:tr>
              <a:tr h="1604885">
                <a:tc>
                  <a:txBody>
                    <a:bodyPr/>
                    <a:lstStyle/>
                    <a:p>
                      <a:r>
                        <a:rPr lang="en-US" sz="2400" b="1" dirty="0">
                          <a:solidFill>
                            <a:schemeClr val="bg1"/>
                          </a:solidFill>
                          <a:latin typeface="Times New Roman" pitchFamily="18" charset="0"/>
                          <a:cs typeface="Times New Roman" pitchFamily="18" charset="0"/>
                        </a:rPr>
                        <a:t>Special</a:t>
                      </a:r>
                      <a:r>
                        <a:rPr lang="en-US" sz="2400" b="1" baseline="0" dirty="0">
                          <a:solidFill>
                            <a:schemeClr val="bg1"/>
                          </a:solidFill>
                          <a:latin typeface="Times New Roman" pitchFamily="18" charset="0"/>
                          <a:cs typeface="Times New Roman" pitchFamily="18" charset="0"/>
                        </a:rPr>
                        <a:t> Assessment of betterment levy</a:t>
                      </a:r>
                      <a:endParaRPr lang="en-US" sz="2400" b="1" dirty="0">
                        <a:solidFill>
                          <a:schemeClr val="bg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00B050"/>
                    </a:solidFill>
                  </a:tcPr>
                </a:tc>
                <a:tc>
                  <a:txBody>
                    <a:bodyPr/>
                    <a:lstStyle/>
                    <a:p>
                      <a:pPr marL="457200" indent="-457200" algn="l">
                        <a:buFont typeface="+mj-lt"/>
                        <a:buAutoNum type="arabicPeriod"/>
                      </a:pPr>
                      <a:r>
                        <a:rPr lang="en-US" sz="2400" b="1" dirty="0">
                          <a:solidFill>
                            <a:schemeClr val="bg1"/>
                          </a:solidFill>
                          <a:latin typeface="Times New Roman" pitchFamily="18" charset="0"/>
                          <a:cs typeface="Times New Roman" pitchFamily="18" charset="0"/>
                        </a:rPr>
                        <a:t>It is a special charge levied on certain members of the community                                                                                                                   who are benefited by the government projects.</a:t>
                      </a:r>
                    </a:p>
                    <a:p>
                      <a:pPr algn="l"/>
                      <a:r>
                        <a:rPr lang="en-US" sz="2400" b="1" baseline="0" dirty="0">
                          <a:solidFill>
                            <a:schemeClr val="bg1"/>
                          </a:solidFill>
                          <a:latin typeface="Times New Roman" pitchFamily="18" charset="0"/>
                          <a:cs typeface="Times New Roman" pitchFamily="18" charset="0"/>
                        </a:rPr>
                        <a:t> </a:t>
                      </a:r>
                      <a:r>
                        <a:rPr lang="en-US" sz="2400" b="1" dirty="0" err="1">
                          <a:solidFill>
                            <a:schemeClr val="bg1"/>
                          </a:solidFill>
                          <a:latin typeface="Times New Roman" pitchFamily="18" charset="0"/>
                          <a:cs typeface="Times New Roman" pitchFamily="18" charset="0"/>
                        </a:rPr>
                        <a:t>Eg</a:t>
                      </a:r>
                      <a:r>
                        <a:rPr lang="en-US" sz="2400" b="1" dirty="0">
                          <a:solidFill>
                            <a:schemeClr val="bg1"/>
                          </a:solidFill>
                          <a:latin typeface="Times New Roman" pitchFamily="18" charset="0"/>
                          <a:cs typeface="Times New Roman" pitchFamily="18" charset="0"/>
                        </a:rPr>
                        <a:t>. Due to the Public park or due to the construction of  road, people     in that locality experience that benefits .</a:t>
                      </a:r>
                    </a:p>
                  </a:txBody>
                  <a:tcPr marL="121920" marR="121920">
                    <a:cell3D prstMaterial="dkEdge">
                      <a:bevel h="50800" prst="divot"/>
                      <a:lightRig rig="flood" dir="t"/>
                    </a:cell3D>
                    <a:solidFill>
                      <a:srgbClr val="00B050"/>
                    </a:solidFill>
                  </a:tcPr>
                </a:tc>
                <a:extLst>
                  <a:ext uri="{0D108BD9-81ED-4DB2-BD59-A6C34878D82A}">
                    <a16:rowId xmlns:a16="http://schemas.microsoft.com/office/drawing/2014/main" val="10001"/>
                  </a:ext>
                </a:extLst>
              </a:tr>
              <a:tr h="2289632">
                <a:tc>
                  <a:txBody>
                    <a:bodyPr/>
                    <a:lstStyle/>
                    <a:p>
                      <a:pPr algn="l"/>
                      <a:r>
                        <a:rPr lang="en-US" sz="2400" b="1" dirty="0">
                          <a:latin typeface="Times New Roman" pitchFamily="18" charset="0"/>
                          <a:cs typeface="Times New Roman" pitchFamily="18" charset="0"/>
                        </a:rPr>
                        <a:t>Gifts</a:t>
                      </a:r>
                      <a:r>
                        <a:rPr lang="en-US" sz="2400" b="1" baseline="0" dirty="0">
                          <a:latin typeface="Times New Roman" pitchFamily="18" charset="0"/>
                          <a:cs typeface="Times New Roman" pitchFamily="18" charset="0"/>
                        </a:rPr>
                        <a:t>, Grants and Aids</a:t>
                      </a:r>
                      <a:endParaRPr lang="en-US" sz="24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chemeClr val="tx1"/>
                    </a:solidFill>
                  </a:tcPr>
                </a:tc>
                <a:tc>
                  <a:txBody>
                    <a:bodyPr/>
                    <a:lstStyle/>
                    <a:p>
                      <a:pPr marL="457200" indent="-457200" algn="l">
                        <a:buFont typeface="+mj-lt"/>
                        <a:buAutoNum type="arabicPeriod"/>
                      </a:pPr>
                      <a:r>
                        <a:rPr lang="en-US" sz="2400" b="1" dirty="0">
                          <a:latin typeface="Times New Roman" pitchFamily="18" charset="0"/>
                          <a:cs typeface="Times New Roman" pitchFamily="18" charset="0"/>
                        </a:rPr>
                        <a:t>Grant from one Government to another is an important source of  revenue in modern days. </a:t>
                      </a:r>
                    </a:p>
                    <a:p>
                      <a:pPr marL="457200" indent="-457200" algn="l">
                        <a:buFont typeface="+mj-lt"/>
                        <a:buAutoNum type="arabicPeriod"/>
                      </a:pPr>
                      <a:r>
                        <a:rPr lang="en-US" sz="2400" b="1" dirty="0">
                          <a:latin typeface="Times New Roman" pitchFamily="18" charset="0"/>
                          <a:cs typeface="Times New Roman" pitchFamily="18" charset="0"/>
                        </a:rPr>
                        <a:t>Centre  → State  → Local Government </a:t>
                      </a:r>
                    </a:p>
                    <a:p>
                      <a:pPr marL="457200" indent="-457200" algn="l">
                        <a:buFont typeface="+mj-lt"/>
                        <a:buAutoNum type="arabicPeriod"/>
                      </a:pPr>
                      <a:r>
                        <a:rPr lang="en-US" sz="2400" b="1" dirty="0">
                          <a:latin typeface="Times New Roman" pitchFamily="18" charset="0"/>
                          <a:cs typeface="Times New Roman" pitchFamily="18" charset="0"/>
                        </a:rPr>
                        <a:t> Developing countries receive  military aid, food aid and   technological aid from other countries. </a:t>
                      </a:r>
                      <a:endParaRPr lang="en-US" sz="2400" b="1" dirty="0">
                        <a:solidFill>
                          <a:schemeClr val="tx1"/>
                        </a:solidFill>
                        <a:latin typeface="Times New Roman" pitchFamily="18" charset="0"/>
                        <a:cs typeface="Times New Roman" pitchFamily="18" charset="0"/>
                      </a:endParaRPr>
                    </a:p>
                  </a:txBody>
                  <a:tcPr marL="121920" marR="121920">
                    <a:cell3D prstMaterial="dkEdge">
                      <a:bevel h="50800" prst="divot"/>
                      <a:lightRig rig="flood" dir="t"/>
                    </a:cell3D>
                    <a:solidFill>
                      <a:schemeClr val="tx1"/>
                    </a:solidFill>
                  </a:tcPr>
                </a:tc>
                <a:extLst>
                  <a:ext uri="{0D108BD9-81ED-4DB2-BD59-A6C34878D82A}">
                    <a16:rowId xmlns:a16="http://schemas.microsoft.com/office/drawing/2014/main" val="10002"/>
                  </a:ext>
                </a:extLst>
              </a:tr>
              <a:tr h="1355045">
                <a:tc>
                  <a:txBody>
                    <a:bodyPr/>
                    <a:lstStyle/>
                    <a:p>
                      <a:pPr algn="l"/>
                      <a:r>
                        <a:rPr lang="en-US" sz="2400" b="1" dirty="0">
                          <a:latin typeface="Times New Roman" pitchFamily="18" charset="0"/>
                          <a:cs typeface="Times New Roman" pitchFamily="18" charset="0"/>
                        </a:rPr>
                        <a:t>Escheats</a:t>
                      </a:r>
                      <a:endParaRPr lang="en-US" sz="2400" b="1" dirty="0">
                        <a:solidFill>
                          <a:schemeClr val="tx1"/>
                        </a:solidFill>
                        <a:latin typeface="Times New Roman" pitchFamily="18" charset="0"/>
                        <a:cs typeface="Times New Roman" pitchFamily="18" charset="0"/>
                      </a:endParaRPr>
                    </a:p>
                  </a:txBody>
                  <a:tcPr marL="121920" marR="121920">
                    <a:cell3D prstMaterial="dkEdge">
                      <a:bevel w="77470" h="12700" prst="softRound"/>
                      <a:lightRig rig="flood" dir="t"/>
                    </a:cell3D>
                    <a:solidFill>
                      <a:srgbClr val="FFC000"/>
                    </a:solidFill>
                  </a:tcPr>
                </a:tc>
                <a:tc>
                  <a:txBody>
                    <a:bodyPr/>
                    <a:lstStyle/>
                    <a:p>
                      <a:pPr algn="l"/>
                      <a:r>
                        <a:rPr lang="en-US" sz="2400" b="1" dirty="0">
                          <a:latin typeface="Times New Roman" pitchFamily="18" charset="0"/>
                          <a:cs typeface="Times New Roman" pitchFamily="18" charset="0"/>
                        </a:rPr>
                        <a:t>It refers to the claim of the state to property of persons who die without legal heirs or documented will </a:t>
                      </a:r>
                      <a:endParaRPr lang="en-US" sz="2400" b="1" dirty="0">
                        <a:solidFill>
                          <a:schemeClr val="tx1"/>
                        </a:solidFill>
                        <a:latin typeface="Times New Roman" pitchFamily="18" charset="0"/>
                        <a:cs typeface="Times New Roman" pitchFamily="18" charset="0"/>
                      </a:endParaRPr>
                    </a:p>
                  </a:txBody>
                  <a:tcPr marL="121920" marR="121920">
                    <a:cell3D prstMaterial="dkEdge">
                      <a:bevel h="50800" prst="divot"/>
                      <a:lightRig rig="flood" dir="t"/>
                    </a:cell3D>
                    <a:solidFill>
                      <a:srgbClr val="FFC000"/>
                    </a:solidFill>
                  </a:tcPr>
                </a:tc>
                <a:extLst>
                  <a:ext uri="{0D108BD9-81ED-4DB2-BD59-A6C34878D82A}">
                    <a16:rowId xmlns:a16="http://schemas.microsoft.com/office/drawing/2014/main" val="10003"/>
                  </a:ext>
                </a:extLst>
              </a:tr>
            </a:tbl>
          </a:graphicData>
        </a:graphic>
      </p:graphicFrame>
    </p:spTree>
    <p:custDataLst>
      <p:tags r:id="rId1"/>
    </p:custDataLst>
    <p:extLst>
      <p:ext uri="{BB962C8B-B14F-4D97-AF65-F5344CB8AC3E}">
        <p14:creationId xmlns:p14="http://schemas.microsoft.com/office/powerpoint/2010/main" val="755192621"/>
      </p:ext>
    </p:extLst>
  </p:cSld>
  <p:clrMapOvr>
    <a:masterClrMapping/>
  </p:clrMapOvr>
  <mc:AlternateContent xmlns:mc="http://schemas.openxmlformats.org/markup-compatibility/2006" xmlns:p14="http://schemas.microsoft.com/office/powerpoint/2010/main">
    <mc:Choice Requires="p14">
      <p:transition spd="slow" p14:dur="2000" advTm="93850"/>
    </mc:Choice>
    <mc:Fallback xmlns="">
      <p:transition spd="slow" advTm="938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828800"/>
            <a:ext cx="3886200" cy="2990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00" y="3962400"/>
            <a:ext cx="4214373" cy="27307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b="63218"/>
          <a:stretch/>
        </p:blipFill>
        <p:spPr bwMode="auto">
          <a:xfrm>
            <a:off x="381000" y="76200"/>
            <a:ext cx="4234948" cy="2743200"/>
          </a:xfrm>
          <a:prstGeom prst="rect">
            <a:avLst/>
          </a:prstGeom>
          <a:noFill/>
          <a:ln>
            <a:noFill/>
          </a:ln>
          <a:effectLst>
            <a:outerShdw blurRad="44450" dist="27940" dir="5400000" algn="ctr">
              <a:srgbClr val="000000">
                <a:alpha val="32000"/>
              </a:srgbClr>
            </a:outerShdw>
            <a:softEdge rad="63500"/>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800" y="3962400"/>
            <a:ext cx="4234948" cy="2743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descr="Debt Relief for 39 Countries on Track to Reach US$114 bill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7600" y="76200"/>
            <a:ext cx="4234638" cy="27399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4687460"/>
      </p:ext>
    </p:extLst>
  </p:cSld>
  <p:clrMapOvr>
    <a:masterClrMapping/>
  </p:clrMapOvr>
  <mc:AlternateContent xmlns:mc="http://schemas.openxmlformats.org/markup-compatibility/2006" xmlns:p14="http://schemas.microsoft.com/office/powerpoint/2010/main">
    <mc:Choice Requires="p14">
      <p:transition spd="slow" p14:dur="2000" advTm="6351"/>
    </mc:Choice>
    <mc:Fallback xmlns="">
      <p:transition spd="slow" advTm="6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27" presetClass="emph" presetSubtype="0" fill="remove" nodeType="withEffect">
                                  <p:stCondLst>
                                    <p:cond delay="0"/>
                                  </p:stCondLst>
                                  <p:childTnLst>
                                    <p:animClr clrSpc="rgb" dir="cw">
                                      <p:cBhvr override="childStyle">
                                        <p:cTn id="11" dur="250" autoRev="1" fill="remove"/>
                                        <p:tgtEl>
                                          <p:spTgt spid="2056"/>
                                        </p:tgtEl>
                                        <p:attrNameLst>
                                          <p:attrName>style.color</p:attrName>
                                        </p:attrNameLst>
                                      </p:cBhvr>
                                      <p:to>
                                        <a:schemeClr val="bg1"/>
                                      </p:to>
                                    </p:animClr>
                                    <p:animClr clrSpc="rgb" dir="cw">
                                      <p:cBhvr>
                                        <p:cTn id="12" dur="250" autoRev="1" fill="remove"/>
                                        <p:tgtEl>
                                          <p:spTgt spid="2056"/>
                                        </p:tgtEl>
                                        <p:attrNameLst>
                                          <p:attrName>fillcolor</p:attrName>
                                        </p:attrNameLst>
                                      </p:cBhvr>
                                      <p:to>
                                        <a:schemeClr val="bg1"/>
                                      </p:to>
                                    </p:animClr>
                                    <p:set>
                                      <p:cBhvr>
                                        <p:cTn id="13" dur="250" autoRev="1" fill="remove"/>
                                        <p:tgtEl>
                                          <p:spTgt spid="2056"/>
                                        </p:tgtEl>
                                        <p:attrNameLst>
                                          <p:attrName>fill.type</p:attrName>
                                        </p:attrNameLst>
                                      </p:cBhvr>
                                      <p:to>
                                        <p:strVal val="solid"/>
                                      </p:to>
                                    </p:set>
                                    <p:set>
                                      <p:cBhvr>
                                        <p:cTn id="14" dur="250" autoRev="1" fill="remove"/>
                                        <p:tgtEl>
                                          <p:spTgt spid="2056"/>
                                        </p:tgtEl>
                                        <p:attrNameLst>
                                          <p:attrName>fill.on</p:attrName>
                                        </p:attrNameLst>
                                      </p:cBhvr>
                                      <p:to>
                                        <p:strVal val="true"/>
                                      </p:to>
                                    </p:set>
                                  </p:childTnLst>
                                </p:cTn>
                              </p:par>
                            </p:childTnLst>
                          </p:cTn>
                        </p:par>
                        <p:par>
                          <p:cTn id="15" fill="hold">
                            <p:stCondLst>
                              <p:cond delay="500"/>
                            </p:stCondLst>
                            <p:childTnLst>
                              <p:par>
                                <p:cTn id="16" presetID="1" presetClass="emph" presetSubtype="2" fill="hold" nodeType="afterEffect">
                                  <p:stCondLst>
                                    <p:cond delay="0"/>
                                  </p:stCondLst>
                                  <p:childTnLst>
                                    <p:animClr clrSpc="rgb" dir="cw">
                                      <p:cBhvr>
                                        <p:cTn id="17" dur="2000" fill="hold"/>
                                        <p:tgtEl>
                                          <p:spTgt spid="2053"/>
                                        </p:tgtEl>
                                        <p:attrNameLst>
                                          <p:attrName>fillcolor</p:attrName>
                                        </p:attrNameLst>
                                      </p:cBhvr>
                                      <p:to>
                                        <a:schemeClr val="accent2"/>
                                      </p:to>
                                    </p:animClr>
                                    <p:set>
                                      <p:cBhvr>
                                        <p:cTn id="18" dur="2000" fill="hold"/>
                                        <p:tgtEl>
                                          <p:spTgt spid="2053"/>
                                        </p:tgtEl>
                                        <p:attrNameLst>
                                          <p:attrName>fill.type</p:attrName>
                                        </p:attrNameLst>
                                      </p:cBhvr>
                                      <p:to>
                                        <p:strVal val="solid"/>
                                      </p:to>
                                    </p:set>
                                    <p:set>
                                      <p:cBhvr>
                                        <p:cTn id="19" dur="2000" fill="hold"/>
                                        <p:tgtEl>
                                          <p:spTgt spid="2053"/>
                                        </p:tgtEl>
                                        <p:attrNameLst>
                                          <p:attrName>fill.on</p:attrName>
                                        </p:attrNameLst>
                                      </p:cBhvr>
                                      <p:to>
                                        <p:strVal val="true"/>
                                      </p:to>
                                    </p:set>
                                  </p:childTnLst>
                                </p:cTn>
                              </p:par>
                            </p:childTnLst>
                          </p:cTn>
                        </p:par>
                        <p:par>
                          <p:cTn id="20" fill="hold">
                            <p:stCondLst>
                              <p:cond delay="2500"/>
                            </p:stCondLst>
                            <p:childTnLst>
                              <p:par>
                                <p:cTn id="21" presetID="53" presetClass="entr" presetSubtype="16" fill="hold" nodeType="afterEffect">
                                  <p:stCondLst>
                                    <p:cond delay="0"/>
                                  </p:stCondLst>
                                  <p:childTnLst>
                                    <p:set>
                                      <p:cBhvr>
                                        <p:cTn id="22" dur="1" fill="hold">
                                          <p:stCondLst>
                                            <p:cond delay="0"/>
                                          </p:stCondLst>
                                        </p:cTn>
                                        <p:tgtEl>
                                          <p:spTgt spid="2054"/>
                                        </p:tgtEl>
                                        <p:attrNameLst>
                                          <p:attrName>style.visibility</p:attrName>
                                        </p:attrNameLst>
                                      </p:cBhvr>
                                      <p:to>
                                        <p:strVal val="visible"/>
                                      </p:to>
                                    </p:set>
                                    <p:anim calcmode="lin" valueType="num">
                                      <p:cBhvr>
                                        <p:cTn id="23" dur="500" fill="hold"/>
                                        <p:tgtEl>
                                          <p:spTgt spid="2054"/>
                                        </p:tgtEl>
                                        <p:attrNameLst>
                                          <p:attrName>ppt_w</p:attrName>
                                        </p:attrNameLst>
                                      </p:cBhvr>
                                      <p:tavLst>
                                        <p:tav tm="0">
                                          <p:val>
                                            <p:fltVal val="0"/>
                                          </p:val>
                                        </p:tav>
                                        <p:tav tm="100000">
                                          <p:val>
                                            <p:strVal val="#ppt_w"/>
                                          </p:val>
                                        </p:tav>
                                      </p:tavLst>
                                    </p:anim>
                                    <p:anim calcmode="lin" valueType="num">
                                      <p:cBhvr>
                                        <p:cTn id="24" dur="500" fill="hold"/>
                                        <p:tgtEl>
                                          <p:spTgt spid="2054"/>
                                        </p:tgtEl>
                                        <p:attrNameLst>
                                          <p:attrName>ppt_h</p:attrName>
                                        </p:attrNameLst>
                                      </p:cBhvr>
                                      <p:tavLst>
                                        <p:tav tm="0">
                                          <p:val>
                                            <p:fltVal val="0"/>
                                          </p:val>
                                        </p:tav>
                                        <p:tav tm="100000">
                                          <p:val>
                                            <p:strVal val="#ppt_h"/>
                                          </p:val>
                                        </p:tav>
                                      </p:tavLst>
                                    </p:anim>
                                    <p:animEffect transition="in" filter="fade">
                                      <p:cBhvr>
                                        <p:cTn id="25" dur="500"/>
                                        <p:tgtEl>
                                          <p:spTgt spid="2054"/>
                                        </p:tgtEl>
                                      </p:cBhvr>
                                    </p:animEffect>
                                  </p:childTnLst>
                                </p:cTn>
                              </p:par>
                              <p:par>
                                <p:cTn id="26" presetID="53" presetClass="entr" presetSubtype="16" fill="hold" nodeType="withEffect">
                                  <p:stCondLst>
                                    <p:cond delay="0"/>
                                  </p:stCondLst>
                                  <p:childTnLst>
                                    <p:set>
                                      <p:cBhvr>
                                        <p:cTn id="27" dur="1" fill="hold">
                                          <p:stCondLst>
                                            <p:cond delay="0"/>
                                          </p:stCondLst>
                                        </p:cTn>
                                        <p:tgtEl>
                                          <p:spTgt spid="2055"/>
                                        </p:tgtEl>
                                        <p:attrNameLst>
                                          <p:attrName>style.visibility</p:attrName>
                                        </p:attrNameLst>
                                      </p:cBhvr>
                                      <p:to>
                                        <p:strVal val="visible"/>
                                      </p:to>
                                    </p:set>
                                    <p:anim calcmode="lin" valueType="num">
                                      <p:cBhvr>
                                        <p:cTn id="28" dur="500" fill="hold"/>
                                        <p:tgtEl>
                                          <p:spTgt spid="2055"/>
                                        </p:tgtEl>
                                        <p:attrNameLst>
                                          <p:attrName>ppt_w</p:attrName>
                                        </p:attrNameLst>
                                      </p:cBhvr>
                                      <p:tavLst>
                                        <p:tav tm="0">
                                          <p:val>
                                            <p:fltVal val="0"/>
                                          </p:val>
                                        </p:tav>
                                        <p:tav tm="100000">
                                          <p:val>
                                            <p:strVal val="#ppt_w"/>
                                          </p:val>
                                        </p:tav>
                                      </p:tavLst>
                                    </p:anim>
                                    <p:anim calcmode="lin" valueType="num">
                                      <p:cBhvr>
                                        <p:cTn id="29" dur="500" fill="hold"/>
                                        <p:tgtEl>
                                          <p:spTgt spid="2055"/>
                                        </p:tgtEl>
                                        <p:attrNameLst>
                                          <p:attrName>ppt_h</p:attrName>
                                        </p:attrNameLst>
                                      </p:cBhvr>
                                      <p:tavLst>
                                        <p:tav tm="0">
                                          <p:val>
                                            <p:fltVal val="0"/>
                                          </p:val>
                                        </p:tav>
                                        <p:tav tm="100000">
                                          <p:val>
                                            <p:strVal val="#ppt_h"/>
                                          </p:val>
                                        </p:tav>
                                      </p:tavLst>
                                    </p:anim>
                                    <p:animEffect transition="in" filter="fade">
                                      <p:cBhvr>
                                        <p:cTn id="30" dur="500"/>
                                        <p:tgtEl>
                                          <p:spTgt spid="2055"/>
                                        </p:tgtEl>
                                      </p:cBhvr>
                                    </p:animEffect>
                                  </p:childTnLst>
                                </p:cTn>
                              </p:par>
                              <p:par>
                                <p:cTn id="31" presetID="53" presetClass="entr" presetSubtype="16" fill="hold" nodeType="withEffect">
                                  <p:stCondLst>
                                    <p:cond delay="0"/>
                                  </p:stCondLst>
                                  <p:childTnLst>
                                    <p:set>
                                      <p:cBhvr>
                                        <p:cTn id="32" dur="1" fill="hold">
                                          <p:stCondLst>
                                            <p:cond delay="0"/>
                                          </p:stCondLst>
                                        </p:cTn>
                                        <p:tgtEl>
                                          <p:spTgt spid="2052"/>
                                        </p:tgtEl>
                                        <p:attrNameLst>
                                          <p:attrName>style.visibility</p:attrName>
                                        </p:attrNameLst>
                                      </p:cBhvr>
                                      <p:to>
                                        <p:strVal val="visible"/>
                                      </p:to>
                                    </p:set>
                                    <p:anim calcmode="lin" valueType="num">
                                      <p:cBhvr>
                                        <p:cTn id="33" dur="500" fill="hold"/>
                                        <p:tgtEl>
                                          <p:spTgt spid="2052"/>
                                        </p:tgtEl>
                                        <p:attrNameLst>
                                          <p:attrName>ppt_w</p:attrName>
                                        </p:attrNameLst>
                                      </p:cBhvr>
                                      <p:tavLst>
                                        <p:tav tm="0">
                                          <p:val>
                                            <p:fltVal val="0"/>
                                          </p:val>
                                        </p:tav>
                                        <p:tav tm="100000">
                                          <p:val>
                                            <p:strVal val="#ppt_w"/>
                                          </p:val>
                                        </p:tav>
                                      </p:tavLst>
                                    </p:anim>
                                    <p:anim calcmode="lin" valueType="num">
                                      <p:cBhvr>
                                        <p:cTn id="34" dur="500" fill="hold"/>
                                        <p:tgtEl>
                                          <p:spTgt spid="2052"/>
                                        </p:tgtEl>
                                        <p:attrNameLst>
                                          <p:attrName>ppt_h</p:attrName>
                                        </p:attrNameLst>
                                      </p:cBhvr>
                                      <p:tavLst>
                                        <p:tav tm="0">
                                          <p:val>
                                            <p:fltVal val="0"/>
                                          </p:val>
                                        </p:tav>
                                        <p:tav tm="100000">
                                          <p:val>
                                            <p:strVal val="#ppt_h"/>
                                          </p:val>
                                        </p:tav>
                                      </p:tavLst>
                                    </p:anim>
                                    <p:animEffect transition="in" filter="fade">
                                      <p:cBhvr>
                                        <p:cTn id="35" dur="500"/>
                                        <p:tgtEl>
                                          <p:spTgt spid="2052"/>
                                        </p:tgtEl>
                                      </p:cBhvr>
                                    </p:animEffect>
                                  </p:childTnLst>
                                </p:cTn>
                              </p:par>
                              <p:par>
                                <p:cTn id="36" presetID="53" presetClass="entr" presetSubtype="16" fill="hold" nodeType="withEffect">
                                  <p:stCondLst>
                                    <p:cond delay="0"/>
                                  </p:stCondLst>
                                  <p:childTnLst>
                                    <p:set>
                                      <p:cBhvr>
                                        <p:cTn id="37" dur="1" fill="hold">
                                          <p:stCondLst>
                                            <p:cond delay="0"/>
                                          </p:stCondLst>
                                        </p:cTn>
                                        <p:tgtEl>
                                          <p:spTgt spid="2059"/>
                                        </p:tgtEl>
                                        <p:attrNameLst>
                                          <p:attrName>style.visibility</p:attrName>
                                        </p:attrNameLst>
                                      </p:cBhvr>
                                      <p:to>
                                        <p:strVal val="visible"/>
                                      </p:to>
                                    </p:set>
                                    <p:anim calcmode="lin" valueType="num">
                                      <p:cBhvr>
                                        <p:cTn id="38" dur="500" fill="hold"/>
                                        <p:tgtEl>
                                          <p:spTgt spid="2059"/>
                                        </p:tgtEl>
                                        <p:attrNameLst>
                                          <p:attrName>ppt_w</p:attrName>
                                        </p:attrNameLst>
                                      </p:cBhvr>
                                      <p:tavLst>
                                        <p:tav tm="0">
                                          <p:val>
                                            <p:fltVal val="0"/>
                                          </p:val>
                                        </p:tav>
                                        <p:tav tm="100000">
                                          <p:val>
                                            <p:strVal val="#ppt_w"/>
                                          </p:val>
                                        </p:tav>
                                      </p:tavLst>
                                    </p:anim>
                                    <p:anim calcmode="lin" valueType="num">
                                      <p:cBhvr>
                                        <p:cTn id="39" dur="500" fill="hold"/>
                                        <p:tgtEl>
                                          <p:spTgt spid="2059"/>
                                        </p:tgtEl>
                                        <p:attrNameLst>
                                          <p:attrName>ppt_h</p:attrName>
                                        </p:attrNameLst>
                                      </p:cBhvr>
                                      <p:tavLst>
                                        <p:tav tm="0">
                                          <p:val>
                                            <p:fltVal val="0"/>
                                          </p:val>
                                        </p:tav>
                                        <p:tav tm="100000">
                                          <p:val>
                                            <p:strVal val="#ppt_h"/>
                                          </p:val>
                                        </p:tav>
                                      </p:tavLst>
                                    </p:anim>
                                    <p:animEffect transition="in" filter="fade">
                                      <p:cBhvr>
                                        <p:cTn id="40" dur="500"/>
                                        <p:tgtEl>
                                          <p:spTgt spid="2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451"/>
          <a:stretch/>
        </p:blipFill>
        <p:spPr bwMode="auto">
          <a:xfrm>
            <a:off x="2362200" y="685800"/>
            <a:ext cx="7058891" cy="5446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ight Arrow 3"/>
          <p:cNvSpPr/>
          <p:nvPr/>
        </p:nvSpPr>
        <p:spPr>
          <a:xfrm>
            <a:off x="41616" y="685800"/>
            <a:ext cx="1253784" cy="609600"/>
          </a:xfrm>
          <a:prstGeom prst="rightArrow">
            <a:avLst/>
          </a:prstGeom>
          <a:gradFill flip="none" rotWithShape="1">
            <a:gsLst>
              <a:gs pos="0">
                <a:schemeClr val="accent5">
                  <a:tint val="98000"/>
                  <a:lumMod val="100000"/>
                </a:schemeClr>
              </a:gs>
              <a:gs pos="100000">
                <a:schemeClr val="accent5">
                  <a:shade val="88000"/>
                  <a:lumMod val="88000"/>
                </a:schemeClr>
              </a:gs>
            </a:gsLst>
            <a:path path="circle">
              <a:fillToRect t="100000" r="100000"/>
            </a:path>
            <a:tileRect l="-100000" b="-100000"/>
          </a:gradFill>
          <a:scene3d>
            <a:camera prst="orthographicFront">
              <a:rot lat="0" lon="0" rev="0"/>
            </a:camera>
            <a:lightRig rig="threePt" dir="tl">
              <a:rot lat="0" lon="0" rev="1200000"/>
            </a:lightRig>
          </a:scene3d>
          <a:sp3d>
            <a:bevelT w="38100" h="12700" prst="relaxedInset"/>
          </a:sp3d>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77278881"/>
      </p:ext>
    </p:extLst>
  </p:cSld>
  <p:clrMapOvr>
    <a:masterClrMapping/>
  </p:clrMapOvr>
  <mc:AlternateContent xmlns:mc="http://schemas.openxmlformats.org/markup-compatibility/2006" xmlns:p14="http://schemas.microsoft.com/office/powerpoint/2010/main">
    <mc:Choice Requires="p14">
      <p:transition spd="slow" p14:dur="2000" advTm="44161"/>
    </mc:Choice>
    <mc:Fallback xmlns="">
      <p:transition spd="slow" advTm="441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3" presetClass="entr" presetSubtype="16"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plus(in)">
                                      <p:cBhvr>
                                        <p:cTn id="11"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76200"/>
            <a:ext cx="7620000" cy="743712"/>
          </a:xfrm>
        </p:spPr>
        <p:txBody>
          <a:bodyPr>
            <a:noAutofit/>
          </a:bodyPr>
          <a:lstStyle/>
          <a:p>
            <a:r>
              <a:rPr lang="en-US" sz="5400" b="1" dirty="0">
                <a:ln w="3175" cmpd="sng">
                  <a:solidFill>
                    <a:srgbClr val="FF0000"/>
                  </a:solidFill>
                </a:ln>
                <a:latin typeface="Algerian" pitchFamily="82" charset="0"/>
              </a:rPr>
              <a:t>Canons of Taxation </a:t>
            </a:r>
          </a:p>
        </p:txBody>
      </p:sp>
      <p:sp>
        <p:nvSpPr>
          <p:cNvPr id="3" name="Content Placeholder 2"/>
          <p:cNvSpPr>
            <a:spLocks noGrp="1"/>
          </p:cNvSpPr>
          <p:nvPr>
            <p:ph idx="1"/>
          </p:nvPr>
        </p:nvSpPr>
        <p:spPr>
          <a:xfrm>
            <a:off x="304800" y="-1066800"/>
            <a:ext cx="10972800" cy="4876800"/>
          </a:xfrm>
        </p:spPr>
        <p:txBody>
          <a:bodyPr>
            <a:normAutofit/>
          </a:bodyPr>
          <a:lstStyle/>
          <a:p>
            <a:pPr lvl="1" algn="ctr">
              <a:buNone/>
            </a:pPr>
            <a:r>
              <a:rPr lang="en-US" sz="1800" dirty="0"/>
              <a:t>	</a:t>
            </a:r>
            <a:r>
              <a:rPr lang="en-US" sz="2000" b="1" dirty="0">
                <a:solidFill>
                  <a:srgbClr val="FFFF00"/>
                </a:solidFill>
                <a:latin typeface="Aharoni" pitchFamily="2" charset="-79"/>
                <a:cs typeface="Aharoni" pitchFamily="2" charset="-79"/>
              </a:rPr>
              <a:t>The Characteristics or qualities which a good tax should   posses are described as canons of Taxation.  According to Adam smith there are 4 canons of Taxation. </a:t>
            </a:r>
          </a:p>
          <a:p>
            <a:pPr lvl="1">
              <a:buNone/>
            </a:pPr>
            <a:endParaRPr lang="en-US" sz="2400" b="1" dirty="0">
              <a:solidFill>
                <a:srgbClr val="FFFF00"/>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2527383467"/>
              </p:ext>
            </p:extLst>
          </p:nvPr>
        </p:nvGraphicFramePr>
        <p:xfrm>
          <a:off x="152400" y="1524000"/>
          <a:ext cx="11811000" cy="5273040"/>
        </p:xfrm>
        <a:graphic>
          <a:graphicData uri="http://schemas.openxmlformats.org/drawingml/2006/table">
            <a:tbl>
              <a:tblPr firstRow="1" bandRow="1">
                <a:effectLst>
                  <a:innerShdw blurRad="63500" dist="50800" dir="8100000">
                    <a:prstClr val="black">
                      <a:alpha val="50000"/>
                    </a:prstClr>
                  </a:innerShdw>
                </a:effectLst>
                <a:tableStyleId>{93296810-A885-4BE3-A3E7-6D5BEEA58F35}</a:tableStyleId>
              </a:tblPr>
              <a:tblGrid>
                <a:gridCol w="2159574">
                  <a:extLst>
                    <a:ext uri="{9D8B030D-6E8A-4147-A177-3AD203B41FA5}">
                      <a16:colId xmlns:a16="http://schemas.microsoft.com/office/drawing/2014/main" val="20000"/>
                    </a:ext>
                  </a:extLst>
                </a:gridCol>
                <a:gridCol w="9651426">
                  <a:extLst>
                    <a:ext uri="{9D8B030D-6E8A-4147-A177-3AD203B41FA5}">
                      <a16:colId xmlns:a16="http://schemas.microsoft.com/office/drawing/2014/main" val="20001"/>
                    </a:ext>
                  </a:extLst>
                </a:gridCol>
              </a:tblGrid>
              <a:tr h="457200">
                <a:tc>
                  <a:txBody>
                    <a:bodyPr/>
                    <a:lstStyle/>
                    <a:p>
                      <a:pPr algn="ctr"/>
                      <a:r>
                        <a:rPr lang="en-US" sz="3200" b="1" dirty="0">
                          <a:solidFill>
                            <a:schemeClr val="bg1"/>
                          </a:solidFill>
                          <a:latin typeface="Times New Roman" pitchFamily="18" charset="0"/>
                          <a:cs typeface="Times New Roman" pitchFamily="18" charset="0"/>
                        </a:rPr>
                        <a:t>Canons</a:t>
                      </a:r>
                      <a:endParaRPr lang="en-US" sz="36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tcPr>
                </a:tc>
                <a:tc>
                  <a:txBody>
                    <a:bodyPr/>
                    <a:lstStyle/>
                    <a:p>
                      <a:pPr algn="ctr"/>
                      <a:r>
                        <a:rPr lang="en-US" sz="3200" b="1" dirty="0">
                          <a:solidFill>
                            <a:schemeClr val="bg1"/>
                          </a:solidFill>
                          <a:latin typeface="Times New Roman" pitchFamily="18" charset="0"/>
                          <a:cs typeface="Times New Roman" pitchFamily="18" charset="0"/>
                        </a:rPr>
                        <a:t>Description</a:t>
                      </a:r>
                      <a:r>
                        <a:rPr lang="en-US" sz="3600" b="1" dirty="0">
                          <a:solidFill>
                            <a:schemeClr val="bg1"/>
                          </a:solidFill>
                          <a:latin typeface="Times New Roman" pitchFamily="18" charset="0"/>
                          <a:cs typeface="Times New Roman" pitchFamily="18" charset="0"/>
                        </a:rPr>
                        <a:t> </a:t>
                      </a:r>
                    </a:p>
                  </a:txBody>
                  <a:tcPr marL="121920" marR="121920">
                    <a:cell3D prstMaterial="dkEdge">
                      <a:bevel prst="coolSlant"/>
                      <a:lightRig rig="flood" dir="t"/>
                    </a:cell3D>
                  </a:tcPr>
                </a:tc>
                <a:extLst>
                  <a:ext uri="{0D108BD9-81ED-4DB2-BD59-A6C34878D82A}">
                    <a16:rowId xmlns:a16="http://schemas.microsoft.com/office/drawing/2014/main" val="10000"/>
                  </a:ext>
                </a:extLst>
              </a:tr>
              <a:tr h="457200">
                <a:tc>
                  <a:txBody>
                    <a:bodyPr/>
                    <a:lstStyle/>
                    <a:p>
                      <a:pPr algn="ctr"/>
                      <a:r>
                        <a:rPr lang="en-US" sz="2000" b="1" dirty="0">
                          <a:solidFill>
                            <a:schemeClr val="bg1"/>
                          </a:solidFill>
                          <a:latin typeface="Times New Roman" pitchFamily="18" charset="0"/>
                          <a:cs typeface="Times New Roman" pitchFamily="18" charset="0"/>
                        </a:rPr>
                        <a:t>Ability</a:t>
                      </a:r>
                    </a:p>
                  </a:txBody>
                  <a:tcPr marL="121920" marR="121920">
                    <a:cell3D prstMaterial="dkEdge">
                      <a:bevel prst="coolSlant"/>
                      <a:lightRig rig="flood" dir="t"/>
                    </a:cell3D>
                    <a:solidFill>
                      <a:schemeClr val="accent5"/>
                    </a:solidFill>
                  </a:tcPr>
                </a:tc>
                <a:tc>
                  <a:txBody>
                    <a:bodyPr/>
                    <a:lstStyle/>
                    <a:p>
                      <a:r>
                        <a:rPr lang="en-US" sz="2000" b="1" dirty="0">
                          <a:solidFill>
                            <a:schemeClr val="bg1"/>
                          </a:solidFill>
                          <a:latin typeface="Times New Roman" pitchFamily="18" charset="0"/>
                          <a:cs typeface="Times New Roman" pitchFamily="18" charset="0"/>
                        </a:rPr>
                        <a:t>1)  The Government should impose the tax in such a way that the people have to pay              taxes  according to their ability</a:t>
                      </a:r>
                    </a:p>
                    <a:p>
                      <a:r>
                        <a:rPr lang="en-US" sz="2000" b="1" dirty="0">
                          <a:solidFill>
                            <a:schemeClr val="bg1"/>
                          </a:solidFill>
                          <a:latin typeface="Times New Roman" pitchFamily="18" charset="0"/>
                          <a:cs typeface="Times New Roman" pitchFamily="18" charset="0"/>
                        </a:rPr>
                        <a:t>2)  Rich person should pay more tax when compared to the middle</a:t>
                      </a:r>
                      <a:r>
                        <a:rPr lang="en-US" sz="2000" b="1" baseline="0" dirty="0">
                          <a:solidFill>
                            <a:schemeClr val="bg1"/>
                          </a:solidFill>
                          <a:latin typeface="Times New Roman" pitchFamily="18" charset="0"/>
                          <a:cs typeface="Times New Roman" pitchFamily="18" charset="0"/>
                        </a:rPr>
                        <a:t> class and poor     people</a:t>
                      </a:r>
                      <a:endParaRPr lang="en-US" sz="20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solidFill>
                      <a:schemeClr val="accent5"/>
                    </a:solidFill>
                  </a:tcPr>
                </a:tc>
                <a:extLst>
                  <a:ext uri="{0D108BD9-81ED-4DB2-BD59-A6C34878D82A}">
                    <a16:rowId xmlns:a16="http://schemas.microsoft.com/office/drawing/2014/main" val="10001"/>
                  </a:ext>
                </a:extLst>
              </a:tr>
              <a:tr h="457200">
                <a:tc>
                  <a:txBody>
                    <a:bodyPr/>
                    <a:lstStyle/>
                    <a:p>
                      <a:pPr algn="ctr"/>
                      <a:r>
                        <a:rPr lang="en-US" sz="2000" b="1" dirty="0">
                          <a:solidFill>
                            <a:schemeClr val="bg1"/>
                          </a:solidFill>
                          <a:latin typeface="Times New Roman" pitchFamily="18" charset="0"/>
                          <a:cs typeface="Times New Roman" pitchFamily="18" charset="0"/>
                        </a:rPr>
                        <a:t>Certainty</a:t>
                      </a:r>
                    </a:p>
                  </a:txBody>
                  <a:tcPr marL="121920" marR="121920">
                    <a:cell3D prstMaterial="dkEdge">
                      <a:bevel prst="coolSlant"/>
                      <a:lightRig rig="flood" dir="t"/>
                    </a:cell3D>
                    <a:solidFill>
                      <a:schemeClr val="accent3"/>
                    </a:solidFill>
                  </a:tcPr>
                </a:tc>
                <a:tc>
                  <a:txBody>
                    <a:bodyPr/>
                    <a:lstStyle/>
                    <a:p>
                      <a:r>
                        <a:rPr lang="en-US" sz="2000" b="1" dirty="0">
                          <a:solidFill>
                            <a:schemeClr val="bg1"/>
                          </a:solidFill>
                          <a:latin typeface="Times New Roman" pitchFamily="18" charset="0"/>
                          <a:cs typeface="Times New Roman" pitchFamily="18" charset="0"/>
                        </a:rPr>
                        <a:t>1)  The Government should ensure that there is no uncertainty regarding</a:t>
                      </a:r>
                      <a:r>
                        <a:rPr lang="en-US" sz="2000" b="1" baseline="0" dirty="0">
                          <a:solidFill>
                            <a:schemeClr val="bg1"/>
                          </a:solidFill>
                          <a:latin typeface="Times New Roman" pitchFamily="18" charset="0"/>
                          <a:cs typeface="Times New Roman" pitchFamily="18" charset="0"/>
                        </a:rPr>
                        <a:t> the rate of tax or the time of payment.</a:t>
                      </a:r>
                    </a:p>
                    <a:p>
                      <a:r>
                        <a:rPr lang="en-US" sz="2000" b="1" baseline="0" dirty="0">
                          <a:solidFill>
                            <a:schemeClr val="bg1"/>
                          </a:solidFill>
                          <a:latin typeface="Times New Roman" pitchFamily="18" charset="0"/>
                          <a:cs typeface="Times New Roman" pitchFamily="18" charset="0"/>
                        </a:rPr>
                        <a:t>2)  If the tax is collected arbitrarily then it will affect the efficiency of the people </a:t>
                      </a:r>
                      <a:endParaRPr lang="en-US" sz="20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solidFill>
                      <a:schemeClr val="accent3"/>
                    </a:solidFill>
                  </a:tcPr>
                </a:tc>
                <a:extLst>
                  <a:ext uri="{0D108BD9-81ED-4DB2-BD59-A6C34878D82A}">
                    <a16:rowId xmlns:a16="http://schemas.microsoft.com/office/drawing/2014/main" val="10002"/>
                  </a:ext>
                </a:extLst>
              </a:tr>
              <a:tr h="868680">
                <a:tc>
                  <a:txBody>
                    <a:bodyPr/>
                    <a:lstStyle/>
                    <a:p>
                      <a:pPr algn="ctr"/>
                      <a:r>
                        <a:rPr lang="en-US" sz="2000" b="1" dirty="0">
                          <a:solidFill>
                            <a:schemeClr val="bg1"/>
                          </a:solidFill>
                          <a:latin typeface="Times New Roman" pitchFamily="18" charset="0"/>
                          <a:cs typeface="Times New Roman" pitchFamily="18" charset="0"/>
                        </a:rPr>
                        <a:t>Convenience</a:t>
                      </a:r>
                    </a:p>
                  </a:txBody>
                  <a:tcPr marL="121920" marR="121920">
                    <a:cell3D prstMaterial="dkEdge">
                      <a:bevel prst="coolSlant"/>
                      <a:lightRig rig="flood" dir="t"/>
                    </a:cell3D>
                    <a:solidFill>
                      <a:schemeClr val="accent1"/>
                    </a:solidFill>
                  </a:tcPr>
                </a:tc>
                <a:tc>
                  <a:txBody>
                    <a:bodyPr/>
                    <a:lstStyle/>
                    <a:p>
                      <a:r>
                        <a:rPr lang="en-US" sz="2000" b="1" dirty="0">
                          <a:solidFill>
                            <a:schemeClr val="bg1"/>
                          </a:solidFill>
                          <a:latin typeface="Times New Roman" pitchFamily="18" charset="0"/>
                          <a:cs typeface="Times New Roman" pitchFamily="18" charset="0"/>
                        </a:rPr>
                        <a:t>1)  The method and time of tax collection should suit the convenience of  the people. </a:t>
                      </a:r>
                    </a:p>
                    <a:p>
                      <a:r>
                        <a:rPr lang="en-US" sz="2000" b="1" dirty="0">
                          <a:solidFill>
                            <a:schemeClr val="bg1"/>
                          </a:solidFill>
                          <a:latin typeface="Times New Roman" pitchFamily="18" charset="0"/>
                          <a:cs typeface="Times New Roman" pitchFamily="18" charset="0"/>
                        </a:rPr>
                        <a:t>2)  Steps should be taken by the Government for all the tax payers to pay the tax without  difficulty. </a:t>
                      </a:r>
                    </a:p>
                  </a:txBody>
                  <a:tcPr marL="121920" marR="121920">
                    <a:cell3D prstMaterial="dkEdge">
                      <a:bevel prst="coolSlant"/>
                      <a:lightRig rig="flood" dir="t"/>
                    </a:cell3D>
                    <a:solidFill>
                      <a:schemeClr val="accent1"/>
                    </a:solidFill>
                  </a:tcPr>
                </a:tc>
                <a:extLst>
                  <a:ext uri="{0D108BD9-81ED-4DB2-BD59-A6C34878D82A}">
                    <a16:rowId xmlns:a16="http://schemas.microsoft.com/office/drawing/2014/main" val="10003"/>
                  </a:ext>
                </a:extLst>
              </a:tr>
              <a:tr h="457200">
                <a:tc>
                  <a:txBody>
                    <a:bodyPr/>
                    <a:lstStyle/>
                    <a:p>
                      <a:pPr algn="ctr"/>
                      <a:r>
                        <a:rPr lang="en-US" sz="2000" b="1" dirty="0">
                          <a:solidFill>
                            <a:schemeClr val="bg1"/>
                          </a:solidFill>
                          <a:latin typeface="Times New Roman" pitchFamily="18" charset="0"/>
                          <a:cs typeface="Times New Roman" pitchFamily="18" charset="0"/>
                        </a:rPr>
                        <a:t>Economy</a:t>
                      </a:r>
                    </a:p>
                  </a:txBody>
                  <a:tcPr marL="121920" marR="121920">
                    <a:cell3D prstMaterial="dkEdge">
                      <a:bevel prst="coolSlant"/>
                      <a:lightRig rig="flood" dir="t"/>
                    </a:cell3D>
                    <a:solidFill>
                      <a:srgbClr val="FFFF00"/>
                    </a:solidFill>
                  </a:tcPr>
                </a:tc>
                <a:tc>
                  <a:txBody>
                    <a:bodyPr/>
                    <a:lstStyle/>
                    <a:p>
                      <a:r>
                        <a:rPr lang="en-US" sz="2000" b="1" dirty="0">
                          <a:solidFill>
                            <a:schemeClr val="bg1"/>
                          </a:solidFill>
                          <a:latin typeface="Times New Roman" pitchFamily="18" charset="0"/>
                          <a:cs typeface="Times New Roman" pitchFamily="18" charset="0"/>
                        </a:rPr>
                        <a:t>1)  The Government has to spend money for collecting taxes.</a:t>
                      </a:r>
                    </a:p>
                    <a:p>
                      <a:r>
                        <a:rPr lang="en-US" sz="2000" b="1" dirty="0">
                          <a:solidFill>
                            <a:schemeClr val="bg1"/>
                          </a:solidFill>
                          <a:latin typeface="Times New Roman" pitchFamily="18" charset="0"/>
                          <a:cs typeface="Times New Roman" pitchFamily="18" charset="0"/>
                        </a:rPr>
                        <a:t>For example salaries are given to the persons who are responsible for collecting  taxes. </a:t>
                      </a:r>
                    </a:p>
                    <a:p>
                      <a:r>
                        <a:rPr lang="en-US" sz="2000" b="1" dirty="0">
                          <a:solidFill>
                            <a:schemeClr val="bg1"/>
                          </a:solidFill>
                          <a:latin typeface="Times New Roman" pitchFamily="18" charset="0"/>
                          <a:cs typeface="Times New Roman" pitchFamily="18" charset="0"/>
                        </a:rPr>
                        <a:t>2)  According to smith, Government should impose those taxes whose collection costs are very</a:t>
                      </a:r>
                      <a:r>
                        <a:rPr lang="en-US" sz="2000" b="1" baseline="0" dirty="0">
                          <a:solidFill>
                            <a:schemeClr val="bg1"/>
                          </a:solidFill>
                          <a:latin typeface="Times New Roman" pitchFamily="18" charset="0"/>
                          <a:cs typeface="Times New Roman" pitchFamily="18" charset="0"/>
                        </a:rPr>
                        <a:t> less and cheap</a:t>
                      </a:r>
                      <a:endParaRPr lang="en-US" sz="2000" b="1" dirty="0">
                        <a:solidFill>
                          <a:schemeClr val="bg1"/>
                        </a:solidFill>
                        <a:latin typeface="Times New Roman" pitchFamily="18" charset="0"/>
                        <a:cs typeface="Times New Roman" pitchFamily="18" charset="0"/>
                      </a:endParaRPr>
                    </a:p>
                  </a:txBody>
                  <a:tcPr marL="121920" marR="121920">
                    <a:cell3D prstMaterial="dkEdge">
                      <a:bevel prst="coolSlant"/>
                      <a:lightRig rig="flood" dir="t"/>
                    </a:cell3D>
                    <a:solidFill>
                      <a:srgbClr val="FFFF00"/>
                    </a:solidFill>
                  </a:tcPr>
                </a:tc>
                <a:extLst>
                  <a:ext uri="{0D108BD9-81ED-4DB2-BD59-A6C34878D82A}">
                    <a16:rowId xmlns:a16="http://schemas.microsoft.com/office/drawing/2014/main" val="10004"/>
                  </a:ext>
                </a:extLst>
              </a:tr>
            </a:tbl>
          </a:graphicData>
        </a:graphic>
      </p:graphicFrame>
      <p:sp>
        <p:nvSpPr>
          <p:cNvPr id="5" name="Right Arrow 4"/>
          <p:cNvSpPr/>
          <p:nvPr/>
        </p:nvSpPr>
        <p:spPr>
          <a:xfrm>
            <a:off x="0" y="76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32554945"/>
      </p:ext>
    </p:extLst>
  </p:cSld>
  <p:clrMapOvr>
    <a:masterClrMapping/>
  </p:clrMapOvr>
  <mc:AlternateContent xmlns:mc="http://schemas.openxmlformats.org/markup-compatibility/2006" xmlns:p14="http://schemas.microsoft.com/office/powerpoint/2010/main">
    <mc:Choice Requires="p14">
      <p:transition spd="slow" p14:dur="2000" advTm="148202"/>
    </mc:Choice>
    <mc:Fallback xmlns="">
      <p:transition spd="slow" advTm="1482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3"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plus(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barn(inVertic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linds(horizont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228600"/>
            <a:ext cx="12039600" cy="1371599"/>
          </a:xfrm>
        </p:spPr>
        <p:txBody>
          <a:bodyPr>
            <a:noAutofit/>
          </a:bodyPr>
          <a:lstStyle/>
          <a:p>
            <a:pPr algn="ctr"/>
            <a:r>
              <a:rPr lang="en-US" sz="5400" b="1" u="sng" dirty="0">
                <a:ln w="3175" cmpd="sng">
                  <a:solidFill>
                    <a:srgbClr val="FF0000"/>
                  </a:solidFill>
                </a:ln>
                <a:effectLst>
                  <a:outerShdw blurRad="38100" dist="38100" dir="2700000" algn="tl">
                    <a:srgbClr val="000000">
                      <a:alpha val="43137"/>
                    </a:srgbClr>
                  </a:outerShdw>
                </a:effectLst>
                <a:latin typeface="Algerian" pitchFamily="82" charset="0"/>
              </a:rPr>
              <a:t>Direct Tax and Indirect Tax</a:t>
            </a:r>
          </a:p>
        </p:txBody>
      </p:sp>
      <p:sp>
        <p:nvSpPr>
          <p:cNvPr id="3" name="Subtitle 2"/>
          <p:cNvSpPr>
            <a:spLocks noGrp="1"/>
          </p:cNvSpPr>
          <p:nvPr>
            <p:ph type="subTitle" idx="1"/>
          </p:nvPr>
        </p:nvSpPr>
        <p:spPr>
          <a:xfrm>
            <a:off x="711200" y="1295400"/>
            <a:ext cx="10972800" cy="3962400"/>
          </a:xfrm>
        </p:spPr>
        <p:txBody>
          <a:bodyPr>
            <a:noAutofit/>
          </a:bodyPr>
          <a:lstStyle/>
          <a:p>
            <a:pPr algn="l"/>
            <a:r>
              <a:rPr lang="en-US" sz="3200" b="1" dirty="0">
                <a:ln>
                  <a:solidFill>
                    <a:schemeClr val="tx1"/>
                  </a:solidFill>
                </a:ln>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Direct Tax </a:t>
            </a:r>
          </a:p>
          <a:p>
            <a:pPr algn="l">
              <a:buClr>
                <a:srgbClr val="FF0000"/>
              </a:buClr>
              <a:buFont typeface="Wingdings" pitchFamily="2" charset="2"/>
              <a:buChar char="v"/>
            </a:pPr>
            <a:r>
              <a:rPr lang="en-US" sz="2400" b="1" dirty="0">
                <a:solidFill>
                  <a:srgbClr val="FFFF00"/>
                </a:solidFill>
                <a:latin typeface="Times New Roman" pitchFamily="18" charset="0"/>
                <a:cs typeface="Times New Roman" pitchFamily="18" charset="0"/>
              </a:rPr>
              <a:t>  	</a:t>
            </a:r>
            <a:r>
              <a:rPr lang="en-US" sz="2400" b="1" cap="none" dirty="0">
                <a:solidFill>
                  <a:srgbClr val="FFFF00"/>
                </a:solidFill>
                <a:latin typeface="Times New Roman" pitchFamily="18" charset="0"/>
                <a:cs typeface="Times New Roman" pitchFamily="18" charset="0"/>
              </a:rPr>
              <a:t>It is a tax levied on person’s income  and wealth and is 	paid 	directly to the 	government. </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The burden of such tax cannot be  shifted.</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The tax is progressive in nature. </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It is levied according to the paying  capacity  of the 	person. (</a:t>
            </a:r>
            <a:r>
              <a:rPr lang="en-US" sz="2400" b="1" cap="none" dirty="0" err="1">
                <a:solidFill>
                  <a:srgbClr val="FFFF00"/>
                </a:solidFill>
                <a:latin typeface="Times New Roman" pitchFamily="18" charset="0"/>
                <a:cs typeface="Times New Roman" pitchFamily="18" charset="0"/>
              </a:rPr>
              <a:t>ie</a:t>
            </a:r>
            <a:r>
              <a:rPr lang="en-US" sz="2400" b="1" cap="none" dirty="0">
                <a:solidFill>
                  <a:srgbClr val="FFFF00"/>
                </a:solidFill>
                <a:latin typeface="Times New Roman" pitchFamily="18" charset="0"/>
                <a:cs typeface="Times New Roman" pitchFamily="18" charset="0"/>
              </a:rPr>
              <a:t>) more from the 	rich and  less from the 	poor 	people.</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Taxes  are being recommended by the  Central Board of Direct Taxes (CBDT) 	which is under the Ministry of 	Finance, Government of India. </a:t>
            </a:r>
          </a:p>
          <a:p>
            <a:pPr algn="l">
              <a:buClr>
                <a:srgbClr val="FF0000"/>
              </a:buClr>
              <a:buFont typeface="Wingdings" pitchFamily="2" charset="2"/>
              <a:buChar char="v"/>
            </a:pPr>
            <a:r>
              <a:rPr lang="en-US" sz="2400" b="1" cap="none" dirty="0">
                <a:solidFill>
                  <a:srgbClr val="FFFF00"/>
                </a:solidFill>
                <a:latin typeface="Times New Roman" pitchFamily="18" charset="0"/>
                <a:cs typeface="Times New Roman" pitchFamily="18" charset="0"/>
              </a:rPr>
              <a:t>  	Income tax is the best example for direct tax.</a:t>
            </a:r>
          </a:p>
          <a:p>
            <a:pPr algn="l">
              <a:buFont typeface="Wingdings" pitchFamily="2" charset="2"/>
              <a:buChar char="v"/>
            </a:pPr>
            <a:endParaRPr lang="en-US" sz="2400" dirty="0">
              <a:solidFill>
                <a:schemeClr val="tx1"/>
              </a:solidFill>
              <a:latin typeface="+mj-lt"/>
            </a:endParaRPr>
          </a:p>
          <a:p>
            <a:pPr algn="l"/>
            <a:endParaRPr lang="en-US" sz="2400" dirty="0">
              <a:solidFill>
                <a:schemeClr val="tx1"/>
              </a:solidFill>
              <a:latin typeface="+mj-lt"/>
            </a:endParaRPr>
          </a:p>
          <a:p>
            <a:pPr algn="l"/>
            <a:endParaRPr lang="en-US" sz="2400" dirty="0">
              <a:latin typeface="+mj-lt"/>
            </a:endParaRPr>
          </a:p>
        </p:txBody>
      </p:sp>
      <p:sp>
        <p:nvSpPr>
          <p:cNvPr id="4" name="Right Arrow 3"/>
          <p:cNvSpPr/>
          <p:nvPr/>
        </p:nvSpPr>
        <p:spPr>
          <a:xfrm>
            <a:off x="0" y="381000"/>
            <a:ext cx="9489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132442697"/>
      </p:ext>
    </p:extLst>
  </p:cSld>
  <p:clrMapOvr>
    <a:masterClrMapping/>
  </p:clrMapOvr>
  <mc:AlternateContent xmlns:mc="http://schemas.openxmlformats.org/markup-compatibility/2006" xmlns:p14="http://schemas.microsoft.com/office/powerpoint/2010/main">
    <mc:Choice Requires="p14">
      <p:transition spd="slow" p14:dur="2000" advTm="71330"/>
    </mc:Choice>
    <mc:Fallback xmlns="">
      <p:transition spd="slow" advTm="7133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21" dur="1000"/>
                                        <p:tgtEl>
                                          <p:spTgt spid="3">
                                            <p:txEl>
                                              <p:pRg st="0" end="0"/>
                                            </p:txEl>
                                          </p:spTgt>
                                        </p:tgtEl>
                                      </p:cBhvr>
                                    </p:animEffect>
                                  </p:childTnLst>
                                </p:cTn>
                              </p:par>
                              <p:par>
                                <p:cTn id="22" presetID="31" presetClass="entr" presetSubtype="0"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27" dur="1000"/>
                                        <p:tgtEl>
                                          <p:spTgt spid="3">
                                            <p:txEl>
                                              <p:pRg st="1" end="1"/>
                                            </p:txEl>
                                          </p:spTgt>
                                        </p:tgtEl>
                                      </p:cBhvr>
                                    </p:animEffect>
                                  </p:childTnLst>
                                </p:cTn>
                              </p:par>
                              <p:par>
                                <p:cTn id="28" presetID="31" presetClass="entr" presetSubtype="0" fill="hold"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33" dur="1000"/>
                                        <p:tgtEl>
                                          <p:spTgt spid="3">
                                            <p:txEl>
                                              <p:pRg st="2" end="2"/>
                                            </p:txEl>
                                          </p:spTgt>
                                        </p:tgtEl>
                                      </p:cBhvr>
                                    </p:animEffect>
                                  </p:childTnLst>
                                </p:cTn>
                              </p:par>
                              <p:par>
                                <p:cTn id="34" presetID="31" presetClass="entr" presetSubtype="0" fill="hold"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3" end="3"/>
                                            </p:txEl>
                                          </p:spTgt>
                                        </p:tgtEl>
                                      </p:cBhvr>
                                    </p:animEffect>
                                  </p:childTnLst>
                                </p:cTn>
                              </p:par>
                              <p:par>
                                <p:cTn id="40" presetID="31"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45" dur="1000"/>
                                        <p:tgtEl>
                                          <p:spTgt spid="3">
                                            <p:txEl>
                                              <p:pRg st="4" end="4"/>
                                            </p:txEl>
                                          </p:spTgt>
                                        </p:tgtEl>
                                      </p:cBhvr>
                                    </p:animEffect>
                                  </p:childTnLst>
                                </p:cTn>
                              </p:par>
                              <p:par>
                                <p:cTn id="46" presetID="31" presetClass="entr" presetSubtype="0" fill="hold" nodeType="with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51" dur="1000"/>
                                        <p:tgtEl>
                                          <p:spTgt spid="3">
                                            <p:txEl>
                                              <p:pRg st="5" end="5"/>
                                            </p:txEl>
                                          </p:spTgt>
                                        </p:tgtEl>
                                      </p:cBhvr>
                                    </p:animEffect>
                                  </p:childTnLst>
                                </p:cTn>
                              </p:par>
                              <p:par>
                                <p:cTn id="52" presetID="31" presetClass="entr" presetSubtype="0" fill="hold" nodeType="with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 calcmode="lin" valueType="num">
                                      <p:cBhvr>
                                        <p:cTn id="54"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55"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56"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57"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12268200" cy="678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534450920"/>
      </p:ext>
    </p:extLst>
  </p:cSld>
  <p:clrMapOvr>
    <a:masterClrMapping/>
  </p:clrMapOvr>
  <mc:AlternateContent xmlns:mc="http://schemas.openxmlformats.org/markup-compatibility/2006" xmlns:p14="http://schemas.microsoft.com/office/powerpoint/2010/main">
    <mc:Choice Requires="p14">
      <p:transition spd="slow" p14:dur="2000" advTm="105743"/>
    </mc:Choice>
    <mc:Fallback xmlns="">
      <p:transition spd="slow" advTm="1057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0"/>
            <a:ext cx="10131425" cy="1456267"/>
          </a:xfrm>
        </p:spPr>
        <p:txBody>
          <a:bodyPr>
            <a:normAutofit/>
          </a:bodyPr>
          <a:lstStyle/>
          <a:p>
            <a:pPr algn="ctr"/>
            <a:r>
              <a:rPr lang="en-US" sz="5400" b="1" dirty="0">
                <a:ln w="3175" cmpd="sng">
                  <a:solidFill>
                    <a:srgbClr val="FF0000"/>
                  </a:solidFill>
                </a:ln>
                <a:latin typeface="Algerian" pitchFamily="82" charset="0"/>
              </a:rPr>
              <a:t>Merits of Direct Taxes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68322519"/>
              </p:ext>
            </p:extLst>
          </p:nvPr>
        </p:nvGraphicFramePr>
        <p:xfrm>
          <a:off x="609600" y="1341120"/>
          <a:ext cx="10972800" cy="4937760"/>
        </p:xfrm>
        <a:graphic>
          <a:graphicData uri="http://schemas.openxmlformats.org/drawingml/2006/table">
            <a:tbl>
              <a:tblPr firstRow="1" bandRow="1" bandCol="1">
                <a:effectLst>
                  <a:reflection blurRad="6350" stA="50000" endA="300" endPos="38500" dist="50800" dir="5400000" sy="-100000" algn="bl" rotWithShape="0"/>
                </a:effectLst>
                <a:tableStyleId>{BC89EF96-8CEA-46FF-86C4-4CE0E7609802}</a:tableStyleId>
              </a:tblPr>
              <a:tblGrid>
                <a:gridCol w="1422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152400">
                <a:tc>
                  <a:txBody>
                    <a:bodyPr/>
                    <a:lstStyle/>
                    <a:p>
                      <a:pPr algn="ctr"/>
                      <a:r>
                        <a:rPr lang="en-US" sz="3200" b="1" dirty="0">
                          <a:solidFill>
                            <a:srgbClr val="FFFF00"/>
                          </a:solidFill>
                          <a:latin typeface="Times New Roman" pitchFamily="18" charset="0"/>
                          <a:cs typeface="Times New Roman" pitchFamily="18" charset="0"/>
                        </a:rPr>
                        <a:t>S. No</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pPr algn="ctr"/>
                      <a:r>
                        <a:rPr lang="en-US" sz="3200" b="1" dirty="0">
                          <a:solidFill>
                            <a:srgbClr val="FFFF00"/>
                          </a:solidFill>
                          <a:latin typeface="Times New Roman" pitchFamily="18" charset="0"/>
                          <a:cs typeface="Times New Roman" pitchFamily="18" charset="0"/>
                        </a:rPr>
                        <a:t>Merits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pPr algn="ctr"/>
                      <a:r>
                        <a:rPr lang="en-US" sz="3200" b="1" dirty="0">
                          <a:solidFill>
                            <a:srgbClr val="FFFF00"/>
                          </a:solidFill>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0"/>
                  </a:ext>
                </a:extLst>
              </a:tr>
              <a:tr h="990600">
                <a:tc>
                  <a:txBody>
                    <a:bodyPr/>
                    <a:lstStyle/>
                    <a:p>
                      <a:pPr algn="ctr"/>
                      <a:r>
                        <a:rPr lang="en-US" sz="2400" b="1" dirty="0">
                          <a:solidFill>
                            <a:srgbClr val="FFFF00"/>
                          </a:solidFill>
                          <a:latin typeface="Times New Roman" pitchFamily="18" charset="0"/>
                          <a:cs typeface="Times New Roman" pitchFamily="18" charset="0"/>
                        </a:rPr>
                        <a:t>1.</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Equity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Direct Taxes are progressive (</a:t>
                      </a:r>
                      <a:r>
                        <a:rPr lang="en-US" sz="2400" b="1" dirty="0" err="1">
                          <a:solidFill>
                            <a:srgbClr val="FFFF00"/>
                          </a:solidFill>
                          <a:latin typeface="Times New Roman" pitchFamily="18" charset="0"/>
                          <a:cs typeface="Times New Roman" pitchFamily="18" charset="0"/>
                        </a:rPr>
                        <a:t>ie</a:t>
                      </a:r>
                      <a:r>
                        <a:rPr lang="en-US" sz="2400" b="1" dirty="0">
                          <a:solidFill>
                            <a:srgbClr val="FFFF00"/>
                          </a:solidFill>
                          <a:latin typeface="Times New Roman" pitchFamily="18" charset="0"/>
                          <a:cs typeface="Times New Roman" pitchFamily="18" charset="0"/>
                        </a:rPr>
                        <a:t>) rate of tax varies according to tax.</a:t>
                      </a:r>
                    </a:p>
                    <a:p>
                      <a:r>
                        <a:rPr lang="en-US" sz="2400" b="1" dirty="0">
                          <a:solidFill>
                            <a:srgbClr val="FFFF00"/>
                          </a:solidFill>
                          <a:latin typeface="Times New Roman" pitchFamily="18" charset="0"/>
                          <a:cs typeface="Times New Roman" pitchFamily="18" charset="0"/>
                        </a:rPr>
                        <a:t>Ex. Income Tax satisfies the canon</a:t>
                      </a:r>
                      <a:r>
                        <a:rPr lang="en-US" sz="2400" b="1" baseline="0" dirty="0">
                          <a:solidFill>
                            <a:srgbClr val="FFFF00"/>
                          </a:solidFill>
                          <a:latin typeface="Times New Roman" pitchFamily="18" charset="0"/>
                          <a:cs typeface="Times New Roman" pitchFamily="18" charset="0"/>
                        </a:rPr>
                        <a:t> of Equity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1"/>
                  </a:ext>
                </a:extLst>
              </a:tr>
              <a:tr h="990600">
                <a:tc>
                  <a:txBody>
                    <a:bodyPr/>
                    <a:lstStyle/>
                    <a:p>
                      <a:pPr algn="ctr"/>
                      <a:r>
                        <a:rPr lang="en-US" sz="2400" b="1" dirty="0">
                          <a:solidFill>
                            <a:srgbClr val="FFFF00"/>
                          </a:solidFill>
                          <a:latin typeface="Times New Roman" pitchFamily="18" charset="0"/>
                          <a:cs typeface="Times New Roman" pitchFamily="18" charset="0"/>
                        </a:rPr>
                        <a:t>2.</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Certainty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Canon</a:t>
                      </a:r>
                      <a:r>
                        <a:rPr lang="en-US" sz="2400" b="1" baseline="0" dirty="0">
                          <a:solidFill>
                            <a:srgbClr val="FFFF00"/>
                          </a:solidFill>
                          <a:latin typeface="Times New Roman" pitchFamily="18" charset="0"/>
                          <a:cs typeface="Times New Roman" pitchFamily="18" charset="0"/>
                        </a:rPr>
                        <a:t> of Certainty can be ensured by taxes. </a:t>
                      </a:r>
                    </a:p>
                    <a:p>
                      <a:r>
                        <a:rPr lang="en-US" sz="2400" b="1" baseline="0" dirty="0">
                          <a:solidFill>
                            <a:srgbClr val="FFFF00"/>
                          </a:solidFill>
                          <a:latin typeface="Times New Roman" pitchFamily="18" charset="0"/>
                          <a:cs typeface="Times New Roman" pitchFamily="18" charset="0"/>
                        </a:rPr>
                        <a:t>Ex. An income tax payer knows when and at what rate he has to pay income tax.</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2"/>
                  </a:ext>
                </a:extLst>
              </a:tr>
              <a:tr h="990600">
                <a:tc>
                  <a:txBody>
                    <a:bodyPr/>
                    <a:lstStyle/>
                    <a:p>
                      <a:pPr algn="ctr"/>
                      <a:r>
                        <a:rPr lang="en-US" sz="2400" b="1" dirty="0">
                          <a:solidFill>
                            <a:srgbClr val="FFFF00"/>
                          </a:solidFill>
                          <a:latin typeface="Times New Roman" pitchFamily="18" charset="0"/>
                          <a:cs typeface="Times New Roman" pitchFamily="18" charset="0"/>
                        </a:rPr>
                        <a:t>3.</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Elasticity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Canon of Elasticity also is ensured by the Direct Tax. It is income elastic in nature </a:t>
                      </a: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3"/>
                  </a:ext>
                </a:extLst>
              </a:tr>
              <a:tr h="990600">
                <a:tc>
                  <a:txBody>
                    <a:bodyPr/>
                    <a:lstStyle/>
                    <a:p>
                      <a:pPr algn="ctr"/>
                      <a:r>
                        <a:rPr lang="en-US" sz="2400" b="1" dirty="0">
                          <a:solidFill>
                            <a:srgbClr val="FFFF00"/>
                          </a:solidFill>
                          <a:latin typeface="Times New Roman" pitchFamily="18" charset="0"/>
                          <a:cs typeface="Times New Roman" pitchFamily="18" charset="0"/>
                        </a:rPr>
                        <a:t>4.</a:t>
                      </a:r>
                    </a:p>
                  </a:txBody>
                  <a:tcPr marL="121920" marR="121920">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Economy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tc>
                  <a:txBody>
                    <a:bodyPr/>
                    <a:lstStyle/>
                    <a:p>
                      <a:r>
                        <a:rPr lang="en-US" sz="2400" b="1" dirty="0">
                          <a:solidFill>
                            <a:srgbClr val="FFFF00"/>
                          </a:solidFill>
                          <a:latin typeface="Times New Roman" pitchFamily="18" charset="0"/>
                          <a:cs typeface="Times New Roman" pitchFamily="18" charset="0"/>
                        </a:rPr>
                        <a:t>The collection cost is relatively low. </a:t>
                      </a:r>
                    </a:p>
                    <a:p>
                      <a:r>
                        <a:rPr lang="en-US" sz="2400" b="1" dirty="0">
                          <a:solidFill>
                            <a:srgbClr val="FFFF00"/>
                          </a:solidFill>
                          <a:latin typeface="Times New Roman" pitchFamily="18" charset="0"/>
                          <a:cs typeface="Times New Roman" pitchFamily="18" charset="0"/>
                        </a:rPr>
                        <a:t>Tax payers pay the tax directly to the state.</a:t>
                      </a:r>
                      <a:r>
                        <a:rPr lang="en-US" sz="2400" b="1" baseline="0" dirty="0">
                          <a:solidFill>
                            <a:srgbClr val="FFFF00"/>
                          </a:solidFill>
                          <a:latin typeface="Times New Roman" pitchFamily="18" charset="0"/>
                          <a:cs typeface="Times New Roman" pitchFamily="18" charset="0"/>
                        </a:rPr>
                        <a:t>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h="50800" prst="divot"/>
                      <a:lightRig rig="flood" dir="t"/>
                    </a:cell3D>
                  </a:tcPr>
                </a:tc>
                <a:extLst>
                  <a:ext uri="{0D108BD9-81ED-4DB2-BD59-A6C34878D82A}">
                    <a16:rowId xmlns:a16="http://schemas.microsoft.com/office/drawing/2014/main" val="10004"/>
                  </a:ext>
                </a:extLst>
              </a:tr>
            </a:tbl>
          </a:graphicData>
        </a:graphic>
      </p:graphicFrame>
      <p:sp>
        <p:nvSpPr>
          <p:cNvPr id="5" name="Right Arrow 4"/>
          <p:cNvSpPr/>
          <p:nvPr/>
        </p:nvSpPr>
        <p:spPr>
          <a:xfrm>
            <a:off x="0" y="457200"/>
            <a:ext cx="1253784" cy="609600"/>
          </a:xfrm>
          <a:prstGeom prst="right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051975658"/>
      </p:ext>
    </p:extLst>
  </p:cSld>
  <p:clrMapOvr>
    <a:masterClrMapping/>
  </p:clrMapOvr>
  <mc:AlternateContent xmlns:mc="http://schemas.openxmlformats.org/markup-compatibility/2006" xmlns:p14="http://schemas.microsoft.com/office/powerpoint/2010/main">
    <mc:Choice Requires="p14">
      <p:transition spd="slow" p14:dur="2000" advTm="126105"/>
    </mc:Choice>
    <mc:Fallback xmlns="">
      <p:transition spd="slow" advTm="12610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circle(in)">
                                      <p:cBhvr>
                                        <p:cTn id="11" dur="20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10131425" cy="1456267"/>
          </a:xfrm>
        </p:spPr>
        <p:txBody>
          <a:bodyPr>
            <a:normAutofit/>
          </a:bodyPr>
          <a:lstStyle/>
          <a:p>
            <a:pPr algn="ctr"/>
            <a:r>
              <a:rPr lang="en-US" sz="5400" b="1" dirty="0">
                <a:ln w="3175" cmpd="sng">
                  <a:solidFill>
                    <a:srgbClr val="FF0000"/>
                  </a:solidFill>
                </a:ln>
                <a:latin typeface="Algerian" pitchFamily="82" charset="0"/>
              </a:rPr>
              <a:t>Demerits of Direct Taxes</a:t>
            </a:r>
          </a:p>
        </p:txBody>
      </p:sp>
      <p:graphicFrame>
        <p:nvGraphicFramePr>
          <p:cNvPr id="4" name="Table 3"/>
          <p:cNvGraphicFramePr>
            <a:graphicFrameLocks noGrp="1"/>
          </p:cNvGraphicFramePr>
          <p:nvPr>
            <p:extLst>
              <p:ext uri="{D42A27DB-BD31-4B8C-83A1-F6EECF244321}">
                <p14:modId xmlns:p14="http://schemas.microsoft.com/office/powerpoint/2010/main" val="7858992"/>
              </p:ext>
            </p:extLst>
          </p:nvPr>
        </p:nvGraphicFramePr>
        <p:xfrm>
          <a:off x="609600" y="1143000"/>
          <a:ext cx="10972800" cy="5516880"/>
        </p:xfrm>
        <a:graphic>
          <a:graphicData uri="http://schemas.openxmlformats.org/drawingml/2006/table">
            <a:tbl>
              <a:tblPr firstRow="1" bandRow="1" bandCol="1">
                <a:effectLst>
                  <a:outerShdw blurRad="50800" dist="38100" dir="16200000" rotWithShape="0">
                    <a:prstClr val="black">
                      <a:alpha val="40000"/>
                    </a:prstClr>
                  </a:outerShdw>
                  <a:reflection blurRad="6350" stA="50000" endA="300" endPos="55500" dist="101600" dir="5400000" sy="-100000" algn="bl" rotWithShape="0"/>
                </a:effectLst>
                <a:tableStyleId>{5DA37D80-6434-44D0-A028-1B22A696006F}</a:tableStyleId>
              </a:tblPr>
              <a:tblGrid>
                <a:gridCol w="1422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457200">
                <a:tc>
                  <a:txBody>
                    <a:bodyPr/>
                    <a:lstStyle/>
                    <a:p>
                      <a:pPr algn="ctr"/>
                      <a:r>
                        <a:rPr lang="en-US" sz="3200" dirty="0">
                          <a:solidFill>
                            <a:srgbClr val="FFFF00"/>
                          </a:solidFill>
                          <a:latin typeface="Times New Roman" pitchFamily="18" charset="0"/>
                          <a:cs typeface="Times New Roman" pitchFamily="18" charset="0"/>
                        </a:rPr>
                        <a:t>S. No</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algn="ctr"/>
                      <a:r>
                        <a:rPr lang="en-US" sz="3200" dirty="0">
                          <a:solidFill>
                            <a:srgbClr val="FFFF00"/>
                          </a:solidFill>
                          <a:latin typeface="Times New Roman" pitchFamily="18" charset="0"/>
                          <a:cs typeface="Times New Roman" pitchFamily="18" charset="0"/>
                        </a:rPr>
                        <a:t>Demerits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457200" indent="-457200" algn="ctr">
                        <a:buClr>
                          <a:srgbClr val="FF0000"/>
                        </a:buClr>
                        <a:buFont typeface="Wingdings" pitchFamily="2" charset="2"/>
                        <a:buChar char="Ø"/>
                      </a:pPr>
                      <a:r>
                        <a:rPr lang="en-US" sz="3200" dirty="0">
                          <a:solidFill>
                            <a:srgbClr val="FFFF00"/>
                          </a:solidFill>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0"/>
                  </a:ext>
                </a:extLst>
              </a:tr>
              <a:tr h="990600">
                <a:tc>
                  <a:txBody>
                    <a:bodyPr/>
                    <a:lstStyle/>
                    <a:p>
                      <a:pPr algn="ctr"/>
                      <a:r>
                        <a:rPr lang="en-US" sz="2500" dirty="0">
                          <a:solidFill>
                            <a:srgbClr val="FFFF00"/>
                          </a:solidFill>
                          <a:latin typeface="Times New Roman" pitchFamily="18" charset="0"/>
                          <a:cs typeface="Times New Roman" pitchFamily="18" charset="0"/>
                        </a:rPr>
                        <a:t>1.</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Unpopular</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It is generally unpopular</a:t>
                      </a:r>
                    </a:p>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It is inconvenient </a:t>
                      </a:r>
                    </a:p>
                    <a:p>
                      <a:pPr marL="342900" indent="-342900">
                        <a:buClr>
                          <a:srgbClr val="FF0000"/>
                        </a:buClr>
                        <a:buFont typeface="Wingdings" pitchFamily="2" charset="2"/>
                        <a:buChar char="Ø"/>
                      </a:pPr>
                      <a:r>
                        <a:rPr lang="en-US" sz="2500" baseline="0" dirty="0">
                          <a:solidFill>
                            <a:srgbClr val="FFFF00"/>
                          </a:solidFill>
                          <a:latin typeface="Times New Roman" pitchFamily="18" charset="0"/>
                          <a:cs typeface="Times New Roman" pitchFamily="18" charset="0"/>
                        </a:rPr>
                        <a:t> </a:t>
                      </a:r>
                      <a:r>
                        <a:rPr lang="en-US" sz="2500" dirty="0">
                          <a:solidFill>
                            <a:srgbClr val="FFFF00"/>
                          </a:solidFill>
                          <a:latin typeface="Times New Roman" pitchFamily="18" charset="0"/>
                          <a:cs typeface="Times New Roman" pitchFamily="18" charset="0"/>
                        </a:rPr>
                        <a:t> It is less flexible </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1"/>
                  </a:ext>
                </a:extLst>
              </a:tr>
              <a:tr h="990600">
                <a:tc>
                  <a:txBody>
                    <a:bodyPr/>
                    <a:lstStyle/>
                    <a:p>
                      <a:pPr algn="ctr"/>
                      <a:r>
                        <a:rPr lang="en-US" sz="2500" dirty="0">
                          <a:solidFill>
                            <a:srgbClr val="FFFF00"/>
                          </a:solidFill>
                          <a:latin typeface="Times New Roman" pitchFamily="18" charset="0"/>
                          <a:cs typeface="Times New Roman" pitchFamily="18" charset="0"/>
                        </a:rPr>
                        <a:t>2.</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Productivity affected</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It adversely affect productivity </a:t>
                      </a:r>
                    </a:p>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  Citizens are not willing to earn more income                    because  in that case they have to pay more tax. </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2"/>
                  </a:ext>
                </a:extLst>
              </a:tr>
              <a:tr h="990600">
                <a:tc>
                  <a:txBody>
                    <a:bodyPr/>
                    <a:lstStyle/>
                    <a:p>
                      <a:pPr algn="ctr"/>
                      <a:r>
                        <a:rPr lang="en-US" sz="2500" dirty="0">
                          <a:solidFill>
                            <a:srgbClr val="FFFF00"/>
                          </a:solidFill>
                          <a:latin typeface="Times New Roman" pitchFamily="18" charset="0"/>
                          <a:cs typeface="Times New Roman" pitchFamily="18" charset="0"/>
                        </a:rPr>
                        <a:t>3.</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Inconvenient</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The tax payers find it inconvenient</a:t>
                      </a:r>
                      <a:r>
                        <a:rPr lang="en-US" sz="2500" baseline="0" dirty="0">
                          <a:solidFill>
                            <a:srgbClr val="FFFF00"/>
                          </a:solidFill>
                          <a:latin typeface="Times New Roman" pitchFamily="18" charset="0"/>
                          <a:cs typeface="Times New Roman" pitchFamily="18" charset="0"/>
                        </a:rPr>
                        <a:t> to maintain accounts, submit returns and pay tax in lump sum. </a:t>
                      </a:r>
                      <a:endParaRPr lang="en-US" sz="250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3"/>
                  </a:ext>
                </a:extLst>
              </a:tr>
              <a:tr h="990600">
                <a:tc>
                  <a:txBody>
                    <a:bodyPr/>
                    <a:lstStyle/>
                    <a:p>
                      <a:pPr algn="ctr"/>
                      <a:r>
                        <a:rPr lang="en-US" sz="2500" dirty="0">
                          <a:solidFill>
                            <a:srgbClr val="FFFF00"/>
                          </a:solidFill>
                          <a:latin typeface="Times New Roman" pitchFamily="18" charset="0"/>
                          <a:cs typeface="Times New Roman" pitchFamily="18" charset="0"/>
                        </a:rPr>
                        <a:t>4.</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r>
                        <a:rPr lang="en-US" sz="2500" dirty="0">
                          <a:solidFill>
                            <a:srgbClr val="FFFF00"/>
                          </a:solidFill>
                          <a:latin typeface="Times New Roman" pitchFamily="18" charset="0"/>
                          <a:cs typeface="Times New Roman" pitchFamily="18" charset="0"/>
                        </a:rPr>
                        <a:t>Tax Evasion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tc>
                  <a:txBody>
                    <a:bodyPr/>
                    <a:lstStyle/>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The burden is so heavy that tax payers always try to evade taxes.</a:t>
                      </a:r>
                    </a:p>
                    <a:p>
                      <a:pPr marL="342900" indent="-342900">
                        <a:buClr>
                          <a:srgbClr val="FF0000"/>
                        </a:buClr>
                        <a:buFont typeface="Wingdings" pitchFamily="2" charset="2"/>
                        <a:buChar char="Ø"/>
                      </a:pPr>
                      <a:r>
                        <a:rPr lang="en-US" sz="2500" dirty="0">
                          <a:solidFill>
                            <a:srgbClr val="FFFF00"/>
                          </a:solidFill>
                          <a:latin typeface="Times New Roman" pitchFamily="18" charset="0"/>
                          <a:cs typeface="Times New Roman" pitchFamily="18" charset="0"/>
                        </a:rPr>
                        <a:t>This leads to the generation of black money</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w="77470" h="12700" prst="softRound"/>
                      <a:lightRig rig="flood" dir="t"/>
                    </a:cell3D>
                  </a:tcPr>
                </a:tc>
                <a:extLst>
                  <a:ext uri="{0D108BD9-81ED-4DB2-BD59-A6C34878D82A}">
                    <a16:rowId xmlns:a16="http://schemas.microsoft.com/office/drawing/2014/main" val="10004"/>
                  </a:ext>
                </a:extLst>
              </a:tr>
            </a:tbl>
          </a:graphicData>
        </a:graphic>
      </p:graphicFrame>
      <p:sp>
        <p:nvSpPr>
          <p:cNvPr id="5" name="Right Arrow 4"/>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38300069"/>
      </p:ext>
    </p:extLst>
  </p:cSld>
  <p:clrMapOvr>
    <a:masterClrMapping/>
  </p:clrMapOvr>
  <mc:AlternateContent xmlns:mc="http://schemas.openxmlformats.org/markup-compatibility/2006" xmlns:p14="http://schemas.microsoft.com/office/powerpoint/2010/main">
    <mc:Choice Requires="p14">
      <p:transition spd="slow" p14:dur="2000" advTm="111258"/>
    </mc:Choice>
    <mc:Fallback xmlns="">
      <p:transition spd="slow" advTm="1112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5"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17"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18"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9" dur="1000" fill="hold"/>
                                        <p:tgtEl>
                                          <p:spTgt spid="4"/>
                                        </p:tgtEl>
                                        <p:attrNameLst>
                                          <p:attrName>ppt_h</p:attrName>
                                        </p:attrNameLst>
                                      </p:cBhvr>
                                      <p:tavLst>
                                        <p:tav tm="0">
                                          <p:val>
                                            <p:strVal val="#ppt_h"/>
                                          </p:val>
                                        </p:tav>
                                        <p:tav tm="100000">
                                          <p:val>
                                            <p:strVal val="#ppt_h"/>
                                          </p:val>
                                        </p:tav>
                                      </p:tavLst>
                                    </p:anim>
                                    <p:anim calcmode="lin" valueType="num">
                                      <p:cBhvr>
                                        <p:cTn id="20"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1"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2"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3"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0" y="228600"/>
            <a:ext cx="4267200" cy="944562"/>
          </a:xfrm>
        </p:spPr>
        <p:txBody>
          <a:bodyPr>
            <a:noAutofit/>
          </a:bodyPr>
          <a:lstStyle/>
          <a:p>
            <a:r>
              <a:rPr lang="en-US" sz="4400" b="1" u="sng" dirty="0">
                <a:ln w="3175" cmpd="sng">
                  <a:solidFill>
                    <a:schemeClr val="tx1"/>
                  </a:solidFill>
                </a:ln>
                <a:solidFill>
                  <a:srgbClr val="FF0000"/>
                </a:solidFill>
                <a:latin typeface="Algerian" pitchFamily="82" charset="0"/>
              </a:rPr>
              <a:t>Indirect</a:t>
            </a:r>
            <a:r>
              <a:rPr lang="en-US" sz="4400" b="1" u="sng" dirty="0">
                <a:solidFill>
                  <a:srgbClr val="FF0000"/>
                </a:solidFill>
                <a:latin typeface="Algerian" pitchFamily="82" charset="0"/>
              </a:rPr>
              <a:t> </a:t>
            </a:r>
            <a:r>
              <a:rPr lang="en-US" sz="4400" b="1" u="sng" dirty="0">
                <a:ln w="3175" cmpd="sng">
                  <a:solidFill>
                    <a:schemeClr val="tx1"/>
                  </a:solidFill>
                </a:ln>
                <a:solidFill>
                  <a:srgbClr val="FF0000"/>
                </a:solidFill>
                <a:latin typeface="Algerian" pitchFamily="82" charset="0"/>
              </a:rPr>
              <a:t>Tax</a:t>
            </a:r>
          </a:p>
        </p:txBody>
      </p:sp>
      <p:sp>
        <p:nvSpPr>
          <p:cNvPr id="3" name="Content Placeholder 2"/>
          <p:cNvSpPr>
            <a:spLocks noGrp="1"/>
          </p:cNvSpPr>
          <p:nvPr>
            <p:ph idx="1"/>
          </p:nvPr>
        </p:nvSpPr>
        <p:spPr>
          <a:xfrm>
            <a:off x="609600" y="1295401"/>
            <a:ext cx="10972800" cy="4724399"/>
          </a:xfrm>
        </p:spPr>
        <p:txBody>
          <a:bodyPr>
            <a:normAutofit lnSpcReduction="10000"/>
          </a:bodyPr>
          <a:lstStyle/>
          <a:p>
            <a:pPr>
              <a:buClr>
                <a:srgbClr val="FF0000"/>
              </a:buClr>
              <a:buFont typeface="Wingdings" pitchFamily="2" charset="2"/>
              <a:buChar char="Ø"/>
            </a:pPr>
            <a:r>
              <a:rPr lang="en-US" sz="2000" dirty="0">
                <a:solidFill>
                  <a:srgbClr val="FFFF00"/>
                </a:solidFill>
              </a:rPr>
              <a:t> 	</a:t>
            </a:r>
            <a:r>
              <a:rPr lang="en-US" sz="3600" dirty="0">
                <a:solidFill>
                  <a:srgbClr val="FFFF00"/>
                </a:solidFill>
              </a:rPr>
              <a:t>It is referred to as a tax charged on a person 				who purchases the goods and services and it is paid 	indirectly to the Government. </a:t>
            </a:r>
          </a:p>
          <a:p>
            <a:pPr>
              <a:buClr>
                <a:srgbClr val="FF0000"/>
              </a:buClr>
              <a:buFont typeface="Wingdings" pitchFamily="2" charset="2"/>
              <a:buChar char="Ø"/>
            </a:pPr>
            <a:endParaRPr lang="en-US" sz="3600" dirty="0">
              <a:solidFill>
                <a:srgbClr val="FFFF00"/>
              </a:solidFill>
            </a:endParaRPr>
          </a:p>
          <a:p>
            <a:pPr>
              <a:buClr>
                <a:srgbClr val="FF0000"/>
              </a:buClr>
              <a:buFont typeface="Wingdings" pitchFamily="2" charset="2"/>
              <a:buChar char="Ø"/>
            </a:pPr>
            <a:r>
              <a:rPr lang="en-US" sz="3600" dirty="0">
                <a:solidFill>
                  <a:srgbClr val="FFFF00"/>
                </a:solidFill>
              </a:rPr>
              <a:t> The tax burden can be easily shifted to another  		persons.</a:t>
            </a:r>
          </a:p>
          <a:p>
            <a:pPr>
              <a:buClr>
                <a:srgbClr val="FF0000"/>
              </a:buClr>
              <a:buFont typeface="Wingdings" pitchFamily="2" charset="2"/>
              <a:buChar char="Ø"/>
            </a:pPr>
            <a:endParaRPr lang="en-US" sz="3600" dirty="0">
              <a:solidFill>
                <a:srgbClr val="FFFF00"/>
              </a:solidFill>
            </a:endParaRPr>
          </a:p>
          <a:p>
            <a:pPr>
              <a:buClr>
                <a:srgbClr val="FF0000"/>
              </a:buClr>
              <a:buFont typeface="Wingdings" pitchFamily="2" charset="2"/>
              <a:buChar char="Ø"/>
            </a:pPr>
            <a:r>
              <a:rPr lang="en-US" sz="3600" dirty="0">
                <a:solidFill>
                  <a:srgbClr val="FFFF00"/>
                </a:solidFill>
              </a:rPr>
              <a:t> It is equally levied on all persons whether rich or poor</a:t>
            </a:r>
            <a:r>
              <a:rPr lang="en-US" dirty="0">
                <a:solidFill>
                  <a:srgbClr val="FFFF00"/>
                </a:solidFill>
              </a:rPr>
              <a:t>.</a:t>
            </a:r>
          </a:p>
        </p:txBody>
      </p:sp>
      <p:sp>
        <p:nvSpPr>
          <p:cNvPr id="5" name="Right Arrow 4"/>
          <p:cNvSpPr/>
          <p:nvPr/>
        </p:nvSpPr>
        <p:spPr>
          <a:xfrm>
            <a:off x="0" y="4572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80280188"/>
      </p:ext>
    </p:extLst>
  </p:cSld>
  <p:clrMapOvr>
    <a:masterClrMapping/>
  </p:clrMapOvr>
  <mc:AlternateContent xmlns:mc="http://schemas.openxmlformats.org/markup-compatibility/2006" xmlns:p14="http://schemas.microsoft.com/office/powerpoint/2010/main">
    <mc:Choice Requires="p14">
      <p:transition spd="slow" p14:dur="2000" advTm="36370"/>
    </mc:Choice>
    <mc:Fallback xmlns="">
      <p:transition spd="slow" advTm="363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 calcmode="lin" valueType="num">
                                      <p:cBhvr additive="base">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 calcmode="lin" valueType="num">
                                      <p:cBhvr additive="base">
                                        <p:cTn id="24"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219670"/>
            <a:ext cx="8763000" cy="923330"/>
          </a:xfrm>
          <a:prstGeom prst="rect">
            <a:avLst/>
          </a:prstGeom>
        </p:spPr>
        <p:txBody>
          <a:bodyPr wrap="square">
            <a:spAutoFit/>
          </a:bodyPr>
          <a:lstStyle/>
          <a:p>
            <a:pPr algn="ctr">
              <a:buNone/>
            </a:pPr>
            <a:r>
              <a:rPr lang="en-US" sz="5400" b="1" dirty="0">
                <a:ln>
                  <a:solidFill>
                    <a:srgbClr val="FF0000"/>
                  </a:solidFill>
                </a:ln>
                <a:effectLst>
                  <a:outerShdw blurRad="38100" dist="38100" dir="2700000" algn="tl">
                    <a:srgbClr val="000000">
                      <a:alpha val="43137"/>
                    </a:srgbClr>
                  </a:outerShdw>
                </a:effectLst>
                <a:latin typeface="Algerian" pitchFamily="82" charset="0"/>
              </a:rPr>
              <a:t>Types of Indirect Taxes</a:t>
            </a:r>
          </a:p>
        </p:txBody>
      </p:sp>
      <p:graphicFrame>
        <p:nvGraphicFramePr>
          <p:cNvPr id="3" name="Table 2"/>
          <p:cNvGraphicFramePr>
            <a:graphicFrameLocks noGrp="1"/>
          </p:cNvGraphicFramePr>
          <p:nvPr>
            <p:extLst>
              <p:ext uri="{D42A27DB-BD31-4B8C-83A1-F6EECF244321}">
                <p14:modId xmlns:p14="http://schemas.microsoft.com/office/powerpoint/2010/main" val="1282384942"/>
              </p:ext>
            </p:extLst>
          </p:nvPr>
        </p:nvGraphicFramePr>
        <p:xfrm>
          <a:off x="304800" y="1371600"/>
          <a:ext cx="11658601" cy="5257800"/>
        </p:xfrm>
        <a:graphic>
          <a:graphicData uri="http://schemas.openxmlformats.org/drawingml/2006/table">
            <a:tbl>
              <a:tblPr firstRow="1" bandRow="1" bandCol="1">
                <a:tableStyleId>{8799B23B-EC83-4686-B30A-512413B5E67A}</a:tableStyleId>
              </a:tblPr>
              <a:tblGrid>
                <a:gridCol w="1088137">
                  <a:extLst>
                    <a:ext uri="{9D8B030D-6E8A-4147-A177-3AD203B41FA5}">
                      <a16:colId xmlns:a16="http://schemas.microsoft.com/office/drawing/2014/main" val="20000"/>
                    </a:ext>
                  </a:extLst>
                </a:gridCol>
                <a:gridCol w="2721863">
                  <a:extLst>
                    <a:ext uri="{9D8B030D-6E8A-4147-A177-3AD203B41FA5}">
                      <a16:colId xmlns:a16="http://schemas.microsoft.com/office/drawing/2014/main" val="20001"/>
                    </a:ext>
                  </a:extLst>
                </a:gridCol>
                <a:gridCol w="7848601">
                  <a:extLst>
                    <a:ext uri="{9D8B030D-6E8A-4147-A177-3AD203B41FA5}">
                      <a16:colId xmlns:a16="http://schemas.microsoft.com/office/drawing/2014/main" val="20002"/>
                    </a:ext>
                  </a:extLst>
                </a:gridCol>
              </a:tblGrid>
              <a:tr h="828675">
                <a:tc>
                  <a:txBody>
                    <a:bodyPr/>
                    <a:lstStyle/>
                    <a:p>
                      <a:pPr algn="ctr"/>
                      <a:r>
                        <a:rPr lang="en-US" sz="2400" b="1" dirty="0">
                          <a:solidFill>
                            <a:srgbClr val="FFFF00"/>
                          </a:solidFill>
                          <a:latin typeface="Times New Roman" pitchFamily="18" charset="0"/>
                          <a:cs typeface="Times New Roman" pitchFamily="18" charset="0"/>
                        </a:rPr>
                        <a:t>1.</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Excise Duty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Payable by the manufacture who</a:t>
                      </a:r>
                      <a:r>
                        <a:rPr lang="en-US" sz="2400" b="1" baseline="0" dirty="0">
                          <a:solidFill>
                            <a:srgbClr val="FFFF00"/>
                          </a:solidFill>
                          <a:latin typeface="Times New Roman" pitchFamily="18" charset="0"/>
                          <a:cs typeface="Times New Roman" pitchFamily="18" charset="0"/>
                        </a:rPr>
                        <a:t> shifts the tax burden to retailers and wholesalers.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00150">
                <a:tc>
                  <a:txBody>
                    <a:bodyPr/>
                    <a:lstStyle/>
                    <a:p>
                      <a:pPr algn="ctr"/>
                      <a:r>
                        <a:rPr lang="en-US" sz="2400" b="1" dirty="0">
                          <a:solidFill>
                            <a:srgbClr val="FFFF00"/>
                          </a:solidFill>
                          <a:latin typeface="Times New Roman" pitchFamily="18" charset="0"/>
                          <a:cs typeface="Times New Roman" pitchFamily="18" charset="0"/>
                        </a:rPr>
                        <a:t>2.</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Sales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Paid by a shop keeper or retailers</a:t>
                      </a:r>
                      <a:r>
                        <a:rPr lang="en-US" sz="2400" b="1" baseline="0" dirty="0">
                          <a:solidFill>
                            <a:srgbClr val="FFFF00"/>
                          </a:solidFill>
                          <a:latin typeface="Times New Roman" pitchFamily="18" charset="0"/>
                          <a:cs typeface="Times New Roman" pitchFamily="18" charset="0"/>
                        </a:rPr>
                        <a:t> who then shifts the burden to customers by charging sales tax on goods and services.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00150">
                <a:tc>
                  <a:txBody>
                    <a:bodyPr/>
                    <a:lstStyle/>
                    <a:p>
                      <a:pPr algn="ctr"/>
                      <a:r>
                        <a:rPr lang="en-US" sz="2400" b="1" dirty="0">
                          <a:solidFill>
                            <a:srgbClr val="FFFF00"/>
                          </a:solidFill>
                          <a:latin typeface="Times New Roman" pitchFamily="18" charset="0"/>
                          <a:cs typeface="Times New Roman" pitchFamily="18" charset="0"/>
                        </a:rPr>
                        <a:t>3.</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Custom Duty</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Tax levied on goods from outside the country, ultimately paid by consumers and retailers. </a:t>
                      </a: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828675">
                <a:tc>
                  <a:txBody>
                    <a:bodyPr/>
                    <a:lstStyle/>
                    <a:p>
                      <a:pPr algn="ctr"/>
                      <a:r>
                        <a:rPr lang="en-US" sz="2400" b="1" dirty="0">
                          <a:solidFill>
                            <a:srgbClr val="FFFF00"/>
                          </a:solidFill>
                          <a:latin typeface="Times New Roman" pitchFamily="18" charset="0"/>
                          <a:cs typeface="Times New Roman" pitchFamily="18" charset="0"/>
                        </a:rPr>
                        <a:t>4.</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Entertainment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Burden is on the Cinema theatre owners, who transfers the burden to Cinema </a:t>
                      </a:r>
                      <a:r>
                        <a:rPr lang="en-US" sz="2400" b="1" baseline="0" dirty="0">
                          <a:solidFill>
                            <a:srgbClr val="FFFF00"/>
                          </a:solidFill>
                          <a:latin typeface="Times New Roman" pitchFamily="18" charset="0"/>
                          <a:cs typeface="Times New Roman" pitchFamily="18" charset="0"/>
                        </a:rPr>
                        <a:t> goers.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200150">
                <a:tc>
                  <a:txBody>
                    <a:bodyPr/>
                    <a:lstStyle/>
                    <a:p>
                      <a:pPr algn="ctr"/>
                      <a:r>
                        <a:rPr lang="en-US" sz="2400" b="1" dirty="0">
                          <a:solidFill>
                            <a:srgbClr val="FFFF00"/>
                          </a:solidFill>
                          <a:latin typeface="Times New Roman" pitchFamily="18" charset="0"/>
                          <a:cs typeface="Times New Roman" pitchFamily="18" charset="0"/>
                        </a:rPr>
                        <a:t>5.</a:t>
                      </a:r>
                    </a:p>
                  </a:txBody>
                  <a:tcPr marL="121920" marR="121920">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l"/>
                      <a:r>
                        <a:rPr lang="en-US" sz="2400" b="1" dirty="0">
                          <a:solidFill>
                            <a:srgbClr val="FFFF00"/>
                          </a:solidFill>
                          <a:latin typeface="Times New Roman" pitchFamily="18" charset="0"/>
                          <a:cs typeface="Times New Roman" pitchFamily="18" charset="0"/>
                        </a:rPr>
                        <a:t>Service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457200" indent="-457200" algn="l">
                        <a:buClr>
                          <a:srgbClr val="FF0000"/>
                        </a:buClr>
                        <a:buFont typeface="Arial" pitchFamily="34" charset="0"/>
                        <a:buChar char="•"/>
                      </a:pPr>
                      <a:r>
                        <a:rPr lang="en-US" sz="2400" b="1" dirty="0">
                          <a:solidFill>
                            <a:srgbClr val="FFFF00"/>
                          </a:solidFill>
                          <a:latin typeface="Times New Roman" pitchFamily="18" charset="0"/>
                          <a:cs typeface="Times New Roman" pitchFamily="18" charset="0"/>
                        </a:rPr>
                        <a:t>Charged</a:t>
                      </a:r>
                      <a:r>
                        <a:rPr lang="en-US" sz="2400" b="1" baseline="0" dirty="0">
                          <a:solidFill>
                            <a:srgbClr val="FFFF00"/>
                          </a:solidFill>
                          <a:latin typeface="Times New Roman" pitchFamily="18" charset="0"/>
                          <a:cs typeface="Times New Roman" pitchFamily="18" charset="0"/>
                        </a:rPr>
                        <a:t> on services like telephone bill, insurance premium such as food bill in a restaurant etc., </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5" name="Right Arrow 4"/>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1407470"/>
      </p:ext>
    </p:extLst>
  </p:cSld>
  <p:clrMapOvr>
    <a:masterClrMapping/>
  </p:clrMapOvr>
  <mc:AlternateContent xmlns:mc="http://schemas.openxmlformats.org/markup-compatibility/2006" xmlns:p14="http://schemas.microsoft.com/office/powerpoint/2010/main">
    <mc:Choice Requires="p14">
      <p:transition spd="slow" p14:dur="2000" advTm="165042"/>
    </mc:Choice>
    <mc:Fallback xmlns="">
      <p:transition spd="slow" advTm="1650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00" y="0"/>
            <a:ext cx="9601201" cy="1220740"/>
          </a:xfrm>
        </p:spPr>
        <p:txBody>
          <a:bodyPr>
            <a:noAutofit/>
          </a:bodyPr>
          <a:lstStyle/>
          <a:p>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Merits of Indirect Taxes</a:t>
            </a:r>
          </a:p>
        </p:txBody>
      </p:sp>
      <p:graphicFrame>
        <p:nvGraphicFramePr>
          <p:cNvPr id="4" name="Table 3"/>
          <p:cNvGraphicFramePr>
            <a:graphicFrameLocks noGrp="1"/>
          </p:cNvGraphicFramePr>
          <p:nvPr>
            <p:extLst>
              <p:ext uri="{D42A27DB-BD31-4B8C-83A1-F6EECF244321}">
                <p14:modId xmlns:p14="http://schemas.microsoft.com/office/powerpoint/2010/main" val="3956232523"/>
              </p:ext>
            </p:extLst>
          </p:nvPr>
        </p:nvGraphicFramePr>
        <p:xfrm>
          <a:off x="609600" y="1143000"/>
          <a:ext cx="10972800" cy="5410200"/>
        </p:xfrm>
        <a:graphic>
          <a:graphicData uri="http://schemas.openxmlformats.org/drawingml/2006/table">
            <a:tbl>
              <a:tblPr firstRow="1" bandRow="1" bandCol="1">
                <a:effectLst>
                  <a:innerShdw blurRad="114300">
                    <a:prstClr val="black"/>
                  </a:innerShdw>
                  <a:reflection blurRad="6350" stA="50000" endA="300" endPos="55500" dist="101600" dir="5400000" sy="-100000" algn="bl" rotWithShape="0"/>
                </a:effectLst>
                <a:tableStyleId>{BC89EF96-8CEA-46FF-86C4-4CE0E7609802}</a:tableStyleId>
              </a:tblPr>
              <a:tblGrid>
                <a:gridCol w="1422400">
                  <a:extLst>
                    <a:ext uri="{9D8B030D-6E8A-4147-A177-3AD203B41FA5}">
                      <a16:colId xmlns:a16="http://schemas.microsoft.com/office/drawing/2014/main" val="20000"/>
                    </a:ext>
                  </a:extLst>
                </a:gridCol>
                <a:gridCol w="2743200">
                  <a:extLst>
                    <a:ext uri="{9D8B030D-6E8A-4147-A177-3AD203B41FA5}">
                      <a16:colId xmlns:a16="http://schemas.microsoft.com/office/drawing/2014/main" val="20001"/>
                    </a:ext>
                  </a:extLst>
                </a:gridCol>
                <a:gridCol w="6807200">
                  <a:extLst>
                    <a:ext uri="{9D8B030D-6E8A-4147-A177-3AD203B41FA5}">
                      <a16:colId xmlns:a16="http://schemas.microsoft.com/office/drawing/2014/main" val="20002"/>
                    </a:ext>
                  </a:extLst>
                </a:gridCol>
              </a:tblGrid>
              <a:tr h="457200">
                <a:tc>
                  <a:txBody>
                    <a:bodyPr/>
                    <a:lstStyle/>
                    <a:p>
                      <a:pPr algn="ctr"/>
                      <a:r>
                        <a:rPr lang="en-US" sz="3200" b="1" dirty="0">
                          <a:solidFill>
                            <a:srgbClr val="FFFF00"/>
                          </a:solidFill>
                          <a:latin typeface="Times New Roman" pitchFamily="18" charset="0"/>
                          <a:cs typeface="Times New Roman" pitchFamily="18" charset="0"/>
                        </a:rPr>
                        <a:t>S. No</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3200" b="1" dirty="0">
                          <a:solidFill>
                            <a:srgbClr val="FFFF00"/>
                          </a:solidFill>
                          <a:latin typeface="Times New Roman" pitchFamily="18" charset="0"/>
                          <a:cs typeface="Times New Roman" pitchFamily="18" charset="0"/>
                        </a:rPr>
                        <a:t>Merits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3200" b="1" dirty="0">
                          <a:solidFill>
                            <a:srgbClr val="FFFF00"/>
                          </a:solidFill>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0"/>
                  </a:ext>
                </a:extLst>
              </a:tr>
              <a:tr h="990600">
                <a:tc>
                  <a:txBody>
                    <a:bodyPr/>
                    <a:lstStyle/>
                    <a:p>
                      <a:pPr algn="ctr"/>
                      <a:r>
                        <a:rPr lang="en-US" sz="2000" b="1" dirty="0">
                          <a:solidFill>
                            <a:srgbClr val="FFFF00"/>
                          </a:solidFill>
                          <a:latin typeface="Times New Roman" pitchFamily="18" charset="0"/>
                          <a:cs typeface="Times New Roman" pitchFamily="18" charset="0"/>
                        </a:rPr>
                        <a:t>1.</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Wider</a:t>
                      </a:r>
                      <a:r>
                        <a:rPr lang="en-US" sz="2000" b="1" baseline="0" dirty="0">
                          <a:solidFill>
                            <a:srgbClr val="FFFF00"/>
                          </a:solidFill>
                          <a:latin typeface="Times New Roman" pitchFamily="18" charset="0"/>
                          <a:cs typeface="Times New Roman" pitchFamily="18" charset="0"/>
                        </a:rPr>
                        <a:t> </a:t>
                      </a:r>
                      <a:r>
                        <a:rPr lang="en-US" sz="2000" b="1" baseline="0" dirty="0" err="1">
                          <a:solidFill>
                            <a:srgbClr val="FFFF00"/>
                          </a:solidFill>
                          <a:latin typeface="Times New Roman" pitchFamily="18" charset="0"/>
                          <a:cs typeface="Times New Roman" pitchFamily="18" charset="0"/>
                        </a:rPr>
                        <a:t>Goverage</a:t>
                      </a:r>
                      <a:endParaRPr lang="en-US" sz="20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dirty="0">
                          <a:solidFill>
                            <a:srgbClr val="FFFF00"/>
                          </a:solidFill>
                          <a:latin typeface="Times New Roman" pitchFamily="18" charset="0"/>
                          <a:cs typeface="Times New Roman" pitchFamily="18" charset="0"/>
                        </a:rPr>
                        <a:t>All the Consumers, whether  they are rich</a:t>
                      </a:r>
                      <a:r>
                        <a:rPr lang="en-US" sz="2000" b="1" baseline="0" dirty="0">
                          <a:solidFill>
                            <a:srgbClr val="FFFF00"/>
                          </a:solidFill>
                          <a:latin typeface="Times New Roman" pitchFamily="18" charset="0"/>
                          <a:cs typeface="Times New Roman" pitchFamily="18" charset="0"/>
                        </a:rPr>
                        <a:t> or poor have to pay indirect taxes.</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Indirect taxes cover more people than the direct taxes.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1"/>
                  </a:ext>
                </a:extLst>
              </a:tr>
              <a:tr h="807720">
                <a:tc>
                  <a:txBody>
                    <a:bodyPr/>
                    <a:lstStyle/>
                    <a:p>
                      <a:pPr algn="ctr"/>
                      <a:r>
                        <a:rPr lang="en-US" sz="2000" b="1" dirty="0">
                          <a:solidFill>
                            <a:srgbClr val="FFFF00"/>
                          </a:solidFill>
                          <a:latin typeface="Times New Roman" pitchFamily="18" charset="0"/>
                          <a:cs typeface="Times New Roman" pitchFamily="18" charset="0"/>
                        </a:rPr>
                        <a:t>2.</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Equitable</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Indirect tax satisfy the canon of equity. </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Higher tax is imposed on luxuries used by rich people</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2"/>
                  </a:ext>
                </a:extLst>
              </a:tr>
              <a:tr h="594360">
                <a:tc>
                  <a:txBody>
                    <a:bodyPr/>
                    <a:lstStyle/>
                    <a:p>
                      <a:pPr algn="ctr"/>
                      <a:r>
                        <a:rPr lang="en-US" sz="2000" b="1" dirty="0">
                          <a:solidFill>
                            <a:srgbClr val="FFFF00"/>
                          </a:solidFill>
                          <a:latin typeface="Times New Roman" pitchFamily="18" charset="0"/>
                          <a:cs typeface="Times New Roman" pitchFamily="18" charset="0"/>
                        </a:rPr>
                        <a:t>3.</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Economical</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collection  cost is less, as produces and retailers collect tax and pay to the Government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3"/>
                  </a:ext>
                </a:extLst>
              </a:tr>
              <a:tr h="990600">
                <a:tc>
                  <a:txBody>
                    <a:bodyPr/>
                    <a:lstStyle/>
                    <a:p>
                      <a:pPr algn="ctr"/>
                      <a:r>
                        <a:rPr lang="en-US" sz="2000" b="1" dirty="0">
                          <a:solidFill>
                            <a:srgbClr val="FFFF00"/>
                          </a:solidFill>
                          <a:latin typeface="Times New Roman" pitchFamily="18" charset="0"/>
                          <a:cs typeface="Times New Roman" pitchFamily="18" charset="0"/>
                        </a:rPr>
                        <a:t>4.</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Checks harmful consumption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Taxes are imposed on those commodities which are harmful to health. </a:t>
                      </a:r>
                    </a:p>
                    <a:p>
                      <a:pPr marL="342900" indent="-342900">
                        <a:buClr>
                          <a:srgbClr val="FF0000"/>
                        </a:buClr>
                        <a:buFont typeface="Wingdings" pitchFamily="2" charset="2"/>
                        <a:buChar char="Ø"/>
                      </a:pPr>
                      <a:r>
                        <a:rPr lang="en-US" sz="2000" b="1" baseline="0" dirty="0" err="1">
                          <a:solidFill>
                            <a:srgbClr val="FFFF00"/>
                          </a:solidFill>
                          <a:latin typeface="Times New Roman" pitchFamily="18" charset="0"/>
                          <a:cs typeface="Times New Roman" pitchFamily="18" charset="0"/>
                        </a:rPr>
                        <a:t>Eg</a:t>
                      </a:r>
                      <a:r>
                        <a:rPr lang="en-US" sz="2000" b="1" baseline="0" dirty="0">
                          <a:solidFill>
                            <a:srgbClr val="FFFF00"/>
                          </a:solidFill>
                          <a:latin typeface="Times New Roman" pitchFamily="18" charset="0"/>
                          <a:cs typeface="Times New Roman" pitchFamily="18" charset="0"/>
                        </a:rPr>
                        <a:t> Tobacco, liquor etc.,</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It is also known as Sin taxes.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4"/>
                  </a:ext>
                </a:extLst>
              </a:tr>
              <a:tr h="990600">
                <a:tc>
                  <a:txBody>
                    <a:bodyPr/>
                    <a:lstStyle/>
                    <a:p>
                      <a:pPr algn="ctr"/>
                      <a:r>
                        <a:rPr lang="en-US" sz="2000" b="1" dirty="0">
                          <a:solidFill>
                            <a:srgbClr val="FFFF00"/>
                          </a:solidFill>
                          <a:latin typeface="Times New Roman" pitchFamily="18" charset="0"/>
                          <a:cs typeface="Times New Roman" pitchFamily="18" charset="0"/>
                        </a:rPr>
                        <a:t>5.</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000" b="1" dirty="0">
                          <a:solidFill>
                            <a:srgbClr val="FFFF00"/>
                          </a:solidFill>
                          <a:latin typeface="Times New Roman" pitchFamily="18" charset="0"/>
                          <a:cs typeface="Times New Roman" pitchFamily="18" charset="0"/>
                        </a:rPr>
                        <a:t>Convenient</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It is levied on commodities and services.</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Consumers pay tax along with the price.</a:t>
                      </a:r>
                    </a:p>
                    <a:p>
                      <a:pPr marL="342900" indent="-342900">
                        <a:buClr>
                          <a:srgbClr val="FF0000"/>
                        </a:buClr>
                        <a:buFont typeface="Wingdings" pitchFamily="2" charset="2"/>
                        <a:buChar char="Ø"/>
                      </a:pPr>
                      <a:r>
                        <a:rPr lang="en-US" sz="2000" b="1" baseline="0" dirty="0">
                          <a:solidFill>
                            <a:srgbClr val="FFFF00"/>
                          </a:solidFill>
                          <a:latin typeface="Times New Roman" pitchFamily="18" charset="0"/>
                          <a:cs typeface="Times New Roman" pitchFamily="18" charset="0"/>
                        </a:rPr>
                        <a:t>They do not feel the burden of paying the tax.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5"/>
                  </a:ext>
                </a:extLst>
              </a:tr>
            </a:tbl>
          </a:graphicData>
        </a:graphic>
      </p:graphicFrame>
      <p:sp>
        <p:nvSpPr>
          <p:cNvPr id="5" name="Right Arrow 4"/>
          <p:cNvSpPr/>
          <p:nvPr/>
        </p:nvSpPr>
        <p:spPr>
          <a:xfrm>
            <a:off x="-34584" y="3048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lin ang="108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88787286"/>
      </p:ext>
    </p:extLst>
  </p:cSld>
  <p:clrMapOvr>
    <a:masterClrMapping/>
  </p:clrMapOvr>
  <mc:AlternateContent xmlns:mc="http://schemas.openxmlformats.org/markup-compatibility/2006" xmlns:p14="http://schemas.microsoft.com/office/powerpoint/2010/main">
    <mc:Choice Requires="p14">
      <p:transition spd="slow" p14:dur="2000" advTm="118869"/>
    </mc:Choice>
    <mc:Fallback xmlns="">
      <p:transition spd="slow" advTm="11886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304800"/>
            <a:ext cx="10131425" cy="1456267"/>
          </a:xfrm>
        </p:spPr>
        <p:txBody>
          <a:bodyPr>
            <a:normAutofit/>
          </a:bodyPr>
          <a:lstStyle/>
          <a:p>
            <a:r>
              <a:rPr lang="en-US" sz="5400" b="1" u="sng" dirty="0">
                <a:ln w="3175" cmpd="sng">
                  <a:solidFill>
                    <a:srgbClr val="FF0000"/>
                  </a:solidFill>
                </a:ln>
                <a:latin typeface="Algerian" pitchFamily="82" charset="0"/>
              </a:rPr>
              <a:t>Demerits of Indirect Tax</a:t>
            </a:r>
          </a:p>
        </p:txBody>
      </p:sp>
      <p:graphicFrame>
        <p:nvGraphicFramePr>
          <p:cNvPr id="4" name="Table 3"/>
          <p:cNvGraphicFramePr>
            <a:graphicFrameLocks noGrp="1"/>
          </p:cNvGraphicFramePr>
          <p:nvPr>
            <p:extLst>
              <p:ext uri="{D42A27DB-BD31-4B8C-83A1-F6EECF244321}">
                <p14:modId xmlns:p14="http://schemas.microsoft.com/office/powerpoint/2010/main" val="3244080149"/>
              </p:ext>
            </p:extLst>
          </p:nvPr>
        </p:nvGraphicFramePr>
        <p:xfrm>
          <a:off x="152400" y="1143000"/>
          <a:ext cx="11887200" cy="5274556"/>
        </p:xfrm>
        <a:graphic>
          <a:graphicData uri="http://schemas.openxmlformats.org/drawingml/2006/table">
            <a:tbl>
              <a:tblPr firstRow="1" bandRow="1" bandCol="1">
                <a:tableStyleId>{8799B23B-EC83-4686-B30A-512413B5E67A}</a:tableStyleId>
              </a:tblPr>
              <a:tblGrid>
                <a:gridCol w="1331929">
                  <a:extLst>
                    <a:ext uri="{9D8B030D-6E8A-4147-A177-3AD203B41FA5}">
                      <a16:colId xmlns:a16="http://schemas.microsoft.com/office/drawing/2014/main" val="20000"/>
                    </a:ext>
                  </a:extLst>
                </a:gridCol>
                <a:gridCol w="2904226">
                  <a:extLst>
                    <a:ext uri="{9D8B030D-6E8A-4147-A177-3AD203B41FA5}">
                      <a16:colId xmlns:a16="http://schemas.microsoft.com/office/drawing/2014/main" val="20001"/>
                    </a:ext>
                  </a:extLst>
                </a:gridCol>
                <a:gridCol w="7651045">
                  <a:extLst>
                    <a:ext uri="{9D8B030D-6E8A-4147-A177-3AD203B41FA5}">
                      <a16:colId xmlns:a16="http://schemas.microsoft.com/office/drawing/2014/main" val="20002"/>
                    </a:ext>
                  </a:extLst>
                </a:gridCol>
              </a:tblGrid>
              <a:tr h="458042">
                <a:tc>
                  <a:txBody>
                    <a:bodyPr/>
                    <a:lstStyle/>
                    <a:p>
                      <a:pPr algn="ct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 No</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Demerits</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32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Description</a:t>
                      </a:r>
                      <a:endParaRPr lang="en-US" sz="32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30398">
                <a:tc>
                  <a:txBody>
                    <a:bodyPr/>
                    <a:lstStyle/>
                    <a:p>
                      <a:pPr algn="ctr"/>
                      <a:r>
                        <a:rPr lang="en-US" sz="2400" dirty="0">
                          <a:solidFill>
                            <a:srgbClr val="FFFF00"/>
                          </a:solidFill>
                          <a:latin typeface="Times New Roman" pitchFamily="18" charset="0"/>
                          <a:cs typeface="Times New Roman" pitchFamily="18" charset="0"/>
                        </a:rPr>
                        <a:t>1.</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Highest Cost of Collection</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The Cost of Collection is higher than the direct taxes.</a:t>
                      </a:r>
                    </a:p>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Huge money has to spend to collect the taxes.</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0722">
                <a:tc>
                  <a:txBody>
                    <a:bodyPr/>
                    <a:lstStyle/>
                    <a:p>
                      <a:pPr algn="ctr"/>
                      <a:r>
                        <a:rPr lang="en-US" sz="2400" dirty="0">
                          <a:solidFill>
                            <a:srgbClr val="FFFF00"/>
                          </a:solidFill>
                          <a:latin typeface="Times New Roman" pitchFamily="18" charset="0"/>
                          <a:cs typeface="Times New Roman" pitchFamily="18" charset="0"/>
                        </a:rPr>
                        <a:t>2.</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Inelastic</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It is less elastic compared to direct taxes.</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30398">
                <a:tc>
                  <a:txBody>
                    <a:bodyPr/>
                    <a:lstStyle/>
                    <a:p>
                      <a:pPr algn="ctr"/>
                      <a:r>
                        <a:rPr lang="en-US" sz="2400" dirty="0">
                          <a:solidFill>
                            <a:srgbClr val="FFFF00"/>
                          </a:solidFill>
                          <a:latin typeface="Times New Roman" pitchFamily="18" charset="0"/>
                          <a:cs typeface="Times New Roman" pitchFamily="18" charset="0"/>
                        </a:rPr>
                        <a:t>3.</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Regressive</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It is regressive in nature</a:t>
                      </a:r>
                    </a:p>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Both rich and poor persons have to pay same amount of taxes irrespective of their income </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001967">
                <a:tc>
                  <a:txBody>
                    <a:bodyPr/>
                    <a:lstStyle/>
                    <a:p>
                      <a:pPr algn="ctr"/>
                      <a:r>
                        <a:rPr lang="en-US" sz="2400" dirty="0">
                          <a:solidFill>
                            <a:srgbClr val="FFFF00"/>
                          </a:solidFill>
                          <a:latin typeface="Times New Roman" pitchFamily="18" charset="0"/>
                          <a:cs typeface="Times New Roman" pitchFamily="18" charset="0"/>
                        </a:rPr>
                        <a:t>4.</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Uncertainty</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The rise in tax increase the price and reduces the demand for goods.</a:t>
                      </a:r>
                    </a:p>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So the expected revenue from collection is uncertain.</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30398">
                <a:tc>
                  <a:txBody>
                    <a:bodyPr/>
                    <a:lstStyle/>
                    <a:p>
                      <a:pPr algn="ctr"/>
                      <a:r>
                        <a:rPr lang="en-US" sz="2400" dirty="0">
                          <a:solidFill>
                            <a:srgbClr val="FFFF00"/>
                          </a:solidFill>
                          <a:latin typeface="Times New Roman" pitchFamily="18" charset="0"/>
                          <a:cs typeface="Times New Roman" pitchFamily="18" charset="0"/>
                        </a:rPr>
                        <a:t>5.</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dirty="0">
                          <a:solidFill>
                            <a:srgbClr val="FFFF00"/>
                          </a:solidFill>
                          <a:latin typeface="Times New Roman" pitchFamily="18" charset="0"/>
                          <a:cs typeface="Times New Roman" pitchFamily="18" charset="0"/>
                        </a:rPr>
                        <a:t>No Civic Consciousness</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ü"/>
                      </a:pPr>
                      <a:r>
                        <a:rPr lang="en-US" sz="2400" baseline="0" dirty="0">
                          <a:solidFill>
                            <a:srgbClr val="FFFF00"/>
                          </a:solidFill>
                          <a:latin typeface="Times New Roman" pitchFamily="18" charset="0"/>
                          <a:cs typeface="Times New Roman" pitchFamily="18" charset="0"/>
                        </a:rPr>
                        <a:t>Since the tax is hidden in price the Consumers are not aware of paying tax.</a:t>
                      </a:r>
                      <a:endParaRPr lang="en-US" sz="2400" b="1" baseline="0"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ight Arrow 4"/>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61509405"/>
      </p:ext>
    </p:extLst>
  </p:cSld>
  <p:clrMapOvr>
    <a:masterClrMapping/>
  </p:clrMapOvr>
  <mc:AlternateContent xmlns:mc="http://schemas.openxmlformats.org/markup-compatibility/2006" xmlns:p14="http://schemas.microsoft.com/office/powerpoint/2010/main">
    <mc:Choice Requires="p14">
      <p:transition spd="slow" p14:dur="2000" advTm="139021"/>
    </mc:Choice>
    <mc:Fallback xmlns="">
      <p:transition spd="slow" advTm="13902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32"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out)">
                                      <p:cBhvr>
                                        <p:cTn id="16"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914400"/>
            <a:ext cx="11887200" cy="5410200"/>
          </a:xfrm>
          <a:ln>
            <a:noFill/>
          </a:ln>
        </p:spPr>
        <p:txBody>
          <a:bodyPr>
            <a:normAutofit/>
          </a:bodyPr>
          <a:lstStyle/>
          <a:p>
            <a:pPr lvl="1">
              <a:buNone/>
            </a:pPr>
            <a:endParaRPr lang="en-US" sz="3200" b="1" dirty="0">
              <a:solidFill>
                <a:srgbClr val="FFFF00"/>
              </a:solidFill>
              <a:latin typeface="Times New Roman" pitchFamily="18" charset="0"/>
              <a:cs typeface="Times New Roman" pitchFamily="18" charset="0"/>
            </a:endParaRPr>
          </a:p>
          <a:p>
            <a:pPr marL="457200" lvl="1" indent="0" algn="ctr">
              <a:buNone/>
            </a:pPr>
            <a:r>
              <a:rPr lang="en-US" sz="3200" b="1" dirty="0">
                <a:solidFill>
                  <a:srgbClr val="FFFF00"/>
                </a:solidFill>
                <a:latin typeface="Times New Roman" pitchFamily="18" charset="0"/>
                <a:cs typeface="Times New Roman" pitchFamily="18" charset="0"/>
              </a:rPr>
              <a:t>	</a:t>
            </a:r>
            <a:r>
              <a:rPr lang="en-US" sz="4300" b="1" i="1" spc="300" dirty="0">
                <a:ln w="11430" cmpd="sng">
                  <a:solidFill>
                    <a:srgbClr val="FF0000"/>
                  </a:solidFill>
                  <a:prstDash val="solid"/>
                  <a:miter lim="800000"/>
                </a:ln>
                <a:solidFill>
                  <a:srgbClr val="FFFF00"/>
                </a:solidFill>
                <a:effectLst>
                  <a:glow rad="45500">
                    <a:schemeClr val="accent1">
                      <a:satMod val="220000"/>
                      <a:alpha val="35000"/>
                    </a:schemeClr>
                  </a:glow>
                </a:effectLst>
                <a:latin typeface="Times New Roman" pitchFamily="18" charset="0"/>
                <a:cs typeface="Times New Roman" pitchFamily="18" charset="0"/>
              </a:rPr>
              <a:t>The Old name for Fiscal Economics was 	</a:t>
            </a:r>
            <a:r>
              <a:rPr lang="en-US" sz="5400" b="1" i="1" spc="300" dirty="0">
                <a:ln w="11430" cmpd="sng">
                  <a:solidFill>
                    <a:srgbClr val="FF0000"/>
                  </a:solidFill>
                  <a:prstDash val="solid"/>
                  <a:miter lim="800000"/>
                </a:ln>
                <a:solidFill>
                  <a:srgbClr val="FFFF00"/>
                </a:solidFill>
                <a:effectLst>
                  <a:glow rad="45500">
                    <a:schemeClr val="accent1">
                      <a:satMod val="220000"/>
                      <a:alpha val="35000"/>
                    </a:schemeClr>
                  </a:glow>
                </a:effectLst>
                <a:latin typeface="Times New Roman" pitchFamily="18" charset="0"/>
                <a:cs typeface="Times New Roman" pitchFamily="18" charset="0"/>
              </a:rPr>
              <a:t>“Public  Finance”</a:t>
            </a:r>
          </a:p>
          <a:p>
            <a:pPr marL="457200" lvl="1" indent="0" algn="ctr">
              <a:buNone/>
            </a:pPr>
            <a:r>
              <a:rPr lang="en-US" sz="4300" b="1" i="1" spc="300" dirty="0">
                <a:ln w="11430" cmpd="sng">
                  <a:solidFill>
                    <a:srgbClr val="FF0000"/>
                  </a:solidFill>
                  <a:prstDash val="solid"/>
                  <a:miter lim="800000"/>
                </a:ln>
                <a:solidFill>
                  <a:srgbClr val="FFFF00"/>
                </a:solidFill>
                <a:effectLst>
                  <a:glow rad="45500">
                    <a:schemeClr val="accent1">
                      <a:satMod val="220000"/>
                      <a:alpha val="35000"/>
                    </a:schemeClr>
                  </a:glow>
                </a:effectLst>
                <a:latin typeface="Times New Roman" pitchFamily="18" charset="0"/>
                <a:cs typeface="Times New Roman" pitchFamily="18" charset="0"/>
              </a:rPr>
              <a:t>It is the study of finance related to 	government  entities. It revolves around 	the role of government  income and 	expenditure  in the economy. </a:t>
            </a:r>
          </a:p>
          <a:p>
            <a:pPr marL="457200" lvl="1" indent="0">
              <a:buNone/>
            </a:pPr>
            <a:endParaRPr lang="en-US" sz="3500" b="1" i="1" dirty="0">
              <a:solidFill>
                <a:srgbClr val="FFFF00"/>
              </a:solidFill>
              <a:latin typeface="Times New Roman" pitchFamily="18" charset="0"/>
              <a:cs typeface="Times New Roman" pitchFamily="18" charset="0"/>
            </a:endParaRPr>
          </a:p>
          <a:p>
            <a:pPr lvl="2">
              <a:buFont typeface="Wingdings" pitchFamily="2" charset="2"/>
              <a:buChar char="v"/>
            </a:pPr>
            <a:endParaRPr lang="en-US" sz="2500" b="1" dirty="0">
              <a:solidFill>
                <a:srgbClr val="FFFF00"/>
              </a:solidFill>
              <a:latin typeface="Times New Roman" pitchFamily="18" charset="0"/>
              <a:cs typeface="Times New Roman" pitchFamily="18" charset="0"/>
            </a:endParaRPr>
          </a:p>
          <a:p>
            <a:endParaRPr lang="en-US" dirty="0"/>
          </a:p>
        </p:txBody>
      </p:sp>
      <p:sp>
        <p:nvSpPr>
          <p:cNvPr id="2" name="Rectangle 1">
            <a:extLst>
              <a:ext uri="{FF2B5EF4-FFF2-40B4-BE49-F238E27FC236}">
                <a16:creationId xmlns:a16="http://schemas.microsoft.com/office/drawing/2014/main" id="{2A0E326B-6E02-4E5C-990E-DC08738632DD}"/>
              </a:ext>
            </a:extLst>
          </p:cNvPr>
          <p:cNvSpPr/>
          <p:nvPr/>
        </p:nvSpPr>
        <p:spPr>
          <a:xfrm>
            <a:off x="2590800" y="304800"/>
            <a:ext cx="6781800" cy="923330"/>
          </a:xfrm>
          <a:prstGeom prst="rect">
            <a:avLst/>
          </a:prstGeom>
          <a:noFill/>
        </p:spPr>
        <p:txBody>
          <a:bodyPr wrap="square" lIns="91440" tIns="45720" rIns="91440" bIns="45720">
            <a:spAutoFit/>
          </a:bodyPr>
          <a:lstStyle/>
          <a:p>
            <a:pPr algn="ctr"/>
            <a:r>
              <a:rPr lang="en-US" sz="5400" b="1" spc="50" dirty="0">
                <a:ln w="9525" cmpd="sng">
                  <a:solidFill>
                    <a:schemeClr val="accent1"/>
                  </a:solidFill>
                  <a:prstDash val="solid"/>
                </a:ln>
                <a:solidFill>
                  <a:srgbClr val="70AD47">
                    <a:tint val="1000"/>
                  </a:srgbClr>
                </a:solidFill>
                <a:effectLst>
                  <a:glow rad="38100">
                    <a:schemeClr val="accent1">
                      <a:alpha val="40000"/>
                    </a:schemeClr>
                  </a:glow>
                </a:effectLst>
              </a:rPr>
              <a:t>www.Padasalai.Net</a:t>
            </a:r>
            <a:endPar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custDataLst>
      <p:tags r:id="rId1"/>
    </p:custDataLst>
    <p:extLst>
      <p:ext uri="{BB962C8B-B14F-4D97-AF65-F5344CB8AC3E}">
        <p14:creationId xmlns:p14="http://schemas.microsoft.com/office/powerpoint/2010/main" val="1788257660"/>
      </p:ext>
    </p:extLst>
  </p:cSld>
  <p:clrMapOvr>
    <a:masterClrMapping/>
  </p:clrMapOvr>
  <mc:AlternateContent xmlns:mc="http://schemas.openxmlformats.org/markup-compatibility/2006" xmlns:p14="http://schemas.microsoft.com/office/powerpoint/2010/main">
    <mc:Choice Requires="p14">
      <p:transition spd="slow" p14:dur="2000" advTm="43672"/>
    </mc:Choice>
    <mc:Fallback xmlns="">
      <p:transition spd="slow" advTm="436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10"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xEl>
                                              <p:pRg st="1" end="1"/>
                                            </p:txEl>
                                          </p:spTgt>
                                        </p:tgtEl>
                                      </p:cBhvr>
                                    </p:animEffect>
                                  </p:childTnLst>
                                </p:cTn>
                              </p:par>
                              <p:par>
                                <p:cTn id="15" presetID="25"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srcRect t="1693" r="1190" b="1587"/>
          <a:stretch/>
        </p:blipFill>
        <p:spPr bwMode="auto">
          <a:xfrm>
            <a:off x="76200" y="116114"/>
            <a:ext cx="12046857" cy="6633029"/>
          </a:xfrm>
          <a:prstGeom prst="rect">
            <a:avLst/>
          </a:prstGeom>
          <a:no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Tree>
    <p:custDataLst>
      <p:tags r:id="rId1"/>
    </p:custDataLst>
    <p:extLst>
      <p:ext uri="{BB962C8B-B14F-4D97-AF65-F5344CB8AC3E}">
        <p14:creationId xmlns:p14="http://schemas.microsoft.com/office/powerpoint/2010/main" val="4067138914"/>
      </p:ext>
    </p:extLst>
  </p:cSld>
  <p:clrMapOvr>
    <a:masterClrMapping/>
  </p:clrMapOvr>
  <mc:AlternateContent xmlns:mc="http://schemas.openxmlformats.org/markup-compatibility/2006" xmlns:p14="http://schemas.microsoft.com/office/powerpoint/2010/main">
    <mc:Choice Requires="p14">
      <p:transition spd="slow" p14:dur="2000" advTm="131626"/>
    </mc:Choice>
    <mc:Fallback xmlns="">
      <p:transition spd="slow" advTm="1316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8"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8)">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0470"/>
            <a:ext cx="10131425" cy="1456267"/>
          </a:xfrm>
        </p:spPr>
        <p:txBody>
          <a:bodyPr>
            <a:normAutofit/>
          </a:bodyPr>
          <a:lstStyle/>
          <a:p>
            <a:pPr algn="ctr"/>
            <a:r>
              <a:rPr lang="en-US" sz="4800" b="1" dirty="0">
                <a:ln w="3175" cmpd="sng">
                  <a:solidFill>
                    <a:srgbClr val="FF0000"/>
                  </a:solidFill>
                </a:ln>
                <a:latin typeface="Algerian" pitchFamily="82" charset="0"/>
              </a:rPr>
              <a:t>GST  (Goods and Service Tax)</a:t>
            </a:r>
          </a:p>
        </p:txBody>
      </p:sp>
      <p:sp>
        <p:nvSpPr>
          <p:cNvPr id="3" name="Content Placeholder 2"/>
          <p:cNvSpPr>
            <a:spLocks noGrp="1"/>
          </p:cNvSpPr>
          <p:nvPr>
            <p:ph idx="1"/>
          </p:nvPr>
        </p:nvSpPr>
        <p:spPr>
          <a:xfrm>
            <a:off x="457200" y="1644397"/>
            <a:ext cx="7086600" cy="4604003"/>
          </a:xfrm>
        </p:spPr>
        <p:txBody>
          <a:bodyPr>
            <a:normAutofit fontScale="25000" lnSpcReduction="20000"/>
          </a:bodyPr>
          <a:lstStyle/>
          <a:p>
            <a:pPr>
              <a:buClr>
                <a:srgbClr val="FF0000"/>
              </a:buClr>
              <a:buFont typeface="Wingdings" pitchFamily="2" charset="2"/>
              <a:buChar char="v"/>
            </a:pPr>
            <a:r>
              <a:rPr lang="en-US" sz="8800" b="1" dirty="0">
                <a:solidFill>
                  <a:srgbClr val="FFFF00"/>
                </a:solidFill>
              </a:rPr>
              <a:t>GST is an Indirect Tax which has replaced many Indirect Taxes in India. </a:t>
            </a:r>
          </a:p>
          <a:p>
            <a:pPr>
              <a:buClr>
                <a:srgbClr val="FF0000"/>
              </a:buClr>
              <a:buFont typeface="Wingdings" pitchFamily="2" charset="2"/>
              <a:buChar char="v"/>
            </a:pPr>
            <a:r>
              <a:rPr lang="en-US" sz="8800" b="1" dirty="0">
                <a:solidFill>
                  <a:srgbClr val="FFFF00"/>
                </a:solidFill>
              </a:rPr>
              <a:t>It was passed in the parliament on 29</a:t>
            </a:r>
            <a:r>
              <a:rPr lang="en-US" sz="8800" b="1" baseline="30000" dirty="0">
                <a:solidFill>
                  <a:srgbClr val="FFFF00"/>
                </a:solidFill>
              </a:rPr>
              <a:t>th</a:t>
            </a:r>
            <a:r>
              <a:rPr lang="en-US" sz="8800" b="1" dirty="0">
                <a:solidFill>
                  <a:srgbClr val="FFFF00"/>
                </a:solidFill>
              </a:rPr>
              <a:t> March 2017.</a:t>
            </a:r>
          </a:p>
          <a:p>
            <a:pPr>
              <a:buClr>
                <a:srgbClr val="FF0000"/>
              </a:buClr>
              <a:buFont typeface="Wingdings" pitchFamily="2" charset="2"/>
              <a:buChar char="v"/>
            </a:pPr>
            <a:r>
              <a:rPr lang="en-US" sz="8800" b="1" dirty="0">
                <a:solidFill>
                  <a:srgbClr val="FFFF00"/>
                </a:solidFill>
              </a:rPr>
              <a:t>It came into effect on 1</a:t>
            </a:r>
            <a:r>
              <a:rPr lang="en-US" sz="8800" b="1" baseline="30000" dirty="0">
                <a:solidFill>
                  <a:srgbClr val="FFFF00"/>
                </a:solidFill>
              </a:rPr>
              <a:t>st</a:t>
            </a:r>
            <a:r>
              <a:rPr lang="en-US" sz="8800" b="1" dirty="0">
                <a:solidFill>
                  <a:srgbClr val="FFFF00"/>
                </a:solidFill>
              </a:rPr>
              <a:t> July 2017.</a:t>
            </a:r>
          </a:p>
          <a:p>
            <a:pPr>
              <a:buClr>
                <a:srgbClr val="FF0000"/>
              </a:buClr>
              <a:buFont typeface="Wingdings" pitchFamily="2" charset="2"/>
              <a:buChar char="v"/>
            </a:pPr>
            <a:r>
              <a:rPr lang="en-US" sz="8800" b="1" dirty="0">
                <a:solidFill>
                  <a:srgbClr val="FFFF00"/>
                </a:solidFill>
              </a:rPr>
              <a:t>GST is an indirect tax levied on the supply of goods and services. </a:t>
            </a:r>
          </a:p>
          <a:p>
            <a:pPr>
              <a:buClr>
                <a:srgbClr val="FF0000"/>
              </a:buClr>
              <a:buFont typeface="Wingdings" pitchFamily="2" charset="2"/>
              <a:buChar char="v"/>
            </a:pPr>
            <a:r>
              <a:rPr lang="en-US" sz="8800" b="1" dirty="0">
                <a:solidFill>
                  <a:srgbClr val="FFFF00"/>
                </a:solidFill>
              </a:rPr>
              <a:t>GST is one indirect tax for the entire country. </a:t>
            </a:r>
          </a:p>
          <a:p>
            <a:pPr>
              <a:buClr>
                <a:srgbClr val="FF0000"/>
              </a:buClr>
              <a:buFont typeface="Wingdings" pitchFamily="2" charset="2"/>
              <a:buChar char="v"/>
            </a:pPr>
            <a:r>
              <a:rPr lang="en-US" sz="8800" b="1" dirty="0">
                <a:solidFill>
                  <a:srgbClr val="FFFF00"/>
                </a:solidFill>
              </a:rPr>
              <a:t>In GST, the tax will be levied at the final point of sale.</a:t>
            </a:r>
          </a:p>
          <a:p>
            <a:pPr>
              <a:buClr>
                <a:srgbClr val="FF0000"/>
              </a:buClr>
              <a:buFont typeface="Wingdings" pitchFamily="2" charset="2"/>
              <a:buChar char="v"/>
            </a:pPr>
            <a:r>
              <a:rPr lang="en-US" sz="8800" b="1" dirty="0">
                <a:solidFill>
                  <a:srgbClr val="FFFF00"/>
                </a:solidFill>
              </a:rPr>
              <a:t>In case of intra -  state sales, central GST and State GST will be charged. </a:t>
            </a:r>
          </a:p>
          <a:p>
            <a:pPr>
              <a:buClr>
                <a:srgbClr val="FF0000"/>
              </a:buClr>
              <a:buFont typeface="Wingdings" pitchFamily="2" charset="2"/>
              <a:buChar char="v"/>
            </a:pPr>
            <a:r>
              <a:rPr lang="en-US" sz="8800" b="1" dirty="0">
                <a:solidFill>
                  <a:srgbClr val="FFFF00"/>
                </a:solidFill>
              </a:rPr>
              <a:t>Inter- State sales will be chargeable to Integrated GST.</a:t>
            </a:r>
          </a:p>
          <a:p>
            <a:pPr marL="0" indent="0">
              <a:buClr>
                <a:srgbClr val="FF0000"/>
              </a:buClr>
              <a:buNone/>
            </a:pPr>
            <a:r>
              <a:rPr lang="en-US" sz="8800" b="1" dirty="0">
                <a:ln>
                  <a:solidFill>
                    <a:schemeClr val="tx1"/>
                  </a:solidFill>
                </a:ln>
                <a:solidFill>
                  <a:srgbClr val="FF0000"/>
                </a:solidFill>
                <a:effectLst>
                  <a:outerShdw blurRad="38100" dist="38100" dir="2700000" algn="tl">
                    <a:srgbClr val="000000">
                      <a:alpha val="43137"/>
                    </a:srgbClr>
                  </a:outerShdw>
                </a:effectLst>
              </a:rPr>
              <a:t>DESTINATION BASED.</a:t>
            </a:r>
          </a:p>
          <a:p>
            <a:pPr>
              <a:buClr>
                <a:srgbClr val="FF0000"/>
              </a:buClr>
              <a:buFont typeface="Wingdings" pitchFamily="2" charset="2"/>
              <a:buChar char="v"/>
            </a:pPr>
            <a:r>
              <a:rPr lang="en-US" sz="8800" b="1" dirty="0">
                <a:solidFill>
                  <a:srgbClr val="FFFF00"/>
                </a:solidFill>
              </a:rPr>
              <a:t>	 If goods are manufactured in </a:t>
            </a:r>
            <a:r>
              <a:rPr lang="en-US" sz="8800" b="1" dirty="0" err="1">
                <a:solidFill>
                  <a:srgbClr val="FFFF00"/>
                </a:solidFill>
              </a:rPr>
              <a:t>Tamilnadu</a:t>
            </a:r>
            <a:r>
              <a:rPr lang="en-US" sz="8800" b="1" dirty="0">
                <a:solidFill>
                  <a:srgbClr val="FFFF00"/>
                </a:solidFill>
              </a:rPr>
              <a:t> and are sold in Karnataka, then the entire tax revenue will go to Karnataka and not </a:t>
            </a:r>
            <a:r>
              <a:rPr lang="en-US" sz="8800" b="1" dirty="0" err="1">
                <a:solidFill>
                  <a:srgbClr val="FFFF00"/>
                </a:solidFill>
              </a:rPr>
              <a:t>Tamilnadu</a:t>
            </a:r>
            <a:r>
              <a:rPr lang="en-US" sz="8800" b="1" dirty="0">
                <a:solidFill>
                  <a:srgbClr val="FFFF00"/>
                </a:solidFill>
              </a:rPr>
              <a:t>. </a:t>
            </a:r>
          </a:p>
          <a:p>
            <a:pPr>
              <a:buClr>
                <a:srgbClr val="FF0000"/>
              </a:buClr>
              <a:buFont typeface="Wingdings" pitchFamily="2" charset="2"/>
              <a:buChar char="v"/>
            </a:pPr>
            <a:endParaRPr lang="en-US" sz="2400" b="1"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415797"/>
            <a:ext cx="4343400" cy="4832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ight Arrow 6"/>
          <p:cNvSpPr/>
          <p:nvPr/>
        </p:nvSpPr>
        <p:spPr>
          <a:xfrm>
            <a:off x="-34584" y="304800"/>
            <a:ext cx="1253784" cy="609600"/>
          </a:xfrm>
          <a:prstGeom prst="rightArrow">
            <a:avLst/>
          </a:prstGeom>
          <a:solidFill>
            <a:schemeClr val="bg2">
              <a:lumMod val="40000"/>
              <a:lumOff val="6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72354482"/>
      </p:ext>
    </p:extLst>
  </p:cSld>
  <p:clrMapOvr>
    <a:masterClrMapping/>
  </p:clrMapOvr>
  <mc:AlternateContent xmlns:mc="http://schemas.openxmlformats.org/markup-compatibility/2006" xmlns:p14="http://schemas.microsoft.com/office/powerpoint/2010/main">
    <mc:Choice Requires="p14">
      <p:transition spd="slow" p14:dur="2000" advTm="89598"/>
    </mc:Choice>
    <mc:Fallback xmlns="">
      <p:transition spd="slow" advTm="895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34" presetClass="emph" presetSubtype="0" fill="hold" grpId="0" nodeType="withEffect">
                                  <p:stCondLst>
                                    <p:cond delay="0"/>
                                  </p:stCondLst>
                                  <p:iterate type="lt">
                                    <p:tmPct val="10000"/>
                                  </p:iterate>
                                  <p:childTnLst>
                                    <p:animMotion origin="layout" path="M 0.0 0.0 L 0.0 -0.07213" pathEditMode="relative" ptsTypes="">
                                      <p:cBhvr>
                                        <p:cTn id="8" dur="250" accel="50000" decel="50000" autoRev="1" fill="hold">
                                          <p:stCondLst>
                                            <p:cond delay="0"/>
                                          </p:stCondLst>
                                        </p:cTn>
                                        <p:tgtEl>
                                          <p:spTgt spid="2"/>
                                        </p:tgtEl>
                                        <p:attrNameLst>
                                          <p:attrName>ppt_x</p:attrName>
                                          <p:attrName>ppt_y</p:attrName>
                                        </p:attrNameLst>
                                      </p:cBhvr>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par>
                                <p:cTn id="13" presetID="2" presetClass="entr" presetSubtype="9"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 calcmode="lin" valueType="num">
                                      <p:cBhvr additive="base">
                                        <p:cTn id="15" dur="500" fill="hold"/>
                                        <p:tgtEl>
                                          <p:spTgt spid="3074"/>
                                        </p:tgtEl>
                                        <p:attrNameLst>
                                          <p:attrName>ppt_x</p:attrName>
                                        </p:attrNameLst>
                                      </p:cBhvr>
                                      <p:tavLst>
                                        <p:tav tm="0">
                                          <p:val>
                                            <p:strVal val="0-#ppt_w/2"/>
                                          </p:val>
                                        </p:tav>
                                        <p:tav tm="100000">
                                          <p:val>
                                            <p:strVal val="#ppt_x"/>
                                          </p:val>
                                        </p:tav>
                                      </p:tavLst>
                                    </p:anim>
                                    <p:anim calcmode="lin" valueType="num">
                                      <p:cBhvr additive="base">
                                        <p:cTn id="16" dur="500" fill="hold"/>
                                        <p:tgtEl>
                                          <p:spTgt spid="3074"/>
                                        </p:tgtEl>
                                        <p:attrNameLst>
                                          <p:attrName>ppt_y</p:attrName>
                                        </p:attrNameLst>
                                      </p:cBhvr>
                                      <p:tavLst>
                                        <p:tav tm="0">
                                          <p:val>
                                            <p:strVal val="0-#ppt_h/2"/>
                                          </p:val>
                                        </p:tav>
                                        <p:tav tm="100000">
                                          <p:val>
                                            <p:strVal val="#ppt_y"/>
                                          </p:val>
                                        </p:tav>
                                      </p:tavLst>
                                    </p:anim>
                                  </p:childTnLst>
                                </p:cTn>
                              </p:par>
                              <p:par>
                                <p:cTn id="17" presetID="41" presetClass="entr" presetSubtype="0" fill="hold" nodeType="withEffect">
                                  <p:stCondLst>
                                    <p:cond delay="0"/>
                                  </p:stCondLst>
                                  <p:iterate type="lt">
                                    <p:tmPct val="10000"/>
                                  </p:iterate>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21"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3">
                                            <p:txEl>
                                              <p:pRg st="0" end="0"/>
                                            </p:txEl>
                                          </p:spTgt>
                                        </p:tgtEl>
                                      </p:cBhvr>
                                    </p:animEffect>
                                  </p:childTnLst>
                                </p:cTn>
                              </p:par>
                              <p:par>
                                <p:cTn id="24" presetID="41" presetClass="entr" presetSubtype="0" fill="hold" nodeType="withEffect">
                                  <p:stCondLst>
                                    <p:cond delay="0"/>
                                  </p:stCondLst>
                                  <p:iterate type="lt">
                                    <p:tmPct val="10000"/>
                                  </p:iterate>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3">
                                            <p:txEl>
                                              <p:pRg st="1" end="1"/>
                                            </p:txEl>
                                          </p:spTgt>
                                        </p:tgtEl>
                                        <p:attrNameLst>
                                          <p:attrName>ppt_y</p:attrName>
                                        </p:attrNameLst>
                                      </p:cBhvr>
                                      <p:tavLst>
                                        <p:tav tm="0">
                                          <p:val>
                                            <p:strVal val="#ppt_y"/>
                                          </p:val>
                                        </p:tav>
                                        <p:tav tm="100000">
                                          <p:val>
                                            <p:strVal val="#ppt_y"/>
                                          </p:val>
                                        </p:tav>
                                      </p:tavLst>
                                    </p:anim>
                                    <p:anim calcmode="lin" valueType="num">
                                      <p:cBhvr>
                                        <p:cTn id="28" dur="500" fill="hold"/>
                                        <p:tgtEl>
                                          <p:spTgt spid="3">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3">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3">
                                            <p:txEl>
                                              <p:pRg st="1" end="1"/>
                                            </p:txEl>
                                          </p:spTgt>
                                        </p:tgtEl>
                                      </p:cBhvr>
                                    </p:animEffect>
                                  </p:childTnLst>
                                </p:cTn>
                              </p:par>
                              <p:par>
                                <p:cTn id="31" presetID="41" presetClass="entr" presetSubtype="0" fill="hold" nodeType="withEffect">
                                  <p:stCondLst>
                                    <p:cond delay="0"/>
                                  </p:stCondLst>
                                  <p:iterate type="lt">
                                    <p:tmPct val="10000"/>
                                  </p:iterate>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500" fill="hold"/>
                                        <p:tgtEl>
                                          <p:spTgt spid="3">
                                            <p:txEl>
                                              <p:pRg st="2" end="2"/>
                                            </p:txEl>
                                          </p:spTgt>
                                        </p:tgtEl>
                                        <p:attrNameLst>
                                          <p:attrName>ppt_x</p:attrName>
                                        </p:attrNameLst>
                                      </p:cBhvr>
                                      <p:tavLst>
                                        <p:tav tm="0">
                                          <p:val>
                                            <p:strVal val="#ppt_x"/>
                                          </p:val>
                                        </p:tav>
                                        <p:tav tm="50000">
                                          <p:val>
                                            <p:strVal val="#ppt_x+.1"/>
                                          </p:val>
                                        </p:tav>
                                        <p:tav tm="100000">
                                          <p:val>
                                            <p:strVal val="#ppt_x"/>
                                          </p:val>
                                        </p:tav>
                                      </p:tavLst>
                                    </p:anim>
                                    <p:anim calcmode="lin" valueType="num">
                                      <p:cBhvr>
                                        <p:cTn id="34" dur="500" fill="hold"/>
                                        <p:tgtEl>
                                          <p:spTgt spid="3">
                                            <p:txEl>
                                              <p:pRg st="2" end="2"/>
                                            </p:txEl>
                                          </p:spTgt>
                                        </p:tgtEl>
                                        <p:attrNameLst>
                                          <p:attrName>ppt_y</p:attrName>
                                        </p:attrNameLst>
                                      </p:cBhvr>
                                      <p:tavLst>
                                        <p:tav tm="0">
                                          <p:val>
                                            <p:strVal val="#ppt_y"/>
                                          </p:val>
                                        </p:tav>
                                        <p:tav tm="100000">
                                          <p:val>
                                            <p:strVal val="#ppt_y"/>
                                          </p:val>
                                        </p:tav>
                                      </p:tavLst>
                                    </p:anim>
                                    <p:anim calcmode="lin" valueType="num">
                                      <p:cBhvr>
                                        <p:cTn id="35" dur="500" fill="hold"/>
                                        <p:tgtEl>
                                          <p:spTgt spid="3">
                                            <p:txEl>
                                              <p:pRg st="2" end="2"/>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6" dur="500" fill="hold"/>
                                        <p:tgtEl>
                                          <p:spTgt spid="3">
                                            <p:txEl>
                                              <p:pRg st="2" end="2"/>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7" dur="500" tmFilter="0,0; .5, 1; 1, 1"/>
                                        <p:tgtEl>
                                          <p:spTgt spid="3">
                                            <p:txEl>
                                              <p:pRg st="2" end="2"/>
                                            </p:txEl>
                                          </p:spTgt>
                                        </p:tgtEl>
                                      </p:cBhvr>
                                    </p:animEffect>
                                  </p:childTnLst>
                                </p:cTn>
                              </p:par>
                              <p:par>
                                <p:cTn id="38" presetID="41" presetClass="entr" presetSubtype="0" fill="hold" nodeType="withEffect">
                                  <p:stCondLst>
                                    <p:cond delay="0"/>
                                  </p:stCondLst>
                                  <p:iterate type="lt">
                                    <p:tmPct val="10000"/>
                                  </p:iterate>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3">
                                            <p:txEl>
                                              <p:pRg st="3" end="3"/>
                                            </p:txEl>
                                          </p:spTgt>
                                        </p:tgtEl>
                                        <p:attrNameLst>
                                          <p:attrName>ppt_y</p:attrName>
                                        </p:attrNameLst>
                                      </p:cBhvr>
                                      <p:tavLst>
                                        <p:tav tm="0">
                                          <p:val>
                                            <p:strVal val="#ppt_y"/>
                                          </p:val>
                                        </p:tav>
                                        <p:tav tm="100000">
                                          <p:val>
                                            <p:strVal val="#ppt_y"/>
                                          </p:val>
                                        </p:tav>
                                      </p:tavLst>
                                    </p:anim>
                                    <p:anim calcmode="lin" valueType="num">
                                      <p:cBhvr>
                                        <p:cTn id="42" dur="500" fill="hold"/>
                                        <p:tgtEl>
                                          <p:spTgt spid="3">
                                            <p:txEl>
                                              <p:pRg st="3" end="3"/>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3">
                                            <p:txEl>
                                              <p:pRg st="3" end="3"/>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3">
                                            <p:txEl>
                                              <p:pRg st="3" end="3"/>
                                            </p:txEl>
                                          </p:spTgt>
                                        </p:tgtEl>
                                      </p:cBhvr>
                                    </p:animEffect>
                                  </p:childTnLst>
                                </p:cTn>
                              </p:par>
                              <p:par>
                                <p:cTn id="45" presetID="41" presetClass="entr" presetSubtype="0" fill="hold" nodeType="withEffect">
                                  <p:stCondLst>
                                    <p:cond delay="0"/>
                                  </p:stCondLst>
                                  <p:iterate type="lt">
                                    <p:tmPct val="10000"/>
                                  </p:iterate>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500" fill="hold"/>
                                        <p:tgtEl>
                                          <p:spTgt spid="3">
                                            <p:txEl>
                                              <p:pRg st="4" end="4"/>
                                            </p:txEl>
                                          </p:spTgt>
                                        </p:tgtEl>
                                        <p:attrNameLst>
                                          <p:attrName>ppt_x</p:attrName>
                                        </p:attrNameLst>
                                      </p:cBhvr>
                                      <p:tavLst>
                                        <p:tav tm="0">
                                          <p:val>
                                            <p:strVal val="#ppt_x"/>
                                          </p:val>
                                        </p:tav>
                                        <p:tav tm="50000">
                                          <p:val>
                                            <p:strVal val="#ppt_x+.1"/>
                                          </p:val>
                                        </p:tav>
                                        <p:tav tm="100000">
                                          <p:val>
                                            <p:strVal val="#ppt_x"/>
                                          </p:val>
                                        </p:tav>
                                      </p:tavLst>
                                    </p:anim>
                                    <p:anim calcmode="lin" valueType="num">
                                      <p:cBhvr>
                                        <p:cTn id="48" dur="500" fill="hold"/>
                                        <p:tgtEl>
                                          <p:spTgt spid="3">
                                            <p:txEl>
                                              <p:pRg st="4" end="4"/>
                                            </p:txEl>
                                          </p:spTgt>
                                        </p:tgtEl>
                                        <p:attrNameLst>
                                          <p:attrName>ppt_y</p:attrName>
                                        </p:attrNameLst>
                                      </p:cBhvr>
                                      <p:tavLst>
                                        <p:tav tm="0">
                                          <p:val>
                                            <p:strVal val="#ppt_y"/>
                                          </p:val>
                                        </p:tav>
                                        <p:tav tm="100000">
                                          <p:val>
                                            <p:strVal val="#ppt_y"/>
                                          </p:val>
                                        </p:tav>
                                      </p:tavLst>
                                    </p:anim>
                                    <p:anim calcmode="lin" valueType="num">
                                      <p:cBhvr>
                                        <p:cTn id="49" dur="500" fill="hold"/>
                                        <p:tgtEl>
                                          <p:spTgt spid="3">
                                            <p:txEl>
                                              <p:pRg st="4" end="4"/>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0" dur="500" fill="hold"/>
                                        <p:tgtEl>
                                          <p:spTgt spid="3">
                                            <p:txEl>
                                              <p:pRg st="4" end="4"/>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1" dur="500" tmFilter="0,0; .5, 1; 1, 1"/>
                                        <p:tgtEl>
                                          <p:spTgt spid="3">
                                            <p:txEl>
                                              <p:pRg st="4" end="4"/>
                                            </p:txEl>
                                          </p:spTgt>
                                        </p:tgtEl>
                                      </p:cBhvr>
                                    </p:animEffect>
                                  </p:childTnLst>
                                </p:cTn>
                              </p:par>
                              <p:par>
                                <p:cTn id="52" presetID="41" presetClass="entr" presetSubtype="0" fill="hold" nodeType="withEffect">
                                  <p:stCondLst>
                                    <p:cond delay="0"/>
                                  </p:stCondLst>
                                  <p:iterate type="lt">
                                    <p:tmPct val="10000"/>
                                  </p:iterate>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500" fill="hold"/>
                                        <p:tgtEl>
                                          <p:spTgt spid="3">
                                            <p:txEl>
                                              <p:pRg st="5" end="5"/>
                                            </p:txEl>
                                          </p:spTgt>
                                        </p:tgtEl>
                                        <p:attrNameLst>
                                          <p:attrName>ppt_x</p:attrName>
                                        </p:attrNameLst>
                                      </p:cBhvr>
                                      <p:tavLst>
                                        <p:tav tm="0">
                                          <p:val>
                                            <p:strVal val="#ppt_x"/>
                                          </p:val>
                                        </p:tav>
                                        <p:tav tm="50000">
                                          <p:val>
                                            <p:strVal val="#ppt_x+.1"/>
                                          </p:val>
                                        </p:tav>
                                        <p:tav tm="100000">
                                          <p:val>
                                            <p:strVal val="#ppt_x"/>
                                          </p:val>
                                        </p:tav>
                                      </p:tavLst>
                                    </p:anim>
                                    <p:anim calcmode="lin" valueType="num">
                                      <p:cBhvr>
                                        <p:cTn id="55" dur="500" fill="hold"/>
                                        <p:tgtEl>
                                          <p:spTgt spid="3">
                                            <p:txEl>
                                              <p:pRg st="5" end="5"/>
                                            </p:txEl>
                                          </p:spTgt>
                                        </p:tgtEl>
                                        <p:attrNameLst>
                                          <p:attrName>ppt_y</p:attrName>
                                        </p:attrNameLst>
                                      </p:cBhvr>
                                      <p:tavLst>
                                        <p:tav tm="0">
                                          <p:val>
                                            <p:strVal val="#ppt_y"/>
                                          </p:val>
                                        </p:tav>
                                        <p:tav tm="100000">
                                          <p:val>
                                            <p:strVal val="#ppt_y"/>
                                          </p:val>
                                        </p:tav>
                                      </p:tavLst>
                                    </p:anim>
                                    <p:anim calcmode="lin" valueType="num">
                                      <p:cBhvr>
                                        <p:cTn id="56" dur="500" fill="hold"/>
                                        <p:tgtEl>
                                          <p:spTgt spid="3">
                                            <p:txEl>
                                              <p:pRg st="5" end="5"/>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7" dur="500" fill="hold"/>
                                        <p:tgtEl>
                                          <p:spTgt spid="3">
                                            <p:txEl>
                                              <p:pRg st="5" end="5"/>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8" dur="500" tmFilter="0,0; .5, 1; 1, 1"/>
                                        <p:tgtEl>
                                          <p:spTgt spid="3">
                                            <p:txEl>
                                              <p:pRg st="5" end="5"/>
                                            </p:txEl>
                                          </p:spTgt>
                                        </p:tgtEl>
                                      </p:cBhvr>
                                    </p:animEffect>
                                  </p:childTnLst>
                                </p:cTn>
                              </p:par>
                              <p:par>
                                <p:cTn id="59" presetID="41" presetClass="entr" presetSubtype="0" fill="hold" nodeType="withEffect">
                                  <p:stCondLst>
                                    <p:cond delay="0"/>
                                  </p:stCondLst>
                                  <p:iterate type="lt">
                                    <p:tmPct val="10000"/>
                                  </p:iterate>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500" fill="hold"/>
                                        <p:tgtEl>
                                          <p:spTgt spid="3">
                                            <p:txEl>
                                              <p:pRg st="6" end="6"/>
                                            </p:txEl>
                                          </p:spTgt>
                                        </p:tgtEl>
                                        <p:attrNameLst>
                                          <p:attrName>ppt_x</p:attrName>
                                        </p:attrNameLst>
                                      </p:cBhvr>
                                      <p:tavLst>
                                        <p:tav tm="0">
                                          <p:val>
                                            <p:strVal val="#ppt_x"/>
                                          </p:val>
                                        </p:tav>
                                        <p:tav tm="50000">
                                          <p:val>
                                            <p:strVal val="#ppt_x+.1"/>
                                          </p:val>
                                        </p:tav>
                                        <p:tav tm="100000">
                                          <p:val>
                                            <p:strVal val="#ppt_x"/>
                                          </p:val>
                                        </p:tav>
                                      </p:tavLst>
                                    </p:anim>
                                    <p:anim calcmode="lin" valueType="num">
                                      <p:cBhvr>
                                        <p:cTn id="62" dur="500" fill="hold"/>
                                        <p:tgtEl>
                                          <p:spTgt spid="3">
                                            <p:txEl>
                                              <p:pRg st="6" end="6"/>
                                            </p:txEl>
                                          </p:spTgt>
                                        </p:tgtEl>
                                        <p:attrNameLst>
                                          <p:attrName>ppt_y</p:attrName>
                                        </p:attrNameLst>
                                      </p:cBhvr>
                                      <p:tavLst>
                                        <p:tav tm="0">
                                          <p:val>
                                            <p:strVal val="#ppt_y"/>
                                          </p:val>
                                        </p:tav>
                                        <p:tav tm="100000">
                                          <p:val>
                                            <p:strVal val="#ppt_y"/>
                                          </p:val>
                                        </p:tav>
                                      </p:tavLst>
                                    </p:anim>
                                    <p:anim calcmode="lin" valueType="num">
                                      <p:cBhvr>
                                        <p:cTn id="63" dur="500" fill="hold"/>
                                        <p:tgtEl>
                                          <p:spTgt spid="3">
                                            <p:txEl>
                                              <p:pRg st="6" end="6"/>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4" dur="500" fill="hold"/>
                                        <p:tgtEl>
                                          <p:spTgt spid="3">
                                            <p:txEl>
                                              <p:pRg st="6" end="6"/>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5" dur="500" tmFilter="0,0; .5, 1; 1, 1"/>
                                        <p:tgtEl>
                                          <p:spTgt spid="3">
                                            <p:txEl>
                                              <p:pRg st="6" end="6"/>
                                            </p:txEl>
                                          </p:spTgt>
                                        </p:tgtEl>
                                      </p:cBhvr>
                                    </p:animEffect>
                                  </p:childTnLst>
                                </p:cTn>
                              </p:par>
                              <p:par>
                                <p:cTn id="66" presetID="41" presetClass="entr" presetSubtype="0" fill="hold" nodeType="withEffect">
                                  <p:stCondLst>
                                    <p:cond delay="0"/>
                                  </p:stCondLst>
                                  <p:iterate type="lt">
                                    <p:tmPct val="10000"/>
                                  </p:iterate>
                                  <p:childTnLst>
                                    <p:set>
                                      <p:cBhvr>
                                        <p:cTn id="67" dur="1" fill="hold">
                                          <p:stCondLst>
                                            <p:cond delay="0"/>
                                          </p:stCondLst>
                                        </p:cTn>
                                        <p:tgtEl>
                                          <p:spTgt spid="3">
                                            <p:txEl>
                                              <p:pRg st="7" end="7"/>
                                            </p:txEl>
                                          </p:spTgt>
                                        </p:tgtEl>
                                        <p:attrNameLst>
                                          <p:attrName>style.visibility</p:attrName>
                                        </p:attrNameLst>
                                      </p:cBhvr>
                                      <p:to>
                                        <p:strVal val="visible"/>
                                      </p:to>
                                    </p:set>
                                    <p:anim calcmode="lin" valueType="num">
                                      <p:cBhvr>
                                        <p:cTn id="68" dur="500" fill="hold"/>
                                        <p:tgtEl>
                                          <p:spTgt spid="3">
                                            <p:txEl>
                                              <p:pRg st="7" end="7"/>
                                            </p:txEl>
                                          </p:spTgt>
                                        </p:tgtEl>
                                        <p:attrNameLst>
                                          <p:attrName>ppt_x</p:attrName>
                                        </p:attrNameLst>
                                      </p:cBhvr>
                                      <p:tavLst>
                                        <p:tav tm="0">
                                          <p:val>
                                            <p:strVal val="#ppt_x"/>
                                          </p:val>
                                        </p:tav>
                                        <p:tav tm="50000">
                                          <p:val>
                                            <p:strVal val="#ppt_x+.1"/>
                                          </p:val>
                                        </p:tav>
                                        <p:tav tm="100000">
                                          <p:val>
                                            <p:strVal val="#ppt_x"/>
                                          </p:val>
                                        </p:tav>
                                      </p:tavLst>
                                    </p:anim>
                                    <p:anim calcmode="lin" valueType="num">
                                      <p:cBhvr>
                                        <p:cTn id="69" dur="500" fill="hold"/>
                                        <p:tgtEl>
                                          <p:spTgt spid="3">
                                            <p:txEl>
                                              <p:pRg st="7" end="7"/>
                                            </p:txEl>
                                          </p:spTgt>
                                        </p:tgtEl>
                                        <p:attrNameLst>
                                          <p:attrName>ppt_y</p:attrName>
                                        </p:attrNameLst>
                                      </p:cBhvr>
                                      <p:tavLst>
                                        <p:tav tm="0">
                                          <p:val>
                                            <p:strVal val="#ppt_y"/>
                                          </p:val>
                                        </p:tav>
                                        <p:tav tm="100000">
                                          <p:val>
                                            <p:strVal val="#ppt_y"/>
                                          </p:val>
                                        </p:tav>
                                      </p:tavLst>
                                    </p:anim>
                                    <p:anim calcmode="lin" valueType="num">
                                      <p:cBhvr>
                                        <p:cTn id="70" dur="500" fill="hold"/>
                                        <p:tgtEl>
                                          <p:spTgt spid="3">
                                            <p:txEl>
                                              <p:pRg st="7" end="7"/>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1" dur="500" fill="hold"/>
                                        <p:tgtEl>
                                          <p:spTgt spid="3">
                                            <p:txEl>
                                              <p:pRg st="7" end="7"/>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2" dur="500" tmFilter="0,0; .5, 1; 1, 1"/>
                                        <p:tgtEl>
                                          <p:spTgt spid="3">
                                            <p:txEl>
                                              <p:pRg st="7" end="7"/>
                                            </p:txEl>
                                          </p:spTgt>
                                        </p:tgtEl>
                                      </p:cBhvr>
                                    </p:animEffect>
                                  </p:childTnLst>
                                </p:cTn>
                              </p:par>
                              <p:par>
                                <p:cTn id="73" presetID="41" presetClass="entr" presetSubtype="0" fill="hold" nodeType="withEffect">
                                  <p:stCondLst>
                                    <p:cond delay="0"/>
                                  </p:stCondLst>
                                  <p:iterate type="lt">
                                    <p:tmPct val="10000"/>
                                  </p:iterate>
                                  <p:childTnLst>
                                    <p:set>
                                      <p:cBhvr>
                                        <p:cTn id="74" dur="1" fill="hold">
                                          <p:stCondLst>
                                            <p:cond delay="0"/>
                                          </p:stCondLst>
                                        </p:cTn>
                                        <p:tgtEl>
                                          <p:spTgt spid="3">
                                            <p:txEl>
                                              <p:pRg st="9" end="9"/>
                                            </p:txEl>
                                          </p:spTgt>
                                        </p:tgtEl>
                                        <p:attrNameLst>
                                          <p:attrName>style.visibility</p:attrName>
                                        </p:attrNameLst>
                                      </p:cBhvr>
                                      <p:to>
                                        <p:strVal val="visible"/>
                                      </p:to>
                                    </p:set>
                                    <p:anim calcmode="lin" valueType="num">
                                      <p:cBhvr>
                                        <p:cTn id="75" dur="500" fill="hold"/>
                                        <p:tgtEl>
                                          <p:spTgt spid="3">
                                            <p:txEl>
                                              <p:pRg st="9" end="9"/>
                                            </p:txEl>
                                          </p:spTgt>
                                        </p:tgtEl>
                                        <p:attrNameLst>
                                          <p:attrName>ppt_x</p:attrName>
                                        </p:attrNameLst>
                                      </p:cBhvr>
                                      <p:tavLst>
                                        <p:tav tm="0">
                                          <p:val>
                                            <p:strVal val="#ppt_x"/>
                                          </p:val>
                                        </p:tav>
                                        <p:tav tm="50000">
                                          <p:val>
                                            <p:strVal val="#ppt_x+.1"/>
                                          </p:val>
                                        </p:tav>
                                        <p:tav tm="100000">
                                          <p:val>
                                            <p:strVal val="#ppt_x"/>
                                          </p:val>
                                        </p:tav>
                                      </p:tavLst>
                                    </p:anim>
                                    <p:anim calcmode="lin" valueType="num">
                                      <p:cBhvr>
                                        <p:cTn id="76" dur="500" fill="hold"/>
                                        <p:tgtEl>
                                          <p:spTgt spid="3">
                                            <p:txEl>
                                              <p:pRg st="9" end="9"/>
                                            </p:txEl>
                                          </p:spTgt>
                                        </p:tgtEl>
                                        <p:attrNameLst>
                                          <p:attrName>ppt_y</p:attrName>
                                        </p:attrNameLst>
                                      </p:cBhvr>
                                      <p:tavLst>
                                        <p:tav tm="0">
                                          <p:val>
                                            <p:strVal val="#ppt_y"/>
                                          </p:val>
                                        </p:tav>
                                        <p:tav tm="100000">
                                          <p:val>
                                            <p:strVal val="#ppt_y"/>
                                          </p:val>
                                        </p:tav>
                                      </p:tavLst>
                                    </p:anim>
                                    <p:anim calcmode="lin" valueType="num">
                                      <p:cBhvr>
                                        <p:cTn id="77" dur="500" fill="hold"/>
                                        <p:tgtEl>
                                          <p:spTgt spid="3">
                                            <p:txEl>
                                              <p:pRg st="9" end="9"/>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8" dur="500" fill="hold"/>
                                        <p:tgtEl>
                                          <p:spTgt spid="3">
                                            <p:txEl>
                                              <p:pRg st="9" end="9"/>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79" dur="500" tmFilter="0,0; .5, 1; 1, 1"/>
                                        <p:tgtEl>
                                          <p:spTgt spid="3">
                                            <p:txEl>
                                              <p:pRg st="9" end="9"/>
                                            </p:txEl>
                                          </p:spTgt>
                                        </p:tgtEl>
                                      </p:cBhvr>
                                    </p:animEffect>
                                  </p:childTnLst>
                                </p:cTn>
                              </p:par>
                              <p:par>
                                <p:cTn id="80" presetID="41" presetClass="entr" presetSubtype="0" fill="hold" nodeType="withEffect">
                                  <p:stCondLst>
                                    <p:cond delay="0"/>
                                  </p:stCondLst>
                                  <p:iterate type="lt">
                                    <p:tmPct val="10000"/>
                                  </p:iterate>
                                  <p:childTnLst>
                                    <p:set>
                                      <p:cBhvr>
                                        <p:cTn id="81" dur="1" fill="hold">
                                          <p:stCondLst>
                                            <p:cond delay="0"/>
                                          </p:stCondLst>
                                        </p:cTn>
                                        <p:tgtEl>
                                          <p:spTgt spid="3">
                                            <p:txEl>
                                              <p:pRg st="8" end="8"/>
                                            </p:txEl>
                                          </p:spTgt>
                                        </p:tgtEl>
                                        <p:attrNameLst>
                                          <p:attrName>style.visibility</p:attrName>
                                        </p:attrNameLst>
                                      </p:cBhvr>
                                      <p:to>
                                        <p:strVal val="visible"/>
                                      </p:to>
                                    </p:set>
                                    <p:anim calcmode="lin" valueType="num">
                                      <p:cBhvr>
                                        <p:cTn id="82" dur="500" fill="hold"/>
                                        <p:tgtEl>
                                          <p:spTgt spid="3">
                                            <p:txEl>
                                              <p:pRg st="8" end="8"/>
                                            </p:txEl>
                                          </p:spTgt>
                                        </p:tgtEl>
                                        <p:attrNameLst>
                                          <p:attrName>ppt_x</p:attrName>
                                        </p:attrNameLst>
                                      </p:cBhvr>
                                      <p:tavLst>
                                        <p:tav tm="0">
                                          <p:val>
                                            <p:strVal val="#ppt_x"/>
                                          </p:val>
                                        </p:tav>
                                        <p:tav tm="50000">
                                          <p:val>
                                            <p:strVal val="#ppt_x+.1"/>
                                          </p:val>
                                        </p:tav>
                                        <p:tav tm="100000">
                                          <p:val>
                                            <p:strVal val="#ppt_x"/>
                                          </p:val>
                                        </p:tav>
                                      </p:tavLst>
                                    </p:anim>
                                    <p:anim calcmode="lin" valueType="num">
                                      <p:cBhvr>
                                        <p:cTn id="83" dur="500" fill="hold"/>
                                        <p:tgtEl>
                                          <p:spTgt spid="3">
                                            <p:txEl>
                                              <p:pRg st="8" end="8"/>
                                            </p:txEl>
                                          </p:spTgt>
                                        </p:tgtEl>
                                        <p:attrNameLst>
                                          <p:attrName>ppt_y</p:attrName>
                                        </p:attrNameLst>
                                      </p:cBhvr>
                                      <p:tavLst>
                                        <p:tav tm="0">
                                          <p:val>
                                            <p:strVal val="#ppt_y"/>
                                          </p:val>
                                        </p:tav>
                                        <p:tav tm="100000">
                                          <p:val>
                                            <p:strVal val="#ppt_y"/>
                                          </p:val>
                                        </p:tav>
                                      </p:tavLst>
                                    </p:anim>
                                    <p:anim calcmode="lin" valueType="num">
                                      <p:cBhvr>
                                        <p:cTn id="84" dur="500" fill="hold"/>
                                        <p:tgtEl>
                                          <p:spTgt spid="3">
                                            <p:txEl>
                                              <p:pRg st="8" end="8"/>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85" dur="500" fill="hold"/>
                                        <p:tgtEl>
                                          <p:spTgt spid="3">
                                            <p:txEl>
                                              <p:pRg st="8" end="8"/>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6" dur="500" tmFilter="0,0; .5, 1; 1, 1"/>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8467"/>
            <a:ext cx="10131425" cy="1456267"/>
          </a:xfrm>
        </p:spPr>
        <p:txBody>
          <a:bodyPr>
            <a:normAutofit/>
          </a:bodyPr>
          <a:lstStyle/>
          <a:p>
            <a:pPr algn="ctr"/>
            <a:r>
              <a:rPr lang="en-US" sz="6000" b="1" u="sng" dirty="0">
                <a:ln w="3175" cmpd="sng">
                  <a:solidFill>
                    <a:srgbClr val="FF0000"/>
                  </a:solidFill>
                </a:ln>
                <a:latin typeface="Algerian" pitchFamily="82" charset="0"/>
              </a:rPr>
              <a:t>Components of GST</a:t>
            </a:r>
          </a:p>
        </p:txBody>
      </p:sp>
      <p:graphicFrame>
        <p:nvGraphicFramePr>
          <p:cNvPr id="5" name="Table 4"/>
          <p:cNvGraphicFramePr>
            <a:graphicFrameLocks noGrp="1"/>
          </p:cNvGraphicFramePr>
          <p:nvPr>
            <p:extLst>
              <p:ext uri="{D42A27DB-BD31-4B8C-83A1-F6EECF244321}">
                <p14:modId xmlns:p14="http://schemas.microsoft.com/office/powerpoint/2010/main" val="1358907850"/>
              </p:ext>
            </p:extLst>
          </p:nvPr>
        </p:nvGraphicFramePr>
        <p:xfrm>
          <a:off x="304800" y="1661160"/>
          <a:ext cx="11734800" cy="4587240"/>
        </p:xfrm>
        <a:graphic>
          <a:graphicData uri="http://schemas.openxmlformats.org/drawingml/2006/table">
            <a:tbl>
              <a:tblPr firstRow="1" bandRow="1" bandCol="1">
                <a:tableStyleId>{8799B23B-EC83-4686-B30A-512413B5E67A}</a:tableStyleId>
              </a:tblPr>
              <a:tblGrid>
                <a:gridCol w="1521178">
                  <a:extLst>
                    <a:ext uri="{9D8B030D-6E8A-4147-A177-3AD203B41FA5}">
                      <a16:colId xmlns:a16="http://schemas.microsoft.com/office/drawing/2014/main" val="20000"/>
                    </a:ext>
                  </a:extLst>
                </a:gridCol>
                <a:gridCol w="4498622">
                  <a:extLst>
                    <a:ext uri="{9D8B030D-6E8A-4147-A177-3AD203B41FA5}">
                      <a16:colId xmlns:a16="http://schemas.microsoft.com/office/drawing/2014/main" val="20001"/>
                    </a:ext>
                  </a:extLst>
                </a:gridCol>
                <a:gridCol w="5715000">
                  <a:extLst>
                    <a:ext uri="{9D8B030D-6E8A-4147-A177-3AD203B41FA5}">
                      <a16:colId xmlns:a16="http://schemas.microsoft.com/office/drawing/2014/main" val="20002"/>
                    </a:ext>
                  </a:extLst>
                </a:gridCol>
              </a:tblGrid>
              <a:tr h="698058">
                <a:tc>
                  <a:txBody>
                    <a:bodyPr/>
                    <a:lstStyle/>
                    <a:p>
                      <a:pPr algn="ct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 No</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algn="ct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Types</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0" indent="0" algn="ctr">
                        <a:buClr>
                          <a:srgbClr val="FF0000"/>
                        </a:buClr>
                        <a:buFont typeface="Wingdings" pitchFamily="2" charset="2"/>
                        <a:buNone/>
                      </a:pPr>
                      <a:r>
                        <a:rPr lang="en-US" sz="3600" b="1"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Description</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96394">
                <a:tc>
                  <a:txBody>
                    <a:bodyPr/>
                    <a:lstStyle/>
                    <a:p>
                      <a:pPr algn="ctr"/>
                      <a:r>
                        <a:rPr lang="en-US" sz="2400" b="1" dirty="0">
                          <a:solidFill>
                            <a:srgbClr val="FFFF00"/>
                          </a:solidFill>
                          <a:latin typeface="Times New Roman" pitchFamily="18" charset="0"/>
                          <a:cs typeface="Times New Roman" pitchFamily="18" charset="0"/>
                        </a:rPr>
                        <a:t>1.</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b="1" dirty="0">
                          <a:solidFill>
                            <a:srgbClr val="FFFF00"/>
                          </a:solidFill>
                          <a:latin typeface="Times New Roman" pitchFamily="18" charset="0"/>
                          <a:cs typeface="Times New Roman" pitchFamily="18" charset="0"/>
                        </a:rPr>
                        <a:t>CGST </a:t>
                      </a:r>
                    </a:p>
                    <a:p>
                      <a:r>
                        <a:rPr lang="en-US" sz="2400" b="1" dirty="0">
                          <a:solidFill>
                            <a:srgbClr val="FFFF00"/>
                          </a:solidFill>
                          <a:latin typeface="Times New Roman" pitchFamily="18" charset="0"/>
                          <a:cs typeface="Times New Roman" pitchFamily="18" charset="0"/>
                        </a:rPr>
                        <a:t>(Central Goods and Service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v"/>
                      </a:pPr>
                      <a:r>
                        <a:rPr lang="en-US" sz="2400" b="1" dirty="0">
                          <a:solidFill>
                            <a:srgbClr val="FFFF00"/>
                          </a:solidFill>
                          <a:latin typeface="Times New Roman" pitchFamily="18" charset="0"/>
                          <a:cs typeface="Times New Roman" pitchFamily="18" charset="0"/>
                        </a:rPr>
                        <a:t>Collected by the Central Government on an Intra State Sale.</a:t>
                      </a:r>
                    </a:p>
                    <a:p>
                      <a:pPr marL="342900" indent="-342900">
                        <a:buClr>
                          <a:srgbClr val="FF0000"/>
                        </a:buClr>
                        <a:buFont typeface="Wingdings" pitchFamily="2" charset="2"/>
                        <a:buChar char="v"/>
                      </a:pPr>
                      <a:r>
                        <a:rPr lang="en-US" sz="2400" b="1" baseline="0" dirty="0" err="1">
                          <a:solidFill>
                            <a:srgbClr val="FFFF00"/>
                          </a:solidFill>
                          <a:latin typeface="Times New Roman" pitchFamily="18" charset="0"/>
                          <a:cs typeface="Times New Roman" pitchFamily="18" charset="0"/>
                        </a:rPr>
                        <a:t>Eg</a:t>
                      </a:r>
                      <a:r>
                        <a:rPr lang="en-US" sz="2400" b="1" baseline="0" dirty="0">
                          <a:solidFill>
                            <a:srgbClr val="FFFF00"/>
                          </a:solidFill>
                          <a:latin typeface="Times New Roman" pitchFamily="18" charset="0"/>
                          <a:cs typeface="Times New Roman" pitchFamily="18" charset="0"/>
                        </a:rPr>
                        <a:t>. Within State /Union Territory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296394">
                <a:tc>
                  <a:txBody>
                    <a:bodyPr/>
                    <a:lstStyle/>
                    <a:p>
                      <a:pPr algn="ctr"/>
                      <a:r>
                        <a:rPr lang="en-US" sz="2400" b="1" dirty="0">
                          <a:solidFill>
                            <a:srgbClr val="FFFF00"/>
                          </a:solidFill>
                          <a:latin typeface="Times New Roman" pitchFamily="18" charset="0"/>
                          <a:cs typeface="Times New Roman" pitchFamily="18" charset="0"/>
                        </a:rPr>
                        <a:t>2.</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b="1" dirty="0">
                          <a:solidFill>
                            <a:srgbClr val="FFFF00"/>
                          </a:solidFill>
                          <a:latin typeface="Times New Roman" pitchFamily="18" charset="0"/>
                          <a:cs typeface="Times New Roman" pitchFamily="18" charset="0"/>
                        </a:rPr>
                        <a:t>SGST </a:t>
                      </a:r>
                    </a:p>
                    <a:p>
                      <a:r>
                        <a:rPr lang="en-US" sz="2400" b="1" dirty="0">
                          <a:solidFill>
                            <a:srgbClr val="FFFF00"/>
                          </a:solidFill>
                          <a:latin typeface="Times New Roman" pitchFamily="18" charset="0"/>
                          <a:cs typeface="Times New Roman" pitchFamily="18" charset="0"/>
                        </a:rPr>
                        <a:t>(State Goods and Service Tax)</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v"/>
                      </a:pPr>
                      <a:r>
                        <a:rPr lang="en-US" sz="2400" b="1" baseline="0" dirty="0">
                          <a:solidFill>
                            <a:srgbClr val="FFFF00"/>
                          </a:solidFill>
                          <a:latin typeface="Times New Roman" pitchFamily="18" charset="0"/>
                          <a:cs typeface="Times New Roman" pitchFamily="18" charset="0"/>
                        </a:rPr>
                        <a:t>Collected by the State Government on an Intra State Sale.</a:t>
                      </a:r>
                    </a:p>
                    <a:p>
                      <a:pPr marL="342900" indent="-342900">
                        <a:buClr>
                          <a:srgbClr val="FF0000"/>
                        </a:buClr>
                        <a:buFont typeface="Wingdings" pitchFamily="2" charset="2"/>
                        <a:buChar char="v"/>
                      </a:pPr>
                      <a:r>
                        <a:rPr lang="en-US" sz="2400" b="1" baseline="0" dirty="0" err="1">
                          <a:solidFill>
                            <a:srgbClr val="FFFF00"/>
                          </a:solidFill>
                          <a:latin typeface="Times New Roman" pitchFamily="18" charset="0"/>
                          <a:cs typeface="Times New Roman" pitchFamily="18" charset="0"/>
                        </a:rPr>
                        <a:t>Eg</a:t>
                      </a:r>
                      <a:r>
                        <a:rPr lang="en-US" sz="2400" b="1" baseline="0" dirty="0">
                          <a:solidFill>
                            <a:srgbClr val="FFFF00"/>
                          </a:solidFill>
                          <a:latin typeface="Times New Roman" pitchFamily="18" charset="0"/>
                          <a:cs typeface="Times New Roman" pitchFamily="18" charset="0"/>
                        </a:rPr>
                        <a:t>. Within State/Union Territory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296394">
                <a:tc>
                  <a:txBody>
                    <a:bodyPr/>
                    <a:lstStyle/>
                    <a:p>
                      <a:pPr algn="ctr"/>
                      <a:r>
                        <a:rPr lang="en-US" sz="2400" b="1" dirty="0">
                          <a:solidFill>
                            <a:srgbClr val="FFFF00"/>
                          </a:solidFill>
                          <a:latin typeface="Times New Roman" pitchFamily="18" charset="0"/>
                          <a:cs typeface="Times New Roman" pitchFamily="18" charset="0"/>
                        </a:rPr>
                        <a:t>3.</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r>
                        <a:rPr lang="en-US" sz="2400" b="1" dirty="0">
                          <a:solidFill>
                            <a:srgbClr val="FFFF00"/>
                          </a:solidFill>
                          <a:latin typeface="Times New Roman" pitchFamily="18" charset="0"/>
                          <a:cs typeface="Times New Roman" pitchFamily="18" charset="0"/>
                        </a:rPr>
                        <a:t>IGST</a:t>
                      </a:r>
                      <a:r>
                        <a:rPr lang="en-US" sz="2400" b="1" baseline="0" dirty="0">
                          <a:solidFill>
                            <a:srgbClr val="FFFF00"/>
                          </a:solidFill>
                          <a:latin typeface="Times New Roman" pitchFamily="18" charset="0"/>
                          <a:cs typeface="Times New Roman" pitchFamily="18" charset="0"/>
                        </a:rPr>
                        <a:t> </a:t>
                      </a:r>
                    </a:p>
                    <a:p>
                      <a:r>
                        <a:rPr lang="en-US" sz="2400" b="1" baseline="0" dirty="0">
                          <a:solidFill>
                            <a:srgbClr val="FFFF00"/>
                          </a:solidFill>
                          <a:latin typeface="Times New Roman" pitchFamily="18" charset="0"/>
                          <a:cs typeface="Times New Roman" pitchFamily="18" charset="0"/>
                        </a:rPr>
                        <a:t>(Integrated goods and service Tax)</a:t>
                      </a:r>
                      <a:endParaRPr lang="en-US" sz="2400" b="1" dirty="0">
                        <a:solidFill>
                          <a:srgbClr val="FFFF00"/>
                        </a:solidFill>
                        <a:latin typeface="Times New Roman" pitchFamily="18" charset="0"/>
                        <a:cs typeface="Times New Roman" pitchFamily="18" charset="0"/>
                      </a:endParaRP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tc>
                  <a:txBody>
                    <a:bodyPr/>
                    <a:lstStyle/>
                    <a:p>
                      <a:pPr marL="342900" indent="-342900">
                        <a:buClr>
                          <a:srgbClr val="FF0000"/>
                        </a:buClr>
                        <a:buFont typeface="Wingdings" pitchFamily="2" charset="2"/>
                        <a:buChar char="v"/>
                      </a:pPr>
                      <a:r>
                        <a:rPr lang="en-US" sz="2400" b="1" baseline="0" dirty="0">
                          <a:solidFill>
                            <a:srgbClr val="FFFF00"/>
                          </a:solidFill>
                          <a:latin typeface="Times New Roman" pitchFamily="18" charset="0"/>
                          <a:cs typeface="Times New Roman" pitchFamily="18" charset="0"/>
                        </a:rPr>
                        <a:t>Collected by the Central Government for Inter State Sale. </a:t>
                      </a:r>
                    </a:p>
                    <a:p>
                      <a:pPr marL="342900" indent="-342900">
                        <a:buClr>
                          <a:srgbClr val="FF0000"/>
                        </a:buClr>
                        <a:buFont typeface="Wingdings" pitchFamily="2" charset="2"/>
                        <a:buChar char="v"/>
                      </a:pPr>
                      <a:r>
                        <a:rPr lang="en-US" sz="2400" b="1" baseline="0" dirty="0" err="1">
                          <a:solidFill>
                            <a:srgbClr val="FFFF00"/>
                          </a:solidFill>
                          <a:latin typeface="Times New Roman" pitchFamily="18" charset="0"/>
                          <a:cs typeface="Times New Roman" pitchFamily="18" charset="0"/>
                        </a:rPr>
                        <a:t>Eg</a:t>
                      </a:r>
                      <a:r>
                        <a:rPr lang="en-US" sz="2400" b="1" baseline="0" dirty="0">
                          <a:solidFill>
                            <a:srgbClr val="FFFF00"/>
                          </a:solidFill>
                          <a:latin typeface="Times New Roman" pitchFamily="18" charset="0"/>
                          <a:cs typeface="Times New Roman" pitchFamily="18" charset="0"/>
                        </a:rPr>
                        <a:t>. Maharashtra to </a:t>
                      </a:r>
                      <a:r>
                        <a:rPr lang="en-US" sz="2400" b="1" baseline="0" dirty="0" err="1">
                          <a:solidFill>
                            <a:srgbClr val="FFFF00"/>
                          </a:solidFill>
                          <a:latin typeface="Times New Roman" pitchFamily="18" charset="0"/>
                          <a:cs typeface="Times New Roman" pitchFamily="18" charset="0"/>
                        </a:rPr>
                        <a:t>Tamilnadu</a:t>
                      </a:r>
                      <a:r>
                        <a:rPr lang="en-US" sz="2400" b="1" baseline="0" dirty="0">
                          <a:solidFill>
                            <a:srgbClr val="FFFF00"/>
                          </a:solidFill>
                          <a:latin typeface="Times New Roman" pitchFamily="18" charset="0"/>
                          <a:cs typeface="Times New Roman" pitchFamily="18" charset="0"/>
                        </a:rPr>
                        <a:t>. </a:t>
                      </a:r>
                    </a:p>
                  </a:txBody>
                  <a:tcPr marL="121920" marR="121920">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03795155"/>
      </p:ext>
    </p:extLst>
  </p:cSld>
  <p:clrMapOvr>
    <a:masterClrMapping/>
  </p:clrMapOvr>
  <mc:AlternateContent xmlns:mc="http://schemas.openxmlformats.org/markup-compatibility/2006" xmlns:p14="http://schemas.microsoft.com/office/powerpoint/2010/main">
    <mc:Choice Requires="p14">
      <p:transition spd="slow" p14:dur="2000" advTm="89937"/>
    </mc:Choice>
    <mc:Fallback xmlns="">
      <p:transition spd="slow" advTm="8993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Scale>
                                      <p:cBhvr>
                                        <p:cTn id="21"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5"/>
                                        </p:tgtEl>
                                        <p:attrNameLst>
                                          <p:attrName>ppt_x</p:attrName>
                                          <p:attrName>ppt_y</p:attrName>
                                        </p:attrNameLst>
                                      </p:cBhvr>
                                    </p:animMotion>
                                    <p:animEffect transition="in" filter="fad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2" t="4389"/>
          <a:stretch/>
        </p:blipFill>
        <p:spPr bwMode="auto">
          <a:xfrm>
            <a:off x="457200" y="1542144"/>
            <a:ext cx="11445501" cy="3715656"/>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0" y="457200"/>
            <a:ext cx="11658600" cy="707886"/>
          </a:xfrm>
          <a:prstGeom prst="rect">
            <a:avLst/>
          </a:prstGeom>
          <a:noFill/>
        </p:spPr>
        <p:txBody>
          <a:bodyPr wrap="square" rtlCol="0">
            <a:spAutoFit/>
          </a:bodyPr>
          <a:lstStyle/>
          <a:p>
            <a:r>
              <a:rPr lang="en-US" sz="4000" dirty="0">
                <a:ln>
                  <a:solidFill>
                    <a:srgbClr val="FF0000"/>
                  </a:solidFill>
                </a:ln>
                <a:latin typeface="Algerian" pitchFamily="82" charset="0"/>
              </a:rPr>
              <a:t>THE TAX STRUCTURE UNDER THE NEW REGIME</a:t>
            </a:r>
            <a:endParaRPr lang="en-US" dirty="0">
              <a:ln>
                <a:solidFill>
                  <a:srgbClr val="FF0000"/>
                </a:solidFill>
              </a:ln>
              <a:latin typeface="Algerian" pitchFamily="82" charset="0"/>
            </a:endParaRPr>
          </a:p>
        </p:txBody>
      </p:sp>
      <p:sp>
        <p:nvSpPr>
          <p:cNvPr id="4" name="Right Arrow 3"/>
          <p:cNvSpPr/>
          <p:nvPr/>
        </p:nvSpPr>
        <p:spPr>
          <a:xfrm>
            <a:off x="-228600" y="457200"/>
            <a:ext cx="9489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244010313"/>
      </p:ext>
    </p:extLst>
  </p:cSld>
  <p:clrMapOvr>
    <a:masterClrMapping/>
  </p:clrMapOvr>
  <mc:AlternateContent xmlns:mc="http://schemas.openxmlformats.org/markup-compatibility/2006" xmlns:p14="http://schemas.microsoft.com/office/powerpoint/2010/main">
    <mc:Choice Requires="p14">
      <p:transition spd="slow" p14:dur="2000" advTm="88744"/>
    </mc:Choice>
    <mc:Fallback xmlns="">
      <p:transition spd="slow" advTm="887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098"/>
                                        </p:tgtEl>
                                        <p:attrNameLst>
                                          <p:attrName>style.visibility</p:attrName>
                                        </p:attrNameLst>
                                      </p:cBhvr>
                                      <p:to>
                                        <p:strVal val="visible"/>
                                      </p:to>
                                    </p:set>
                                    <p:animEffect transition="in" filter="circle(in)">
                                      <p:cBhvr>
                                        <p:cTn id="19"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2375" y="-152400"/>
            <a:ext cx="10131425" cy="1456267"/>
          </a:xfrm>
        </p:spPr>
        <p:txBody>
          <a:bodyPr>
            <a:noAutofit/>
          </a:bodyPr>
          <a:lstStyle/>
          <a:p>
            <a:r>
              <a:rPr lang="en-US" sz="4400" b="1" u="sng" dirty="0">
                <a:ln w="3175" cmpd="sng">
                  <a:solidFill>
                    <a:srgbClr val="FF0000"/>
                  </a:solidFill>
                </a:ln>
                <a:latin typeface="Algerian" pitchFamily="82" charset="0"/>
              </a:rPr>
              <a:t>Nature of Sales Tax, VAT and GST</a:t>
            </a:r>
          </a:p>
        </p:txBody>
      </p:sp>
      <p:sp>
        <p:nvSpPr>
          <p:cNvPr id="8" name="Content Placeholder 7"/>
          <p:cNvSpPr>
            <a:spLocks noGrp="1"/>
          </p:cNvSpPr>
          <p:nvPr>
            <p:ph idx="1"/>
          </p:nvPr>
        </p:nvSpPr>
        <p:spPr>
          <a:xfrm>
            <a:off x="914400" y="1493837"/>
            <a:ext cx="10972800" cy="4983163"/>
          </a:xfrm>
        </p:spPr>
        <p:txBody>
          <a:bodyPr>
            <a:normAutofit/>
          </a:bodyPr>
          <a:lstStyle/>
          <a:p>
            <a:pPr>
              <a:buNone/>
            </a:pPr>
            <a:endParaRPr lang="en-US" dirty="0"/>
          </a:p>
          <a:p>
            <a:pPr>
              <a:buNone/>
            </a:pPr>
            <a:endParaRPr lang="en-US" dirty="0"/>
          </a:p>
          <a:p>
            <a:pPr>
              <a:buNone/>
            </a:pPr>
            <a:endParaRPr lang="en-US" b="1" u="sng" dirty="0"/>
          </a:p>
          <a:p>
            <a:pPr>
              <a:buNone/>
            </a:pPr>
            <a:endParaRPr lang="en-US" b="1" u="sng" dirty="0"/>
          </a:p>
          <a:p>
            <a:pPr>
              <a:buNone/>
            </a:pPr>
            <a:r>
              <a:rPr lang="en-US" sz="3600" b="1" u="sng" dirty="0">
                <a:ln>
                  <a:solidFill>
                    <a:srgbClr val="FFFF00"/>
                  </a:solidFill>
                </a:ln>
                <a:solidFill>
                  <a:schemeClr val="bg2"/>
                </a:solidFill>
                <a:effectLst>
                  <a:outerShdw blurRad="38100" dist="38100" dir="2700000" algn="tl">
                    <a:srgbClr val="000000">
                      <a:alpha val="43137"/>
                    </a:srgbClr>
                  </a:outerShdw>
                </a:effectLst>
              </a:rPr>
              <a:t>Cascading Effect </a:t>
            </a:r>
            <a:r>
              <a:rPr lang="en-US" sz="2800" dirty="0">
                <a:solidFill>
                  <a:srgbClr val="FFFF00"/>
                </a:solidFill>
              </a:rPr>
              <a:t>:      It means a tax on tax. It is a situation wherein a 								 consumer has to bear the load of tax on tax 									 and  inflationary prices as a result. </a:t>
            </a:r>
          </a:p>
        </p:txBody>
      </p:sp>
      <p:graphicFrame>
        <p:nvGraphicFramePr>
          <p:cNvPr id="10" name="Table 9"/>
          <p:cNvGraphicFramePr>
            <a:graphicFrameLocks noGrp="1"/>
          </p:cNvGraphicFramePr>
          <p:nvPr>
            <p:extLst>
              <p:ext uri="{D42A27DB-BD31-4B8C-83A1-F6EECF244321}">
                <p14:modId xmlns:p14="http://schemas.microsoft.com/office/powerpoint/2010/main" val="3731667894"/>
              </p:ext>
            </p:extLst>
          </p:nvPr>
        </p:nvGraphicFramePr>
        <p:xfrm>
          <a:off x="1016000" y="1717040"/>
          <a:ext cx="10261599" cy="1635760"/>
        </p:xfrm>
        <a:graphic>
          <a:graphicData uri="http://schemas.openxmlformats.org/drawingml/2006/table">
            <a:tbl>
              <a:tblPr firstRow="1" bandRow="1">
                <a:tableStyleId>{9DCAF9ED-07DC-4A11-8D7F-57B35C25682E}</a:tableStyleId>
              </a:tblPr>
              <a:tblGrid>
                <a:gridCol w="3420533">
                  <a:extLst>
                    <a:ext uri="{9D8B030D-6E8A-4147-A177-3AD203B41FA5}">
                      <a16:colId xmlns:a16="http://schemas.microsoft.com/office/drawing/2014/main" val="20000"/>
                    </a:ext>
                  </a:extLst>
                </a:gridCol>
                <a:gridCol w="3420533">
                  <a:extLst>
                    <a:ext uri="{9D8B030D-6E8A-4147-A177-3AD203B41FA5}">
                      <a16:colId xmlns:a16="http://schemas.microsoft.com/office/drawing/2014/main" val="20001"/>
                    </a:ext>
                  </a:extLst>
                </a:gridCol>
                <a:gridCol w="3420533">
                  <a:extLst>
                    <a:ext uri="{9D8B030D-6E8A-4147-A177-3AD203B41FA5}">
                      <a16:colId xmlns:a16="http://schemas.microsoft.com/office/drawing/2014/main" val="20002"/>
                    </a:ext>
                  </a:extLst>
                </a:gridCol>
              </a:tblGrid>
              <a:tr h="812800">
                <a:tc>
                  <a:txBody>
                    <a:bodyPr/>
                    <a:lstStyle/>
                    <a:p>
                      <a:pPr algn="ctr"/>
                      <a:r>
                        <a:rPr lang="en-US" sz="2800" dirty="0"/>
                        <a:t>Sales Tax</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VAT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dirty="0"/>
                        <a:t>GST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12800">
                <a:tc>
                  <a:txBody>
                    <a:bodyPr/>
                    <a:lstStyle/>
                    <a:p>
                      <a:pPr algn="ctr"/>
                      <a:r>
                        <a:rPr lang="en-US" sz="2400" dirty="0"/>
                        <a:t>It is</a:t>
                      </a:r>
                      <a:r>
                        <a:rPr lang="en-US" sz="2400" baseline="0" dirty="0"/>
                        <a:t> a multipoint tax with Cascading effect</a:t>
                      </a:r>
                      <a:endParaRPr lang="en-US" sz="2400" b="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400" dirty="0"/>
                        <a:t>It was a multipoint tax without cascading effect</a:t>
                      </a:r>
                      <a:endParaRPr lang="en-US" sz="2400" b="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tc>
                  <a:txBody>
                    <a:bodyPr/>
                    <a:lstStyle/>
                    <a:p>
                      <a:pPr algn="ctr"/>
                      <a:r>
                        <a:rPr lang="en-US" sz="2400" dirty="0"/>
                        <a:t>It is one point tax without cascading effect</a:t>
                      </a:r>
                      <a:endParaRPr lang="en-US" sz="2400" b="0" dirty="0"/>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solidFill>
                  </a:tcPr>
                </a:tc>
                <a:extLst>
                  <a:ext uri="{0D108BD9-81ED-4DB2-BD59-A6C34878D82A}">
                    <a16:rowId xmlns:a16="http://schemas.microsoft.com/office/drawing/2014/main" val="10001"/>
                  </a:ext>
                </a:extLst>
              </a:tr>
            </a:tbl>
          </a:graphicData>
        </a:graphic>
      </p:graphicFrame>
      <p:sp>
        <p:nvSpPr>
          <p:cNvPr id="5" name="Right Arrow 4"/>
          <p:cNvSpPr/>
          <p:nvPr/>
        </p:nvSpPr>
        <p:spPr>
          <a:xfrm>
            <a:off x="41616" y="381000"/>
            <a:ext cx="9489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47673397"/>
      </p:ext>
    </p:extLst>
  </p:cSld>
  <p:clrMapOvr>
    <a:masterClrMapping/>
  </p:clrMapOvr>
  <mc:AlternateContent xmlns:mc="http://schemas.openxmlformats.org/markup-compatibility/2006" xmlns:p14="http://schemas.microsoft.com/office/powerpoint/2010/main">
    <mc:Choice Requires="p14">
      <p:transition spd="slow" p14:dur="2000" advTm="60549"/>
    </mc:Choice>
    <mc:Fallback xmlns="">
      <p:transition spd="slow" advTm="6054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fltVal val="0"/>
                                          </p:val>
                                        </p:tav>
                                        <p:tav tm="100000">
                                          <p:val>
                                            <p:strVal val="#ppt_w"/>
                                          </p:val>
                                        </p:tav>
                                      </p:tavLst>
                                    </p:anim>
                                    <p:anim calcmode="lin" valueType="num">
                                      <p:cBhvr>
                                        <p:cTn id="15" dur="1000" fill="hold"/>
                                        <p:tgtEl>
                                          <p:spTgt spid="2"/>
                                        </p:tgtEl>
                                        <p:attrNameLst>
                                          <p:attrName>ppt_h</p:attrName>
                                        </p:attrNameLst>
                                      </p:cBhvr>
                                      <p:tavLst>
                                        <p:tav tm="0">
                                          <p:val>
                                            <p:fltVal val="0"/>
                                          </p:val>
                                        </p:tav>
                                        <p:tav tm="100000">
                                          <p:val>
                                            <p:strVal val="#ppt_h"/>
                                          </p:val>
                                        </p:tav>
                                      </p:tavLst>
                                    </p:anim>
                                    <p:anim calcmode="lin" valueType="num">
                                      <p:cBhvr>
                                        <p:cTn id="16" dur="1000" fill="hold"/>
                                        <p:tgtEl>
                                          <p:spTgt spid="2"/>
                                        </p:tgtEl>
                                        <p:attrNameLst>
                                          <p:attrName>style.rotation</p:attrName>
                                        </p:attrNameLst>
                                      </p:cBhvr>
                                      <p:tavLst>
                                        <p:tav tm="0">
                                          <p:val>
                                            <p:fltVal val="90"/>
                                          </p:val>
                                        </p:tav>
                                        <p:tav tm="100000">
                                          <p:val>
                                            <p:fltVal val="0"/>
                                          </p:val>
                                        </p:tav>
                                      </p:tavLst>
                                    </p:anim>
                                    <p:animEffect transition="in" filter="fade">
                                      <p:cBhvr>
                                        <p:cTn id="17" dur="1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fltVal val="0"/>
                                          </p:val>
                                        </p:tav>
                                        <p:tav tm="100000">
                                          <p:val>
                                            <p:strVal val="#ppt_w"/>
                                          </p:val>
                                        </p:tav>
                                      </p:tavLst>
                                    </p:anim>
                                    <p:anim calcmode="lin" valueType="num">
                                      <p:cBhvr>
                                        <p:cTn id="23" dur="500" fill="hold"/>
                                        <p:tgtEl>
                                          <p:spTgt spid="10"/>
                                        </p:tgtEl>
                                        <p:attrNameLst>
                                          <p:attrName>ppt_h</p:attrName>
                                        </p:attrNameLst>
                                      </p:cBhvr>
                                      <p:tavLst>
                                        <p:tav tm="0">
                                          <p:val>
                                            <p:fltVal val="0"/>
                                          </p:val>
                                        </p:tav>
                                        <p:tav tm="100000">
                                          <p:val>
                                            <p:strVal val="#ppt_h"/>
                                          </p:val>
                                        </p:tav>
                                      </p:tavLst>
                                    </p:anim>
                                    <p:animEffect transition="in" filter="fade">
                                      <p:cBhvr>
                                        <p:cTn id="24" dur="500"/>
                                        <p:tgtEl>
                                          <p:spTgt spid="10"/>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wipe(down)">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8467"/>
            <a:ext cx="10131425" cy="1456267"/>
          </a:xfrm>
        </p:spPr>
        <p:txBody>
          <a:bodyPr>
            <a:normAutofit/>
          </a:bodyPr>
          <a:lstStyle/>
          <a:p>
            <a:pPr algn="ctr"/>
            <a:r>
              <a:rPr lang="en-US" sz="6000" b="1" dirty="0">
                <a:ln w="3175" cmpd="sng">
                  <a:solidFill>
                    <a:srgbClr val="FF0000"/>
                  </a:solidFill>
                </a:ln>
                <a:latin typeface="Algerian" pitchFamily="82" charset="0"/>
                <a:cs typeface="Times New Roman" pitchFamily="18" charset="0"/>
              </a:rPr>
              <a:t>Advantages</a:t>
            </a:r>
            <a:r>
              <a:rPr lang="en-US" sz="6000" b="1" i="1" u="sng" dirty="0">
                <a:ln w="3175" cmpd="sng">
                  <a:solidFill>
                    <a:srgbClr val="FF0000"/>
                  </a:solidFill>
                </a:ln>
                <a:latin typeface="Algerian" pitchFamily="82" charset="0"/>
              </a:rPr>
              <a:t> </a:t>
            </a:r>
            <a:r>
              <a:rPr lang="en-US" sz="6000" b="1" dirty="0">
                <a:ln w="3175" cmpd="sng">
                  <a:solidFill>
                    <a:srgbClr val="FF0000"/>
                  </a:solidFill>
                </a:ln>
                <a:latin typeface="Algerian" pitchFamily="82" charset="0"/>
              </a:rPr>
              <a:t>of GST</a:t>
            </a:r>
          </a:p>
        </p:txBody>
      </p:sp>
      <p:sp>
        <p:nvSpPr>
          <p:cNvPr id="3" name="Content Placeholder 2"/>
          <p:cNvSpPr>
            <a:spLocks noGrp="1"/>
          </p:cNvSpPr>
          <p:nvPr>
            <p:ph idx="1"/>
          </p:nvPr>
        </p:nvSpPr>
        <p:spPr>
          <a:xfrm>
            <a:off x="592308" y="1371600"/>
            <a:ext cx="11142492" cy="4800600"/>
          </a:xfrm>
        </p:spPr>
        <p:txBody>
          <a:bodyPr>
            <a:normAutofit/>
          </a:bodyPr>
          <a:lstStyle/>
          <a:p>
            <a:pPr>
              <a:buClr>
                <a:srgbClr val="FF0000"/>
              </a:buClr>
              <a:buFont typeface="Wingdings" pitchFamily="2" charset="2"/>
              <a:buChar char="ü"/>
            </a:pPr>
            <a:r>
              <a:rPr lang="en-US" sz="2800" b="1" dirty="0">
                <a:solidFill>
                  <a:srgbClr val="FFFF00"/>
                </a:solidFill>
              </a:rPr>
              <a:t>    GST will mainly remove the cascading 	effect on the sale of goods  		  and services.</a:t>
            </a:r>
          </a:p>
          <a:p>
            <a:pPr>
              <a:buClr>
                <a:srgbClr val="FF0000"/>
              </a:buClr>
              <a:buFont typeface="Wingdings" pitchFamily="2" charset="2"/>
              <a:buChar char="ü"/>
            </a:pPr>
            <a:r>
              <a:rPr lang="en-US" sz="2800" b="1" dirty="0">
                <a:solidFill>
                  <a:srgbClr val="FFFF00"/>
                </a:solidFill>
              </a:rPr>
              <a:t>    Removal of cascading effect will directly  impact the cost of goods. </a:t>
            </a:r>
          </a:p>
          <a:p>
            <a:pPr>
              <a:buClr>
                <a:srgbClr val="FF0000"/>
              </a:buClr>
              <a:buFont typeface="Wingdings" pitchFamily="2" charset="2"/>
              <a:buChar char="ü"/>
            </a:pPr>
            <a:r>
              <a:rPr lang="en-US" sz="2800" b="1" dirty="0">
                <a:solidFill>
                  <a:srgbClr val="FFFF00"/>
                </a:solidFill>
              </a:rPr>
              <a:t>    Since tax on tax is eliminated  here, the 	cost 	of goods decreases.</a:t>
            </a:r>
          </a:p>
          <a:p>
            <a:pPr>
              <a:buClr>
                <a:srgbClr val="FF0000"/>
              </a:buClr>
              <a:buFont typeface="Wingdings" pitchFamily="2" charset="2"/>
              <a:buChar char="ü"/>
            </a:pPr>
            <a:r>
              <a:rPr lang="en-US" sz="2800" b="1" dirty="0">
                <a:solidFill>
                  <a:srgbClr val="FFFF00"/>
                </a:solidFill>
              </a:rPr>
              <a:t>    GST is also technologically driven</a:t>
            </a:r>
          </a:p>
          <a:p>
            <a:pPr>
              <a:buClr>
                <a:srgbClr val="FF0000"/>
              </a:buClr>
              <a:buFont typeface="Wingdings" pitchFamily="2" charset="2"/>
              <a:buChar char="ü"/>
            </a:pPr>
            <a:r>
              <a:rPr lang="en-US" sz="2800" b="1" dirty="0">
                <a:solidFill>
                  <a:srgbClr val="FFFF00"/>
                </a:solidFill>
              </a:rPr>
              <a:t>    All activities like registration, return filling, application for refund and       	  response filling, application for refund and response to notice 	need      	  to be done online on the GST portal. </a:t>
            </a:r>
          </a:p>
          <a:p>
            <a:pPr>
              <a:buNone/>
            </a:pPr>
            <a:endParaRPr lang="en-US" sz="2800" b="1" dirty="0">
              <a:solidFill>
                <a:srgbClr val="FFFF00"/>
              </a:solidFill>
            </a:endParaRPr>
          </a:p>
        </p:txBody>
      </p:sp>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971684390"/>
      </p:ext>
    </p:extLst>
  </p:cSld>
  <p:clrMapOvr>
    <a:masterClrMapping/>
  </p:clrMapOvr>
  <mc:AlternateContent xmlns:mc="http://schemas.openxmlformats.org/markup-compatibility/2006" xmlns:p14="http://schemas.microsoft.com/office/powerpoint/2010/main">
    <mc:Choice Requires="p14">
      <p:transition spd="slow" p14:dur="2000" advTm="65929"/>
    </mc:Choice>
    <mc:Fallback xmlns="">
      <p:transition spd="slow" advTm="6592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heel(1)">
                                      <p:cBhvr>
                                        <p:cTn id="19" dur="2000"/>
                                        <p:tgtEl>
                                          <p:spTgt spid="3">
                                            <p:txEl>
                                              <p:pRg st="0" end="0"/>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heel(1)">
                                      <p:cBhvr>
                                        <p:cTn id="22" dur="2000"/>
                                        <p:tgtEl>
                                          <p:spTgt spid="3">
                                            <p:txEl>
                                              <p:pRg st="1" end="1"/>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heel(1)">
                                      <p:cBhvr>
                                        <p:cTn id="25" dur="2000"/>
                                        <p:tgtEl>
                                          <p:spTgt spid="3">
                                            <p:txEl>
                                              <p:pRg st="2" end="2"/>
                                            </p:txEl>
                                          </p:spTgt>
                                        </p:tgtEl>
                                      </p:cBhvr>
                                    </p:animEffect>
                                  </p:childTnLst>
                                </p:cTn>
                              </p:par>
                              <p:par>
                                <p:cTn id="26" presetID="21" presetClass="entr" presetSubtype="1"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heel(1)">
                                      <p:cBhvr>
                                        <p:cTn id="28" dur="2000"/>
                                        <p:tgtEl>
                                          <p:spTgt spid="3">
                                            <p:txEl>
                                              <p:pRg st="3" end="3"/>
                                            </p:txEl>
                                          </p:spTgt>
                                        </p:tgtEl>
                                      </p:cBhvr>
                                    </p:animEffect>
                                  </p:childTnLst>
                                </p:cTn>
                              </p:par>
                              <p:par>
                                <p:cTn id="29" presetID="21" presetClass="entr" presetSubtype="1"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heel(1)">
                                      <p:cBhvr>
                                        <p:cTn id="3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4" y="28575"/>
            <a:ext cx="12226584" cy="682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85801" y="-152400"/>
            <a:ext cx="10131425" cy="1456267"/>
          </a:xfrm>
        </p:spPr>
        <p:txBody>
          <a:bodyPr>
            <a:normAutofit/>
          </a:bodyPr>
          <a:lstStyle/>
          <a:p>
            <a:pPr algn="ctr"/>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PUBLIC DEBT</a:t>
            </a:r>
          </a:p>
        </p:txBody>
      </p:sp>
      <p:sp>
        <p:nvSpPr>
          <p:cNvPr id="3" name="Content Placeholder 2"/>
          <p:cNvSpPr>
            <a:spLocks noGrp="1"/>
          </p:cNvSpPr>
          <p:nvPr>
            <p:ph idx="1"/>
          </p:nvPr>
        </p:nvSpPr>
        <p:spPr>
          <a:xfrm>
            <a:off x="609600" y="1066800"/>
            <a:ext cx="7620000" cy="5638799"/>
          </a:xfrm>
        </p:spPr>
        <p:txBody>
          <a:bodyPr>
            <a:normAutofit fontScale="77500" lnSpcReduction="20000"/>
          </a:bodyPr>
          <a:lstStyle/>
          <a:p>
            <a:pPr>
              <a:buNone/>
            </a:pPr>
            <a:r>
              <a:rPr lang="en-US" sz="4100" b="1" i="1" u="sng" dirty="0">
                <a:ln>
                  <a:solidFill>
                    <a:srgbClr val="FF0000"/>
                  </a:solidFill>
                </a:ln>
                <a:solidFill>
                  <a:srgbClr val="FFFF00"/>
                </a:solidFill>
                <a:effectLst>
                  <a:outerShdw blurRad="38100" dist="38100" dir="2700000" algn="tl">
                    <a:srgbClr val="000000">
                      <a:alpha val="43137"/>
                    </a:srgbClr>
                  </a:outerShdw>
                </a:effectLst>
                <a:latin typeface="Aharoni" pitchFamily="2" charset="-79"/>
                <a:cs typeface="Aharoni" pitchFamily="2" charset="-79"/>
              </a:rPr>
              <a:t>Meaning</a:t>
            </a:r>
            <a:r>
              <a:rPr lang="en-US" sz="4100" b="1" i="1" u="sng" dirty="0">
                <a:solidFill>
                  <a:srgbClr val="FFFF00"/>
                </a:solidFill>
                <a:effectLst>
                  <a:outerShdw blurRad="38100" dist="38100" dir="2700000" algn="tl">
                    <a:srgbClr val="000000">
                      <a:alpha val="43137"/>
                    </a:srgbClr>
                  </a:outerShdw>
                </a:effectLst>
                <a:latin typeface="Aharoni" pitchFamily="2" charset="-79"/>
                <a:cs typeface="Aharoni" pitchFamily="2" charset="-79"/>
              </a:rPr>
              <a:t> </a:t>
            </a:r>
          </a:p>
          <a:p>
            <a:pPr>
              <a:buFont typeface="Wingdings" pitchFamily="2" charset="2"/>
              <a:buChar char="v"/>
            </a:pPr>
            <a:r>
              <a:rPr lang="en-US" sz="3600" dirty="0">
                <a:solidFill>
                  <a:srgbClr val="FFFF00"/>
                </a:solidFill>
              </a:rPr>
              <a:t>  Public debt is the total amount borrowed by the  	Government of a country. </a:t>
            </a:r>
          </a:p>
          <a:p>
            <a:pPr>
              <a:buFont typeface="Wingdings" pitchFamily="2" charset="2"/>
              <a:buChar char="v"/>
            </a:pPr>
            <a:r>
              <a:rPr lang="en-US" sz="3600" dirty="0">
                <a:solidFill>
                  <a:srgbClr val="FFFF00"/>
                </a:solidFill>
              </a:rPr>
              <a:t>  Since 20</a:t>
            </a:r>
            <a:r>
              <a:rPr lang="en-US" sz="3600" baseline="30000" dirty="0">
                <a:solidFill>
                  <a:srgbClr val="FFFF00"/>
                </a:solidFill>
              </a:rPr>
              <a:t>th</a:t>
            </a:r>
            <a:r>
              <a:rPr lang="en-US" sz="3600" dirty="0">
                <a:solidFill>
                  <a:srgbClr val="FFFF00"/>
                </a:solidFill>
              </a:rPr>
              <a:t> Century there has been enormous 	increase in the responsibilities of the state. </a:t>
            </a:r>
          </a:p>
          <a:p>
            <a:pPr>
              <a:buFont typeface="Wingdings" pitchFamily="2" charset="2"/>
              <a:buChar char="v"/>
            </a:pPr>
            <a:r>
              <a:rPr lang="en-US" sz="3600" dirty="0">
                <a:solidFill>
                  <a:srgbClr val="FFFF00"/>
                </a:solidFill>
              </a:rPr>
              <a:t>  Hence the state has  to supplement the 	traditional  revenue sources with borrowing 	from individuals and institutions within and 	outside the country. </a:t>
            </a:r>
          </a:p>
          <a:p>
            <a:pPr>
              <a:buFont typeface="Wingdings" pitchFamily="2" charset="2"/>
              <a:buChar char="v"/>
            </a:pPr>
            <a:r>
              <a:rPr lang="en-US" sz="3600" dirty="0">
                <a:solidFill>
                  <a:srgbClr val="FFFF00"/>
                </a:solidFill>
              </a:rPr>
              <a:t>  This borrowing is more in under developed 	countries to finance development activity.</a:t>
            </a:r>
          </a:p>
          <a:p>
            <a:pPr>
              <a:buFont typeface="Wingdings" pitchFamily="2" charset="2"/>
              <a:buChar char="v"/>
            </a:pPr>
            <a:r>
              <a:rPr lang="en-US" sz="3600" dirty="0">
                <a:solidFill>
                  <a:srgbClr val="FFFF00"/>
                </a:solidFill>
              </a:rPr>
              <a:t>  The debt burden is a big problem and most of 	the countries are in a debt trap.</a:t>
            </a:r>
          </a:p>
          <a:p>
            <a:pPr>
              <a:buNone/>
            </a:pPr>
            <a:r>
              <a:rPr lang="en-US" dirty="0"/>
              <a:t>	</a:t>
            </a:r>
          </a:p>
        </p:txBody>
      </p:sp>
      <p:pic>
        <p:nvPicPr>
          <p:cNvPr id="5122" name="Picture 2"/>
          <p:cNvPicPr>
            <a:picLocks noChangeAspect="1" noChangeArrowheads="1"/>
          </p:cNvPicPr>
          <p:nvPr/>
        </p:nvPicPr>
        <p:blipFill>
          <a:blip r:embed="rId4"/>
          <a:srcRect/>
          <a:stretch>
            <a:fillRect/>
          </a:stretch>
        </p:blipFill>
        <p:spPr bwMode="auto">
          <a:xfrm>
            <a:off x="8382000" y="1066800"/>
            <a:ext cx="3746500" cy="5638800"/>
          </a:xfrm>
          <a:prstGeom prst="rect">
            <a:avLst/>
          </a:prstGeom>
          <a:noFill/>
          <a:ln w="9525">
            <a:noFill/>
            <a:miter lim="800000"/>
            <a:headEnd/>
            <a:tailEnd/>
          </a:ln>
          <a:effectLst/>
        </p:spPr>
      </p:pic>
      <p:sp>
        <p:nvSpPr>
          <p:cNvPr id="5" name="Right Arrow 4"/>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00053229"/>
      </p:ext>
    </p:extLst>
  </p:cSld>
  <p:clrMapOvr>
    <a:masterClrMapping/>
  </p:clrMapOvr>
  <mc:AlternateContent xmlns:mc="http://schemas.openxmlformats.org/markup-compatibility/2006" xmlns:p14="http://schemas.microsoft.com/office/powerpoint/2010/main">
    <mc:Choice Requires="p14">
      <p:transition spd="slow" p14:dur="2000" advTm="98901"/>
    </mc:Choice>
    <mc:Fallback xmlns="">
      <p:transition spd="slow" advTm="9890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par>
                                <p:cTn id="15" presetID="6" presetClass="entr" presetSubtype="16" fill="hold" nodeType="with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circle(in)">
                                      <p:cBhvr>
                                        <p:cTn id="17" dur="20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1000"/>
                                        <p:tgtEl>
                                          <p:spTgt spid="3">
                                            <p:txEl>
                                              <p:pRg st="2" end="2"/>
                                            </p:txEl>
                                          </p:spTgt>
                                        </p:tgtEl>
                                      </p:cBhvr>
                                    </p:animEffect>
                                    <p:anim calcmode="lin" valueType="num">
                                      <p:cBhvr>
                                        <p:cTn id="3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1000"/>
                                        <p:tgtEl>
                                          <p:spTgt spid="3">
                                            <p:txEl>
                                              <p:pRg st="3" end="3"/>
                                            </p:txEl>
                                          </p:spTgt>
                                        </p:tgtEl>
                                      </p:cBhvr>
                                    </p:animEffect>
                                    <p:anim calcmode="lin" valueType="num">
                                      <p:cBhvr>
                                        <p:cTn id="3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1000"/>
                                        <p:tgtEl>
                                          <p:spTgt spid="3">
                                            <p:txEl>
                                              <p:pRg st="5" end="5"/>
                                            </p:txEl>
                                          </p:spTgt>
                                        </p:tgtEl>
                                      </p:cBhvr>
                                    </p:animEffect>
                                    <p:anim calcmode="lin" valueType="num">
                                      <p:cBhvr>
                                        <p:cTn id="4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50" fill="hold">
                            <p:stCondLst>
                              <p:cond delay="1000"/>
                            </p:stCondLst>
                            <p:childTnLst>
                              <p:par>
                                <p:cTn id="51" presetID="1" presetClass="exit" presetSubtype="0" fill="hold" nodeType="afterEffect">
                                  <p:stCondLst>
                                    <p:cond delay="0"/>
                                  </p:stCondLst>
                                  <p:childTnLst>
                                    <p:set>
                                      <p:cBhvr>
                                        <p:cTn id="52" dur="1" fill="hold">
                                          <p:stCondLst>
                                            <p:cond delay="0"/>
                                          </p:stCondLst>
                                        </p:cTn>
                                        <p:tgtEl>
                                          <p:spTgt spid="92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160867"/>
            <a:ext cx="10131425" cy="1456267"/>
          </a:xfrm>
        </p:spPr>
        <p:txBody>
          <a:bodyPr>
            <a:normAutofit/>
          </a:bodyPr>
          <a:lstStyle/>
          <a:p>
            <a:pPr algn="ctr"/>
            <a:r>
              <a:rPr lang="en-US" sz="5400" b="1" dirty="0">
                <a:ln w="3175" cmpd="sng">
                  <a:solidFill>
                    <a:srgbClr val="FF0000"/>
                  </a:solidFill>
                </a:ln>
                <a:latin typeface="Algerian" pitchFamily="82" charset="0"/>
              </a:rPr>
              <a:t>Definitions </a:t>
            </a:r>
          </a:p>
        </p:txBody>
      </p:sp>
      <p:sp>
        <p:nvSpPr>
          <p:cNvPr id="3" name="Content Placeholder 2"/>
          <p:cNvSpPr>
            <a:spLocks noGrp="1"/>
          </p:cNvSpPr>
          <p:nvPr>
            <p:ph idx="1"/>
          </p:nvPr>
        </p:nvSpPr>
        <p:spPr>
          <a:xfrm>
            <a:off x="381000" y="990600"/>
            <a:ext cx="11582400" cy="5867400"/>
          </a:xfrm>
        </p:spPr>
        <p:txBody>
          <a:bodyPr>
            <a:normAutofit fontScale="92500" lnSpcReduction="10000"/>
          </a:bodyPr>
          <a:lstStyle/>
          <a:p>
            <a:pPr algn="ctr">
              <a:buNone/>
            </a:pPr>
            <a:r>
              <a:rPr lang="en-US" i="1" dirty="0">
                <a:solidFill>
                  <a:srgbClr val="FFFF00"/>
                </a:solidFill>
              </a:rPr>
              <a:t>				</a:t>
            </a:r>
            <a:r>
              <a:rPr lang="en-US" sz="2200" i="1" dirty="0">
                <a:solidFill>
                  <a:srgbClr val="FFFF00"/>
                </a:solidFill>
              </a:rPr>
              <a:t>“</a:t>
            </a:r>
            <a:r>
              <a:rPr lang="en-US" sz="3000" i="1" dirty="0">
                <a:solidFill>
                  <a:srgbClr val="FFFF00"/>
                </a:solidFill>
              </a:rPr>
              <a:t>The debt is the form of promises by the Treasury to pay to the holders of these promises a principal sum and in most instances interest on the principal. Borrowing is resorted to in order to provide funds for financing a current deficit.” </a:t>
            </a:r>
            <a:endParaRPr lang="en-US" sz="2600" i="1" dirty="0">
              <a:solidFill>
                <a:srgbClr val="FFFF00"/>
              </a:solidFill>
            </a:endParaRPr>
          </a:p>
          <a:p>
            <a:pPr algn="ctr">
              <a:buNone/>
            </a:pPr>
            <a:r>
              <a:rPr lang="en-US" sz="2400" i="1" dirty="0">
                <a:solidFill>
                  <a:srgbClr val="FFFF00"/>
                </a:solidFill>
              </a:rPr>
              <a:t>													 </a:t>
            </a:r>
          </a:p>
          <a:p>
            <a:pPr algn="ctr">
              <a:buNone/>
            </a:pPr>
            <a:r>
              <a:rPr lang="en-US" sz="2400" i="1" dirty="0">
                <a:solidFill>
                  <a:srgbClr val="FFFF00"/>
                </a:solidFill>
              </a:rPr>
              <a:t>											</a:t>
            </a:r>
            <a:r>
              <a:rPr lang="en-US" sz="3000" i="1" dirty="0">
                <a:solidFill>
                  <a:srgbClr val="FFFF00"/>
                </a:solidFill>
              </a:rPr>
              <a:t>   – </a:t>
            </a:r>
            <a:r>
              <a:rPr lang="en-US" sz="3500" i="1" dirty="0">
                <a:solidFill>
                  <a:srgbClr val="FFFF00"/>
                </a:solidFill>
                <a:latin typeface="Blackadder ITC" pitchFamily="82" charset="0"/>
              </a:rPr>
              <a:t>Philip </a:t>
            </a:r>
            <a:r>
              <a:rPr lang="en-US" sz="3500" i="1" dirty="0" err="1">
                <a:solidFill>
                  <a:srgbClr val="FFFF00"/>
                </a:solidFill>
                <a:latin typeface="Blackadder ITC" pitchFamily="82" charset="0"/>
              </a:rPr>
              <a:t>E.Taylor</a:t>
            </a:r>
            <a:r>
              <a:rPr lang="en-US" sz="3500" i="1" dirty="0">
                <a:solidFill>
                  <a:srgbClr val="FFFF00"/>
                </a:solidFill>
                <a:latin typeface="Blackadder ITC" pitchFamily="82" charset="0"/>
              </a:rPr>
              <a:t> </a:t>
            </a:r>
          </a:p>
          <a:p>
            <a:endParaRPr lang="en-US" sz="2400" dirty="0">
              <a:solidFill>
                <a:srgbClr val="FFFF00"/>
              </a:solidFill>
            </a:endParaRPr>
          </a:p>
          <a:p>
            <a:pPr algn="just">
              <a:buNone/>
            </a:pPr>
            <a:r>
              <a:rPr lang="en-US" sz="2400" i="1" dirty="0">
                <a:solidFill>
                  <a:srgbClr val="FFFF00"/>
                </a:solidFill>
              </a:rPr>
              <a:t>				</a:t>
            </a:r>
            <a:r>
              <a:rPr lang="en-US" sz="3000" i="1" dirty="0">
                <a:solidFill>
                  <a:srgbClr val="FFFF00"/>
                </a:solidFill>
              </a:rPr>
              <a:t>“The receipt from the sale of financial instruments by the government to individuals or firms in the private sector, to induce the private sector to release manpower and real resources and to finance the purchase of these resources or to make welfare payments or subsidies”.</a:t>
            </a:r>
          </a:p>
          <a:p>
            <a:pPr algn="just">
              <a:buNone/>
            </a:pPr>
            <a:r>
              <a:rPr lang="en-US" sz="2400" i="1" dirty="0">
                <a:solidFill>
                  <a:srgbClr val="FFFF00"/>
                </a:solidFill>
              </a:rPr>
              <a:t>. </a:t>
            </a:r>
          </a:p>
          <a:p>
            <a:pPr>
              <a:buNone/>
            </a:pPr>
            <a:r>
              <a:rPr lang="en-US" sz="2400" i="1" dirty="0">
                <a:solidFill>
                  <a:srgbClr val="FFFF00"/>
                </a:solidFill>
              </a:rPr>
              <a:t>                                                                  						</a:t>
            </a:r>
            <a:r>
              <a:rPr lang="en-US" sz="3000" i="1" dirty="0">
                <a:solidFill>
                  <a:srgbClr val="FFFF00"/>
                </a:solidFill>
                <a:latin typeface="Freestyle Script" pitchFamily="66" charset="0"/>
              </a:rPr>
              <a:t>    </a:t>
            </a:r>
            <a:r>
              <a:rPr lang="en-US" sz="3900" i="1" dirty="0">
                <a:solidFill>
                  <a:srgbClr val="FFFF00"/>
                </a:solidFill>
                <a:latin typeface="Freestyle Script" pitchFamily="66" charset="0"/>
              </a:rPr>
              <a:t> – </a:t>
            </a:r>
            <a:r>
              <a:rPr lang="en-US" sz="4300" i="1" dirty="0">
                <a:solidFill>
                  <a:srgbClr val="FFFF00"/>
                </a:solidFill>
                <a:latin typeface="Freestyle Script" pitchFamily="66" charset="0"/>
              </a:rPr>
              <a:t>Carl </a:t>
            </a:r>
            <a:r>
              <a:rPr lang="en-US" sz="4300" i="1" dirty="0" err="1">
                <a:solidFill>
                  <a:srgbClr val="FFFF00"/>
                </a:solidFill>
                <a:latin typeface="Freestyle Script" pitchFamily="66" charset="0"/>
              </a:rPr>
              <a:t>S.Shoup</a:t>
            </a:r>
            <a:r>
              <a:rPr lang="en-US" sz="4300" i="1" dirty="0">
                <a:solidFill>
                  <a:srgbClr val="FFFF00"/>
                </a:solidFill>
                <a:latin typeface="Freestyle Script" pitchFamily="66" charset="0"/>
              </a:rPr>
              <a:t> </a:t>
            </a:r>
            <a:endParaRPr lang="en-US" sz="3000" dirty="0">
              <a:solidFill>
                <a:srgbClr val="FFFF00"/>
              </a:solidFill>
              <a:latin typeface="Freestyle Script" pitchFamily="66"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8875" y="2505075"/>
            <a:ext cx="138112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1865" y="5410200"/>
            <a:ext cx="1314335"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846861356"/>
      </p:ext>
    </p:extLst>
  </p:cSld>
  <p:clrMapOvr>
    <a:masterClrMapping/>
  </p:clrMapOvr>
  <mc:AlternateContent xmlns:mc="http://schemas.openxmlformats.org/markup-compatibility/2006" xmlns:p14="http://schemas.microsoft.com/office/powerpoint/2010/main">
    <mc:Choice Requires="p14">
      <p:transition spd="slow" p14:dur="2000" advTm="78842"/>
    </mc:Choice>
    <mc:Fallback xmlns="">
      <p:transition spd="slow" advTm="78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par>
                          <p:cTn id="26" fill="hold">
                            <p:stCondLst>
                              <p:cond delay="500"/>
                            </p:stCondLst>
                            <p:childTnLst>
                              <p:par>
                                <p:cTn id="27" presetID="10" presetClass="emph" presetSubtype="0" fill="hold" nodeType="afterEffect">
                                  <p:stCondLst>
                                    <p:cond delay="0"/>
                                  </p:stCondLst>
                                  <p:childTnLst>
                                    <p:anim calcmode="discrete" valueType="str">
                                      <p:cBhvr override="childStyle">
                                        <p:cTn id="28" dur="2000" fill="hold"/>
                                        <p:tgtEl>
                                          <p:spTgt spid="3">
                                            <p:txEl>
                                              <p:pRg st="2" end="2"/>
                                            </p:txEl>
                                          </p:spTgt>
                                        </p:tgtEl>
                                        <p:attrNameLst>
                                          <p:attrName>style.fontWeight</p:attrName>
                                        </p:attrNameLst>
                                      </p:cBhvr>
                                      <p:tavLst>
                                        <p:tav tm="0">
                                          <p:val>
                                            <p:strVal val="normal"/>
                                          </p:val>
                                        </p:tav>
                                        <p:tav tm="50000">
                                          <p:val>
                                            <p:strVal val="bold"/>
                                          </p:val>
                                        </p:tav>
                                        <p:tav tm="60000">
                                          <p:val>
                                            <p:strVal val="normal"/>
                                          </p:val>
                                        </p:tav>
                                        <p:tav tm="100000">
                                          <p:val>
                                            <p:strVal val="normal"/>
                                          </p:val>
                                        </p:tav>
                                      </p:tavLst>
                                    </p:anim>
                                  </p:childTnLst>
                                </p:cTn>
                              </p:par>
                              <p:par>
                                <p:cTn id="29" presetID="22" presetClass="entr" presetSubtype="4" fill="hold" nodeType="with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wipe(down)">
                                      <p:cBhvr>
                                        <p:cTn id="31" dur="500"/>
                                        <p:tgtEl>
                                          <p:spTgt spid="5122"/>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circle(in)">
                                      <p:cBhvr>
                                        <p:cTn id="36" dur="2000"/>
                                        <p:tgtEl>
                                          <p:spTgt spid="3">
                                            <p:txEl>
                                              <p:pRg st="4" end="4"/>
                                            </p:txEl>
                                          </p:spTgt>
                                        </p:tgtEl>
                                      </p:cBhvr>
                                    </p:animEffect>
                                  </p:childTnLst>
                                </p:cTn>
                              </p:par>
                              <p:par>
                                <p:cTn id="37" presetID="6" presetClass="entr" presetSubtype="16" fill="hold" nodeType="with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circle(in)">
                                      <p:cBhvr>
                                        <p:cTn id="39" dur="2000"/>
                                        <p:tgtEl>
                                          <p:spTgt spid="3">
                                            <p:txEl>
                                              <p:pRg st="5" end="5"/>
                                            </p:txEl>
                                          </p:spTgt>
                                        </p:tgtEl>
                                      </p:cBhvr>
                                    </p:animEffect>
                                  </p:childTnLst>
                                </p:cTn>
                              </p:par>
                              <p:par>
                                <p:cTn id="40" presetID="6" presetClass="entr" presetSubtype="16" fill="hold" nodeType="withEffect">
                                  <p:stCondLst>
                                    <p:cond delay="0"/>
                                  </p:stCondLst>
                                  <p:iterate type="lt">
                                    <p:tmPct val="0"/>
                                  </p:iterate>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par>
                                <p:cTn id="43" presetID="6" presetClass="entr" presetSubtype="16" fill="hold" nodeType="withEffect">
                                  <p:stCondLst>
                                    <p:cond delay="0"/>
                                  </p:stCondLst>
                                  <p:childTnLst>
                                    <p:set>
                                      <p:cBhvr>
                                        <p:cTn id="44" dur="1" fill="hold">
                                          <p:stCondLst>
                                            <p:cond delay="0"/>
                                          </p:stCondLst>
                                        </p:cTn>
                                        <p:tgtEl>
                                          <p:spTgt spid="5123"/>
                                        </p:tgtEl>
                                        <p:attrNameLst>
                                          <p:attrName>style.visibility</p:attrName>
                                        </p:attrNameLst>
                                      </p:cBhvr>
                                      <p:to>
                                        <p:strVal val="visible"/>
                                      </p:to>
                                    </p:set>
                                    <p:animEffect transition="in" filter="circle(in)">
                                      <p:cBhvr>
                                        <p:cTn id="45" dur="2000"/>
                                        <p:tgtEl>
                                          <p:spTgt spid="5123"/>
                                        </p:tgtEl>
                                      </p:cBhvr>
                                    </p:animEffect>
                                  </p:childTnLst>
                                </p:cTn>
                              </p:par>
                            </p:childTnLst>
                          </p:cTn>
                        </p:par>
                        <p:par>
                          <p:cTn id="46" fill="hold">
                            <p:stCondLst>
                              <p:cond delay="2000"/>
                            </p:stCondLst>
                            <p:childTnLst>
                              <p:par>
                                <p:cTn id="47" presetID="34" presetClass="emph" presetSubtype="0" fill="hold" nodeType="afterEffect">
                                  <p:stCondLst>
                                    <p:cond delay="0"/>
                                  </p:stCondLst>
                                  <p:iterate type="lt">
                                    <p:tmPct val="10000"/>
                                  </p:iterate>
                                  <p:childTnLst>
                                    <p:animMotion origin="layout" path="M 0.0 0.0 L 0.0 -0.07213" pathEditMode="relative" ptsTypes="">
                                      <p:cBhvr>
                                        <p:cTn id="48" dur="250" accel="50000" decel="50000" autoRev="1" fill="hold">
                                          <p:stCondLst>
                                            <p:cond delay="0"/>
                                          </p:stCondLst>
                                        </p:cTn>
                                        <p:tgtEl>
                                          <p:spTgt spid="3">
                                            <p:txEl>
                                              <p:pRg st="6" end="6"/>
                                            </p:txEl>
                                          </p:spTgt>
                                        </p:tgtEl>
                                        <p:attrNameLst>
                                          <p:attrName>ppt_x</p:attrName>
                                          <p:attrName>ppt_y</p:attrName>
                                        </p:attrNameLst>
                                      </p:cBhvr>
                                    </p:animMotion>
                                    <p:animRot by="1500000">
                                      <p:cBhvr>
                                        <p:cTn id="49" dur="125" fill="hold">
                                          <p:stCondLst>
                                            <p:cond delay="0"/>
                                          </p:stCondLst>
                                        </p:cTn>
                                        <p:tgtEl>
                                          <p:spTgt spid="3">
                                            <p:txEl>
                                              <p:pRg st="6" end="6"/>
                                            </p:txEl>
                                          </p:spTgt>
                                        </p:tgtEl>
                                        <p:attrNameLst>
                                          <p:attrName>r</p:attrName>
                                        </p:attrNameLst>
                                      </p:cBhvr>
                                    </p:animRot>
                                    <p:animRot by="-1500000">
                                      <p:cBhvr>
                                        <p:cTn id="50" dur="125" fill="hold">
                                          <p:stCondLst>
                                            <p:cond delay="125"/>
                                          </p:stCondLst>
                                        </p:cTn>
                                        <p:tgtEl>
                                          <p:spTgt spid="3">
                                            <p:txEl>
                                              <p:pRg st="6" end="6"/>
                                            </p:txEl>
                                          </p:spTgt>
                                        </p:tgtEl>
                                        <p:attrNameLst>
                                          <p:attrName>r</p:attrName>
                                        </p:attrNameLst>
                                      </p:cBhvr>
                                    </p:animRot>
                                    <p:animRot by="-1500000">
                                      <p:cBhvr>
                                        <p:cTn id="51" dur="125" fill="hold">
                                          <p:stCondLst>
                                            <p:cond delay="250"/>
                                          </p:stCondLst>
                                        </p:cTn>
                                        <p:tgtEl>
                                          <p:spTgt spid="3">
                                            <p:txEl>
                                              <p:pRg st="6" end="6"/>
                                            </p:txEl>
                                          </p:spTgt>
                                        </p:tgtEl>
                                        <p:attrNameLst>
                                          <p:attrName>r</p:attrName>
                                        </p:attrNameLst>
                                      </p:cBhvr>
                                    </p:animRot>
                                    <p:animRot by="1500000">
                                      <p:cBhvr>
                                        <p:cTn id="52" dur="125" fill="hold">
                                          <p:stCondLst>
                                            <p:cond delay="375"/>
                                          </p:stCondLst>
                                        </p:cTn>
                                        <p:tgtEl>
                                          <p:spTgt spid="3">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5" y="-152400"/>
            <a:ext cx="10131425" cy="1456267"/>
          </a:xfrm>
        </p:spPr>
        <p:txBody>
          <a:bodyPr>
            <a:normAutofit/>
          </a:bodyPr>
          <a:lstStyle/>
          <a:p>
            <a:pPr algn="ctr"/>
            <a:r>
              <a:rPr lang="en-US" sz="5400" b="1" dirty="0">
                <a:ln w="3175" cmpd="sng">
                  <a:solidFill>
                    <a:srgbClr val="FF0000"/>
                  </a:solidFill>
                </a:ln>
                <a:latin typeface="Algerian" pitchFamily="82" charset="0"/>
              </a:rPr>
              <a:t>Types of Public Debt</a:t>
            </a:r>
          </a:p>
        </p:txBody>
      </p:sp>
      <p:sp>
        <p:nvSpPr>
          <p:cNvPr id="3" name="Content Placeholder 2"/>
          <p:cNvSpPr>
            <a:spLocks noGrp="1"/>
          </p:cNvSpPr>
          <p:nvPr>
            <p:ph idx="1"/>
          </p:nvPr>
        </p:nvSpPr>
        <p:spPr>
          <a:xfrm>
            <a:off x="685800" y="1989667"/>
            <a:ext cx="11201399" cy="3649133"/>
          </a:xfrm>
        </p:spPr>
        <p:txBody>
          <a:bodyPr>
            <a:noAutofit/>
          </a:bodyPr>
          <a:lstStyle/>
          <a:p>
            <a:pPr>
              <a:buNone/>
            </a:pPr>
            <a:r>
              <a:rPr lang="en-US" sz="3200" b="1" i="1" u="sng" dirty="0">
                <a:solidFill>
                  <a:srgbClr val="FF0000"/>
                </a:solidFill>
              </a:rPr>
              <a:t>Internal Public Debt</a:t>
            </a:r>
          </a:p>
          <a:p>
            <a:pPr>
              <a:buNone/>
            </a:pPr>
            <a:r>
              <a:rPr lang="en-US" sz="3200" dirty="0">
                <a:solidFill>
                  <a:srgbClr val="FFFF00"/>
                </a:solidFill>
              </a:rPr>
              <a:t>			An internal public debt is a loan taken by the Government from the citizens or from different institutions within the country.  It involves only transfer of wealth.  Main sources are selling bonds to individuals to private &amp; public banks </a:t>
            </a:r>
          </a:p>
          <a:p>
            <a:pPr>
              <a:buNone/>
            </a:pPr>
            <a:endParaRPr lang="en-US" sz="3200" dirty="0">
              <a:solidFill>
                <a:srgbClr val="FFFF00"/>
              </a:solidFill>
            </a:endParaRPr>
          </a:p>
          <a:p>
            <a:pPr>
              <a:buNone/>
            </a:pPr>
            <a:r>
              <a:rPr lang="en-US" sz="3200" b="1" i="1" u="sng" dirty="0">
                <a:solidFill>
                  <a:srgbClr val="FF0000"/>
                </a:solidFill>
              </a:rPr>
              <a:t>External  Public Debt</a:t>
            </a:r>
          </a:p>
          <a:p>
            <a:pPr>
              <a:buNone/>
            </a:pPr>
            <a:r>
              <a:rPr lang="en-US" sz="3200" dirty="0">
                <a:solidFill>
                  <a:srgbClr val="FFFF00"/>
                </a:solidFill>
              </a:rPr>
              <a:t>			An external public  debt is a loan taken from an international </a:t>
            </a:r>
            <a:r>
              <a:rPr lang="en-US" sz="3200" dirty="0" err="1">
                <a:solidFill>
                  <a:srgbClr val="FFFF00"/>
                </a:solidFill>
              </a:rPr>
              <a:t>organisations</a:t>
            </a:r>
            <a:r>
              <a:rPr lang="en-US" sz="3200" dirty="0">
                <a:solidFill>
                  <a:srgbClr val="FFFF00"/>
                </a:solidFill>
              </a:rPr>
              <a:t>. 	The main sources are IMF, world Bank, IDA and ADB etc., </a:t>
            </a:r>
          </a:p>
        </p:txBody>
      </p:sp>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333293973"/>
      </p:ext>
    </p:extLst>
  </p:cSld>
  <p:clrMapOvr>
    <a:masterClrMapping/>
  </p:clrMapOvr>
  <mc:AlternateContent xmlns:mc="http://schemas.openxmlformats.org/markup-compatibility/2006" xmlns:p14="http://schemas.microsoft.com/office/powerpoint/2010/main">
    <mc:Choice Requires="p14">
      <p:transition spd="slow" p14:dur="2000" advTm="78465"/>
    </mc:Choice>
    <mc:Fallback xmlns="">
      <p:transition spd="slow" advTm="7846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60867"/>
            <a:ext cx="11122025" cy="1456267"/>
          </a:xfrm>
        </p:spPr>
        <p:txBody>
          <a:bodyPr>
            <a:normAutofit/>
          </a:bodyPr>
          <a:lstStyle/>
          <a:p>
            <a:r>
              <a:rPr lang="en-US" sz="4000" b="1" dirty="0">
                <a:ln w="3175" cmpd="sng">
                  <a:solidFill>
                    <a:srgbClr val="FF0000"/>
                  </a:solidFill>
                </a:ln>
                <a:latin typeface="Algerian" pitchFamily="82" charset="0"/>
              </a:rPr>
              <a:t>Causes for the increase in Public Debt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022817415"/>
              </p:ext>
            </p:extLst>
          </p:nvPr>
        </p:nvGraphicFramePr>
        <p:xfrm>
          <a:off x="228600" y="1012074"/>
          <a:ext cx="11734800" cy="5541126"/>
        </p:xfrm>
        <a:graphic>
          <a:graphicData uri="http://schemas.openxmlformats.org/drawingml/2006/table">
            <a:tbl>
              <a:tblPr firstRow="1" bandRow="1">
                <a:effectLst>
                  <a:outerShdw blurRad="152400" dist="317500" dir="5400000" sx="90000" sy="-19000" rotWithShape="0">
                    <a:prstClr val="black">
                      <a:alpha val="15000"/>
                    </a:prstClr>
                  </a:outerShdw>
                </a:effectLst>
                <a:tableStyleId>{BC89EF96-8CEA-46FF-86C4-4CE0E7609802}</a:tableStyleId>
              </a:tblPr>
              <a:tblGrid>
                <a:gridCol w="1195212">
                  <a:extLst>
                    <a:ext uri="{9D8B030D-6E8A-4147-A177-3AD203B41FA5}">
                      <a16:colId xmlns:a16="http://schemas.microsoft.com/office/drawing/2014/main" val="20000"/>
                    </a:ext>
                  </a:extLst>
                </a:gridCol>
                <a:gridCol w="3042355">
                  <a:extLst>
                    <a:ext uri="{9D8B030D-6E8A-4147-A177-3AD203B41FA5}">
                      <a16:colId xmlns:a16="http://schemas.microsoft.com/office/drawing/2014/main" val="20001"/>
                    </a:ext>
                  </a:extLst>
                </a:gridCol>
                <a:gridCol w="7497233">
                  <a:extLst>
                    <a:ext uri="{9D8B030D-6E8A-4147-A177-3AD203B41FA5}">
                      <a16:colId xmlns:a16="http://schemas.microsoft.com/office/drawing/2014/main" val="20002"/>
                    </a:ext>
                  </a:extLst>
                </a:gridCol>
              </a:tblGrid>
              <a:tr h="382281">
                <a:tc>
                  <a:txBody>
                    <a:bodyPr/>
                    <a:lstStyle/>
                    <a:p>
                      <a:pPr algn="ctr"/>
                      <a:r>
                        <a:rPr lang="en-US" sz="2800" dirty="0" err="1">
                          <a:solidFill>
                            <a:srgbClr val="FFFF00"/>
                          </a:solidFill>
                        </a:rPr>
                        <a:t>S.No</a:t>
                      </a:r>
                      <a:r>
                        <a:rPr lang="en-US" sz="2800" dirty="0">
                          <a:solidFill>
                            <a:srgbClr val="FFFF00"/>
                          </a:solidFill>
                        </a:rPr>
                        <a:t>.</a:t>
                      </a:r>
                      <a:endParaRPr lang="en-US" sz="2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ctr"/>
                      <a:r>
                        <a:rPr lang="en-US" sz="2800" dirty="0">
                          <a:solidFill>
                            <a:srgbClr val="FFFF00"/>
                          </a:solidFill>
                        </a:rPr>
                        <a:t>Causes</a:t>
                      </a:r>
                      <a:endParaRPr lang="en-US" sz="2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ctr"/>
                      <a:r>
                        <a:rPr lang="en-US" sz="2800" dirty="0">
                          <a:solidFill>
                            <a:srgbClr val="FFFF00"/>
                          </a:solidFill>
                        </a:rPr>
                        <a:t>Description </a:t>
                      </a:r>
                      <a:endParaRPr lang="en-US" sz="2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0"/>
                  </a:ext>
                </a:extLst>
              </a:tr>
              <a:tr h="759922">
                <a:tc>
                  <a:txBody>
                    <a:bodyPr/>
                    <a:lstStyle/>
                    <a:p>
                      <a:pPr algn="ctr"/>
                      <a:r>
                        <a:rPr lang="en-US" sz="1800" dirty="0">
                          <a:solidFill>
                            <a:srgbClr val="FFFF00"/>
                          </a:solidFill>
                        </a:rPr>
                        <a:t>1.</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War and preparation of War.</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In Modern times, the preparation for war and nuclear </a:t>
                      </a:r>
                      <a:r>
                        <a:rPr lang="en-US" sz="1800" dirty="0" err="1">
                          <a:solidFill>
                            <a:srgbClr val="FFFF00"/>
                          </a:solidFill>
                        </a:rPr>
                        <a:t>defence</a:t>
                      </a:r>
                      <a:r>
                        <a:rPr lang="en-US" sz="1800" baseline="0" dirty="0">
                          <a:solidFill>
                            <a:srgbClr val="FFFF00"/>
                          </a:solidFill>
                        </a:rPr>
                        <a:t> </a:t>
                      </a:r>
                      <a:r>
                        <a:rPr lang="en-US" sz="1800" baseline="0" dirty="0" err="1">
                          <a:solidFill>
                            <a:srgbClr val="FFFF00"/>
                          </a:solidFill>
                        </a:rPr>
                        <a:t>programmes</a:t>
                      </a:r>
                      <a:r>
                        <a:rPr lang="en-US" sz="1800" baseline="0" dirty="0">
                          <a:solidFill>
                            <a:srgbClr val="FFFF00"/>
                          </a:solidFill>
                        </a:rPr>
                        <a:t> takes away the major share of the Governments  revenue. So it incurs debt.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1"/>
                  </a:ext>
                </a:extLst>
              </a:tr>
              <a:tr h="759922">
                <a:tc>
                  <a:txBody>
                    <a:bodyPr/>
                    <a:lstStyle/>
                    <a:p>
                      <a:pPr algn="ctr"/>
                      <a:r>
                        <a:rPr lang="en-US" sz="1800" dirty="0">
                          <a:solidFill>
                            <a:srgbClr val="FFFF00"/>
                          </a:solidFill>
                        </a:rPr>
                        <a:t>2.</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Social obligation</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Many social Obligations, like health, sanitation, education,</a:t>
                      </a:r>
                      <a:r>
                        <a:rPr lang="en-US" sz="1800" baseline="0" dirty="0">
                          <a:solidFill>
                            <a:srgbClr val="FFFF00"/>
                          </a:solidFill>
                        </a:rPr>
                        <a:t> insurance, transport and communication etc are undertaken by the Government. To finance these, the state is incurring heavy debt</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2"/>
                  </a:ext>
                </a:extLst>
              </a:tr>
              <a:tr h="911594">
                <a:tc>
                  <a:txBody>
                    <a:bodyPr/>
                    <a:lstStyle/>
                    <a:p>
                      <a:pPr algn="ctr"/>
                      <a:r>
                        <a:rPr lang="en-US" sz="1800" dirty="0">
                          <a:solidFill>
                            <a:srgbClr val="FFFF00"/>
                          </a:solidFill>
                        </a:rPr>
                        <a:t>3.</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Economic development and deficit</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Projects like railway construction, power projects,</a:t>
                      </a:r>
                      <a:r>
                        <a:rPr lang="en-US" sz="1800" baseline="0" dirty="0">
                          <a:solidFill>
                            <a:srgbClr val="FFFF00"/>
                          </a:solidFill>
                        </a:rPr>
                        <a:t> irrigation projects, heavy industries are undertaken by the </a:t>
                      </a:r>
                      <a:r>
                        <a:rPr lang="en-US" sz="1800" baseline="0" dirty="0" err="1">
                          <a:solidFill>
                            <a:srgbClr val="FFFF00"/>
                          </a:solidFill>
                        </a:rPr>
                        <a:t>Govt</a:t>
                      </a:r>
                      <a:r>
                        <a:rPr lang="en-US" sz="1800" baseline="0" dirty="0">
                          <a:solidFill>
                            <a:srgbClr val="FFFF00"/>
                          </a:solidFill>
                        </a:rPr>
                        <a:t> for development process . Due to heavy expenditure, the Government always faces deficit  budget. Such deficit is adjusted only through borrowing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3"/>
                  </a:ext>
                </a:extLst>
              </a:tr>
              <a:tr h="759922">
                <a:tc>
                  <a:txBody>
                    <a:bodyPr/>
                    <a:lstStyle/>
                    <a:p>
                      <a:pPr algn="ctr"/>
                      <a:r>
                        <a:rPr lang="en-US" sz="1800" dirty="0">
                          <a:solidFill>
                            <a:srgbClr val="FFFF00"/>
                          </a:solidFill>
                        </a:rPr>
                        <a:t>4.</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Employment</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To solve the unemployment</a:t>
                      </a:r>
                      <a:r>
                        <a:rPr lang="en-US" sz="1800" baseline="0" dirty="0">
                          <a:solidFill>
                            <a:srgbClr val="FFFF00"/>
                          </a:solidFill>
                        </a:rPr>
                        <a:t> problem and to fight recession the Government has to make huge expenditure  and thereby borrows money.</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4"/>
                  </a:ext>
                </a:extLst>
              </a:tr>
              <a:tr h="543234">
                <a:tc>
                  <a:txBody>
                    <a:bodyPr/>
                    <a:lstStyle/>
                    <a:p>
                      <a:pPr algn="ctr"/>
                      <a:r>
                        <a:rPr lang="en-US" sz="1800" dirty="0">
                          <a:solidFill>
                            <a:srgbClr val="FFFF00"/>
                          </a:solidFill>
                        </a:rPr>
                        <a:t>5.</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Controlling Inflation</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The Government can withdraw excess money from circulation by raising public debt and prevent inflation.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5"/>
                  </a:ext>
                </a:extLst>
              </a:tr>
              <a:tr h="759922">
                <a:tc>
                  <a:txBody>
                    <a:bodyPr/>
                    <a:lstStyle/>
                    <a:p>
                      <a:pPr algn="ctr"/>
                      <a:r>
                        <a:rPr lang="en-US" sz="1800" dirty="0">
                          <a:solidFill>
                            <a:srgbClr val="FFFF00"/>
                          </a:solidFill>
                        </a:rPr>
                        <a:t>6.</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Fighting Depression</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tc>
                  <a:txBody>
                    <a:bodyPr/>
                    <a:lstStyle/>
                    <a:p>
                      <a:pPr algn="l"/>
                      <a:r>
                        <a:rPr lang="en-US" sz="1800" dirty="0">
                          <a:solidFill>
                            <a:srgbClr val="FFFF00"/>
                          </a:solidFill>
                        </a:rPr>
                        <a:t>During depression private investment </a:t>
                      </a:r>
                      <a:r>
                        <a:rPr lang="en-US" sz="1800" baseline="0" dirty="0">
                          <a:solidFill>
                            <a:srgbClr val="FFFF00"/>
                          </a:solidFill>
                        </a:rPr>
                        <a:t> lacks. The </a:t>
                      </a:r>
                      <a:r>
                        <a:rPr lang="en-US" sz="1800" baseline="0" dirty="0" err="1">
                          <a:solidFill>
                            <a:srgbClr val="FFFF00"/>
                          </a:solidFill>
                        </a:rPr>
                        <a:t>Govt</a:t>
                      </a:r>
                      <a:r>
                        <a:rPr lang="en-US" sz="1800" baseline="0" dirty="0">
                          <a:solidFill>
                            <a:srgbClr val="FFFF00"/>
                          </a:solidFill>
                        </a:rPr>
                        <a:t> borrows from internal and external sources and face the public spending. </a:t>
                      </a:r>
                      <a:endParaRPr lang="en-US" sz="1800" dirty="0">
                        <a:solidFill>
                          <a:srgbClr val="FFFF00"/>
                        </a:solidFill>
                        <a:latin typeface="Times New Roman" pitchFamily="18" charset="0"/>
                        <a:cs typeface="Times New Roman" pitchFamily="18" charset="0"/>
                      </a:endParaRPr>
                    </a:p>
                  </a:txBody>
                  <a:tcPr marL="121920" marR="121920">
                    <a:cell3D prstMaterial="dkEdge">
                      <a:bevel prst="relaxedInset"/>
                      <a:lightRig rig="flood" dir="t"/>
                    </a:cell3D>
                  </a:tcPr>
                </a:tc>
                <a:extLst>
                  <a:ext uri="{0D108BD9-81ED-4DB2-BD59-A6C34878D82A}">
                    <a16:rowId xmlns:a16="http://schemas.microsoft.com/office/drawing/2014/main" val="10006"/>
                  </a:ext>
                </a:extLst>
              </a:tr>
            </a:tbl>
          </a:graphicData>
        </a:graphic>
      </p:graphicFrame>
      <p:sp>
        <p:nvSpPr>
          <p:cNvPr id="5" name="Right Arrow 4"/>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81767419"/>
      </p:ext>
    </p:extLst>
  </p:cSld>
  <p:clrMapOvr>
    <a:masterClrMapping/>
  </p:clrMapOvr>
  <mc:AlternateContent xmlns:mc="http://schemas.openxmlformats.org/markup-compatibility/2006" xmlns:p14="http://schemas.microsoft.com/office/powerpoint/2010/main">
    <mc:Choice Requires="p14">
      <p:transition spd="slow" p14:dur="2000" advTm="168917"/>
    </mc:Choice>
    <mc:Fallback xmlns="">
      <p:transition spd="slow" advTm="1689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Scale>
                                      <p:cBhvr>
                                        <p:cTn id="21"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4"/>
                                        </p:tgtEl>
                                        <p:attrNameLst>
                                          <p:attrName>ppt_x</p:attrName>
                                          <p:attrName>ppt_y</p:attrName>
                                        </p:attrNameLst>
                                      </p:cBhvr>
                                    </p:animMotion>
                                    <p:animEffect transition="in" filter="fade">
                                      <p:cBhvr>
                                        <p:cTn id="2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38200"/>
            <a:ext cx="11734800" cy="6172200"/>
          </a:xfrm>
        </p:spPr>
        <p:txBody>
          <a:bodyPr>
            <a:normAutofit fontScale="92500" lnSpcReduction="20000"/>
          </a:bodyPr>
          <a:lstStyle/>
          <a:p>
            <a:pPr>
              <a:buNone/>
            </a:pPr>
            <a:r>
              <a:rPr lang="en-US" sz="3500" b="1" dirty="0">
                <a:solidFill>
                  <a:srgbClr val="FFFF00"/>
                </a:solidFill>
              </a:rPr>
              <a:t>“Incomings may be scant; but yet, no failures there, </a:t>
            </a:r>
          </a:p>
          <a:p>
            <a:pPr>
              <a:buNone/>
            </a:pPr>
            <a:r>
              <a:rPr lang="en-US" sz="3500" b="1" dirty="0">
                <a:solidFill>
                  <a:srgbClr val="FFFF00"/>
                </a:solidFill>
              </a:rPr>
              <a:t> If in expenditure you rightly learn to spare”.</a:t>
            </a:r>
          </a:p>
          <a:p>
            <a:pPr>
              <a:buNone/>
            </a:pPr>
            <a:r>
              <a:rPr lang="en-US" sz="2400" dirty="0">
                <a:latin typeface="Times New Roman" pitchFamily="18" charset="0"/>
                <a:cs typeface="Times New Roman" pitchFamily="18" charset="0"/>
              </a:rPr>
              <a:t>																</a:t>
            </a:r>
            <a:endParaRPr lang="en-US" sz="3000" dirty="0">
              <a:latin typeface="Cooper Black" pitchFamily="18" charset="0"/>
              <a:cs typeface="Times New Roman" pitchFamily="18" charset="0"/>
            </a:endParaRPr>
          </a:p>
          <a:p>
            <a:pPr>
              <a:buNone/>
            </a:pPr>
            <a:r>
              <a:rPr lang="ta-IN" sz="3000" b="1" dirty="0"/>
              <a:t>ஆகாறு </a:t>
            </a:r>
            <a:r>
              <a:rPr lang="en-US" sz="3000" b="1" dirty="0"/>
              <a:t> </a:t>
            </a:r>
            <a:r>
              <a:rPr lang="ta-IN" sz="3000" b="1" dirty="0"/>
              <a:t>அளவிட்டி</a:t>
            </a:r>
            <a:r>
              <a:rPr lang="en-US" sz="3000" b="1" dirty="0"/>
              <a:t> </a:t>
            </a:r>
            <a:r>
              <a:rPr lang="ta-IN" sz="3000" b="1" dirty="0"/>
              <a:t> தாயினுங்  </a:t>
            </a:r>
            <a:r>
              <a:rPr lang="en-US" sz="3000" b="1" dirty="0"/>
              <a:t> </a:t>
            </a:r>
            <a:r>
              <a:rPr lang="ta-IN" sz="3000" b="1" dirty="0"/>
              <a:t>கேடில்லை </a:t>
            </a:r>
          </a:p>
          <a:p>
            <a:pPr>
              <a:buNone/>
            </a:pPr>
            <a:r>
              <a:rPr lang="ta-IN" sz="3000" b="1" dirty="0"/>
              <a:t>போகாறு </a:t>
            </a:r>
            <a:r>
              <a:rPr lang="en-US" sz="3000" b="1" dirty="0"/>
              <a:t> </a:t>
            </a:r>
            <a:r>
              <a:rPr lang="ta-IN" sz="3000" b="1" dirty="0"/>
              <a:t>அகலாக் </a:t>
            </a:r>
            <a:r>
              <a:rPr lang="en-US" sz="3000" b="1" dirty="0"/>
              <a:t> </a:t>
            </a:r>
            <a:r>
              <a:rPr lang="ta-IN" sz="3000" b="1" dirty="0"/>
              <a:t>கடை </a:t>
            </a:r>
            <a:endParaRPr lang="en-US" sz="3000" b="1" dirty="0"/>
          </a:p>
          <a:p>
            <a:pPr>
              <a:buNone/>
            </a:pPr>
            <a:endParaRPr lang="en-US" sz="2600" b="1" dirty="0"/>
          </a:p>
          <a:p>
            <a:pPr>
              <a:buNone/>
            </a:pPr>
            <a:r>
              <a:rPr lang="en-US" sz="3500" b="1" i="1" dirty="0">
                <a:latin typeface="Times New Roman" pitchFamily="18" charset="0"/>
                <a:cs typeface="Times New Roman" pitchFamily="18" charset="0"/>
              </a:rPr>
              <a:t>English Meaning</a:t>
            </a:r>
          </a:p>
          <a:p>
            <a:pPr>
              <a:buNone/>
            </a:pPr>
            <a:r>
              <a:rPr lang="en-US" sz="3500" dirty="0">
                <a:latin typeface="Times New Roman" pitchFamily="18" charset="0"/>
                <a:cs typeface="Times New Roman" pitchFamily="18" charset="0"/>
              </a:rPr>
              <a:t>			</a:t>
            </a:r>
            <a:r>
              <a:rPr lang="en-US" sz="3900" b="1" dirty="0">
                <a:solidFill>
                  <a:srgbClr val="FFFF00"/>
                </a:solidFill>
                <a:latin typeface="Times New Roman" pitchFamily="18" charset="0"/>
                <a:cs typeface="Times New Roman" pitchFamily="18" charset="0"/>
              </a:rPr>
              <a:t>Even though the income be small, it will not cause his ruin, if his outgoings be not larger than his income. </a:t>
            </a:r>
          </a:p>
          <a:p>
            <a:pPr>
              <a:buNone/>
            </a:pPr>
            <a:r>
              <a:rPr lang="en-US" sz="3500" b="1" i="1" dirty="0">
                <a:latin typeface="Times New Roman" pitchFamily="18" charset="0"/>
                <a:cs typeface="Times New Roman" pitchFamily="18" charset="0"/>
              </a:rPr>
              <a:t>Tamil Meaning </a:t>
            </a:r>
          </a:p>
          <a:p>
            <a:pPr>
              <a:buNone/>
            </a:pPr>
            <a:r>
              <a:rPr lang="en-US" sz="2100" dirty="0"/>
              <a:t>				</a:t>
            </a:r>
            <a:r>
              <a:rPr lang="ta-IN" sz="3300" dirty="0">
                <a:solidFill>
                  <a:srgbClr val="FFFF00"/>
                </a:solidFill>
              </a:rPr>
              <a:t>வருமானம் அளவில் சிறிது என்றாலும் செலவினம் பெரிதாகாத போது கேடு இல்லை </a:t>
            </a:r>
            <a:endParaRPr lang="en-US" sz="2800" dirty="0">
              <a:solidFill>
                <a:srgbClr val="FFFF00"/>
              </a:solidFill>
            </a:endParaRPr>
          </a:p>
        </p:txBody>
      </p:sp>
      <p:pic>
        <p:nvPicPr>
          <p:cNvPr id="819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371" r="19919" b="6731"/>
          <a:stretch/>
        </p:blipFill>
        <p:spPr bwMode="auto">
          <a:xfrm>
            <a:off x="9144000" y="1295400"/>
            <a:ext cx="1676400" cy="162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ounded Rectangle 1"/>
          <p:cNvSpPr/>
          <p:nvPr/>
        </p:nvSpPr>
        <p:spPr>
          <a:xfrm>
            <a:off x="152400" y="838200"/>
            <a:ext cx="10744200" cy="2819400"/>
          </a:xfrm>
          <a:prstGeom prst="round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743200" y="-8930"/>
            <a:ext cx="7848600" cy="923330"/>
          </a:xfrm>
          <a:prstGeom prst="rect">
            <a:avLst/>
          </a:prstGeom>
          <a:noFill/>
        </p:spPr>
        <p:txBody>
          <a:bodyPr wrap="square" rtlCol="0">
            <a:spAutoFit/>
          </a:bodyPr>
          <a:lstStyle/>
          <a:p>
            <a:r>
              <a:rPr lang="en-US" sz="5400" b="1" dirty="0">
                <a:ln>
                  <a:solidFill>
                    <a:srgbClr val="FF0000"/>
                  </a:solidFill>
                </a:ln>
                <a:effectLst>
                  <a:outerShdw blurRad="38100" dist="38100" dir="2700000" algn="tl">
                    <a:srgbClr val="000000">
                      <a:alpha val="43137"/>
                    </a:srgbClr>
                  </a:outerShdw>
                </a:effectLst>
                <a:latin typeface="Algerian" pitchFamily="82" charset="0"/>
              </a:rPr>
              <a:t>THIRUKURAL NO : 478</a:t>
            </a:r>
          </a:p>
        </p:txBody>
      </p:sp>
      <p:sp>
        <p:nvSpPr>
          <p:cNvPr id="5" name="Right Arrow 4"/>
          <p:cNvSpPr/>
          <p:nvPr/>
        </p:nvSpPr>
        <p:spPr>
          <a:xfrm>
            <a:off x="0" y="152400"/>
            <a:ext cx="1143000" cy="457200"/>
          </a:xfrm>
          <a:prstGeom prst="rightArrow">
            <a:avLst/>
          </a:prstGeom>
          <a:blipFill>
            <a:blip r:embed="rId4"/>
            <a:tile tx="0" ty="0" sx="100000" sy="100000" flip="none" algn="tl"/>
          </a:blip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 name="AutoShape 4" descr="22 Best Thiruvalluvar images | 1080p wallpaper, Wallpaper free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4075147780"/>
      </p:ext>
    </p:extLst>
  </p:cSld>
  <p:clrMapOvr>
    <a:masterClrMapping/>
  </p:clrMapOvr>
  <mc:AlternateContent xmlns:mc="http://schemas.openxmlformats.org/markup-compatibility/2006" xmlns:p14="http://schemas.microsoft.com/office/powerpoint/2010/main">
    <mc:Choice Requires="p14">
      <p:transition spd="slow" p14:dur="2000" advTm="86067"/>
    </mc:Choice>
    <mc:Fallback xmlns="">
      <p:transition spd="slow" advTm="8606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8194"/>
                                        </p:tgtEl>
                                        <p:attrNameLst>
                                          <p:attrName>style.visibility</p:attrName>
                                        </p:attrNameLst>
                                      </p:cBhvr>
                                      <p:to>
                                        <p:strVal val="visible"/>
                                      </p:to>
                                    </p:set>
                                    <p:anim calcmode="lin" valueType="num">
                                      <p:cBhvr>
                                        <p:cTn id="36" dur="500" fill="hold"/>
                                        <p:tgtEl>
                                          <p:spTgt spid="8194"/>
                                        </p:tgtEl>
                                        <p:attrNameLst>
                                          <p:attrName>ppt_w</p:attrName>
                                        </p:attrNameLst>
                                      </p:cBhvr>
                                      <p:tavLst>
                                        <p:tav tm="0">
                                          <p:val>
                                            <p:fltVal val="0"/>
                                          </p:val>
                                        </p:tav>
                                        <p:tav tm="100000">
                                          <p:val>
                                            <p:strVal val="#ppt_w"/>
                                          </p:val>
                                        </p:tav>
                                      </p:tavLst>
                                    </p:anim>
                                    <p:anim calcmode="lin" valueType="num">
                                      <p:cBhvr>
                                        <p:cTn id="37" dur="500" fill="hold"/>
                                        <p:tgtEl>
                                          <p:spTgt spid="8194"/>
                                        </p:tgtEl>
                                        <p:attrNameLst>
                                          <p:attrName>ppt_h</p:attrName>
                                        </p:attrNameLst>
                                      </p:cBhvr>
                                      <p:tavLst>
                                        <p:tav tm="0">
                                          <p:val>
                                            <p:fltVal val="0"/>
                                          </p:val>
                                        </p:tav>
                                        <p:tav tm="100000">
                                          <p:val>
                                            <p:strVal val="#ppt_h"/>
                                          </p:val>
                                        </p:tav>
                                      </p:tavLst>
                                    </p:anim>
                                    <p:animEffect transition="in" filter="fade">
                                      <p:cBhvr>
                                        <p:cTn id="38" dur="500"/>
                                        <p:tgtEl>
                                          <p:spTgt spid="8194"/>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p:cTn id="43"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5" dur="500"/>
                                        <p:tgtEl>
                                          <p:spTgt spid="3">
                                            <p:txEl>
                                              <p:pRg st="6" end="6"/>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3">
                                            <p:txEl>
                                              <p:pRg st="7" end="7"/>
                                            </p:txEl>
                                          </p:spTgt>
                                        </p:tgtEl>
                                        <p:attrNameLst>
                                          <p:attrName>style.visibility</p:attrName>
                                        </p:attrNameLst>
                                      </p:cBhvr>
                                      <p:to>
                                        <p:strVal val="visible"/>
                                      </p:to>
                                    </p:set>
                                    <p:anim calcmode="lin" valueType="num">
                                      <p:cBhvr>
                                        <p:cTn id="48"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0" dur="500"/>
                                        <p:tgtEl>
                                          <p:spTgt spid="3">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p:cTn id="55"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7" dur="500"/>
                                        <p:tgtEl>
                                          <p:spTgt spid="3">
                                            <p:txEl>
                                              <p:pRg st="8" end="8"/>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 calcmode="lin" valueType="num">
                                      <p:cBhvr>
                                        <p:cTn id="60" dur="5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9" end="9"/>
                                            </p:txEl>
                                          </p:spTgt>
                                        </p:tgtEl>
                                        <p:attrNameLst>
                                          <p:attrName>ppt_h</p:attrName>
                                        </p:attrNameLst>
                                      </p:cBhvr>
                                      <p:tavLst>
                                        <p:tav tm="0">
                                          <p:val>
                                            <p:fltVal val="0"/>
                                          </p:val>
                                        </p:tav>
                                        <p:tav tm="100000">
                                          <p:val>
                                            <p:strVal val="#ppt_h"/>
                                          </p:val>
                                        </p:tav>
                                      </p:tavLst>
                                    </p:anim>
                                    <p:animEffect transition="in" filter="fade">
                                      <p:cBhvr>
                                        <p:cTn id="6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68"/>
            <a:ext cx="11125199" cy="685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9302723"/>
      </p:ext>
    </p:extLst>
  </p:cSld>
  <p:clrMapOvr>
    <a:masterClrMapping/>
  </p:clrMapOvr>
  <p:transition spd="slow" advTm="43409">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800" decel="100000"/>
                                        <p:tgtEl>
                                          <p:spTgt spid="8194"/>
                                        </p:tgtEl>
                                      </p:cBhvr>
                                    </p:animEffect>
                                    <p:anim calcmode="lin" valueType="num">
                                      <p:cBhvr>
                                        <p:cTn id="8" dur="800" decel="100000" fill="hold"/>
                                        <p:tgtEl>
                                          <p:spTgt spid="8194"/>
                                        </p:tgtEl>
                                        <p:attrNameLst>
                                          <p:attrName>style.rotation</p:attrName>
                                        </p:attrNameLst>
                                      </p:cBhvr>
                                      <p:tavLst>
                                        <p:tav tm="0">
                                          <p:val>
                                            <p:fltVal val="-90"/>
                                          </p:val>
                                        </p:tav>
                                        <p:tav tm="100000">
                                          <p:val>
                                            <p:fltVal val="0"/>
                                          </p:val>
                                        </p:tav>
                                      </p:tavLst>
                                    </p:anim>
                                    <p:anim calcmode="lin" valueType="num">
                                      <p:cBhvr>
                                        <p:cTn id="9" dur="800" decel="100000" fill="hold"/>
                                        <p:tgtEl>
                                          <p:spTgt spid="8194"/>
                                        </p:tgtEl>
                                        <p:attrNameLst>
                                          <p:attrName>ppt_x</p:attrName>
                                        </p:attrNameLst>
                                      </p:cBhvr>
                                      <p:tavLst>
                                        <p:tav tm="0">
                                          <p:val>
                                            <p:strVal val="#ppt_x+0.4"/>
                                          </p:val>
                                        </p:tav>
                                        <p:tav tm="100000">
                                          <p:val>
                                            <p:strVal val="#ppt_x-0.05"/>
                                          </p:val>
                                        </p:tav>
                                      </p:tavLst>
                                    </p:anim>
                                    <p:anim calcmode="lin" valueType="num">
                                      <p:cBhvr>
                                        <p:cTn id="10" dur="800" decel="100000" fill="hold"/>
                                        <p:tgtEl>
                                          <p:spTgt spid="819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19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19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375" y="-381000"/>
            <a:ext cx="10131425" cy="1456267"/>
          </a:xfrm>
        </p:spPr>
        <p:txBody>
          <a:bodyPr>
            <a:noAutofit/>
          </a:bodyPr>
          <a:lstStyle/>
          <a:p>
            <a:r>
              <a:rPr lang="en-US" b="1" dirty="0">
                <a:ln w="3175" cmpd="sng">
                  <a:solidFill>
                    <a:srgbClr val="FF0000"/>
                  </a:solidFill>
                </a:ln>
                <a:latin typeface="Algerian" pitchFamily="82" charset="0"/>
              </a:rPr>
              <a:t>Methods of Redemption of Public Debt</a:t>
            </a:r>
          </a:p>
        </p:txBody>
      </p:sp>
      <p:sp>
        <p:nvSpPr>
          <p:cNvPr id="3" name="Content Placeholder 2"/>
          <p:cNvSpPr>
            <a:spLocks noGrp="1"/>
          </p:cNvSpPr>
          <p:nvPr>
            <p:ph idx="1"/>
          </p:nvPr>
        </p:nvSpPr>
        <p:spPr>
          <a:xfrm>
            <a:off x="457200" y="1143000"/>
            <a:ext cx="12115800" cy="5638800"/>
          </a:xfrm>
        </p:spPr>
        <p:txBody>
          <a:bodyPr>
            <a:normAutofit fontScale="25000" lnSpcReduction="20000"/>
          </a:bodyPr>
          <a:lstStyle/>
          <a:p>
            <a:pPr>
              <a:buNone/>
            </a:pPr>
            <a:r>
              <a:rPr lang="en-US" dirty="0"/>
              <a:t>	</a:t>
            </a:r>
            <a:r>
              <a:rPr lang="en-US" sz="8000" b="1" dirty="0">
                <a:solidFill>
                  <a:srgbClr val="FFFF00"/>
                </a:solidFill>
                <a:latin typeface="Times New Roman" pitchFamily="18" charset="0"/>
                <a:cs typeface="Times New Roman" pitchFamily="18" charset="0"/>
              </a:rPr>
              <a:t>The Process of repaying a public debt is called Redemption of Public Debt.</a:t>
            </a:r>
          </a:p>
          <a:p>
            <a:pPr>
              <a:buNone/>
            </a:pPr>
            <a:r>
              <a:rPr lang="en-US" sz="8000" b="1" dirty="0">
                <a:solidFill>
                  <a:srgbClr val="FFFF00"/>
                </a:solidFill>
                <a:latin typeface="Times New Roman" pitchFamily="18" charset="0"/>
                <a:cs typeface="Times New Roman" pitchFamily="18" charset="0"/>
              </a:rPr>
              <a:t>The following methods are adopted for debt redemption </a:t>
            </a:r>
          </a:p>
          <a:p>
            <a:pPr marL="514350" indent="-514350">
              <a:buAutoNum type="arabicParenR"/>
            </a:pPr>
            <a:r>
              <a:rPr lang="en-US" sz="9600" b="1" i="1" u="sng" dirty="0">
                <a:solidFill>
                  <a:srgbClr val="FF0000"/>
                </a:solidFill>
                <a:latin typeface="Times New Roman" pitchFamily="18" charset="0"/>
                <a:cs typeface="Times New Roman" pitchFamily="18" charset="0"/>
              </a:rPr>
              <a:t>Sinking Fund </a:t>
            </a:r>
          </a:p>
          <a:p>
            <a:pPr marL="514350" indent="-514350">
              <a:buNone/>
            </a:pPr>
            <a:r>
              <a:rPr lang="en-US" sz="8000" b="1" dirty="0">
                <a:solidFill>
                  <a:srgbClr val="FFFF00"/>
                </a:solidFill>
                <a:latin typeface="Times New Roman" pitchFamily="18" charset="0"/>
                <a:cs typeface="Times New Roman" pitchFamily="18" charset="0"/>
              </a:rPr>
              <a:t>	       a) The Government credits every year a fixed amount of money to this fund.</a:t>
            </a:r>
          </a:p>
          <a:p>
            <a:pPr marL="514350" indent="-514350">
              <a:buNone/>
            </a:pPr>
            <a:r>
              <a:rPr lang="en-US" sz="8000" b="1" dirty="0">
                <a:solidFill>
                  <a:srgbClr val="FFFF00"/>
                </a:solidFill>
                <a:latin typeface="Times New Roman" pitchFamily="18" charset="0"/>
                <a:cs typeface="Times New Roman" pitchFamily="18" charset="0"/>
              </a:rPr>
              <a:t>         	b) By the time the debt matures, the fund accumulates enough to pay off the principal and the     		  	     interest. </a:t>
            </a:r>
          </a:p>
          <a:p>
            <a:pPr marL="514350" indent="-514350">
              <a:buAutoNum type="arabicParenR" startAt="2"/>
            </a:pPr>
            <a:r>
              <a:rPr lang="en-US" sz="9600" b="1" i="1" u="sng" dirty="0">
                <a:solidFill>
                  <a:srgbClr val="FF0000"/>
                </a:solidFill>
                <a:latin typeface="Times New Roman" pitchFamily="18" charset="0"/>
                <a:cs typeface="Times New Roman" pitchFamily="18" charset="0"/>
              </a:rPr>
              <a:t>Conversion </a:t>
            </a:r>
          </a:p>
          <a:p>
            <a:pPr marL="514350" indent="-514350">
              <a:buNone/>
            </a:pPr>
            <a:r>
              <a:rPr lang="en-US" sz="8000" b="1" dirty="0">
                <a:solidFill>
                  <a:srgbClr val="FFFF00"/>
                </a:solidFill>
                <a:latin typeface="Times New Roman" pitchFamily="18" charset="0"/>
                <a:cs typeface="Times New Roman" pitchFamily="18" charset="0"/>
              </a:rPr>
              <a:t>		a) It means that an old loan is converted into a new loan. </a:t>
            </a:r>
          </a:p>
          <a:p>
            <a:pPr marL="514350" indent="-514350">
              <a:buNone/>
            </a:pPr>
            <a:r>
              <a:rPr lang="en-US" sz="8000" b="1" dirty="0">
                <a:solidFill>
                  <a:srgbClr val="FFFF00"/>
                </a:solidFill>
                <a:latin typeface="Times New Roman" pitchFamily="18" charset="0"/>
                <a:cs typeface="Times New Roman" pitchFamily="18" charset="0"/>
              </a:rPr>
              <a:t>		b) High interest Public debt is converted into a low interest Public debt. </a:t>
            </a:r>
          </a:p>
          <a:p>
            <a:pPr marL="514350" indent="-514350">
              <a:buNone/>
            </a:pPr>
            <a:r>
              <a:rPr lang="en-US" sz="8000" b="1" dirty="0">
                <a:solidFill>
                  <a:srgbClr val="FFFF00"/>
                </a:solidFill>
                <a:latin typeface="Times New Roman" pitchFamily="18" charset="0"/>
                <a:cs typeface="Times New Roman" pitchFamily="18" charset="0"/>
              </a:rPr>
              <a:t>		c) Conversion relaxes the debt burden. </a:t>
            </a:r>
          </a:p>
          <a:p>
            <a:pPr marL="514350" indent="-514350">
              <a:buAutoNum type="arabicParenR" startAt="3"/>
            </a:pPr>
            <a:r>
              <a:rPr lang="en-US" sz="9600" b="1" i="1" u="sng" dirty="0">
                <a:solidFill>
                  <a:srgbClr val="FF0000"/>
                </a:solidFill>
                <a:latin typeface="Times New Roman" pitchFamily="18" charset="0"/>
                <a:cs typeface="Times New Roman" pitchFamily="18" charset="0"/>
              </a:rPr>
              <a:t>Budgetary Surplus </a:t>
            </a:r>
          </a:p>
          <a:p>
            <a:pPr marL="514350" indent="-514350">
              <a:buNone/>
            </a:pPr>
            <a:r>
              <a:rPr lang="en-US" sz="8000" b="1" dirty="0">
                <a:solidFill>
                  <a:srgbClr val="FFFF00"/>
                </a:solidFill>
                <a:latin typeface="Times New Roman" pitchFamily="18" charset="0"/>
                <a:cs typeface="Times New Roman" pitchFamily="18" charset="0"/>
              </a:rPr>
              <a:t>		a) When the Government presents surplus budget, it can  be utilized for repaying the debt.</a:t>
            </a:r>
          </a:p>
          <a:p>
            <a:pPr marL="514350" indent="-514350">
              <a:buNone/>
            </a:pPr>
            <a:r>
              <a:rPr lang="en-US" sz="8000" b="1" dirty="0">
                <a:solidFill>
                  <a:srgbClr val="FFFF00"/>
                </a:solidFill>
                <a:latin typeface="Times New Roman" pitchFamily="18" charset="0"/>
                <a:cs typeface="Times New Roman" pitchFamily="18" charset="0"/>
              </a:rPr>
              <a:t>		b) When revenue is more than the expenditure surplus occurs. </a:t>
            </a:r>
          </a:p>
          <a:p>
            <a:pPr marL="514350" indent="-514350">
              <a:buAutoNum type="arabicParenR" startAt="4"/>
            </a:pPr>
            <a:r>
              <a:rPr lang="en-US" sz="9600" b="1" i="1" u="sng" dirty="0">
                <a:solidFill>
                  <a:srgbClr val="FF0000"/>
                </a:solidFill>
                <a:latin typeface="Times New Roman" pitchFamily="18" charset="0"/>
                <a:cs typeface="Times New Roman" pitchFamily="18" charset="0"/>
              </a:rPr>
              <a:t>Terminal Annuity </a:t>
            </a:r>
          </a:p>
          <a:p>
            <a:pPr marL="514350" indent="-514350">
              <a:buNone/>
            </a:pPr>
            <a:r>
              <a:rPr lang="en-US" sz="8000" b="1" i="1" dirty="0">
                <a:solidFill>
                  <a:srgbClr val="FFFF00"/>
                </a:solidFill>
                <a:latin typeface="Times New Roman" pitchFamily="18" charset="0"/>
                <a:cs typeface="Times New Roman" pitchFamily="18" charset="0"/>
              </a:rPr>
              <a:t>	</a:t>
            </a:r>
            <a:r>
              <a:rPr lang="en-US" sz="8000" b="1" dirty="0">
                <a:solidFill>
                  <a:srgbClr val="FFFF00"/>
                </a:solidFill>
                <a:latin typeface="Times New Roman" pitchFamily="18" charset="0"/>
                <a:cs typeface="Times New Roman" pitchFamily="18" charset="0"/>
              </a:rPr>
              <a:t>	a) This is the easiest way of paying debt. </a:t>
            </a:r>
          </a:p>
          <a:p>
            <a:pPr marL="514350" indent="-514350">
              <a:buNone/>
            </a:pPr>
            <a:r>
              <a:rPr lang="en-US" sz="8000" b="1" dirty="0">
                <a:solidFill>
                  <a:srgbClr val="FFFF00"/>
                </a:solidFill>
                <a:latin typeface="Times New Roman" pitchFamily="18" charset="0"/>
                <a:cs typeface="Times New Roman" pitchFamily="18" charset="0"/>
              </a:rPr>
              <a:t>		b) The Government pays off the public debt on the terminal annuity in equal annual installments. </a:t>
            </a:r>
          </a:p>
          <a:p>
            <a:pPr marL="514350" indent="-514350">
              <a:buNone/>
            </a:pPr>
            <a:endParaRPr lang="en-US" sz="7200" b="1" dirty="0">
              <a:solidFill>
                <a:srgbClr val="FFFF00"/>
              </a:solidFill>
              <a:latin typeface="Times New Roman" pitchFamily="18" charset="0"/>
              <a:cs typeface="Times New Roman" pitchFamily="18" charset="0"/>
            </a:endParaRPr>
          </a:p>
        </p:txBody>
      </p:sp>
      <p:sp>
        <p:nvSpPr>
          <p:cNvPr id="4" name="Right Arrow 3"/>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448878979"/>
      </p:ext>
    </p:extLst>
  </p:cSld>
  <p:clrMapOvr>
    <a:masterClrMapping/>
  </p:clrMapOvr>
  <mc:AlternateContent xmlns:mc="http://schemas.openxmlformats.org/markup-compatibility/2006" xmlns:p14="http://schemas.microsoft.com/office/powerpoint/2010/main">
    <mc:Choice Requires="p14">
      <p:transition spd="slow" p14:dur="2000" advTm="156650"/>
    </mc:Choice>
    <mc:Fallback xmlns="">
      <p:transition spd="slow" advTm="1566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wipe(down)">
                                      <p:cBhvr>
                                        <p:cTn id="33" dur="500"/>
                                        <p:tgtEl>
                                          <p:spTgt spid="3">
                                            <p:txEl>
                                              <p:pRg st="4" end="4"/>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wipe(down)">
                                      <p:cBhvr>
                                        <p:cTn id="36" dur="500"/>
                                        <p:tgtEl>
                                          <p:spTgt spid="3">
                                            <p:txEl>
                                              <p:pRg st="5" end="5"/>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wipe(down)">
                                      <p:cBhvr>
                                        <p:cTn id="39" dur="500"/>
                                        <p:tgtEl>
                                          <p:spTgt spid="3">
                                            <p:txEl>
                                              <p:pRg st="6" end="6"/>
                                            </p:txEl>
                                          </p:spTgt>
                                        </p:tgtEl>
                                      </p:cBhvr>
                                    </p:animEffect>
                                  </p:childTnLst>
                                </p:cTn>
                              </p:par>
                              <p:par>
                                <p:cTn id="40" presetID="22" presetClass="entr" presetSubtype="4" fill="hold" nodeType="with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par>
                                <p:cTn id="43" presetID="22" presetClass="entr" presetSubtype="4" fill="hold" nodeType="withEffect">
                                  <p:stCondLst>
                                    <p:cond delay="0"/>
                                  </p:stCondLst>
                                  <p:childTnLst>
                                    <p:set>
                                      <p:cBhvr>
                                        <p:cTn id="44" dur="1" fill="hold">
                                          <p:stCondLst>
                                            <p:cond delay="0"/>
                                          </p:stCondLst>
                                        </p:cTn>
                                        <p:tgtEl>
                                          <p:spTgt spid="3">
                                            <p:txEl>
                                              <p:pRg st="8" end="8"/>
                                            </p:txEl>
                                          </p:spTgt>
                                        </p:tgtEl>
                                        <p:attrNameLst>
                                          <p:attrName>style.visibility</p:attrName>
                                        </p:attrNameLst>
                                      </p:cBhvr>
                                      <p:to>
                                        <p:strVal val="visible"/>
                                      </p:to>
                                    </p:set>
                                    <p:animEffect transition="in" filter="wipe(down)">
                                      <p:cBhvr>
                                        <p:cTn id="45" dur="500"/>
                                        <p:tgtEl>
                                          <p:spTgt spid="3">
                                            <p:txEl>
                                              <p:pRg st="8" end="8"/>
                                            </p:txEl>
                                          </p:spTgt>
                                        </p:tgtEl>
                                      </p:cBhvr>
                                    </p:animEffect>
                                  </p:childTnLst>
                                </p:cTn>
                              </p:par>
                              <p:par>
                                <p:cTn id="46" presetID="22" presetClass="entr" presetSubtype="4" fill="hold" nodeType="withEffect">
                                  <p:stCondLst>
                                    <p:cond delay="0"/>
                                  </p:stCondLst>
                                  <p:childTnLst>
                                    <p:set>
                                      <p:cBhvr>
                                        <p:cTn id="47" dur="1" fill="hold">
                                          <p:stCondLst>
                                            <p:cond delay="0"/>
                                          </p:stCondLst>
                                        </p:cTn>
                                        <p:tgtEl>
                                          <p:spTgt spid="3">
                                            <p:txEl>
                                              <p:pRg st="9" end="9"/>
                                            </p:txEl>
                                          </p:spTgt>
                                        </p:tgtEl>
                                        <p:attrNameLst>
                                          <p:attrName>style.visibility</p:attrName>
                                        </p:attrNameLst>
                                      </p:cBhvr>
                                      <p:to>
                                        <p:strVal val="visible"/>
                                      </p:to>
                                    </p:set>
                                    <p:animEffect transition="in" filter="wipe(down)">
                                      <p:cBhvr>
                                        <p:cTn id="48" dur="500"/>
                                        <p:tgtEl>
                                          <p:spTgt spid="3">
                                            <p:txEl>
                                              <p:pRg st="9" end="9"/>
                                            </p:txEl>
                                          </p:spTgt>
                                        </p:tgtEl>
                                      </p:cBhvr>
                                    </p:animEffect>
                                  </p:childTnLst>
                                </p:cTn>
                              </p:par>
                              <p:par>
                                <p:cTn id="49" presetID="22" presetClass="entr" presetSubtype="4" fill="hold" nodeType="with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par>
                                <p:cTn id="52" presetID="22" presetClass="entr" presetSubtype="4" fill="hold" nodeType="withEffect">
                                  <p:stCondLst>
                                    <p:cond delay="0"/>
                                  </p:stCondLst>
                                  <p:childTnLst>
                                    <p:set>
                                      <p:cBhvr>
                                        <p:cTn id="53" dur="1" fill="hold">
                                          <p:stCondLst>
                                            <p:cond delay="0"/>
                                          </p:stCondLst>
                                        </p:cTn>
                                        <p:tgtEl>
                                          <p:spTgt spid="3">
                                            <p:txEl>
                                              <p:pRg st="11" end="11"/>
                                            </p:txEl>
                                          </p:spTgt>
                                        </p:tgtEl>
                                        <p:attrNameLst>
                                          <p:attrName>style.visibility</p:attrName>
                                        </p:attrNameLst>
                                      </p:cBhvr>
                                      <p:to>
                                        <p:strVal val="visible"/>
                                      </p:to>
                                    </p:set>
                                    <p:animEffect transition="in" filter="wipe(down)">
                                      <p:cBhvr>
                                        <p:cTn id="54" dur="500"/>
                                        <p:tgtEl>
                                          <p:spTgt spid="3">
                                            <p:txEl>
                                              <p:pRg st="11" end="11"/>
                                            </p:txEl>
                                          </p:spTgt>
                                        </p:tgtEl>
                                      </p:cBhvr>
                                    </p:animEffect>
                                  </p:childTnLst>
                                </p:cTn>
                              </p:par>
                              <p:par>
                                <p:cTn id="55" presetID="22" presetClass="entr" presetSubtype="4" fill="hold" nodeType="withEffect">
                                  <p:stCondLst>
                                    <p:cond delay="0"/>
                                  </p:stCondLst>
                                  <p:childTnLst>
                                    <p:set>
                                      <p:cBhvr>
                                        <p:cTn id="56" dur="1" fill="hold">
                                          <p:stCondLst>
                                            <p:cond delay="0"/>
                                          </p:stCondLst>
                                        </p:cTn>
                                        <p:tgtEl>
                                          <p:spTgt spid="3">
                                            <p:txEl>
                                              <p:pRg st="12" end="12"/>
                                            </p:txEl>
                                          </p:spTgt>
                                        </p:tgtEl>
                                        <p:attrNameLst>
                                          <p:attrName>style.visibility</p:attrName>
                                        </p:attrNameLst>
                                      </p:cBhvr>
                                      <p:to>
                                        <p:strVal val="visible"/>
                                      </p:to>
                                    </p:set>
                                    <p:animEffect transition="in" filter="wipe(down)">
                                      <p:cBhvr>
                                        <p:cTn id="57" dur="500"/>
                                        <p:tgtEl>
                                          <p:spTgt spid="3">
                                            <p:txEl>
                                              <p:pRg st="12" end="12"/>
                                            </p:txEl>
                                          </p:spTgt>
                                        </p:tgtEl>
                                      </p:cBhvr>
                                    </p:animEffect>
                                  </p:childTnLst>
                                </p:cTn>
                              </p:par>
                              <p:par>
                                <p:cTn id="58" presetID="22" presetClass="entr" presetSubtype="4" fill="hold" nodeType="with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wipe(down)">
                                      <p:cBhvr>
                                        <p:cTn id="60" dur="500"/>
                                        <p:tgtEl>
                                          <p:spTgt spid="3">
                                            <p:txEl>
                                              <p:pRg st="13" end="13"/>
                                            </p:txEl>
                                          </p:spTgt>
                                        </p:tgtEl>
                                      </p:cBhvr>
                                    </p:animEffect>
                                  </p:childTnLst>
                                </p:cTn>
                              </p:par>
                              <p:par>
                                <p:cTn id="61" presetID="22" presetClass="entr" presetSubtype="4" fill="hold" nodeType="with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animEffect transition="in" filter="wipe(down)">
                                      <p:cBhvr>
                                        <p:cTn id="63"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04801"/>
            <a:ext cx="11277600" cy="5821363"/>
          </a:xfrm>
        </p:spPr>
        <p:txBody>
          <a:bodyPr>
            <a:normAutofit fontScale="70000" lnSpcReduction="20000"/>
          </a:bodyPr>
          <a:lstStyle/>
          <a:p>
            <a:pPr marL="514350" indent="-514350">
              <a:buNone/>
            </a:pPr>
            <a:r>
              <a:rPr lang="en-US" sz="2600" b="1" i="1" dirty="0">
                <a:latin typeface="Times New Roman" pitchFamily="18" charset="0"/>
                <a:cs typeface="Times New Roman" pitchFamily="18" charset="0"/>
              </a:rPr>
              <a:t>5)</a:t>
            </a:r>
            <a:r>
              <a:rPr lang="en-US" sz="2600" b="1" i="1" dirty="0">
                <a:solidFill>
                  <a:srgbClr val="FFFF00"/>
                </a:solidFill>
                <a:latin typeface="Times New Roman" pitchFamily="18" charset="0"/>
                <a:cs typeface="Times New Roman" pitchFamily="18" charset="0"/>
              </a:rPr>
              <a:t>	</a:t>
            </a:r>
            <a:r>
              <a:rPr lang="en-US" sz="3100" b="1" i="1" u="sng" dirty="0">
                <a:solidFill>
                  <a:srgbClr val="FF0000"/>
                </a:solidFill>
                <a:latin typeface="Times New Roman" pitchFamily="18" charset="0"/>
                <a:cs typeface="Times New Roman" pitchFamily="18" charset="0"/>
              </a:rPr>
              <a:t>Repudiation </a:t>
            </a:r>
          </a:p>
          <a:p>
            <a:pPr marL="514350" indent="-514350">
              <a:buNone/>
            </a:pPr>
            <a:r>
              <a:rPr lang="en-US" sz="3100" i="1" dirty="0">
                <a:solidFill>
                  <a:srgbClr val="FFFF00"/>
                </a:solidFill>
                <a:latin typeface="Times New Roman" pitchFamily="18" charset="0"/>
                <a:cs typeface="Times New Roman" pitchFamily="18" charset="0"/>
              </a:rPr>
              <a:t>	</a:t>
            </a:r>
            <a:r>
              <a:rPr lang="en-US" sz="3100" dirty="0">
                <a:solidFill>
                  <a:srgbClr val="FFFF00"/>
                </a:solidFill>
                <a:latin typeface="Times New Roman" pitchFamily="18" charset="0"/>
                <a:cs typeface="Times New Roman" pitchFamily="18" charset="0"/>
              </a:rPr>
              <a:t>	a) It is the easiest way for the Government to get rid of the burden of payment of  a  loan.</a:t>
            </a:r>
          </a:p>
          <a:p>
            <a:pPr marL="514350" indent="-514350">
              <a:buNone/>
            </a:pPr>
            <a:r>
              <a:rPr lang="en-US" sz="3100" dirty="0">
                <a:solidFill>
                  <a:srgbClr val="FFFF00"/>
                </a:solidFill>
                <a:latin typeface="Times New Roman" pitchFamily="18" charset="0"/>
                <a:cs typeface="Times New Roman" pitchFamily="18" charset="0"/>
              </a:rPr>
              <a:t>		b) The Government does not recognize its obligation to repay the loan.</a:t>
            </a:r>
          </a:p>
          <a:p>
            <a:pPr marL="514350" indent="-514350">
              <a:buNone/>
            </a:pPr>
            <a:r>
              <a:rPr lang="en-US" sz="3100" dirty="0">
                <a:solidFill>
                  <a:srgbClr val="FFFF00"/>
                </a:solidFill>
                <a:latin typeface="Times New Roman" pitchFamily="18" charset="0"/>
                <a:cs typeface="Times New Roman" pitchFamily="18" charset="0"/>
              </a:rPr>
              <a:t>		c)  It is not certainly paying off a loan but destroying. </a:t>
            </a:r>
          </a:p>
          <a:p>
            <a:pPr marL="514350" indent="-514350">
              <a:buNone/>
            </a:pPr>
            <a:endParaRPr lang="en-US" sz="3100" dirty="0">
              <a:solidFill>
                <a:srgbClr val="FFFF00"/>
              </a:solidFill>
              <a:latin typeface="Times New Roman" pitchFamily="18" charset="0"/>
              <a:cs typeface="Times New Roman" pitchFamily="18" charset="0"/>
            </a:endParaRPr>
          </a:p>
          <a:p>
            <a:pPr marL="514350" indent="-514350">
              <a:buAutoNum type="arabicParenR" startAt="6"/>
            </a:pPr>
            <a:r>
              <a:rPr lang="en-US" sz="3100" b="1" i="1" u="sng" dirty="0">
                <a:solidFill>
                  <a:srgbClr val="FF0000"/>
                </a:solidFill>
                <a:latin typeface="Times New Roman" pitchFamily="18" charset="0"/>
                <a:cs typeface="Times New Roman" pitchFamily="18" charset="0"/>
              </a:rPr>
              <a:t>Reduction in Rate of Interest </a:t>
            </a:r>
          </a:p>
          <a:p>
            <a:pPr marL="514350" indent="-514350">
              <a:buNone/>
            </a:pPr>
            <a:r>
              <a:rPr lang="en-US" sz="3100" dirty="0">
                <a:solidFill>
                  <a:srgbClr val="FFFF00"/>
                </a:solidFill>
                <a:latin typeface="Times New Roman" pitchFamily="18" charset="0"/>
                <a:cs typeface="Times New Roman" pitchFamily="18" charset="0"/>
              </a:rPr>
              <a:t>		a) It is the compulsory reduction in the rate of interest, during the time of financial crisis. </a:t>
            </a:r>
          </a:p>
          <a:p>
            <a:pPr marL="514350" indent="-514350">
              <a:buNone/>
            </a:pPr>
            <a:endParaRPr lang="en-US" sz="3100" dirty="0">
              <a:solidFill>
                <a:srgbClr val="FFFF00"/>
              </a:solidFill>
              <a:latin typeface="Times New Roman" pitchFamily="18" charset="0"/>
              <a:cs typeface="Times New Roman" pitchFamily="18" charset="0"/>
            </a:endParaRPr>
          </a:p>
          <a:p>
            <a:pPr marL="514350" indent="-514350">
              <a:buAutoNum type="arabicParenR" startAt="7"/>
            </a:pPr>
            <a:r>
              <a:rPr lang="en-US" sz="3100" b="1" i="1" u="sng" dirty="0">
                <a:solidFill>
                  <a:srgbClr val="FF0000"/>
                </a:solidFill>
                <a:latin typeface="Times New Roman" pitchFamily="18" charset="0"/>
                <a:cs typeface="Times New Roman" pitchFamily="18" charset="0"/>
              </a:rPr>
              <a:t>Capital Levy</a:t>
            </a:r>
          </a:p>
          <a:p>
            <a:pPr marL="914400" lvl="1" indent="-514350">
              <a:buNone/>
            </a:pPr>
            <a:r>
              <a:rPr lang="en-US" sz="3100" dirty="0">
                <a:solidFill>
                  <a:srgbClr val="FFFF00"/>
                </a:solidFill>
                <a:latin typeface="Times New Roman" pitchFamily="18" charset="0"/>
                <a:cs typeface="Times New Roman" pitchFamily="18" charset="0"/>
              </a:rPr>
              <a:t>	a)  The </a:t>
            </a:r>
            <a:r>
              <a:rPr lang="en-US" sz="3100" dirty="0" err="1">
                <a:solidFill>
                  <a:srgbClr val="FFFF00"/>
                </a:solidFill>
                <a:latin typeface="Times New Roman" pitchFamily="18" charset="0"/>
                <a:cs typeface="Times New Roman" pitchFamily="18" charset="0"/>
              </a:rPr>
              <a:t>Govt</a:t>
            </a:r>
            <a:r>
              <a:rPr lang="en-US" sz="3100" dirty="0">
                <a:solidFill>
                  <a:srgbClr val="FFFF00"/>
                </a:solidFill>
                <a:latin typeface="Times New Roman" pitchFamily="18" charset="0"/>
                <a:cs typeface="Times New Roman" pitchFamily="18" charset="0"/>
              </a:rPr>
              <a:t> imposes levy on the capital assets </a:t>
            </a:r>
            <a:r>
              <a:rPr lang="en-US" sz="3100" dirty="0" err="1">
                <a:solidFill>
                  <a:srgbClr val="FFFF00"/>
                </a:solidFill>
                <a:latin typeface="Times New Roman" pitchFamily="18" charset="0"/>
                <a:cs typeface="Times New Roman" pitchFamily="18" charset="0"/>
              </a:rPr>
              <a:t>croned</a:t>
            </a:r>
            <a:r>
              <a:rPr lang="en-US" sz="3100" dirty="0">
                <a:solidFill>
                  <a:srgbClr val="FFFF00"/>
                </a:solidFill>
                <a:latin typeface="Times New Roman" pitchFamily="18" charset="0"/>
                <a:cs typeface="Times New Roman" pitchFamily="18" charset="0"/>
              </a:rPr>
              <a:t> by an individual or any institution,          	it is called capital levy. </a:t>
            </a:r>
          </a:p>
          <a:p>
            <a:pPr marL="914400" lvl="1" indent="-514350">
              <a:buNone/>
            </a:pPr>
            <a:r>
              <a:rPr lang="en-US" sz="3100" dirty="0">
                <a:solidFill>
                  <a:srgbClr val="FFFF00"/>
                </a:solidFill>
                <a:latin typeface="Times New Roman" pitchFamily="18" charset="0"/>
                <a:cs typeface="Times New Roman" pitchFamily="18" charset="0"/>
              </a:rPr>
              <a:t>	b)  The fund so collected is used by the Government to repay war time debt obligation. </a:t>
            </a:r>
          </a:p>
          <a:p>
            <a:pPr marL="914400" lvl="1" indent="-514350">
              <a:buNone/>
            </a:pPr>
            <a:r>
              <a:rPr lang="en-US" sz="3100" dirty="0">
                <a:solidFill>
                  <a:srgbClr val="FFFF00"/>
                </a:solidFill>
                <a:latin typeface="Times New Roman" pitchFamily="18" charset="0"/>
                <a:cs typeface="Times New Roman" pitchFamily="18" charset="0"/>
              </a:rPr>
              <a:t>	c)  This is the most controversial method of debt repayment. </a:t>
            </a:r>
          </a:p>
        </p:txBody>
      </p:sp>
    </p:spTree>
    <p:custDataLst>
      <p:tags r:id="rId1"/>
    </p:custDataLst>
    <p:extLst>
      <p:ext uri="{BB962C8B-B14F-4D97-AF65-F5344CB8AC3E}">
        <p14:creationId xmlns:p14="http://schemas.microsoft.com/office/powerpoint/2010/main" val="1725100551"/>
      </p:ext>
    </p:extLst>
  </p:cSld>
  <p:clrMapOvr>
    <a:masterClrMapping/>
  </p:clrMapOvr>
  <mc:AlternateContent xmlns:mc="http://schemas.openxmlformats.org/markup-compatibility/2006" xmlns:p14="http://schemas.microsoft.com/office/powerpoint/2010/main">
    <mc:Choice Requires="p14">
      <p:transition spd="slow" p14:dur="2000" advTm="130470"/>
    </mc:Choice>
    <mc:Fallback xmlns="">
      <p:transition spd="slow" advTm="13047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barn(inVertical)">
                                      <p:cBhvr>
                                        <p:cTn id="19" dur="500"/>
                                        <p:tgtEl>
                                          <p:spTgt spid="3">
                                            <p:txEl>
                                              <p:pRg st="5" end="5"/>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animEffect transition="in" filter="barn(inVertical)">
                                      <p:cBhvr>
                                        <p:cTn id="25" dur="500"/>
                                        <p:tgtEl>
                                          <p:spTgt spid="3">
                                            <p:txEl>
                                              <p:pRg st="8" end="8"/>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9" end="9"/>
                                            </p:txEl>
                                          </p:spTgt>
                                        </p:tgtEl>
                                        <p:attrNameLst>
                                          <p:attrName>style.visibility</p:attrName>
                                        </p:attrNameLst>
                                      </p:cBhvr>
                                      <p:to>
                                        <p:strVal val="visible"/>
                                      </p:to>
                                    </p:set>
                                    <p:animEffect transition="in" filter="barn(inVertical)">
                                      <p:cBhvr>
                                        <p:cTn id="28" dur="500"/>
                                        <p:tgtEl>
                                          <p:spTgt spid="3">
                                            <p:txEl>
                                              <p:pRg st="9" end="9"/>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animEffect transition="in" filter="barn(inVertical)">
                                      <p:cBhvr>
                                        <p:cTn id="31" dur="500"/>
                                        <p:tgtEl>
                                          <p:spTgt spid="3">
                                            <p:txEl>
                                              <p:pRg st="10" end="10"/>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barn(inVertical)">
                                      <p:cBhvr>
                                        <p:cTn id="34"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84" y="143933"/>
            <a:ext cx="12226584" cy="1456267"/>
          </a:xfrm>
        </p:spPr>
        <p:txBody>
          <a:bodyPr>
            <a:normAutofit fontScale="90000"/>
          </a:bodyPr>
          <a:lstStyle/>
          <a:p>
            <a:pPr algn="ctr"/>
            <a:r>
              <a:rPr lang="en-US" sz="6700" b="1" dirty="0">
                <a:ln w="3175" cmpd="sng">
                  <a:solidFill>
                    <a:srgbClr val="FF0000"/>
                  </a:solidFill>
                </a:ln>
                <a:effectLst>
                  <a:outerShdw blurRad="38100" dist="38100" dir="2700000" algn="tl">
                    <a:srgbClr val="000000">
                      <a:alpha val="43137"/>
                    </a:srgbClr>
                  </a:outerShdw>
                </a:effectLst>
                <a:latin typeface="Algerian" pitchFamily="82" charset="0"/>
              </a:rPr>
              <a:t>Budget </a:t>
            </a:r>
            <a:br>
              <a:rPr lang="en-US" sz="6000" b="1" dirty="0">
                <a:ln w="3175" cmpd="sng">
                  <a:solidFill>
                    <a:srgbClr val="FF0000"/>
                  </a:solidFill>
                </a:ln>
                <a:effectLst>
                  <a:outerShdw blurRad="38100" dist="38100" dir="2700000" algn="tl">
                    <a:srgbClr val="000000">
                      <a:alpha val="43137"/>
                    </a:srgbClr>
                  </a:outerShdw>
                </a:effectLst>
                <a:latin typeface="Algerian" pitchFamily="82" charset="0"/>
              </a:rPr>
            </a:br>
            <a:r>
              <a:rPr lang="en-US" sz="6000" b="1" dirty="0">
                <a:ln w="3175" cmpd="sng">
                  <a:solidFill>
                    <a:schemeClr val="tx1"/>
                  </a:solidFill>
                </a:ln>
                <a:solidFill>
                  <a:schemeClr val="accent5"/>
                </a:solidFill>
                <a:effectLst>
                  <a:outerShdw blurRad="38100" dist="38100" dir="2700000" algn="tl">
                    <a:srgbClr val="000000">
                      <a:alpha val="43137"/>
                    </a:srgbClr>
                  </a:outerShdw>
                </a:effectLst>
                <a:latin typeface="Algerian" pitchFamily="82" charset="0"/>
              </a:rPr>
              <a:t> </a:t>
            </a:r>
            <a:r>
              <a:rPr lang="en-US" sz="5300" b="1" dirty="0">
                <a:ln w="3175" cmpd="sng">
                  <a:solidFill>
                    <a:schemeClr val="tx1"/>
                  </a:solidFill>
                </a:ln>
                <a:solidFill>
                  <a:srgbClr val="FF0000"/>
                </a:solidFill>
                <a:effectLst>
                  <a:outerShdw blurRad="38100" dist="38100" dir="2700000" algn="tl">
                    <a:srgbClr val="000000">
                      <a:alpha val="43137"/>
                    </a:srgbClr>
                  </a:outerShdw>
                </a:effectLst>
                <a:latin typeface="Algerian" pitchFamily="82" charset="0"/>
              </a:rPr>
              <a:t>meaning</a:t>
            </a:r>
          </a:p>
        </p:txBody>
      </p:sp>
      <p:sp>
        <p:nvSpPr>
          <p:cNvPr id="3" name="Content Placeholder 2"/>
          <p:cNvSpPr>
            <a:spLocks noGrp="1"/>
          </p:cNvSpPr>
          <p:nvPr>
            <p:ph idx="1"/>
          </p:nvPr>
        </p:nvSpPr>
        <p:spPr>
          <a:xfrm>
            <a:off x="609600" y="2675467"/>
            <a:ext cx="6324600" cy="3649133"/>
          </a:xfrm>
        </p:spPr>
        <p:txBody>
          <a:bodyPr>
            <a:noAutofit/>
          </a:bodyPr>
          <a:lstStyle/>
          <a:p>
            <a:pPr>
              <a:buClr>
                <a:srgbClr val="FF0000"/>
              </a:buClr>
              <a:buFont typeface="Wingdings" pitchFamily="2" charset="2"/>
              <a:buChar char="v"/>
            </a:pPr>
            <a:r>
              <a:rPr lang="en-US" sz="2800" b="1" dirty="0">
                <a:solidFill>
                  <a:srgbClr val="FFFF00"/>
                </a:solidFill>
                <a:latin typeface="Times New Roman" pitchFamily="18" charset="0"/>
                <a:cs typeface="Times New Roman" pitchFamily="18" charset="0"/>
              </a:rPr>
              <a:t>  The Word  ‘Budget’ is originated  	from  the French word. 	‘</a:t>
            </a:r>
            <a:r>
              <a:rPr lang="en-US" sz="2800" b="1" dirty="0" err="1">
                <a:solidFill>
                  <a:srgbClr val="FFFF00"/>
                </a:solidFill>
                <a:latin typeface="Times New Roman" pitchFamily="18" charset="0"/>
                <a:cs typeface="Times New Roman" pitchFamily="18" charset="0"/>
              </a:rPr>
              <a:t>Bougett</a:t>
            </a:r>
            <a:r>
              <a:rPr lang="en-US" sz="2800" b="1" dirty="0">
                <a:solidFill>
                  <a:srgbClr val="FFFF00"/>
                </a:solidFill>
                <a:latin typeface="Times New Roman" pitchFamily="18" charset="0"/>
                <a:cs typeface="Times New Roman" pitchFamily="18" charset="0"/>
              </a:rPr>
              <a:t>’  		which refers to a “small leather bag”. </a:t>
            </a:r>
          </a:p>
          <a:p>
            <a:pPr>
              <a:buClr>
                <a:srgbClr val="FF0000"/>
              </a:buClr>
              <a:buFont typeface="Wingdings" pitchFamily="2" charset="2"/>
              <a:buChar char="v"/>
            </a:pPr>
            <a:endParaRPr lang="en-US" sz="2800" b="1" dirty="0">
              <a:solidFill>
                <a:srgbClr val="FFFF00"/>
              </a:solidFill>
              <a:latin typeface="Times New Roman" pitchFamily="18" charset="0"/>
              <a:cs typeface="Times New Roman" pitchFamily="18" charset="0"/>
            </a:endParaRPr>
          </a:p>
          <a:p>
            <a:pPr>
              <a:buClr>
                <a:srgbClr val="FF0000"/>
              </a:buClr>
              <a:buFont typeface="Wingdings" pitchFamily="2" charset="2"/>
              <a:buChar char="v"/>
            </a:pPr>
            <a:r>
              <a:rPr lang="en-US" sz="2800" b="1" dirty="0">
                <a:solidFill>
                  <a:srgbClr val="FFFF00"/>
                </a:solidFill>
                <a:latin typeface="Times New Roman" pitchFamily="18" charset="0"/>
                <a:cs typeface="Times New Roman" pitchFamily="18" charset="0"/>
              </a:rPr>
              <a:t>   It is an annual financial statement    	 which shows the estimated   	  	 	   	 income and expenditure of the 	 	    	 Government for the 	 	    		   			 forthcoming financial year. </a:t>
            </a:r>
          </a:p>
          <a:p>
            <a:pPr>
              <a:buClr>
                <a:srgbClr val="FF0000"/>
              </a:buClr>
              <a:buFont typeface="Wingdings" pitchFamily="2" charset="2"/>
              <a:buChar char="v"/>
            </a:pPr>
            <a:endParaRPr lang="en-US" sz="2800" b="1" i="1" u="sng" dirty="0">
              <a:solidFill>
                <a:srgbClr val="FFFF00"/>
              </a:solidFill>
              <a:latin typeface="+mj-lt"/>
            </a:endParaRPr>
          </a:p>
          <a:p>
            <a:pPr>
              <a:buClr>
                <a:srgbClr val="FF0000"/>
              </a:buClr>
              <a:buFont typeface="Wingdings" pitchFamily="2" charset="2"/>
              <a:buChar char="v"/>
            </a:pPr>
            <a:endParaRPr lang="en-US" sz="2800" b="1" i="1" u="sng" dirty="0">
              <a:solidFill>
                <a:srgbClr val="FFFF00"/>
              </a:solidFill>
              <a:latin typeface="+mj-lt"/>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2019009"/>
            <a:ext cx="5133975" cy="415319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ight Arrow 6"/>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823540211"/>
      </p:ext>
    </p:extLst>
  </p:cSld>
  <p:clrMapOvr>
    <a:masterClrMapping/>
  </p:clrMapOvr>
  <mc:AlternateContent xmlns:mc="http://schemas.openxmlformats.org/markup-compatibility/2006" xmlns:p14="http://schemas.microsoft.com/office/powerpoint/2010/main">
    <mc:Choice Requires="p14">
      <p:transition spd="slow" p14:dur="2000" advTm="42892"/>
    </mc:Choice>
    <mc:Fallback xmlns="">
      <p:transition spd="slow" advTm="428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2" fill="hold" nodeType="clickEffect">
                                  <p:stCondLst>
                                    <p:cond delay="0"/>
                                  </p:stCondLst>
                                  <p:childTnLst>
                                    <p:set>
                                      <p:cBhvr>
                                        <p:cTn id="22" dur="1" fill="hold">
                                          <p:stCondLst>
                                            <p:cond delay="0"/>
                                          </p:stCondLst>
                                        </p:cTn>
                                        <p:tgtEl>
                                          <p:spTgt spid="6148"/>
                                        </p:tgtEl>
                                        <p:attrNameLst>
                                          <p:attrName>style.visibility</p:attrName>
                                        </p:attrNameLst>
                                      </p:cBhvr>
                                      <p:to>
                                        <p:strVal val="visible"/>
                                      </p:to>
                                    </p:set>
                                    <p:animEffect transition="in" filter="wheel(2)">
                                      <p:cBhvr>
                                        <p:cTn id="23" dur="2000"/>
                                        <p:tgtEl>
                                          <p:spTgt spid="6148"/>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heel(1)">
                                      <p:cBhvr>
                                        <p:cTn id="26" dur="2000"/>
                                        <p:tgtEl>
                                          <p:spTgt spid="3">
                                            <p:txEl>
                                              <p:pRg st="0" end="0"/>
                                            </p:txEl>
                                          </p:spTgt>
                                        </p:tgtEl>
                                      </p:cBhvr>
                                    </p:animEffect>
                                  </p:childTnLst>
                                </p:cTn>
                              </p:par>
                              <p:par>
                                <p:cTn id="27" presetID="21" presetClass="entr" presetSubtype="1" fill="hold" grpId="0"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heel(1)">
                                      <p:cBhvr>
                                        <p:cTn id="2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115800" cy="1456267"/>
          </a:xfrm>
        </p:spPr>
        <p:txBody>
          <a:bodyPr>
            <a:noAutofit/>
          </a:bodyPr>
          <a:lstStyle/>
          <a:p>
            <a:pPr algn="ctr"/>
            <a:r>
              <a:rPr lang="en-US" sz="6000" b="1" dirty="0">
                <a:ln w="3175" cmpd="sng">
                  <a:solidFill>
                    <a:srgbClr val="FF0000"/>
                  </a:solidFill>
                </a:ln>
                <a:effectLst>
                  <a:outerShdw blurRad="38100" dist="38100" dir="2700000" algn="tl">
                    <a:srgbClr val="000000">
                      <a:alpha val="43137"/>
                    </a:srgbClr>
                  </a:outerShdw>
                </a:effectLst>
                <a:latin typeface="Algerian" pitchFamily="82" charset="0"/>
              </a:rPr>
              <a:t>Budget </a:t>
            </a:r>
            <a:br>
              <a:rPr lang="en-US" sz="4800" b="1" dirty="0">
                <a:ln w="3175" cmpd="sng">
                  <a:solidFill>
                    <a:srgbClr val="FF0000"/>
                  </a:solidFill>
                </a:ln>
                <a:effectLst>
                  <a:outerShdw blurRad="38100" dist="38100" dir="2700000" algn="tl">
                    <a:srgbClr val="000000">
                      <a:alpha val="43137"/>
                    </a:srgbClr>
                  </a:outerShdw>
                </a:effectLst>
                <a:latin typeface="Algerian" pitchFamily="82" charset="0"/>
              </a:rPr>
            </a:br>
            <a:r>
              <a:rPr lang="en-US" sz="4800" b="1" dirty="0">
                <a:ln w="3175" cmpd="sng">
                  <a:solidFill>
                    <a:schemeClr val="tx1"/>
                  </a:solidFill>
                </a:ln>
                <a:solidFill>
                  <a:schemeClr val="accent5"/>
                </a:solidFill>
                <a:effectLst>
                  <a:outerShdw blurRad="38100" dist="38100" dir="2700000" algn="tl">
                    <a:srgbClr val="000000">
                      <a:alpha val="43137"/>
                    </a:srgbClr>
                  </a:outerShdw>
                </a:effectLst>
                <a:latin typeface="Algerian" pitchFamily="82" charset="0"/>
              </a:rPr>
              <a:t>definition</a:t>
            </a:r>
            <a:endParaRPr lang="en-US" sz="6000" dirty="0"/>
          </a:p>
        </p:txBody>
      </p:sp>
      <p:sp>
        <p:nvSpPr>
          <p:cNvPr id="3" name="Content Placeholder 2"/>
          <p:cNvSpPr>
            <a:spLocks noGrp="1"/>
          </p:cNvSpPr>
          <p:nvPr>
            <p:ph idx="1"/>
          </p:nvPr>
        </p:nvSpPr>
        <p:spPr>
          <a:xfrm>
            <a:off x="304800" y="1371600"/>
            <a:ext cx="11506199" cy="5562600"/>
          </a:xfrm>
        </p:spPr>
        <p:txBody>
          <a:bodyPr>
            <a:normAutofit/>
          </a:bodyPr>
          <a:lstStyle/>
          <a:p>
            <a:pPr>
              <a:buNone/>
            </a:pPr>
            <a:r>
              <a:rPr lang="en-US" sz="3800" i="1" dirty="0">
                <a:solidFill>
                  <a:srgbClr val="FFFF00"/>
                </a:solidFill>
              </a:rPr>
              <a:t>			</a:t>
            </a:r>
            <a:r>
              <a:rPr lang="en-US" sz="3200" i="1" dirty="0">
                <a:solidFill>
                  <a:srgbClr val="FFFF00"/>
                </a:solidFill>
                <a:latin typeface="Times New Roman" pitchFamily="18" charset="0"/>
                <a:cs typeface="Times New Roman" pitchFamily="18" charset="0"/>
              </a:rPr>
              <a:t>“It is a document containing a preliminary approved plan of public revenue and expenditure”. </a:t>
            </a:r>
          </a:p>
          <a:p>
            <a:pPr>
              <a:buNone/>
            </a:pPr>
            <a:r>
              <a:rPr lang="en-US" sz="3200" b="1" i="1" dirty="0">
                <a:solidFill>
                  <a:srgbClr val="FFFF00"/>
                </a:solidFill>
              </a:rPr>
              <a:t>								</a:t>
            </a:r>
            <a:r>
              <a:rPr lang="en-US" sz="3200" b="1" i="1" dirty="0">
                <a:solidFill>
                  <a:srgbClr val="FFFF00"/>
                </a:solidFill>
                <a:latin typeface="Blackadder ITC" pitchFamily="82" charset="0"/>
              </a:rPr>
              <a:t>									  </a:t>
            </a:r>
            <a:r>
              <a:rPr lang="en-US" sz="4400" b="1" i="1" dirty="0">
                <a:ln>
                  <a:solidFill>
                    <a:schemeClr val="accent6">
                      <a:lumMod val="75000"/>
                    </a:schemeClr>
                  </a:solidFill>
                </a:ln>
                <a:solidFill>
                  <a:srgbClr val="FFFF00"/>
                </a:solidFill>
                <a:latin typeface="Blackadder ITC" pitchFamily="82" charset="0"/>
              </a:rPr>
              <a:t>-</a:t>
            </a:r>
            <a:r>
              <a:rPr lang="en-US" sz="4400" b="1" i="1" dirty="0" err="1">
                <a:ln>
                  <a:solidFill>
                    <a:schemeClr val="accent6">
                      <a:lumMod val="75000"/>
                    </a:schemeClr>
                  </a:solidFill>
                </a:ln>
                <a:solidFill>
                  <a:srgbClr val="FFFF00"/>
                </a:solidFill>
                <a:latin typeface="Blackadder ITC" pitchFamily="82" charset="0"/>
              </a:rPr>
              <a:t>Reney</a:t>
            </a:r>
            <a:r>
              <a:rPr lang="en-US" sz="4400" b="1" i="1" dirty="0">
                <a:ln>
                  <a:solidFill>
                    <a:schemeClr val="accent6">
                      <a:lumMod val="75000"/>
                    </a:schemeClr>
                  </a:solidFill>
                </a:ln>
                <a:solidFill>
                  <a:srgbClr val="FFFF00"/>
                </a:solidFill>
                <a:latin typeface="Blackadder ITC" pitchFamily="82" charset="0"/>
              </a:rPr>
              <a:t> </a:t>
            </a:r>
            <a:r>
              <a:rPr lang="en-US" sz="4400" b="1" i="1" dirty="0" err="1">
                <a:ln>
                  <a:solidFill>
                    <a:schemeClr val="accent6">
                      <a:lumMod val="75000"/>
                    </a:schemeClr>
                  </a:solidFill>
                </a:ln>
                <a:solidFill>
                  <a:srgbClr val="FFFF00"/>
                </a:solidFill>
                <a:latin typeface="Blackadder ITC" pitchFamily="82" charset="0"/>
              </a:rPr>
              <a:t>Stourn</a:t>
            </a:r>
            <a:r>
              <a:rPr lang="en-US" sz="4400" b="1" i="1" dirty="0">
                <a:ln>
                  <a:solidFill>
                    <a:schemeClr val="accent6">
                      <a:lumMod val="75000"/>
                    </a:schemeClr>
                  </a:solidFill>
                </a:ln>
                <a:solidFill>
                  <a:srgbClr val="FFFF00"/>
                </a:solidFill>
                <a:latin typeface="Blackadder ITC" pitchFamily="82" charset="0"/>
              </a:rPr>
              <a:t>. </a:t>
            </a:r>
          </a:p>
          <a:p>
            <a:pPr>
              <a:buNone/>
            </a:pPr>
            <a:r>
              <a:rPr lang="en-US" sz="3200" i="1" dirty="0">
                <a:solidFill>
                  <a:srgbClr val="FFFF00"/>
                </a:solidFill>
              </a:rPr>
              <a:t>			</a:t>
            </a:r>
            <a:r>
              <a:rPr lang="en-US" sz="3200" i="1" dirty="0">
                <a:solidFill>
                  <a:srgbClr val="FFFF00"/>
                </a:solidFill>
                <a:latin typeface="Times New Roman" pitchFamily="18" charset="0"/>
                <a:cs typeface="Times New Roman" pitchFamily="18" charset="0"/>
              </a:rPr>
              <a:t>“The budget has come to mean the financial arrangements of a given period, with the usual implication that they have been submitted to the legislature for approval”. </a:t>
            </a:r>
          </a:p>
          <a:p>
            <a:pPr>
              <a:buNone/>
            </a:pPr>
            <a:r>
              <a:rPr lang="en-US" sz="3200" b="1" i="1" dirty="0">
                <a:solidFill>
                  <a:srgbClr val="FFFF00"/>
                </a:solidFill>
              </a:rPr>
              <a:t>															</a:t>
            </a:r>
            <a:r>
              <a:rPr lang="en-US" sz="3900" b="1" i="1" dirty="0">
                <a:solidFill>
                  <a:srgbClr val="FFFF00"/>
                </a:solidFill>
              </a:rPr>
              <a:t>		</a:t>
            </a:r>
            <a:r>
              <a:rPr lang="en-US" sz="3900" b="1" i="1" dirty="0">
                <a:ln>
                  <a:solidFill>
                    <a:srgbClr val="FF0000"/>
                  </a:solidFill>
                </a:ln>
                <a:solidFill>
                  <a:srgbClr val="FFFF00"/>
                </a:solidFill>
              </a:rPr>
              <a:t> </a:t>
            </a:r>
            <a:r>
              <a:rPr lang="en-US" sz="3900" b="1" i="1" dirty="0">
                <a:ln>
                  <a:solidFill>
                    <a:srgbClr val="FF0000"/>
                  </a:solidFill>
                </a:ln>
                <a:solidFill>
                  <a:srgbClr val="FFFF00"/>
                </a:solidFill>
                <a:latin typeface="Brush Script MT" pitchFamily="66" charset="0"/>
              </a:rPr>
              <a:t>- </a:t>
            </a:r>
            <a:r>
              <a:rPr lang="en-US" sz="3900" b="1" i="1" dirty="0" err="1">
                <a:ln>
                  <a:solidFill>
                    <a:srgbClr val="FF0000"/>
                  </a:solidFill>
                </a:ln>
                <a:solidFill>
                  <a:srgbClr val="FFFF00"/>
                </a:solidFill>
                <a:latin typeface="Brush Script MT" pitchFamily="66" charset="0"/>
              </a:rPr>
              <a:t>Bastabale</a:t>
            </a:r>
            <a:r>
              <a:rPr lang="en-US" sz="3900" b="1" i="1" dirty="0">
                <a:ln>
                  <a:solidFill>
                    <a:srgbClr val="FF0000"/>
                  </a:solidFill>
                </a:ln>
                <a:solidFill>
                  <a:srgbClr val="FFFF00"/>
                </a:solidFill>
                <a:latin typeface="Brush Script MT" pitchFamily="66" charset="0"/>
              </a:rPr>
              <a:t> </a:t>
            </a:r>
            <a:endParaRPr lang="en-US" sz="3900" b="1" i="1" dirty="0">
              <a:solidFill>
                <a:srgbClr val="FFFF00"/>
              </a:solidFill>
            </a:endParaRPr>
          </a:p>
          <a:p>
            <a:pPr>
              <a:buNone/>
            </a:pPr>
            <a:r>
              <a:rPr lang="en-US" sz="3900" b="1" i="1" dirty="0">
                <a:solidFill>
                  <a:srgbClr val="FFFF00"/>
                </a:solidFill>
              </a:rPr>
              <a:t>																		</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58400" y="4953000"/>
            <a:ext cx="1317916" cy="1658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ight Arrow 4"/>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999352589"/>
      </p:ext>
    </p:extLst>
  </p:cSld>
  <p:clrMapOvr>
    <a:masterClrMapping/>
  </p:clrMapOvr>
  <mc:AlternateContent xmlns:mc="http://schemas.openxmlformats.org/markup-compatibility/2006" xmlns:p14="http://schemas.microsoft.com/office/powerpoint/2010/main">
    <mc:Choice Requires="p14">
      <p:transition spd="slow" p14:dur="2000" advTm="52897"/>
    </mc:Choice>
    <mc:Fallback xmlns="">
      <p:transition spd="slow" advTm="5289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barn(inVertical)">
                                      <p:cBhvr>
                                        <p:cTn id="24" dur="500"/>
                                        <p:tgtEl>
                                          <p:spTgt spid="3">
                                            <p:txEl>
                                              <p:pRg st="1" end="1"/>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barn(inVertical)">
                                      <p:cBhvr>
                                        <p:cTn id="30" dur="500"/>
                                        <p:tgtEl>
                                          <p:spTgt spid="3">
                                            <p:txEl>
                                              <p:pRg st="3" end="3"/>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barn(inVertical)">
                                      <p:cBhvr>
                                        <p:cTn id="33" dur="500"/>
                                        <p:tgtEl>
                                          <p:spTgt spid="3">
                                            <p:txEl>
                                              <p:pRg st="4" end="4"/>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7170"/>
                                        </p:tgtEl>
                                        <p:attrNameLst>
                                          <p:attrName>style.visibility</p:attrName>
                                        </p:attrNameLst>
                                      </p:cBhvr>
                                      <p:to>
                                        <p:strVal val="visible"/>
                                      </p:to>
                                    </p:set>
                                    <p:animEffect transition="in" filter="barn(inVertical)">
                                      <p:cBhvr>
                                        <p:cTn id="36"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454085"/>
            <a:ext cx="8434388" cy="60229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59714770"/>
      </p:ext>
    </p:extLst>
  </p:cSld>
  <p:clrMapOvr>
    <a:masterClrMapping/>
  </p:clrMapOvr>
  <mc:AlternateContent xmlns:mc="http://schemas.openxmlformats.org/markup-compatibility/2006" xmlns:p14="http://schemas.microsoft.com/office/powerpoint/2010/main">
    <mc:Choice Requires="p14">
      <p:transition spd="slow" p14:dur="2000" advTm="62534"/>
    </mc:Choice>
    <mc:Fallback xmlns="">
      <p:transition spd="slow" advTm="6253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2000"/>
                                        <p:tgtEl>
                                          <p:spTgt spid="2050"/>
                                        </p:tgtEl>
                                      </p:cBhvr>
                                    </p:animEffect>
                                    <p:anim calcmode="lin" valueType="num">
                                      <p:cBhvr>
                                        <p:cTn id="8" dur="2000" fill="hold"/>
                                        <p:tgtEl>
                                          <p:spTgt spid="2050"/>
                                        </p:tgtEl>
                                        <p:attrNameLst>
                                          <p:attrName>style.rotation</p:attrName>
                                        </p:attrNameLst>
                                      </p:cBhvr>
                                      <p:tavLst>
                                        <p:tav tm="0">
                                          <p:val>
                                            <p:fltVal val="720"/>
                                          </p:val>
                                        </p:tav>
                                        <p:tav tm="100000">
                                          <p:val>
                                            <p:fltVal val="0"/>
                                          </p:val>
                                        </p:tav>
                                      </p:tavLst>
                                    </p:anim>
                                    <p:anim calcmode="lin" valueType="num">
                                      <p:cBhvr>
                                        <p:cTn id="9" dur="2000" fill="hold"/>
                                        <p:tgtEl>
                                          <p:spTgt spid="2050"/>
                                        </p:tgtEl>
                                        <p:attrNameLst>
                                          <p:attrName>ppt_h</p:attrName>
                                        </p:attrNameLst>
                                      </p:cBhvr>
                                      <p:tavLst>
                                        <p:tav tm="0">
                                          <p:val>
                                            <p:fltVal val="0"/>
                                          </p:val>
                                        </p:tav>
                                        <p:tav tm="100000">
                                          <p:val>
                                            <p:strVal val="#ppt_h"/>
                                          </p:val>
                                        </p:tav>
                                      </p:tavLst>
                                    </p:anim>
                                    <p:anim calcmode="lin" valueType="num">
                                      <p:cBhvr>
                                        <p:cTn id="10" dur="2000" fill="hold"/>
                                        <p:tgtEl>
                                          <p:spTgt spid="2050"/>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0999"/>
            <a:ext cx="10363200" cy="1142999"/>
          </a:xfrm>
        </p:spPr>
        <p:txBody>
          <a:bodyPr>
            <a:normAutofit/>
          </a:bodyPr>
          <a:lstStyle/>
          <a:p>
            <a:pPr algn="ctr"/>
            <a:r>
              <a:rPr lang="en-US" b="1" u="sng" dirty="0">
                <a:ln w="3175" cmpd="sng">
                  <a:solidFill>
                    <a:srgbClr val="FF0000"/>
                  </a:solidFill>
                </a:ln>
                <a:effectLst>
                  <a:outerShdw blurRad="38100" dist="38100" dir="2700000" algn="tl">
                    <a:srgbClr val="000000">
                      <a:alpha val="43137"/>
                    </a:srgbClr>
                  </a:outerShdw>
                </a:effectLst>
                <a:latin typeface="Algerian" pitchFamily="82" charset="0"/>
              </a:rPr>
              <a:t>Types of Budget</a:t>
            </a:r>
          </a:p>
        </p:txBody>
      </p:sp>
      <p:graphicFrame>
        <p:nvGraphicFramePr>
          <p:cNvPr id="4" name="Table 3"/>
          <p:cNvGraphicFramePr>
            <a:graphicFrameLocks noGrp="1"/>
          </p:cNvGraphicFramePr>
          <p:nvPr>
            <p:extLst>
              <p:ext uri="{D42A27DB-BD31-4B8C-83A1-F6EECF244321}">
                <p14:modId xmlns:p14="http://schemas.microsoft.com/office/powerpoint/2010/main" val="1086028401"/>
              </p:ext>
            </p:extLst>
          </p:nvPr>
        </p:nvGraphicFramePr>
        <p:xfrm>
          <a:off x="152400" y="701040"/>
          <a:ext cx="11811000" cy="6080760"/>
        </p:xfrm>
        <a:graphic>
          <a:graphicData uri="http://schemas.openxmlformats.org/drawingml/2006/table">
            <a:tbl>
              <a:tblPr firstRow="1" bandRow="1">
                <a:effectLst>
                  <a:innerShdw blurRad="63500" dist="50800" dir="16200000">
                    <a:prstClr val="black">
                      <a:alpha val="50000"/>
                    </a:prstClr>
                  </a:innerShdw>
                  <a:reflection blurRad="6350" stA="50000" endA="300" endPos="55500" dist="50800" dir="5400000" sy="-100000" algn="bl" rotWithShape="0"/>
                </a:effectLst>
                <a:tableStyleId>{BC89EF96-8CEA-46FF-86C4-4CE0E7609802}</a:tableStyleId>
              </a:tblPr>
              <a:tblGrid>
                <a:gridCol w="1524000">
                  <a:extLst>
                    <a:ext uri="{9D8B030D-6E8A-4147-A177-3AD203B41FA5}">
                      <a16:colId xmlns:a16="http://schemas.microsoft.com/office/drawing/2014/main" val="20000"/>
                    </a:ext>
                  </a:extLst>
                </a:gridCol>
                <a:gridCol w="3455147">
                  <a:extLst>
                    <a:ext uri="{9D8B030D-6E8A-4147-A177-3AD203B41FA5}">
                      <a16:colId xmlns:a16="http://schemas.microsoft.com/office/drawing/2014/main" val="20001"/>
                    </a:ext>
                  </a:extLst>
                </a:gridCol>
                <a:gridCol w="6831853">
                  <a:extLst>
                    <a:ext uri="{9D8B030D-6E8A-4147-A177-3AD203B41FA5}">
                      <a16:colId xmlns:a16="http://schemas.microsoft.com/office/drawing/2014/main" val="20002"/>
                    </a:ext>
                  </a:extLst>
                </a:gridCol>
              </a:tblGrid>
              <a:tr h="685800">
                <a:tc>
                  <a:txBody>
                    <a:bodyPr/>
                    <a:lstStyle/>
                    <a:p>
                      <a:pPr algn="ctr"/>
                      <a:r>
                        <a:rPr lang="en-US" sz="3600" b="1" dirty="0">
                          <a:solidFill>
                            <a:srgbClr val="FFFF00"/>
                          </a:solidFill>
                        </a:rPr>
                        <a:t>S. No.</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ctr"/>
                      <a:r>
                        <a:rPr lang="en-US" sz="3600" b="1" dirty="0">
                          <a:solidFill>
                            <a:srgbClr val="FFFF00"/>
                          </a:solidFill>
                        </a:rPr>
                        <a:t>Types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indent="0" algn="ctr">
                        <a:buFont typeface="Arial" pitchFamily="34" charset="0"/>
                        <a:buNone/>
                      </a:pPr>
                      <a:r>
                        <a:rPr lang="en-US" sz="3600" b="1" dirty="0">
                          <a:solidFill>
                            <a:srgbClr val="FFFF00"/>
                          </a:solidFill>
                        </a:rPr>
                        <a:t>Description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0"/>
                  </a:ext>
                </a:extLst>
              </a:tr>
              <a:tr h="685800">
                <a:tc>
                  <a:txBody>
                    <a:bodyPr/>
                    <a:lstStyle/>
                    <a:p>
                      <a:pPr algn="ctr"/>
                      <a:r>
                        <a:rPr lang="en-US" sz="2400" b="1" dirty="0">
                          <a:solidFill>
                            <a:srgbClr val="FFFF00"/>
                          </a:solidFill>
                        </a:rPr>
                        <a:t>1.</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l"/>
                      <a:r>
                        <a:rPr lang="en-US" sz="2400" b="1" dirty="0">
                          <a:solidFill>
                            <a:srgbClr val="FFFF00"/>
                          </a:solidFill>
                        </a:rPr>
                        <a:t>Revenue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Font typeface="Arial" pitchFamily="34" charset="0"/>
                        <a:buChar char="•"/>
                      </a:pPr>
                      <a:r>
                        <a:rPr lang="en-US" sz="2400" b="1" dirty="0">
                          <a:solidFill>
                            <a:srgbClr val="FFFF00"/>
                          </a:solidFill>
                        </a:rPr>
                        <a:t>It consists of Revenue receipts and Revenue expenditure.</a:t>
                      </a:r>
                    </a:p>
                    <a:p>
                      <a:pPr marL="342900" indent="-342900" algn="l">
                        <a:buFont typeface="Arial" pitchFamily="34" charset="0"/>
                        <a:buChar char="•"/>
                      </a:pPr>
                      <a:r>
                        <a:rPr lang="en-US" sz="2400" b="1" dirty="0">
                          <a:solidFill>
                            <a:srgbClr val="FFFF00"/>
                          </a:solidFill>
                        </a:rPr>
                        <a:t>Revenue Receipts – Tax &amp; Non Tax</a:t>
                      </a:r>
                    </a:p>
                    <a:p>
                      <a:pPr marL="342900" indent="-342900" algn="l">
                        <a:buFont typeface="Arial" pitchFamily="34" charset="0"/>
                        <a:buChar char="•"/>
                      </a:pPr>
                      <a:r>
                        <a:rPr lang="en-US" sz="2400" b="1" dirty="0">
                          <a:solidFill>
                            <a:srgbClr val="FFFF00"/>
                          </a:solidFill>
                        </a:rPr>
                        <a:t>Revenue Expenditure – Plan &amp; Non plan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1"/>
                  </a:ext>
                </a:extLst>
              </a:tr>
              <a:tr h="685800">
                <a:tc>
                  <a:txBody>
                    <a:bodyPr/>
                    <a:lstStyle/>
                    <a:p>
                      <a:pPr algn="ctr"/>
                      <a:r>
                        <a:rPr lang="en-US" sz="2400" b="1" dirty="0">
                          <a:solidFill>
                            <a:srgbClr val="FFFF00"/>
                          </a:solidFill>
                        </a:rPr>
                        <a:t>2.</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l"/>
                      <a:r>
                        <a:rPr lang="en-US" sz="2400" b="1" dirty="0">
                          <a:solidFill>
                            <a:srgbClr val="FFFF00"/>
                          </a:solidFill>
                        </a:rPr>
                        <a:t>Capital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Font typeface="Arial" pitchFamily="34" charset="0"/>
                        <a:buChar char="•"/>
                      </a:pPr>
                      <a:r>
                        <a:rPr lang="en-US" sz="2400" b="1" dirty="0">
                          <a:solidFill>
                            <a:srgbClr val="FFFF00"/>
                          </a:solidFill>
                        </a:rPr>
                        <a:t>It consists</a:t>
                      </a:r>
                      <a:r>
                        <a:rPr lang="en-US" sz="2400" b="1" baseline="0" dirty="0">
                          <a:solidFill>
                            <a:srgbClr val="FFFF00"/>
                          </a:solidFill>
                        </a:rPr>
                        <a:t> of capital receipts and Capital expenditure. </a:t>
                      </a:r>
                    </a:p>
                    <a:p>
                      <a:pPr marL="342900" indent="-342900" algn="l">
                        <a:buFont typeface="Arial" pitchFamily="34" charset="0"/>
                        <a:buChar char="•"/>
                      </a:pPr>
                      <a:r>
                        <a:rPr lang="en-US" sz="2400" b="1" baseline="0" dirty="0">
                          <a:solidFill>
                            <a:srgbClr val="FFFF00"/>
                          </a:solidFill>
                        </a:rPr>
                        <a:t>Main Sources of capital receipts are loans, advances etc.,</a:t>
                      </a:r>
                    </a:p>
                    <a:p>
                      <a:pPr marL="342900" indent="-342900" algn="l">
                        <a:buFont typeface="Arial" pitchFamily="34" charset="0"/>
                        <a:buChar char="•"/>
                      </a:pPr>
                      <a:r>
                        <a:rPr lang="en-US" sz="2400" b="1" baseline="0" dirty="0">
                          <a:solidFill>
                            <a:srgbClr val="FFFF00"/>
                          </a:solidFill>
                        </a:rPr>
                        <a:t>Capital expenditure – Plan &amp; Non Plan</a:t>
                      </a:r>
                      <a:endParaRPr lang="en-US" sz="24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2"/>
                  </a:ext>
                </a:extLst>
              </a:tr>
              <a:tr h="685800">
                <a:tc>
                  <a:txBody>
                    <a:bodyPr/>
                    <a:lstStyle/>
                    <a:p>
                      <a:pPr algn="ctr"/>
                      <a:r>
                        <a:rPr lang="en-US" sz="2400" b="1" dirty="0">
                          <a:solidFill>
                            <a:srgbClr val="FFFF00"/>
                          </a:solidFill>
                        </a:rPr>
                        <a:t>3.</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algn="l"/>
                      <a:r>
                        <a:rPr lang="en-US" sz="2400" b="1" dirty="0">
                          <a:solidFill>
                            <a:srgbClr val="FFFF00"/>
                          </a:solidFill>
                        </a:rPr>
                        <a:t>Supplementary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Font typeface="Arial" pitchFamily="34" charset="0"/>
                        <a:buChar char="•"/>
                      </a:pPr>
                      <a:r>
                        <a:rPr lang="en-US" sz="2400" b="1" dirty="0">
                          <a:solidFill>
                            <a:srgbClr val="FFFF00"/>
                          </a:solidFill>
                        </a:rPr>
                        <a:t>During the time of war and natural calamities like Tsunami,</a:t>
                      </a:r>
                      <a:r>
                        <a:rPr lang="en-US" sz="2400" b="1" baseline="0" dirty="0">
                          <a:solidFill>
                            <a:srgbClr val="FFFF00"/>
                          </a:solidFill>
                        </a:rPr>
                        <a:t> flood etc. the allotted expenditure are not always enough. Under these circumstances, a supplementary budget can be presented by the Government </a:t>
                      </a:r>
                      <a:endParaRPr lang="en-US" sz="24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3"/>
                  </a:ext>
                </a:extLst>
              </a:tr>
            </a:tbl>
          </a:graphicData>
        </a:graphic>
      </p:graphicFrame>
      <p:sp>
        <p:nvSpPr>
          <p:cNvPr id="5" name="Right Arrow 4"/>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879689426"/>
      </p:ext>
    </p:extLst>
  </p:cSld>
  <p:clrMapOvr>
    <a:masterClrMapping/>
  </p:clrMapOvr>
  <mc:AlternateContent xmlns:mc="http://schemas.openxmlformats.org/markup-compatibility/2006" xmlns:p14="http://schemas.microsoft.com/office/powerpoint/2010/main">
    <mc:Choice Requires="p14">
      <p:transition spd="slow" p14:dur="2000" advTm="99343"/>
    </mc:Choice>
    <mc:Fallback xmlns="">
      <p:transition spd="slow" advTm="993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67047947"/>
              </p:ext>
            </p:extLst>
          </p:nvPr>
        </p:nvGraphicFramePr>
        <p:xfrm>
          <a:off x="228600" y="137160"/>
          <a:ext cx="11811000" cy="6644640"/>
        </p:xfrm>
        <a:graphic>
          <a:graphicData uri="http://schemas.openxmlformats.org/drawingml/2006/table">
            <a:tbl>
              <a:tblPr firstRow="1" bandRow="1">
                <a:effectLst>
                  <a:innerShdw blurRad="63500" dist="50800" dir="5400000">
                    <a:prstClr val="black">
                      <a:alpha val="50000"/>
                    </a:prstClr>
                  </a:innerShdw>
                </a:effectLst>
                <a:tableStyleId>{BC89EF96-8CEA-46FF-86C4-4CE0E7609802}</a:tableStyleId>
              </a:tblPr>
              <a:tblGrid>
                <a:gridCol w="926353">
                  <a:extLst>
                    <a:ext uri="{9D8B030D-6E8A-4147-A177-3AD203B41FA5}">
                      <a16:colId xmlns:a16="http://schemas.microsoft.com/office/drawing/2014/main" val="20000"/>
                    </a:ext>
                  </a:extLst>
                </a:gridCol>
                <a:gridCol w="2084294">
                  <a:extLst>
                    <a:ext uri="{9D8B030D-6E8A-4147-A177-3AD203B41FA5}">
                      <a16:colId xmlns:a16="http://schemas.microsoft.com/office/drawing/2014/main" val="20001"/>
                    </a:ext>
                  </a:extLst>
                </a:gridCol>
                <a:gridCol w="8800353">
                  <a:extLst>
                    <a:ext uri="{9D8B030D-6E8A-4147-A177-3AD203B41FA5}">
                      <a16:colId xmlns:a16="http://schemas.microsoft.com/office/drawing/2014/main" val="20002"/>
                    </a:ext>
                  </a:extLst>
                </a:gridCol>
              </a:tblGrid>
              <a:tr h="2519214">
                <a:tc>
                  <a:txBody>
                    <a:bodyPr/>
                    <a:lstStyle/>
                    <a:p>
                      <a:pPr algn="l"/>
                      <a:r>
                        <a:rPr lang="en-US" sz="2200" b="1" dirty="0">
                          <a:solidFill>
                            <a:srgbClr val="FFFF00"/>
                          </a:solidFill>
                        </a:rPr>
                        <a:t>4.</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sz="2200" b="1" dirty="0">
                          <a:solidFill>
                            <a:srgbClr val="FFFF00"/>
                          </a:solidFill>
                        </a:rPr>
                        <a:t>Vote - on -  Account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marL="342900" indent="-342900" algn="l">
                        <a:buFont typeface="Arial" pitchFamily="34" charset="0"/>
                        <a:buChar char="•"/>
                      </a:pPr>
                      <a:r>
                        <a:rPr lang="en-US" sz="2200" b="1" dirty="0">
                          <a:solidFill>
                            <a:srgbClr val="FFFF00"/>
                          </a:solidFill>
                        </a:rPr>
                        <a:t>Usually budget are presented in the middle of the year. </a:t>
                      </a:r>
                    </a:p>
                    <a:p>
                      <a:pPr marL="342900" indent="-342900" algn="l">
                        <a:buFont typeface="Arial" pitchFamily="34" charset="0"/>
                        <a:buChar char="•"/>
                      </a:pPr>
                      <a:r>
                        <a:rPr lang="en-US" sz="2200" b="1" dirty="0">
                          <a:solidFill>
                            <a:srgbClr val="FFFF00"/>
                          </a:solidFill>
                        </a:rPr>
                        <a:t>The reason may be political in Nature </a:t>
                      </a:r>
                    </a:p>
                    <a:p>
                      <a:pPr marL="342900" indent="-342900" algn="l">
                        <a:buFont typeface="Arial" pitchFamily="34" charset="0"/>
                        <a:buChar char="•"/>
                      </a:pPr>
                      <a:r>
                        <a:rPr lang="en-US" sz="2200" b="1" dirty="0">
                          <a:solidFill>
                            <a:srgbClr val="FFFF00"/>
                          </a:solidFill>
                        </a:rPr>
                        <a:t>The existing Government may or may not continue for the year.</a:t>
                      </a:r>
                    </a:p>
                    <a:p>
                      <a:pPr marL="342900" indent="-342900" algn="l">
                        <a:buFont typeface="Arial" pitchFamily="34" charset="0"/>
                        <a:buChar char="•"/>
                      </a:pPr>
                      <a:r>
                        <a:rPr lang="en-US" sz="2200" b="1" dirty="0">
                          <a:solidFill>
                            <a:srgbClr val="FFFF00"/>
                          </a:solidFill>
                        </a:rPr>
                        <a:t>On account of the fact that</a:t>
                      </a:r>
                      <a:r>
                        <a:rPr lang="en-US" sz="2200" b="1" baseline="0" dirty="0">
                          <a:solidFill>
                            <a:srgbClr val="FFFF00"/>
                          </a:solidFill>
                        </a:rPr>
                        <a:t> elections are due then the Government places a ‘lame duck budget’. This is called Vote on Budget. </a:t>
                      </a:r>
                    </a:p>
                    <a:p>
                      <a:pPr marL="342900" indent="-342900" algn="l">
                        <a:buFont typeface="Arial" pitchFamily="34" charset="0"/>
                        <a:buChar char="•"/>
                      </a:pPr>
                      <a:r>
                        <a:rPr lang="en-US" sz="2200" b="1" dirty="0">
                          <a:solidFill>
                            <a:srgbClr val="FFFF00"/>
                          </a:solidFill>
                        </a:rPr>
                        <a:t>The Government gets permission from the parliament to incur expenditure on necessary items. (from both the houses) </a:t>
                      </a:r>
                    </a:p>
                    <a:p>
                      <a:pPr marL="342900" indent="-342900" algn="l">
                        <a:buFont typeface="Arial" pitchFamily="34" charset="0"/>
                        <a:buChar char="•"/>
                      </a:pPr>
                      <a:r>
                        <a:rPr lang="en-US" sz="2200" b="1" dirty="0">
                          <a:solidFill>
                            <a:srgbClr val="FFFF00"/>
                          </a:solidFill>
                        </a:rPr>
                        <a:t>The budget is sanctioned for not more than two months..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val="10000"/>
                  </a:ext>
                </a:extLst>
              </a:tr>
              <a:tr h="1605653">
                <a:tc>
                  <a:txBody>
                    <a:bodyPr/>
                    <a:lstStyle/>
                    <a:p>
                      <a:pPr algn="l"/>
                      <a:r>
                        <a:rPr lang="en-US" sz="2200" b="1" dirty="0">
                          <a:solidFill>
                            <a:srgbClr val="FFFF00"/>
                          </a:solidFill>
                        </a:rPr>
                        <a:t>5.</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sz="2200" b="1" dirty="0">
                          <a:solidFill>
                            <a:srgbClr val="FFFF00"/>
                          </a:solidFill>
                        </a:rPr>
                        <a:t>Zero</a:t>
                      </a:r>
                      <a:r>
                        <a:rPr lang="en-US" sz="2200" b="1" baseline="0" dirty="0">
                          <a:solidFill>
                            <a:srgbClr val="FFFF00"/>
                          </a:solidFill>
                        </a:rPr>
                        <a:t> base Budget</a:t>
                      </a: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marL="342900" indent="-342900" algn="l">
                        <a:buFont typeface="Arial" pitchFamily="34" charset="0"/>
                        <a:buChar char="•"/>
                      </a:pPr>
                      <a:r>
                        <a:rPr lang="en-US" sz="2200" b="1" dirty="0">
                          <a:solidFill>
                            <a:srgbClr val="FFFF00"/>
                          </a:solidFill>
                        </a:rPr>
                        <a:t>The Indian Government presented this in 1987 – 88</a:t>
                      </a:r>
                    </a:p>
                    <a:p>
                      <a:pPr marL="342900" indent="-342900" algn="l">
                        <a:buFont typeface="Arial" pitchFamily="34" charset="0"/>
                        <a:buChar char="•"/>
                      </a:pPr>
                      <a:r>
                        <a:rPr lang="en-US" sz="2200" b="1" dirty="0">
                          <a:solidFill>
                            <a:srgbClr val="FFFF00"/>
                          </a:solidFill>
                        </a:rPr>
                        <a:t>It</a:t>
                      </a:r>
                      <a:r>
                        <a:rPr lang="en-US" sz="2200" b="1" baseline="0" dirty="0">
                          <a:solidFill>
                            <a:srgbClr val="FFFF00"/>
                          </a:solidFill>
                        </a:rPr>
                        <a:t> was initiated in the Department of science and Technology in 1983.</a:t>
                      </a:r>
                    </a:p>
                    <a:p>
                      <a:pPr marL="342900" indent="-342900" algn="l">
                        <a:buFont typeface="Arial" pitchFamily="34" charset="0"/>
                        <a:buChar char="•"/>
                      </a:pPr>
                      <a:r>
                        <a:rPr lang="en-US" sz="2200" b="1" baseline="0" dirty="0">
                          <a:solidFill>
                            <a:srgbClr val="FFFF00"/>
                          </a:solidFill>
                        </a:rPr>
                        <a:t>It is a method of budgeting in which all expenses must be justified for each new period. </a:t>
                      </a:r>
                    </a:p>
                    <a:p>
                      <a:pPr marL="342900" indent="-342900" algn="l">
                        <a:buFont typeface="Arial" pitchFamily="34" charset="0"/>
                        <a:buChar char="•"/>
                      </a:pPr>
                      <a:r>
                        <a:rPr lang="en-US" sz="2200" b="1" baseline="0" dirty="0">
                          <a:solidFill>
                            <a:srgbClr val="FFFF00"/>
                          </a:solidFill>
                        </a:rPr>
                        <a:t>Every function is analyzed for its needs and costs </a:t>
                      </a: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val="10001"/>
                  </a:ext>
                </a:extLst>
              </a:tr>
              <a:tr h="1910173">
                <a:tc>
                  <a:txBody>
                    <a:bodyPr/>
                    <a:lstStyle/>
                    <a:p>
                      <a:pPr algn="l"/>
                      <a:r>
                        <a:rPr lang="en-US" sz="2200" b="1" dirty="0">
                          <a:solidFill>
                            <a:srgbClr val="FFFF00"/>
                          </a:solidFill>
                        </a:rPr>
                        <a:t>6.</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algn="l"/>
                      <a:r>
                        <a:rPr lang="en-US" sz="2200" b="1" dirty="0">
                          <a:solidFill>
                            <a:srgbClr val="FFFF00"/>
                          </a:solidFill>
                        </a:rPr>
                        <a:t>Performance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tc>
                  <a:txBody>
                    <a:bodyPr/>
                    <a:lstStyle/>
                    <a:p>
                      <a:pPr marL="342900" indent="-342900" algn="l">
                        <a:buFont typeface="Arial" pitchFamily="34" charset="0"/>
                        <a:buChar char="•"/>
                      </a:pPr>
                      <a:r>
                        <a:rPr lang="en-US" sz="2200" b="1" dirty="0">
                          <a:solidFill>
                            <a:srgbClr val="FFFF00"/>
                          </a:solidFill>
                        </a:rPr>
                        <a:t> When the outcome of any activity is taken as the base of any budget such budget is known as performance budget </a:t>
                      </a:r>
                    </a:p>
                    <a:p>
                      <a:pPr marL="342900" indent="-342900" algn="l">
                        <a:buFont typeface="Arial" pitchFamily="34" charset="0"/>
                        <a:buChar char="•"/>
                      </a:pPr>
                      <a:r>
                        <a:rPr lang="en-US" sz="2200" b="1" dirty="0">
                          <a:solidFill>
                            <a:srgbClr val="FFFF00"/>
                          </a:solidFill>
                        </a:rPr>
                        <a:t>It was made first by USA</a:t>
                      </a:r>
                    </a:p>
                    <a:p>
                      <a:pPr marL="342900" indent="-342900" algn="l">
                        <a:buFont typeface="Arial" pitchFamily="34" charset="0"/>
                        <a:buChar char="•"/>
                      </a:pPr>
                      <a:r>
                        <a:rPr lang="en-US" sz="2200" b="1" dirty="0">
                          <a:solidFill>
                            <a:srgbClr val="FFFF00"/>
                          </a:solidFill>
                        </a:rPr>
                        <a:t>The Government should tell ’What is done’ how much done’ for the betterment of the people. </a:t>
                      </a:r>
                    </a:p>
                    <a:p>
                      <a:pPr marL="342900" indent="-342900" algn="l">
                        <a:buFont typeface="Arial" pitchFamily="34" charset="0"/>
                        <a:buChar char="•"/>
                      </a:pPr>
                      <a:r>
                        <a:rPr lang="en-US" sz="2200" b="1" dirty="0">
                          <a:solidFill>
                            <a:srgbClr val="FFFF00"/>
                          </a:solidFill>
                        </a:rPr>
                        <a:t>It is also known as ‘outcome budget’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slope"/>
                      <a:lightRig rig="flood" dir="t"/>
                    </a:cell3D>
                  </a:tcPr>
                </a:tc>
                <a:extLst>
                  <a:ext uri="{0D108BD9-81ED-4DB2-BD59-A6C34878D82A}">
                    <a16:rowId xmlns:a16="http://schemas.microsoft.com/office/drawing/2014/main" val="10002"/>
                  </a:ext>
                </a:extLst>
              </a:tr>
            </a:tbl>
          </a:graphicData>
        </a:graphic>
      </p:graphicFrame>
    </p:spTree>
    <p:custDataLst>
      <p:tags r:id="rId1"/>
    </p:custDataLst>
    <p:extLst>
      <p:ext uri="{BB962C8B-B14F-4D97-AF65-F5344CB8AC3E}">
        <p14:creationId xmlns:p14="http://schemas.microsoft.com/office/powerpoint/2010/main" val="1907476151"/>
      </p:ext>
    </p:extLst>
  </p:cSld>
  <p:clrMapOvr>
    <a:masterClrMapping/>
  </p:clrMapOvr>
  <mc:AlternateContent xmlns:mc="http://schemas.openxmlformats.org/markup-compatibility/2006" xmlns:p14="http://schemas.microsoft.com/office/powerpoint/2010/main">
    <mc:Choice Requires="p14">
      <p:transition spd="slow" p14:dur="2000" advTm="157344"/>
    </mc:Choice>
    <mc:Fallback xmlns="">
      <p:transition spd="slow" advTm="1573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4495800" y="990600"/>
            <a:ext cx="2590800" cy="533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n>
                  <a:solidFill>
                    <a:schemeClr val="bg1"/>
                  </a:solidFill>
                </a:ln>
                <a:solidFill>
                  <a:srgbClr val="FF0000"/>
                </a:solidFill>
              </a:rPr>
              <a:t>BUDGE</a:t>
            </a:r>
            <a:r>
              <a:rPr lang="en-US" sz="4800" dirty="0">
                <a:ln>
                  <a:solidFill>
                    <a:schemeClr val="bg1"/>
                  </a:solidFill>
                </a:ln>
                <a:solidFill>
                  <a:srgbClr val="FF0000"/>
                </a:solidFill>
              </a:rPr>
              <a:t>T</a:t>
            </a:r>
            <a:endParaRPr lang="en-US" sz="1600" dirty="0">
              <a:ln>
                <a:solidFill>
                  <a:schemeClr val="bg1"/>
                </a:solidFill>
              </a:ln>
              <a:solidFill>
                <a:srgbClr val="FF0000"/>
              </a:solidFill>
            </a:endParaRPr>
          </a:p>
        </p:txBody>
      </p:sp>
      <p:sp>
        <p:nvSpPr>
          <p:cNvPr id="9" name="Rounded Rectangle 8"/>
          <p:cNvSpPr/>
          <p:nvPr/>
        </p:nvSpPr>
        <p:spPr>
          <a:xfrm>
            <a:off x="228600" y="2590800"/>
            <a:ext cx="5127171"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r>
              <a:rPr lang="en-US" sz="2800" b="1" dirty="0">
                <a:ln>
                  <a:solidFill>
                    <a:schemeClr val="bg1"/>
                  </a:solidFill>
                </a:ln>
                <a:solidFill>
                  <a:srgbClr val="FF0000"/>
                </a:solidFill>
              </a:rPr>
              <a:t>BALANCED</a:t>
            </a:r>
          </a:p>
          <a:p>
            <a:pPr algn="ctr"/>
            <a:r>
              <a:rPr lang="en-US" sz="2000" b="1" dirty="0">
                <a:solidFill>
                  <a:srgbClr val="FF0000"/>
                </a:solidFill>
              </a:rPr>
              <a:t>It is a situation in which  estimated revenue of the Government during the  Year is equal to its anticipated expenditure </a:t>
            </a:r>
          </a:p>
          <a:p>
            <a:pPr algn="ctr"/>
            <a:endParaRPr lang="en-US" sz="1600" dirty="0"/>
          </a:p>
        </p:txBody>
      </p:sp>
      <p:sp>
        <p:nvSpPr>
          <p:cNvPr id="22" name="Rounded Rectangle 21"/>
          <p:cNvSpPr/>
          <p:nvPr/>
        </p:nvSpPr>
        <p:spPr>
          <a:xfrm>
            <a:off x="6324600" y="2590800"/>
            <a:ext cx="54864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a:p>
            <a:pPr algn="ctr"/>
            <a:endParaRPr lang="en-US" sz="2400" b="1" dirty="0">
              <a:solidFill>
                <a:srgbClr val="FF0000"/>
              </a:solidFill>
            </a:endParaRPr>
          </a:p>
          <a:p>
            <a:pPr algn="ctr"/>
            <a:r>
              <a:rPr lang="en-US" sz="2800" b="1" dirty="0">
                <a:ln>
                  <a:solidFill>
                    <a:schemeClr val="bg1"/>
                  </a:solidFill>
                </a:ln>
                <a:solidFill>
                  <a:srgbClr val="FF0000"/>
                </a:solidFill>
              </a:rPr>
              <a:t>UNBALANCED</a:t>
            </a:r>
          </a:p>
          <a:p>
            <a:pPr algn="ctr"/>
            <a:r>
              <a:rPr lang="en-US" sz="2000" b="1" dirty="0">
                <a:solidFill>
                  <a:srgbClr val="FF0000"/>
                </a:solidFill>
              </a:rPr>
              <a:t>The Budget in which revenue and expenditure are not equal to each other is known as unbalanced budget </a:t>
            </a:r>
          </a:p>
          <a:p>
            <a:endParaRPr lang="en-US" sz="2400" b="1" dirty="0">
              <a:solidFill>
                <a:srgbClr val="FF0000"/>
              </a:solidFill>
            </a:endParaRPr>
          </a:p>
          <a:p>
            <a:pPr>
              <a:buNone/>
            </a:pPr>
            <a:endParaRPr lang="en-US" sz="1600" dirty="0"/>
          </a:p>
        </p:txBody>
      </p:sp>
      <p:sp>
        <p:nvSpPr>
          <p:cNvPr id="11" name="Rounded Rectangle 10"/>
          <p:cNvSpPr/>
          <p:nvPr/>
        </p:nvSpPr>
        <p:spPr>
          <a:xfrm>
            <a:off x="2286000" y="5334000"/>
            <a:ext cx="48006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	</a:t>
            </a:r>
            <a:r>
              <a:rPr lang="en-US" sz="2800" b="1" dirty="0">
                <a:ln>
                  <a:solidFill>
                    <a:schemeClr val="bg1"/>
                  </a:solidFill>
                </a:ln>
                <a:solidFill>
                  <a:srgbClr val="FF0000"/>
                </a:solidFill>
              </a:rPr>
              <a:t>SURPLUS</a:t>
            </a:r>
          </a:p>
          <a:p>
            <a:pPr algn="ctr"/>
            <a:r>
              <a:rPr lang="en-US" sz="2000" b="1" dirty="0">
                <a:solidFill>
                  <a:srgbClr val="FF0000"/>
                </a:solidFill>
              </a:rPr>
              <a:t>The estimated revenues of the year are greater than anticipated expenditure </a:t>
            </a:r>
          </a:p>
        </p:txBody>
      </p:sp>
      <p:sp>
        <p:nvSpPr>
          <p:cNvPr id="13" name="Rounded Rectangle 12"/>
          <p:cNvSpPr/>
          <p:nvPr/>
        </p:nvSpPr>
        <p:spPr>
          <a:xfrm>
            <a:off x="7315200" y="5410200"/>
            <a:ext cx="4800600" cy="1447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n>
                  <a:solidFill>
                    <a:schemeClr val="bg1"/>
                  </a:solidFill>
                </a:ln>
                <a:solidFill>
                  <a:srgbClr val="FF0000"/>
                </a:solidFill>
              </a:rPr>
              <a:t>DEFICIT</a:t>
            </a:r>
          </a:p>
          <a:p>
            <a:pPr algn="ctr"/>
            <a:r>
              <a:rPr lang="en-US" sz="2000" b="1" dirty="0">
                <a:solidFill>
                  <a:srgbClr val="FF0000"/>
                </a:solidFill>
              </a:rPr>
              <a:t>The estimated Government expenditure is more than expected revenue</a:t>
            </a:r>
          </a:p>
        </p:txBody>
      </p:sp>
      <p:cxnSp>
        <p:nvCxnSpPr>
          <p:cNvPr id="33" name="Straight Arrow Connector 32"/>
          <p:cNvCxnSpPr/>
          <p:nvPr/>
        </p:nvCxnSpPr>
        <p:spPr>
          <a:xfrm>
            <a:off x="2792185" y="1905000"/>
            <a:ext cx="1"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2792185" y="1905000"/>
            <a:ext cx="627561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791200" y="1524000"/>
            <a:ext cx="0" cy="3810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4876800" y="4572000"/>
            <a:ext cx="487680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a:off x="9753600" y="4572000"/>
            <a:ext cx="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4876800" y="4572000"/>
            <a:ext cx="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458200" y="4038600"/>
            <a:ext cx="0" cy="5334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9067800" y="1905000"/>
            <a:ext cx="1"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2133600" y="76200"/>
            <a:ext cx="13716000" cy="646331"/>
          </a:xfrm>
          <a:prstGeom prst="rect">
            <a:avLst/>
          </a:prstGeom>
          <a:noFill/>
        </p:spPr>
        <p:txBody>
          <a:bodyPr wrap="square" rtlCol="0">
            <a:spAutoFit/>
          </a:bodyPr>
          <a:lstStyle/>
          <a:p>
            <a:r>
              <a:rPr lang="en-US" sz="3600" b="1" dirty="0">
                <a:ln>
                  <a:solidFill>
                    <a:srgbClr val="FF0000"/>
                  </a:solidFill>
                </a:ln>
                <a:latin typeface="Algerian" pitchFamily="82" charset="0"/>
              </a:rPr>
              <a:t>BALANCED VS  UNBALANCED BUDGET</a:t>
            </a:r>
          </a:p>
        </p:txBody>
      </p:sp>
      <p:sp>
        <p:nvSpPr>
          <p:cNvPr id="63" name="Right Arrow 62"/>
          <p:cNvSpPr/>
          <p:nvPr/>
        </p:nvSpPr>
        <p:spPr>
          <a:xfrm>
            <a:off x="-34584" y="2286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240150627"/>
      </p:ext>
    </p:extLst>
  </p:cSld>
  <p:clrMapOvr>
    <a:masterClrMapping/>
  </p:clrMapOvr>
  <mc:AlternateContent xmlns:mc="http://schemas.openxmlformats.org/markup-compatibility/2006" xmlns:p14="http://schemas.microsoft.com/office/powerpoint/2010/main">
    <mc:Choice Requires="p14">
      <p:transition spd="slow" p14:dur="2000" advTm="91113"/>
    </mc:Choice>
    <mc:Fallback xmlns="">
      <p:transition spd="slow" advTm="91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1000"/>
                                        <p:tgtEl>
                                          <p:spTgt spid="63"/>
                                        </p:tgtEl>
                                      </p:cBhvr>
                                    </p:animEffect>
                                    <p:anim calcmode="lin" valueType="num">
                                      <p:cBhvr>
                                        <p:cTn id="8" dur="1000" fill="hold"/>
                                        <p:tgtEl>
                                          <p:spTgt spid="63"/>
                                        </p:tgtEl>
                                        <p:attrNameLst>
                                          <p:attrName>ppt_x</p:attrName>
                                        </p:attrNameLst>
                                      </p:cBhvr>
                                      <p:tavLst>
                                        <p:tav tm="0">
                                          <p:val>
                                            <p:strVal val="#ppt_x"/>
                                          </p:val>
                                        </p:tav>
                                        <p:tav tm="100000">
                                          <p:val>
                                            <p:strVal val="#ppt_x"/>
                                          </p:val>
                                        </p:tav>
                                      </p:tavLst>
                                    </p:anim>
                                    <p:anim calcmode="lin" valueType="num">
                                      <p:cBhvr>
                                        <p:cTn id="9"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2000"/>
                                        <p:tgtEl>
                                          <p:spTgt spid="8"/>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par>
                                <p:cTn id="18" presetID="21" presetClass="entr" presetSubtype="1"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heel(1)">
                                      <p:cBhvr>
                                        <p:cTn id="20" dur="2000"/>
                                        <p:tgtEl>
                                          <p:spTgt spid="22"/>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2000"/>
                                        <p:tgtEl>
                                          <p:spTgt spid="11"/>
                                        </p:tgtEl>
                                      </p:cBhvr>
                                    </p:animEffect>
                                  </p:childTnLst>
                                </p:cTn>
                              </p:par>
                              <p:par>
                                <p:cTn id="24" presetID="21" presetClass="entr" presetSubtype="1"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par>
                                <p:cTn id="27" presetID="21" presetClass="entr" presetSubtype="1" fill="hold"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wheel(1)">
                                      <p:cBhvr>
                                        <p:cTn id="29" dur="2000"/>
                                        <p:tgtEl>
                                          <p:spTgt spid="33"/>
                                        </p:tgtEl>
                                      </p:cBhvr>
                                    </p:animEffect>
                                  </p:childTnLst>
                                </p:cTn>
                              </p:par>
                              <p:par>
                                <p:cTn id="30" presetID="21" presetClass="entr" presetSubtype="1"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heel(1)">
                                      <p:cBhvr>
                                        <p:cTn id="32" dur="2000"/>
                                        <p:tgtEl>
                                          <p:spTgt spid="43"/>
                                        </p:tgtEl>
                                      </p:cBhvr>
                                    </p:animEffect>
                                  </p:childTnLst>
                                </p:cTn>
                              </p:par>
                              <p:par>
                                <p:cTn id="33" presetID="21" presetClass="entr" presetSubtype="1" fill="hold" nodeType="with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heel(1)">
                                      <p:cBhvr>
                                        <p:cTn id="35" dur="2000"/>
                                        <p:tgtEl>
                                          <p:spTgt spid="48"/>
                                        </p:tgtEl>
                                      </p:cBhvr>
                                    </p:animEffect>
                                  </p:childTnLst>
                                </p:cTn>
                              </p:par>
                              <p:par>
                                <p:cTn id="36" presetID="21" presetClass="entr" presetSubtype="1" fill="hold" nodeType="with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heel(1)">
                                      <p:cBhvr>
                                        <p:cTn id="38" dur="2000"/>
                                        <p:tgtEl>
                                          <p:spTgt spid="49"/>
                                        </p:tgtEl>
                                      </p:cBhvr>
                                    </p:animEffect>
                                  </p:childTnLst>
                                </p:cTn>
                              </p:par>
                              <p:par>
                                <p:cTn id="39" presetID="21" presetClass="entr" presetSubtype="1"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wheel(1)">
                                      <p:cBhvr>
                                        <p:cTn id="41" dur="2000"/>
                                        <p:tgtEl>
                                          <p:spTgt spid="50"/>
                                        </p:tgtEl>
                                      </p:cBhvr>
                                    </p:animEffect>
                                  </p:childTnLst>
                                </p:cTn>
                              </p:par>
                              <p:par>
                                <p:cTn id="42" presetID="21" presetClass="entr" presetSubtype="1" fill="hold" nodeType="with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wheel(1)">
                                      <p:cBhvr>
                                        <p:cTn id="44" dur="2000"/>
                                        <p:tgtEl>
                                          <p:spTgt spid="52"/>
                                        </p:tgtEl>
                                      </p:cBhvr>
                                    </p:animEffect>
                                  </p:childTnLst>
                                </p:cTn>
                              </p:par>
                              <p:par>
                                <p:cTn id="45" presetID="21" presetClass="entr" presetSubtype="1" fill="hold" nodeType="withEffect">
                                  <p:stCondLst>
                                    <p:cond delay="0"/>
                                  </p:stCondLst>
                                  <p:childTnLst>
                                    <p:set>
                                      <p:cBhvr>
                                        <p:cTn id="46" dur="1" fill="hold">
                                          <p:stCondLst>
                                            <p:cond delay="0"/>
                                          </p:stCondLst>
                                        </p:cTn>
                                        <p:tgtEl>
                                          <p:spTgt spid="54"/>
                                        </p:tgtEl>
                                        <p:attrNameLst>
                                          <p:attrName>style.visibility</p:attrName>
                                        </p:attrNameLst>
                                      </p:cBhvr>
                                      <p:to>
                                        <p:strVal val="visible"/>
                                      </p:to>
                                    </p:set>
                                    <p:animEffect transition="in" filter="wheel(1)">
                                      <p:cBhvr>
                                        <p:cTn id="47" dur="2000"/>
                                        <p:tgtEl>
                                          <p:spTgt spid="54"/>
                                        </p:tgtEl>
                                      </p:cBhvr>
                                    </p:animEffect>
                                  </p:childTnLst>
                                </p:cTn>
                              </p:par>
                              <p:par>
                                <p:cTn id="48" presetID="21" presetClass="entr" presetSubtype="1" fill="hold" nodeType="withEffect">
                                  <p:stCondLst>
                                    <p:cond delay="0"/>
                                  </p:stCondLst>
                                  <p:childTnLst>
                                    <p:set>
                                      <p:cBhvr>
                                        <p:cTn id="49" dur="1" fill="hold">
                                          <p:stCondLst>
                                            <p:cond delay="0"/>
                                          </p:stCondLst>
                                        </p:cTn>
                                        <p:tgtEl>
                                          <p:spTgt spid="59"/>
                                        </p:tgtEl>
                                        <p:attrNameLst>
                                          <p:attrName>style.visibility</p:attrName>
                                        </p:attrNameLst>
                                      </p:cBhvr>
                                      <p:to>
                                        <p:strVal val="visible"/>
                                      </p:to>
                                    </p:set>
                                    <p:animEffect transition="in" filter="wheel(1)">
                                      <p:cBhvr>
                                        <p:cTn id="50" dur="2000"/>
                                        <p:tgtEl>
                                          <p:spTgt spid="59"/>
                                        </p:tgtEl>
                                      </p:cBhvr>
                                    </p:animEffect>
                                  </p:childTnLst>
                                </p:cTn>
                              </p:par>
                              <p:par>
                                <p:cTn id="51" presetID="21" presetClass="entr" presetSubtype="1" fill="hold" grpId="0" nodeType="withEffect">
                                  <p:stCondLst>
                                    <p:cond delay="0"/>
                                  </p:stCondLst>
                                  <p:childTnLst>
                                    <p:set>
                                      <p:cBhvr>
                                        <p:cTn id="52" dur="1" fill="hold">
                                          <p:stCondLst>
                                            <p:cond delay="0"/>
                                          </p:stCondLst>
                                        </p:cTn>
                                        <p:tgtEl>
                                          <p:spTgt spid="60"/>
                                        </p:tgtEl>
                                        <p:attrNameLst>
                                          <p:attrName>style.visibility</p:attrName>
                                        </p:attrNameLst>
                                      </p:cBhvr>
                                      <p:to>
                                        <p:strVal val="visible"/>
                                      </p:to>
                                    </p:set>
                                    <p:animEffect transition="in" filter="wheel(1)">
                                      <p:cBhvr>
                                        <p:cTn id="53" dur="20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animBg="1"/>
      <p:bldP spid="11" grpId="0" animBg="1"/>
      <p:bldP spid="13" grpId="0" animBg="1"/>
      <p:bldP spid="60" grpId="0"/>
      <p:bldP spid="63"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3"/>
          <a:srcRect/>
          <a:stretch>
            <a:fillRect/>
          </a:stretch>
        </p:blipFill>
        <p:spPr bwMode="auto">
          <a:xfrm>
            <a:off x="406400" y="381001"/>
            <a:ext cx="11480800" cy="5867399"/>
          </a:xfrm>
          <a:prstGeom prst="rect">
            <a:avLst/>
          </a:prstGeom>
          <a:ln w="228600" cap="sq" cmpd="thickThin">
            <a:solidFill>
              <a:srgbClr val="000000"/>
            </a:solidFill>
            <a:prstDash val="solid"/>
            <a:miter lim="800000"/>
          </a:ln>
          <a:effectLst>
            <a:innerShdw blurRad="76200">
              <a:srgbClr val="000000"/>
            </a:innerShdw>
          </a:effectLst>
        </p:spPr>
      </p:pic>
    </p:spTree>
    <p:custDataLst>
      <p:tags r:id="rId1"/>
    </p:custDataLst>
    <p:extLst>
      <p:ext uri="{BB962C8B-B14F-4D97-AF65-F5344CB8AC3E}">
        <p14:creationId xmlns:p14="http://schemas.microsoft.com/office/powerpoint/2010/main" val="716966756"/>
      </p:ext>
    </p:extLst>
  </p:cSld>
  <p:clrMapOvr>
    <a:masterClrMapping/>
  </p:clrMapOvr>
  <mc:AlternateContent xmlns:mc="http://schemas.openxmlformats.org/markup-compatibility/2006" xmlns:p14="http://schemas.microsoft.com/office/powerpoint/2010/main">
    <mc:Choice Requires="p14">
      <p:transition spd="slow" p14:dur="2000" advTm="39795"/>
    </mc:Choice>
    <mc:Fallback xmlns="">
      <p:transition spd="slow" advTm="397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775" y="143933"/>
            <a:ext cx="10131425" cy="1456267"/>
          </a:xfrm>
        </p:spPr>
        <p:txBody>
          <a:bodyPr>
            <a:normAutofit/>
          </a:bodyPr>
          <a:lstStyle/>
          <a:p>
            <a:pPr algn="ctr"/>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Learning</a:t>
            </a:r>
            <a:r>
              <a:rPr lang="en-US" sz="6600" b="1" dirty="0">
                <a:ln w="3175" cmpd="sng">
                  <a:solidFill>
                    <a:srgbClr val="FF0000"/>
                  </a:solidFill>
                </a:ln>
                <a:effectLst>
                  <a:outerShdw blurRad="38100" dist="38100" dir="2700000" algn="tl">
                    <a:srgbClr val="000000">
                      <a:alpha val="43137"/>
                    </a:srgbClr>
                  </a:outerShdw>
                </a:effectLst>
                <a:latin typeface="Algerian" pitchFamily="82" charset="0"/>
              </a:rPr>
              <a:t> </a:t>
            </a:r>
            <a:r>
              <a:rPr lang="en-US" sz="5400" b="1" dirty="0">
                <a:ln w="3175" cmpd="sng">
                  <a:solidFill>
                    <a:srgbClr val="FF0000"/>
                  </a:solidFill>
                </a:ln>
                <a:effectLst>
                  <a:outerShdw blurRad="38100" dist="38100" dir="2700000" algn="tl">
                    <a:srgbClr val="000000">
                      <a:alpha val="43137"/>
                    </a:srgbClr>
                  </a:outerShdw>
                </a:effectLst>
                <a:latin typeface="Algerian" pitchFamily="82" charset="0"/>
              </a:rPr>
              <a:t>Objectives</a:t>
            </a:r>
            <a:endParaRPr lang="en-US" sz="6600" b="1" dirty="0">
              <a:ln w="3175" cmpd="sng">
                <a:solidFill>
                  <a:srgbClr val="FF0000"/>
                </a:solidFill>
              </a:ln>
              <a:effectLst>
                <a:outerShdw blurRad="38100" dist="38100" dir="2700000" algn="tl">
                  <a:srgbClr val="000000">
                    <a:alpha val="43137"/>
                  </a:srgbClr>
                </a:outerShdw>
              </a:effectLst>
              <a:latin typeface="Algerian" pitchFamily="82" charset="0"/>
            </a:endParaRPr>
          </a:p>
        </p:txBody>
      </p:sp>
      <p:sp>
        <p:nvSpPr>
          <p:cNvPr id="3" name="Content Placeholder 2"/>
          <p:cNvSpPr>
            <a:spLocks noGrp="1"/>
          </p:cNvSpPr>
          <p:nvPr>
            <p:ph idx="1"/>
          </p:nvPr>
        </p:nvSpPr>
        <p:spPr>
          <a:xfrm>
            <a:off x="609600" y="1935480"/>
            <a:ext cx="11353800" cy="3550920"/>
          </a:xfrm>
        </p:spPr>
        <p:txBody>
          <a:bodyPr>
            <a:noAutofit/>
          </a:bodyPr>
          <a:lstStyle/>
          <a:p>
            <a:pPr>
              <a:buFont typeface="Wingdings" pitchFamily="2" charset="2"/>
              <a:buChar char="v"/>
            </a:pPr>
            <a:r>
              <a:rPr lang="en-US" sz="2800" b="1" dirty="0">
                <a:solidFill>
                  <a:srgbClr val="FFFF00"/>
                </a:solidFill>
              </a:rPr>
              <a:t> </a:t>
            </a:r>
            <a:r>
              <a:rPr lang="en-US" sz="4000" b="1" dirty="0">
                <a:solidFill>
                  <a:srgbClr val="FFFF00"/>
                </a:solidFill>
              </a:rPr>
              <a:t>To understand the meaning and subject 	matter of 	Public Finance.</a:t>
            </a:r>
          </a:p>
          <a:p>
            <a:pPr>
              <a:buFont typeface="Wingdings" pitchFamily="2" charset="2"/>
              <a:buChar char="v"/>
            </a:pPr>
            <a:endParaRPr lang="en-US" sz="4000" b="1" dirty="0">
              <a:solidFill>
                <a:srgbClr val="FFFF00"/>
              </a:solidFill>
            </a:endParaRPr>
          </a:p>
          <a:p>
            <a:pPr>
              <a:buFont typeface="Wingdings" pitchFamily="2" charset="2"/>
              <a:buChar char="v"/>
            </a:pPr>
            <a:r>
              <a:rPr lang="en-US" sz="4000" b="1" dirty="0">
                <a:solidFill>
                  <a:srgbClr val="FFFF00"/>
                </a:solidFill>
              </a:rPr>
              <a:t> To understand the direct and indirect taxes. </a:t>
            </a:r>
          </a:p>
          <a:p>
            <a:pPr>
              <a:buFont typeface="Wingdings" pitchFamily="2" charset="2"/>
              <a:buChar char="v"/>
            </a:pPr>
            <a:endParaRPr lang="en-US" sz="4000" b="1" dirty="0">
              <a:solidFill>
                <a:srgbClr val="FFFF00"/>
              </a:solidFill>
            </a:endParaRPr>
          </a:p>
          <a:p>
            <a:pPr>
              <a:buFont typeface="Wingdings" pitchFamily="2" charset="2"/>
              <a:buChar char="v"/>
            </a:pPr>
            <a:r>
              <a:rPr lang="en-US" sz="4000" b="1" dirty="0">
                <a:solidFill>
                  <a:srgbClr val="FFFF00"/>
                </a:solidFill>
              </a:rPr>
              <a:t> To describe the functions of finance 	commission.</a:t>
            </a:r>
          </a:p>
        </p:txBody>
      </p:sp>
      <p:sp>
        <p:nvSpPr>
          <p:cNvPr id="6" name="Right Arrow 5"/>
          <p:cNvSpPr/>
          <p:nvPr/>
        </p:nvSpPr>
        <p:spPr>
          <a:xfrm>
            <a:off x="0" y="6858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20670879"/>
      </p:ext>
    </p:extLst>
  </p:cSld>
  <p:clrMapOvr>
    <a:masterClrMapping/>
  </p:clrMapOvr>
  <mc:AlternateContent xmlns:mc="http://schemas.openxmlformats.org/markup-compatibility/2006" xmlns:p14="http://schemas.microsoft.com/office/powerpoint/2010/main">
    <mc:Choice Requires="p14">
      <p:transition spd="slow" p14:dur="2000" advTm="25488"/>
    </mc:Choice>
    <mc:Fallback xmlns="">
      <p:transition spd="slow" advTm="2548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barn(inVertical)">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barn(inVertical)">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barn(inVertical)">
                                      <p:cBhvr>
                                        <p:cTn id="2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3429000"/>
            <a:ext cx="48006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6175" y="1447800"/>
            <a:ext cx="10131425" cy="3649133"/>
          </a:xfrm>
        </p:spPr>
        <p:txBody>
          <a:bodyPr>
            <a:normAutofit lnSpcReduction="10000"/>
          </a:bodyPr>
          <a:lstStyle/>
          <a:p>
            <a:pPr>
              <a:buNone/>
            </a:pPr>
            <a:r>
              <a:rPr lang="en-US" dirty="0"/>
              <a:t>				</a:t>
            </a:r>
            <a:r>
              <a:rPr lang="en-US" sz="2800" b="1" dirty="0">
                <a:solidFill>
                  <a:srgbClr val="FFFF00"/>
                </a:solidFill>
              </a:rPr>
              <a:t>It refers to the system through which the budget is prepared, enacted and executed. </a:t>
            </a:r>
          </a:p>
          <a:p>
            <a:pPr>
              <a:buNone/>
            </a:pPr>
            <a:r>
              <a:rPr lang="en-US" sz="2800" b="1" dirty="0">
                <a:solidFill>
                  <a:srgbClr val="FFFF00"/>
                </a:solidFill>
              </a:rPr>
              <a:t>	It is 3 in number. </a:t>
            </a:r>
          </a:p>
          <a:p>
            <a:pPr>
              <a:buNone/>
            </a:pPr>
            <a:r>
              <a:rPr lang="en-US" sz="2800" b="1" dirty="0">
                <a:solidFill>
                  <a:srgbClr val="FFFF00"/>
                </a:solidFill>
              </a:rPr>
              <a:t>			They are </a:t>
            </a:r>
          </a:p>
          <a:p>
            <a:pPr>
              <a:buNone/>
            </a:pPr>
            <a:r>
              <a:rPr lang="en-US" sz="2800" b="1" dirty="0">
                <a:solidFill>
                  <a:srgbClr val="FFFF00"/>
                </a:solidFill>
              </a:rPr>
              <a:t>				</a:t>
            </a:r>
            <a:r>
              <a:rPr lang="en-US" sz="2800" b="1" dirty="0">
                <a:solidFill>
                  <a:srgbClr val="FFFF00"/>
                </a:solidFill>
                <a:effectLst>
                  <a:outerShdw blurRad="38100" dist="38100" dir="2700000" algn="tl">
                    <a:srgbClr val="000000">
                      <a:alpha val="43137"/>
                    </a:srgbClr>
                  </a:outerShdw>
                </a:effectLst>
              </a:rPr>
              <a:t>1)	Preparation of the Budget</a:t>
            </a:r>
          </a:p>
          <a:p>
            <a:pPr>
              <a:buNone/>
            </a:pPr>
            <a:r>
              <a:rPr lang="en-US" sz="2800" b="1" dirty="0">
                <a:solidFill>
                  <a:srgbClr val="FFFF00"/>
                </a:solidFill>
                <a:effectLst>
                  <a:outerShdw blurRad="38100" dist="38100" dir="2700000" algn="tl">
                    <a:srgbClr val="000000">
                      <a:alpha val="43137"/>
                    </a:srgbClr>
                  </a:outerShdw>
                </a:effectLst>
              </a:rPr>
              <a:t>				2)	Presentation of the Budget</a:t>
            </a:r>
          </a:p>
          <a:p>
            <a:pPr>
              <a:buNone/>
            </a:pPr>
            <a:r>
              <a:rPr lang="en-US" sz="2800" b="1" dirty="0">
                <a:solidFill>
                  <a:srgbClr val="FFFF00"/>
                </a:solidFill>
                <a:effectLst>
                  <a:outerShdw blurRad="38100" dist="38100" dir="2700000" algn="tl">
                    <a:srgbClr val="000000">
                      <a:alpha val="43137"/>
                    </a:srgbClr>
                  </a:outerShdw>
                </a:effectLst>
              </a:rPr>
              <a:t>				3)	Execution of the Budget </a:t>
            </a:r>
          </a:p>
        </p:txBody>
      </p:sp>
      <p:sp>
        <p:nvSpPr>
          <p:cNvPr id="2" name="Title 1"/>
          <p:cNvSpPr>
            <a:spLocks noGrp="1"/>
          </p:cNvSpPr>
          <p:nvPr>
            <p:ph type="title"/>
          </p:nvPr>
        </p:nvSpPr>
        <p:spPr>
          <a:xfrm>
            <a:off x="1905000" y="-8467"/>
            <a:ext cx="10131425" cy="1456267"/>
          </a:xfrm>
        </p:spPr>
        <p:txBody>
          <a:bodyPr>
            <a:normAutofit/>
          </a:bodyPr>
          <a:lstStyle/>
          <a:p>
            <a:r>
              <a:rPr lang="en-US" sz="5400" b="1" u="sng" dirty="0">
                <a:ln w="3175" cmpd="sng">
                  <a:solidFill>
                    <a:srgbClr val="FF0000"/>
                  </a:solidFill>
                </a:ln>
                <a:latin typeface="Algerian" pitchFamily="82" charset="0"/>
              </a:rPr>
              <a:t>Budgetary Procedure </a:t>
            </a:r>
          </a:p>
        </p:txBody>
      </p:sp>
      <p:sp>
        <p:nvSpPr>
          <p:cNvPr id="5" name="Right Arrow 4"/>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964777632"/>
      </p:ext>
    </p:extLst>
  </p:cSld>
  <p:clrMapOvr>
    <a:masterClrMapping/>
  </p:clrMapOvr>
  <mc:AlternateContent xmlns:mc="http://schemas.openxmlformats.org/markup-compatibility/2006" xmlns:p14="http://schemas.microsoft.com/office/powerpoint/2010/main">
    <mc:Choice Requires="p14">
      <p:transition spd="slow" p14:dur="2000" advTm="43440"/>
    </mc:Choice>
    <mc:Fallback xmlns="">
      <p:transition spd="slow" advTm="4344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barn(inVertical)">
                                      <p:cBhvr>
                                        <p:cTn id="21" dur="500"/>
                                        <p:tgtEl>
                                          <p:spTgt spid="3">
                                            <p:txEl>
                                              <p:pRg st="1" end="1"/>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barn(inVertical)">
                                      <p:cBhvr>
                                        <p:cTn id="24" dur="500"/>
                                        <p:tgtEl>
                                          <p:spTgt spid="3">
                                            <p:txEl>
                                              <p:pRg st="2" end="2"/>
                                            </p:txEl>
                                          </p:spTgt>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barn(inVertical)">
                                      <p:cBhvr>
                                        <p:cTn id="33" dur="500"/>
                                        <p:tgtEl>
                                          <p:spTgt spid="3">
                                            <p:txEl>
                                              <p:pRg st="5" end="5"/>
                                            </p:txEl>
                                          </p:spTgt>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2" grpId="0"/>
      <p:bldP spid="5"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2841" y="0"/>
            <a:ext cx="518695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323950"/>
            <a:ext cx="5181600" cy="347530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76200"/>
            <a:ext cx="5181600" cy="317155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7370503"/>
      </p:ext>
    </p:extLst>
  </p:cSld>
  <p:clrMapOvr>
    <a:masterClrMapping/>
  </p:clrMapOvr>
  <mc:AlternateContent xmlns:mc="http://schemas.openxmlformats.org/markup-compatibility/2006" xmlns:p14="http://schemas.microsoft.com/office/powerpoint/2010/main">
    <mc:Choice Requires="p14">
      <p:transition spd="slow" p14:dur="2000" advTm="69023"/>
    </mc:Choice>
    <mc:Fallback xmlns="">
      <p:transition spd="slow" advTm="6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par>
                                <p:cTn id="10" presetID="31" presetClass="entr" presetSubtype="0" fill="hold" nodeType="withEffect">
                                  <p:stCondLst>
                                    <p:cond delay="0"/>
                                  </p:stCondLst>
                                  <p:childTnLst>
                                    <p:set>
                                      <p:cBhvr>
                                        <p:cTn id="11" dur="1" fill="hold">
                                          <p:stCondLst>
                                            <p:cond delay="0"/>
                                          </p:stCondLst>
                                        </p:cTn>
                                        <p:tgtEl>
                                          <p:spTgt spid="3076"/>
                                        </p:tgtEl>
                                        <p:attrNameLst>
                                          <p:attrName>style.visibility</p:attrName>
                                        </p:attrNameLst>
                                      </p:cBhvr>
                                      <p:to>
                                        <p:strVal val="visible"/>
                                      </p:to>
                                    </p:set>
                                    <p:anim calcmode="lin" valueType="num">
                                      <p:cBhvr>
                                        <p:cTn id="12" dur="1000" fill="hold"/>
                                        <p:tgtEl>
                                          <p:spTgt spid="3076"/>
                                        </p:tgtEl>
                                        <p:attrNameLst>
                                          <p:attrName>ppt_w</p:attrName>
                                        </p:attrNameLst>
                                      </p:cBhvr>
                                      <p:tavLst>
                                        <p:tav tm="0">
                                          <p:val>
                                            <p:fltVal val="0"/>
                                          </p:val>
                                        </p:tav>
                                        <p:tav tm="100000">
                                          <p:val>
                                            <p:strVal val="#ppt_w"/>
                                          </p:val>
                                        </p:tav>
                                      </p:tavLst>
                                    </p:anim>
                                    <p:anim calcmode="lin" valueType="num">
                                      <p:cBhvr>
                                        <p:cTn id="13" dur="1000" fill="hold"/>
                                        <p:tgtEl>
                                          <p:spTgt spid="3076"/>
                                        </p:tgtEl>
                                        <p:attrNameLst>
                                          <p:attrName>ppt_h</p:attrName>
                                        </p:attrNameLst>
                                      </p:cBhvr>
                                      <p:tavLst>
                                        <p:tav tm="0">
                                          <p:val>
                                            <p:fltVal val="0"/>
                                          </p:val>
                                        </p:tav>
                                        <p:tav tm="100000">
                                          <p:val>
                                            <p:strVal val="#ppt_h"/>
                                          </p:val>
                                        </p:tav>
                                      </p:tavLst>
                                    </p:anim>
                                    <p:anim calcmode="lin" valueType="num">
                                      <p:cBhvr>
                                        <p:cTn id="14" dur="1000" fill="hold"/>
                                        <p:tgtEl>
                                          <p:spTgt spid="3076"/>
                                        </p:tgtEl>
                                        <p:attrNameLst>
                                          <p:attrName>style.rotation</p:attrName>
                                        </p:attrNameLst>
                                      </p:cBhvr>
                                      <p:tavLst>
                                        <p:tav tm="0">
                                          <p:val>
                                            <p:fltVal val="90"/>
                                          </p:val>
                                        </p:tav>
                                        <p:tav tm="100000">
                                          <p:val>
                                            <p:fltVal val="0"/>
                                          </p:val>
                                        </p:tav>
                                      </p:tavLst>
                                    </p:anim>
                                    <p:animEffect transition="in" filter="fade">
                                      <p:cBhvr>
                                        <p:cTn id="15" dur="1000"/>
                                        <p:tgtEl>
                                          <p:spTgt spid="3076"/>
                                        </p:tgtEl>
                                      </p:cBhvr>
                                    </p:animEffect>
                                  </p:childTnLst>
                                </p:cTn>
                              </p:par>
                              <p:par>
                                <p:cTn id="16" presetID="25" presetClass="entr" presetSubtype="0"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 calcmode="lin" valueType="num">
                                      <p:cBhvr>
                                        <p:cTn id="18" dur="500" decel="50000" fill="hold">
                                          <p:stCondLst>
                                            <p:cond delay="0"/>
                                          </p:stCondLst>
                                        </p:cTn>
                                        <p:tgtEl>
                                          <p:spTgt spid="3075"/>
                                        </p:tgtEl>
                                        <p:attrNameLst>
                                          <p:attrName>style.rotation</p:attrName>
                                        </p:attrNameLst>
                                      </p:cBhvr>
                                      <p:tavLst>
                                        <p:tav tm="0">
                                          <p:val>
                                            <p:fltVal val="-90"/>
                                          </p:val>
                                        </p:tav>
                                        <p:tav tm="100000">
                                          <p:val>
                                            <p:fltVal val="0"/>
                                          </p:val>
                                        </p:tav>
                                      </p:tavLst>
                                    </p:anim>
                                    <p:anim calcmode="lin" valueType="num">
                                      <p:cBhvr>
                                        <p:cTn id="19" dur="500" decel="50000" fill="hold">
                                          <p:stCondLst>
                                            <p:cond delay="0"/>
                                          </p:stCondLst>
                                        </p:cTn>
                                        <p:tgtEl>
                                          <p:spTgt spid="3075"/>
                                        </p:tgtEl>
                                        <p:attrNameLst>
                                          <p:attrName>ppt_w</p:attrName>
                                        </p:attrNameLst>
                                      </p:cBhvr>
                                      <p:tavLst>
                                        <p:tav tm="0">
                                          <p:val>
                                            <p:strVal val="#ppt_w"/>
                                          </p:val>
                                        </p:tav>
                                        <p:tav tm="100000">
                                          <p:val>
                                            <p:strVal val="#ppt_w*.05"/>
                                          </p:val>
                                        </p:tav>
                                      </p:tavLst>
                                    </p:anim>
                                    <p:anim calcmode="lin" valueType="num">
                                      <p:cBhvr>
                                        <p:cTn id="20" dur="500" accel="50000" fill="hold">
                                          <p:stCondLst>
                                            <p:cond delay="500"/>
                                          </p:stCondLst>
                                        </p:cTn>
                                        <p:tgtEl>
                                          <p:spTgt spid="3075"/>
                                        </p:tgtEl>
                                        <p:attrNameLst>
                                          <p:attrName>ppt_w</p:attrName>
                                        </p:attrNameLst>
                                      </p:cBhvr>
                                      <p:tavLst>
                                        <p:tav tm="0">
                                          <p:val>
                                            <p:strVal val="#ppt_w*.05"/>
                                          </p:val>
                                        </p:tav>
                                        <p:tav tm="100000">
                                          <p:val>
                                            <p:strVal val="#ppt_w"/>
                                          </p:val>
                                        </p:tav>
                                      </p:tavLst>
                                    </p:anim>
                                    <p:anim calcmode="lin" valueType="num">
                                      <p:cBhvr>
                                        <p:cTn id="21" dur="1000" fill="hold"/>
                                        <p:tgtEl>
                                          <p:spTgt spid="3075"/>
                                        </p:tgtEl>
                                        <p:attrNameLst>
                                          <p:attrName>ppt_h</p:attrName>
                                        </p:attrNameLst>
                                      </p:cBhvr>
                                      <p:tavLst>
                                        <p:tav tm="0">
                                          <p:val>
                                            <p:strVal val="#ppt_h"/>
                                          </p:val>
                                        </p:tav>
                                        <p:tav tm="100000">
                                          <p:val>
                                            <p:strVal val="#ppt_h"/>
                                          </p:val>
                                        </p:tav>
                                      </p:tavLst>
                                    </p:anim>
                                    <p:anim calcmode="lin" valueType="num">
                                      <p:cBhvr>
                                        <p:cTn id="22" dur="500" decel="50000" fill="hold">
                                          <p:stCondLst>
                                            <p:cond delay="0"/>
                                          </p:stCondLst>
                                        </p:cTn>
                                        <p:tgtEl>
                                          <p:spTgt spid="3075"/>
                                        </p:tgtEl>
                                        <p:attrNameLst>
                                          <p:attrName>ppt_x</p:attrName>
                                        </p:attrNameLst>
                                      </p:cBhvr>
                                      <p:tavLst>
                                        <p:tav tm="0">
                                          <p:val>
                                            <p:strVal val="#ppt_x+.4"/>
                                          </p:val>
                                        </p:tav>
                                        <p:tav tm="100000">
                                          <p:val>
                                            <p:strVal val="#ppt_x"/>
                                          </p:val>
                                        </p:tav>
                                      </p:tavLst>
                                    </p:anim>
                                    <p:anim calcmode="lin" valueType="num">
                                      <p:cBhvr>
                                        <p:cTn id="23" dur="500" decel="50000" fill="hold">
                                          <p:stCondLst>
                                            <p:cond delay="0"/>
                                          </p:stCondLst>
                                        </p:cTn>
                                        <p:tgtEl>
                                          <p:spTgt spid="3075"/>
                                        </p:tgtEl>
                                        <p:attrNameLst>
                                          <p:attrName>ppt_y</p:attrName>
                                        </p:attrNameLst>
                                      </p:cBhvr>
                                      <p:tavLst>
                                        <p:tav tm="0">
                                          <p:val>
                                            <p:strVal val="#ppt_y-.2"/>
                                          </p:val>
                                        </p:tav>
                                        <p:tav tm="100000">
                                          <p:val>
                                            <p:strVal val="#ppt_y+.1"/>
                                          </p:val>
                                        </p:tav>
                                      </p:tavLst>
                                    </p:anim>
                                    <p:anim calcmode="lin" valueType="num">
                                      <p:cBhvr>
                                        <p:cTn id="24" dur="500" accel="50000" fill="hold">
                                          <p:stCondLst>
                                            <p:cond delay="500"/>
                                          </p:stCondLst>
                                        </p:cTn>
                                        <p:tgtEl>
                                          <p:spTgt spid="3075"/>
                                        </p:tgtEl>
                                        <p:attrNameLst>
                                          <p:attrName>ppt_y</p:attrName>
                                        </p:attrNameLst>
                                      </p:cBhvr>
                                      <p:tavLst>
                                        <p:tav tm="0">
                                          <p:val>
                                            <p:strVal val="#ppt_y+.1"/>
                                          </p:val>
                                        </p:tav>
                                        <p:tav tm="100000">
                                          <p:val>
                                            <p:strVal val="#ppt_y"/>
                                          </p:val>
                                        </p:tav>
                                      </p:tavLst>
                                    </p:anim>
                                    <p:animEffect transition="in" filter="fade">
                                      <p:cBhvr>
                                        <p:cTn id="25" dur="1000" decel="50000">
                                          <p:stCondLst>
                                            <p:cond delay="0"/>
                                          </p:stCondLst>
                                        </p:cTn>
                                        <p:tgtEl>
                                          <p:spTgt spid="3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09398107"/>
              </p:ext>
            </p:extLst>
          </p:nvPr>
        </p:nvGraphicFramePr>
        <p:xfrm>
          <a:off x="76200" y="117814"/>
          <a:ext cx="12039600" cy="6663986"/>
        </p:xfrm>
        <a:graphic>
          <a:graphicData uri="http://schemas.openxmlformats.org/drawingml/2006/table">
            <a:tbl>
              <a:tblPr firstRow="1" bandRow="1">
                <a:tableStyleId>{72833802-FEF1-4C79-8D5D-14CF1EAF98D9}</a:tableStyleId>
              </a:tblPr>
              <a:tblGrid>
                <a:gridCol w="6019800">
                  <a:extLst>
                    <a:ext uri="{9D8B030D-6E8A-4147-A177-3AD203B41FA5}">
                      <a16:colId xmlns:a16="http://schemas.microsoft.com/office/drawing/2014/main" val="20000"/>
                    </a:ext>
                  </a:extLst>
                </a:gridCol>
                <a:gridCol w="6019800">
                  <a:extLst>
                    <a:ext uri="{9D8B030D-6E8A-4147-A177-3AD203B41FA5}">
                      <a16:colId xmlns:a16="http://schemas.microsoft.com/office/drawing/2014/main" val="20001"/>
                    </a:ext>
                  </a:extLst>
                </a:gridCol>
              </a:tblGrid>
              <a:tr h="598466">
                <a:tc>
                  <a:txBody>
                    <a:bodyPr/>
                    <a:lstStyle/>
                    <a:p>
                      <a:pPr marL="0" indent="0" algn="ctr">
                        <a:buClr>
                          <a:srgbClr val="FF0000"/>
                        </a:buClr>
                        <a:buFont typeface="Arial" pitchFamily="34" charset="0"/>
                        <a:buNone/>
                      </a:pPr>
                      <a:r>
                        <a:rPr lang="en-US" sz="2800" b="1" dirty="0">
                          <a:solidFill>
                            <a:srgbClr val="FFFF00"/>
                          </a:solidFill>
                        </a:rPr>
                        <a:t> Preparation</a:t>
                      </a:r>
                      <a:r>
                        <a:rPr lang="en-US" sz="2800" b="1" baseline="0" dirty="0">
                          <a:solidFill>
                            <a:srgbClr val="FFFF00"/>
                          </a:solidFill>
                        </a:rPr>
                        <a:t> </a:t>
                      </a:r>
                      <a:r>
                        <a:rPr lang="en-US" sz="2800" b="1" dirty="0">
                          <a:solidFill>
                            <a:srgbClr val="FFFF00"/>
                          </a:solidFill>
                        </a:rPr>
                        <a:t>of the Budget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Clr>
                          <a:srgbClr val="FF0000"/>
                        </a:buClr>
                        <a:buFont typeface="Arial" pitchFamily="34" charset="0"/>
                        <a:buNone/>
                      </a:pPr>
                      <a:r>
                        <a:rPr lang="en-US" sz="2800" b="1" dirty="0">
                          <a:solidFill>
                            <a:srgbClr val="FFFF00"/>
                          </a:solidFill>
                        </a:rPr>
                        <a:t>Presentation of the Budget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88236">
                <a:tc>
                  <a:txBody>
                    <a:bodyPr/>
                    <a:lstStyle/>
                    <a:p>
                      <a:pPr marL="342900" indent="-342900" algn="l">
                        <a:buClr>
                          <a:srgbClr val="FF0000"/>
                        </a:buClr>
                        <a:buFont typeface="Arial" pitchFamily="34" charset="0"/>
                        <a:buChar char="•"/>
                      </a:pPr>
                      <a:r>
                        <a:rPr lang="en-US" sz="2000" b="1" dirty="0">
                          <a:solidFill>
                            <a:srgbClr val="FFFF00"/>
                          </a:solidFill>
                        </a:rPr>
                        <a:t>The Ministry of Finance preparers the budget</a:t>
                      </a:r>
                      <a:r>
                        <a:rPr lang="en-US" sz="2000" b="1" baseline="0" dirty="0">
                          <a:solidFill>
                            <a:srgbClr val="FFFF00"/>
                          </a:solidFill>
                        </a:rPr>
                        <a:t> every year (Centre level)</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Clr>
                          <a:srgbClr val="FF0000"/>
                        </a:buClr>
                        <a:buFont typeface="Arial" pitchFamily="34" charset="0"/>
                        <a:buChar char="•"/>
                      </a:pPr>
                      <a:r>
                        <a:rPr lang="en-US" sz="2000" b="1" dirty="0">
                          <a:solidFill>
                            <a:srgbClr val="FFFF00"/>
                          </a:solidFill>
                        </a:rPr>
                        <a:t>The  </a:t>
                      </a:r>
                      <a:r>
                        <a:rPr lang="en-US" sz="2000" b="1" dirty="0" err="1">
                          <a:solidFill>
                            <a:srgbClr val="FFFF00"/>
                          </a:solidFill>
                        </a:rPr>
                        <a:t>Hon’ble</a:t>
                      </a:r>
                      <a:r>
                        <a:rPr lang="en-US" sz="2000" b="1" dirty="0">
                          <a:solidFill>
                            <a:srgbClr val="FFFF00"/>
                          </a:solidFill>
                        </a:rPr>
                        <a:t> Minister of Finance places the Union budget before parliament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8236">
                <a:tc>
                  <a:txBody>
                    <a:bodyPr/>
                    <a:lstStyle/>
                    <a:p>
                      <a:pPr marL="342900" indent="-342900" algn="l">
                        <a:buClr>
                          <a:srgbClr val="FF0000"/>
                        </a:buClr>
                        <a:buFont typeface="Arial" pitchFamily="34" charset="0"/>
                        <a:buChar char="•"/>
                      </a:pPr>
                      <a:r>
                        <a:rPr lang="en-US" sz="2000" b="1" dirty="0">
                          <a:solidFill>
                            <a:srgbClr val="FFFF00"/>
                          </a:solidFill>
                        </a:rPr>
                        <a:t>The finance department is responsible for Annual</a:t>
                      </a:r>
                      <a:r>
                        <a:rPr lang="en-US" sz="2000" b="1" baseline="0" dirty="0">
                          <a:solidFill>
                            <a:srgbClr val="FFFF00"/>
                          </a:solidFill>
                        </a:rPr>
                        <a:t> State Budget</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Clr>
                          <a:srgbClr val="FF0000"/>
                        </a:buClr>
                        <a:buFont typeface="Arial" pitchFamily="34" charset="0"/>
                        <a:buChar char="•"/>
                      </a:pPr>
                      <a:r>
                        <a:rPr lang="en-US" sz="2000" b="1" dirty="0">
                          <a:solidFill>
                            <a:srgbClr val="FFFF00"/>
                          </a:solidFill>
                        </a:rPr>
                        <a:t>The Finance Minister of respective state </a:t>
                      </a:r>
                      <a:r>
                        <a:rPr lang="en-US" sz="2000" b="1" dirty="0" err="1">
                          <a:solidFill>
                            <a:srgbClr val="FFFF00"/>
                          </a:solidFill>
                        </a:rPr>
                        <a:t>Govts</a:t>
                      </a:r>
                      <a:r>
                        <a:rPr lang="en-US" sz="2000" b="1" dirty="0">
                          <a:solidFill>
                            <a:srgbClr val="FFFF00"/>
                          </a:solidFill>
                        </a:rPr>
                        <a:t> Places the state</a:t>
                      </a:r>
                      <a:r>
                        <a:rPr lang="en-US" sz="2000" b="1" baseline="0" dirty="0">
                          <a:solidFill>
                            <a:srgbClr val="FFFF00"/>
                          </a:solidFill>
                        </a:rPr>
                        <a:t> budget before the state Legislative</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987468">
                <a:tc rowSpan="4">
                  <a:txBody>
                    <a:bodyPr/>
                    <a:lstStyle/>
                    <a:p>
                      <a:pPr marL="342900" indent="-342900" algn="l">
                        <a:buClr>
                          <a:srgbClr val="FF0000"/>
                        </a:buClr>
                        <a:buFont typeface="Arial" pitchFamily="34" charset="0"/>
                        <a:buChar char="•"/>
                      </a:pPr>
                      <a:r>
                        <a:rPr lang="en-US" sz="2000" b="1" dirty="0">
                          <a:solidFill>
                            <a:srgbClr val="FFFF00"/>
                          </a:solidFill>
                        </a:rPr>
                        <a:t>While preparing the following points are taken into account.</a:t>
                      </a:r>
                    </a:p>
                    <a:p>
                      <a:pPr marL="342900" indent="-342900" algn="l">
                        <a:buClr>
                          <a:srgbClr val="FF0000"/>
                        </a:buClr>
                        <a:buFont typeface="Arial" pitchFamily="34" charset="0"/>
                        <a:buChar char="•"/>
                      </a:pPr>
                      <a:r>
                        <a:rPr lang="en-US" sz="2000" b="1" baseline="0" dirty="0">
                          <a:solidFill>
                            <a:srgbClr val="FFFF00"/>
                          </a:solidFill>
                        </a:rPr>
                        <a:t>Macro Economic targets to be achieved within a plan period. </a:t>
                      </a:r>
                    </a:p>
                    <a:p>
                      <a:pPr marL="342900" indent="-342900" algn="l">
                        <a:buClr>
                          <a:srgbClr val="FF0000"/>
                        </a:buClr>
                        <a:buFont typeface="Arial" pitchFamily="34" charset="0"/>
                        <a:buChar char="•"/>
                      </a:pPr>
                      <a:r>
                        <a:rPr lang="en-US" sz="2000" b="1" baseline="0" dirty="0">
                          <a:solidFill>
                            <a:srgbClr val="FFFF00"/>
                          </a:solidFill>
                        </a:rPr>
                        <a:t>The basic strategy of the budget.</a:t>
                      </a:r>
                    </a:p>
                    <a:p>
                      <a:pPr marL="342900" indent="-342900" algn="l">
                        <a:buClr>
                          <a:srgbClr val="FF0000"/>
                        </a:buClr>
                        <a:buFont typeface="Arial" pitchFamily="34" charset="0"/>
                        <a:buChar char="•"/>
                      </a:pPr>
                      <a:r>
                        <a:rPr lang="en-US" sz="2000" b="1" baseline="0" dirty="0">
                          <a:solidFill>
                            <a:srgbClr val="FFFF00"/>
                          </a:solidFill>
                        </a:rPr>
                        <a:t>Financial requirement of different projects. </a:t>
                      </a:r>
                    </a:p>
                    <a:p>
                      <a:pPr marL="342900" indent="-342900" algn="l">
                        <a:buClr>
                          <a:srgbClr val="FF0000"/>
                        </a:buClr>
                        <a:buFont typeface="Arial" pitchFamily="34" charset="0"/>
                        <a:buChar char="•"/>
                      </a:pPr>
                      <a:r>
                        <a:rPr lang="en-US" sz="2000" b="1" baseline="0" dirty="0">
                          <a:solidFill>
                            <a:srgbClr val="FFFF00"/>
                          </a:solidFill>
                        </a:rPr>
                        <a:t>Estimates of revenue expenditure </a:t>
                      </a:r>
                    </a:p>
                    <a:p>
                      <a:pPr marL="342900" indent="-342900" algn="l">
                        <a:buClr>
                          <a:srgbClr val="FF0000"/>
                        </a:buClr>
                        <a:buFont typeface="Arial" pitchFamily="34" charset="0"/>
                        <a:buChar char="•"/>
                      </a:pPr>
                      <a:r>
                        <a:rPr lang="en-US" sz="2000" b="1" baseline="0" dirty="0">
                          <a:solidFill>
                            <a:srgbClr val="FFFF00"/>
                          </a:solidFill>
                        </a:rPr>
                        <a:t>Estimates of Capital expenditure </a:t>
                      </a:r>
                    </a:p>
                    <a:p>
                      <a:pPr marL="342900" indent="-342900" algn="l">
                        <a:buClr>
                          <a:srgbClr val="FF0000"/>
                        </a:buClr>
                        <a:buFont typeface="Arial" pitchFamily="34" charset="0"/>
                        <a:buChar char="•"/>
                      </a:pPr>
                      <a:r>
                        <a:rPr lang="en-US" sz="2000" b="1" baseline="0" dirty="0">
                          <a:solidFill>
                            <a:srgbClr val="FFFF00"/>
                          </a:solidFill>
                        </a:rPr>
                        <a:t>Estimates of revenue receipts </a:t>
                      </a:r>
                    </a:p>
                    <a:p>
                      <a:pPr marL="342900" indent="-342900" algn="l">
                        <a:buClr>
                          <a:srgbClr val="FF0000"/>
                        </a:buClr>
                        <a:buFont typeface="Arial" pitchFamily="34" charset="0"/>
                        <a:buChar char="•"/>
                      </a:pPr>
                      <a:r>
                        <a:rPr lang="en-US" sz="2000" b="1" baseline="0" dirty="0">
                          <a:solidFill>
                            <a:srgbClr val="FFFF00"/>
                          </a:solidFill>
                        </a:rPr>
                        <a:t>Estimates of Capital receipts</a:t>
                      </a:r>
                    </a:p>
                    <a:p>
                      <a:pPr marL="342900" indent="-342900" algn="l">
                        <a:buClr>
                          <a:srgbClr val="FF0000"/>
                        </a:buClr>
                        <a:buFont typeface="Arial" pitchFamily="34" charset="0"/>
                        <a:buChar char="•"/>
                      </a:pPr>
                      <a:r>
                        <a:rPr lang="en-US" sz="2000" b="1" baseline="0" dirty="0">
                          <a:solidFill>
                            <a:srgbClr val="FFFF00"/>
                          </a:solidFill>
                        </a:rPr>
                        <a:t>Estimates of gap between revenue receipts &amp; revenue expenditure </a:t>
                      </a:r>
                    </a:p>
                    <a:p>
                      <a:pPr marL="342900" indent="-342900" algn="l">
                        <a:buClr>
                          <a:srgbClr val="FF0000"/>
                        </a:buClr>
                        <a:buFont typeface="Arial" pitchFamily="34" charset="0"/>
                        <a:buChar char="•"/>
                      </a:pPr>
                      <a:r>
                        <a:rPr lang="en-US" sz="2000" b="1" baseline="0" dirty="0">
                          <a:solidFill>
                            <a:srgbClr val="FFFF00"/>
                          </a:solidFill>
                        </a:rPr>
                        <a:t>Estimates of fiscal &amp; deficit primary deficit and revenue deficit </a:t>
                      </a:r>
                    </a:p>
                    <a:p>
                      <a:pPr marL="342900" indent="-342900" algn="l">
                        <a:buClr>
                          <a:srgbClr val="FF0000"/>
                        </a:buClr>
                        <a:buFont typeface="Arial" pitchFamily="34" charset="0"/>
                        <a:buChar char="•"/>
                      </a:pP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Clr>
                          <a:srgbClr val="FF0000"/>
                        </a:buClr>
                        <a:buFont typeface="Arial" pitchFamily="34" charset="0"/>
                        <a:buChar char="•"/>
                      </a:pPr>
                      <a:r>
                        <a:rPr lang="en-US" sz="2000" b="1" dirty="0">
                          <a:solidFill>
                            <a:srgbClr val="FFFF00"/>
                          </a:solidFill>
                        </a:rPr>
                        <a:t>According to our</a:t>
                      </a:r>
                      <a:r>
                        <a:rPr lang="en-US" sz="2000" b="1" baseline="0" dirty="0">
                          <a:solidFill>
                            <a:srgbClr val="FFFF00"/>
                          </a:solidFill>
                        </a:rPr>
                        <a:t> constitution all the money bills are first placed before the </a:t>
                      </a:r>
                      <a:r>
                        <a:rPr lang="en-US" sz="2000" b="1" baseline="0" dirty="0" err="1">
                          <a:solidFill>
                            <a:srgbClr val="FFFF00"/>
                          </a:solidFill>
                        </a:rPr>
                        <a:t>Lok</a:t>
                      </a:r>
                      <a:r>
                        <a:rPr lang="en-US" sz="2000" b="1" baseline="0" dirty="0">
                          <a:solidFill>
                            <a:srgbClr val="FFFF00"/>
                          </a:solidFill>
                        </a:rPr>
                        <a:t> </a:t>
                      </a:r>
                      <a:r>
                        <a:rPr lang="en-US" sz="2000" b="1" baseline="0" dirty="0" err="1">
                          <a:solidFill>
                            <a:srgbClr val="FFFF00"/>
                          </a:solidFill>
                        </a:rPr>
                        <a:t>Sabha</a:t>
                      </a:r>
                      <a:r>
                        <a:rPr lang="en-US" sz="2000" b="1" baseline="0" dirty="0">
                          <a:solidFill>
                            <a:srgbClr val="FFFF00"/>
                          </a:solidFill>
                        </a:rPr>
                        <a:t> at the centre and before </a:t>
                      </a:r>
                      <a:r>
                        <a:rPr lang="en-US" sz="2000" b="1" baseline="0" dirty="0" err="1">
                          <a:solidFill>
                            <a:srgbClr val="FFFF00"/>
                          </a:solidFill>
                        </a:rPr>
                        <a:t>Vidhan</a:t>
                      </a:r>
                      <a:r>
                        <a:rPr lang="en-US" sz="2000" b="1" baseline="0" dirty="0">
                          <a:solidFill>
                            <a:srgbClr val="FFFF00"/>
                          </a:solidFill>
                        </a:rPr>
                        <a:t> </a:t>
                      </a:r>
                      <a:r>
                        <a:rPr lang="en-US" sz="2000" b="1" baseline="0" dirty="0" err="1">
                          <a:solidFill>
                            <a:srgbClr val="FFFF00"/>
                          </a:solidFill>
                        </a:rPr>
                        <a:t>Sabha</a:t>
                      </a:r>
                      <a:r>
                        <a:rPr lang="en-US" sz="2000" b="1" baseline="0" dirty="0">
                          <a:solidFill>
                            <a:srgbClr val="FFFF00"/>
                          </a:solidFill>
                        </a:rPr>
                        <a:t> at the State level</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688236">
                <a:tc vMerge="1">
                  <a:txBody>
                    <a:bodyPr/>
                    <a:lstStyle/>
                    <a:p>
                      <a:pPr algn="l"/>
                      <a:endParaRPr lang="en-US" sz="1600" b="0" dirty="0"/>
                    </a:p>
                  </a:txBody>
                  <a:tcPr/>
                </a:tc>
                <a:tc>
                  <a:txBody>
                    <a:bodyPr/>
                    <a:lstStyle/>
                    <a:p>
                      <a:pPr marL="342900" indent="-342900" algn="l">
                        <a:buClr>
                          <a:srgbClr val="FF0000"/>
                        </a:buClr>
                        <a:buFont typeface="Arial" pitchFamily="34" charset="0"/>
                        <a:buChar char="•"/>
                      </a:pPr>
                      <a:r>
                        <a:rPr lang="en-US" sz="2000" b="1" dirty="0">
                          <a:solidFill>
                            <a:srgbClr val="FFFF00"/>
                          </a:solidFill>
                        </a:rPr>
                        <a:t>The demands of various tax proposals are included</a:t>
                      </a:r>
                      <a:r>
                        <a:rPr lang="en-US" sz="2000" b="1" baseline="0" dirty="0">
                          <a:solidFill>
                            <a:srgbClr val="FFFF00"/>
                          </a:solidFill>
                        </a:rPr>
                        <a:t> in the budget. </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987468">
                <a:tc vMerge="1">
                  <a:txBody>
                    <a:bodyPr/>
                    <a:lstStyle/>
                    <a:p>
                      <a:pPr algn="l"/>
                      <a:endParaRPr lang="en-US" sz="1600" b="0" dirty="0"/>
                    </a:p>
                  </a:txBody>
                  <a:tcPr/>
                </a:tc>
                <a:tc>
                  <a:txBody>
                    <a:bodyPr/>
                    <a:lstStyle/>
                    <a:p>
                      <a:pPr marL="342900" indent="-342900" algn="l">
                        <a:buClr>
                          <a:srgbClr val="FF0000"/>
                        </a:buClr>
                        <a:buFont typeface="Arial" pitchFamily="34" charset="0"/>
                        <a:buChar char="•"/>
                      </a:pPr>
                      <a:r>
                        <a:rPr lang="en-US" sz="2000" b="1" dirty="0">
                          <a:solidFill>
                            <a:srgbClr val="FFFF00"/>
                          </a:solidFill>
                        </a:rPr>
                        <a:t>After the finance bill is passed an</a:t>
                      </a:r>
                      <a:r>
                        <a:rPr lang="en-US" sz="2000" b="1" baseline="0" dirty="0">
                          <a:solidFill>
                            <a:srgbClr val="FFFF00"/>
                          </a:solidFill>
                        </a:rPr>
                        <a:t> appropriation bill is presented to give legal effect to the voted demands and to </a:t>
                      </a:r>
                      <a:r>
                        <a:rPr lang="en-US" sz="2000" b="1" baseline="0" dirty="0" err="1">
                          <a:solidFill>
                            <a:srgbClr val="FFFF00"/>
                          </a:solidFill>
                        </a:rPr>
                        <a:t>authorise</a:t>
                      </a:r>
                      <a:r>
                        <a:rPr lang="en-US" sz="2000" b="1" baseline="0" dirty="0">
                          <a:solidFill>
                            <a:srgbClr val="FFFF00"/>
                          </a:solidFill>
                        </a:rPr>
                        <a:t> the expenditure as per the budget. </a:t>
                      </a:r>
                      <a:endParaRPr lang="en-US" sz="20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1535134">
                <a:tc vMerge="1">
                  <a:txBody>
                    <a:bodyPr/>
                    <a:lstStyle/>
                    <a:p>
                      <a:pPr algn="l"/>
                      <a:endParaRPr lang="en-US" sz="1600" b="0" dirty="0"/>
                    </a:p>
                  </a:txBody>
                  <a:tcPr/>
                </a:tc>
                <a:tc>
                  <a:txBody>
                    <a:bodyPr/>
                    <a:lstStyle/>
                    <a:p>
                      <a:pPr marL="342900" indent="-342900" algn="l">
                        <a:buClr>
                          <a:srgbClr val="FF0000"/>
                        </a:buClr>
                        <a:buFont typeface="Arial" pitchFamily="34" charset="0"/>
                        <a:buChar char="•"/>
                      </a:pPr>
                      <a:r>
                        <a:rPr lang="en-US" sz="2000" b="1" dirty="0">
                          <a:solidFill>
                            <a:srgbClr val="FFFF00"/>
                          </a:solidFill>
                        </a:rPr>
                        <a:t>In this way budget are enacted in India.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Tree>
    <p:custDataLst>
      <p:tags r:id="rId1"/>
    </p:custDataLst>
    <p:extLst>
      <p:ext uri="{BB962C8B-B14F-4D97-AF65-F5344CB8AC3E}">
        <p14:creationId xmlns:p14="http://schemas.microsoft.com/office/powerpoint/2010/main" val="2832382616"/>
      </p:ext>
    </p:extLst>
  </p:cSld>
  <p:clrMapOvr>
    <a:masterClrMapping/>
  </p:clrMapOvr>
  <mc:AlternateContent xmlns:mc="http://schemas.openxmlformats.org/markup-compatibility/2006" xmlns:p14="http://schemas.microsoft.com/office/powerpoint/2010/main">
    <mc:Choice Requires="p14">
      <p:transition spd="slow" p14:dur="2000" advTm="157518"/>
    </mc:Choice>
    <mc:Fallback xmlns="">
      <p:transition spd="slow" advTm="15751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95400" y="4724400"/>
            <a:ext cx="4876800" cy="1066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295400" y="2743200"/>
            <a:ext cx="4876800" cy="144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0" y="1189037"/>
            <a:ext cx="12496800" cy="5059363"/>
          </a:xfrm>
        </p:spPr>
        <p:txBody>
          <a:bodyPr>
            <a:noAutofit/>
          </a:bodyPr>
          <a:lstStyle/>
          <a:p>
            <a:pPr>
              <a:buNone/>
            </a:pPr>
            <a:r>
              <a:rPr lang="en-US" sz="1600" dirty="0">
                <a:solidFill>
                  <a:srgbClr val="FFFF00"/>
                </a:solidFill>
              </a:rPr>
              <a:t>	</a:t>
            </a:r>
            <a:r>
              <a:rPr lang="en-US" sz="2400" b="1" dirty="0">
                <a:solidFill>
                  <a:srgbClr val="FFFF00"/>
                </a:solidFill>
              </a:rPr>
              <a:t>1)  The budget is mainly executed by different departments of the Government. </a:t>
            </a:r>
          </a:p>
          <a:p>
            <a:pPr>
              <a:buNone/>
            </a:pPr>
            <a:r>
              <a:rPr lang="en-US" sz="2400" b="1" dirty="0">
                <a:solidFill>
                  <a:srgbClr val="FFFF00"/>
                </a:solidFill>
              </a:rPr>
              <a:t>	2)  Proper execution of the budget is essential for the efficient utilization of the allocated funds</a:t>
            </a:r>
            <a:r>
              <a:rPr lang="en-US" b="1" dirty="0">
                <a:solidFill>
                  <a:srgbClr val="FFFF00"/>
                </a:solidFill>
              </a:rPr>
              <a:t>. </a:t>
            </a:r>
            <a:endParaRPr lang="en-US" sz="1600" b="1" dirty="0">
              <a:solidFill>
                <a:srgbClr val="FFFF00"/>
              </a:solidFill>
            </a:endParaRPr>
          </a:p>
          <a:p>
            <a:pPr algn="ctr">
              <a:buNone/>
            </a:pPr>
            <a:r>
              <a:rPr lang="en-US" sz="2400" b="1" i="1" u="sng" dirty="0">
                <a:ln>
                  <a:solidFill>
                    <a:srgbClr val="FFFF00"/>
                  </a:solidFill>
                </a:ln>
                <a:solidFill>
                  <a:srgbClr val="FFFF00"/>
                </a:solidFill>
              </a:rPr>
              <a:t>Parliamentary Control over the Budget</a:t>
            </a:r>
            <a:endParaRPr lang="en-US" sz="2800" b="1" i="1" u="sng" dirty="0">
              <a:ln>
                <a:solidFill>
                  <a:srgbClr val="FFFF00"/>
                </a:solidFill>
              </a:ln>
              <a:solidFill>
                <a:srgbClr val="FFFF00"/>
              </a:solidFill>
            </a:endParaRPr>
          </a:p>
          <a:p>
            <a:pPr>
              <a:buNone/>
            </a:pPr>
            <a:r>
              <a:rPr lang="en-US" sz="2400" b="1" dirty="0">
                <a:solidFill>
                  <a:srgbClr val="FFFF00"/>
                </a:solidFill>
              </a:rPr>
              <a:t>		In India all the Government accounts are maintained in 3 parts.</a:t>
            </a:r>
          </a:p>
          <a:p>
            <a:pPr>
              <a:buNone/>
            </a:pPr>
            <a:r>
              <a:rPr lang="en-US" sz="2400" b="1" dirty="0">
                <a:solidFill>
                  <a:srgbClr val="FFFF00"/>
                </a:solidFill>
              </a:rPr>
              <a:t>				</a:t>
            </a:r>
            <a:r>
              <a:rPr lang="en-US" sz="2400" b="1" dirty="0">
                <a:solidFill>
                  <a:srgbClr val="FFFF00"/>
                </a:solidFill>
                <a:effectLst>
                  <a:outerShdw blurRad="38100" dist="38100" dir="2700000" algn="tl">
                    <a:srgbClr val="000000">
                      <a:alpha val="43137"/>
                    </a:srgbClr>
                  </a:outerShdw>
                </a:effectLst>
              </a:rPr>
              <a:t>1) Consolidated Fund</a:t>
            </a:r>
          </a:p>
          <a:p>
            <a:pPr>
              <a:buNone/>
            </a:pPr>
            <a:r>
              <a:rPr lang="en-US" sz="2400" b="1" dirty="0">
                <a:solidFill>
                  <a:srgbClr val="FFFF00"/>
                </a:solidFill>
                <a:effectLst>
                  <a:outerShdw blurRad="38100" dist="38100" dir="2700000" algn="tl">
                    <a:srgbClr val="000000">
                      <a:alpha val="43137"/>
                    </a:srgbClr>
                  </a:outerShdw>
                </a:effectLst>
              </a:rPr>
              <a:t>				2) Contingency Fund </a:t>
            </a:r>
          </a:p>
          <a:p>
            <a:pPr>
              <a:buNone/>
            </a:pPr>
            <a:r>
              <a:rPr lang="en-US" sz="2400" b="1" dirty="0">
                <a:solidFill>
                  <a:srgbClr val="FFFF00"/>
                </a:solidFill>
                <a:effectLst>
                  <a:outerShdw blurRad="38100" dist="38100" dir="2700000" algn="tl">
                    <a:srgbClr val="000000">
                      <a:alpha val="43137"/>
                    </a:srgbClr>
                  </a:outerShdw>
                </a:effectLst>
              </a:rPr>
              <a:t>				3) Public Accounts </a:t>
            </a:r>
          </a:p>
          <a:p>
            <a:pPr algn="ctr">
              <a:buNone/>
            </a:pPr>
            <a:r>
              <a:rPr lang="en-US" sz="2400" b="1" dirty="0">
                <a:solidFill>
                  <a:srgbClr val="FFFF00"/>
                </a:solidFill>
              </a:rPr>
              <a:t>           </a:t>
            </a:r>
            <a:r>
              <a:rPr lang="en-US" sz="2400" b="1" i="1" u="sng" dirty="0">
                <a:ln>
                  <a:solidFill>
                    <a:srgbClr val="FFFF00"/>
                  </a:solidFill>
                </a:ln>
                <a:solidFill>
                  <a:srgbClr val="FFFF00"/>
                </a:solidFill>
              </a:rPr>
              <a:t>Two parliament Committees</a:t>
            </a:r>
          </a:p>
          <a:p>
            <a:pPr>
              <a:buNone/>
            </a:pPr>
            <a:r>
              <a:rPr lang="en-US" b="1" dirty="0">
                <a:solidFill>
                  <a:srgbClr val="FFFF00"/>
                </a:solidFill>
              </a:rPr>
              <a:t>				</a:t>
            </a:r>
            <a:r>
              <a:rPr lang="en-US" sz="2400" b="1" dirty="0">
                <a:solidFill>
                  <a:srgbClr val="FFFF00"/>
                </a:solidFill>
                <a:effectLst>
                  <a:outerShdw blurRad="38100" dist="38100" dir="2700000" algn="tl">
                    <a:srgbClr val="000000">
                      <a:alpha val="43137"/>
                    </a:srgbClr>
                  </a:outerShdw>
                </a:effectLst>
              </a:rPr>
              <a:t>1)  The Public Accounts Committee </a:t>
            </a:r>
          </a:p>
          <a:p>
            <a:pPr>
              <a:buNone/>
            </a:pPr>
            <a:r>
              <a:rPr lang="en-US" sz="2400" b="1" dirty="0">
                <a:solidFill>
                  <a:srgbClr val="FFFF00"/>
                </a:solidFill>
                <a:effectLst>
                  <a:outerShdw blurRad="38100" dist="38100" dir="2700000" algn="tl">
                    <a:srgbClr val="000000">
                      <a:alpha val="43137"/>
                    </a:srgbClr>
                  </a:outerShdw>
                </a:effectLst>
              </a:rPr>
              <a:t>				2)  The Estimates committee</a:t>
            </a:r>
          </a:p>
          <a:p>
            <a:pPr>
              <a:buNone/>
            </a:pPr>
            <a:r>
              <a:rPr lang="en-US" sz="2400" b="1" dirty="0">
                <a:solidFill>
                  <a:srgbClr val="FFFF00"/>
                </a:solidFill>
              </a:rPr>
              <a:t>            These committees keep a constant vigil on the expenditure so that no ministry exceeds  the  amount sanctioned to it. </a:t>
            </a:r>
          </a:p>
          <a:p>
            <a:pPr>
              <a:buNone/>
            </a:pPr>
            <a:endParaRPr lang="en-US" sz="1600" b="1" dirty="0">
              <a:solidFill>
                <a:srgbClr val="FFFF00"/>
              </a:solidFill>
            </a:endParaRPr>
          </a:p>
        </p:txBody>
      </p:sp>
      <p:sp>
        <p:nvSpPr>
          <p:cNvPr id="2" name="Title 1"/>
          <p:cNvSpPr>
            <a:spLocks noGrp="1"/>
          </p:cNvSpPr>
          <p:nvPr>
            <p:ph type="title"/>
          </p:nvPr>
        </p:nvSpPr>
        <p:spPr>
          <a:xfrm>
            <a:off x="2822575" y="-465667"/>
            <a:ext cx="10131425" cy="1456267"/>
          </a:xfrm>
        </p:spPr>
        <p:txBody>
          <a:bodyPr>
            <a:normAutofit/>
          </a:bodyPr>
          <a:lstStyle/>
          <a:p>
            <a:r>
              <a:rPr lang="en-US" sz="4000" b="1" u="sng" dirty="0">
                <a:ln w="3175" cmpd="sng">
                  <a:solidFill>
                    <a:srgbClr val="FF0000"/>
                  </a:solidFill>
                </a:ln>
                <a:effectLst>
                  <a:outerShdw blurRad="38100" dist="38100" dir="2700000" algn="tl">
                    <a:srgbClr val="000000">
                      <a:alpha val="43137"/>
                    </a:srgbClr>
                  </a:outerShdw>
                </a:effectLst>
                <a:latin typeface="Algerian" pitchFamily="82" charset="0"/>
              </a:rPr>
              <a:t>Execution of the Budget</a:t>
            </a:r>
          </a:p>
        </p:txBody>
      </p:sp>
      <p:sp>
        <p:nvSpPr>
          <p:cNvPr id="7" name="Right Arrow 6"/>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719205684"/>
      </p:ext>
    </p:extLst>
  </p:cSld>
  <p:clrMapOvr>
    <a:masterClrMapping/>
  </p:clrMapOvr>
  <mc:AlternateContent xmlns:mc="http://schemas.openxmlformats.org/markup-compatibility/2006" xmlns:p14="http://schemas.microsoft.com/office/powerpoint/2010/main">
    <mc:Choice Requires="p14">
      <p:transition spd="slow" p14:dur="2000" advTm="108026"/>
    </mc:Choice>
    <mc:Fallback xmlns="">
      <p:transition spd="slow" advTm="1080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12"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0-#ppt_w/2"/>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barn(inVertical)">
                                      <p:cBhvr>
                                        <p:cTn id="29" dur="500"/>
                                        <p:tgtEl>
                                          <p:spTgt spid="3">
                                            <p:txEl>
                                              <p:pRg st="1" end="1"/>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barn(inVertical)">
                                      <p:cBhvr>
                                        <p:cTn id="32" dur="500"/>
                                        <p:tgtEl>
                                          <p:spTgt spid="3">
                                            <p:txEl>
                                              <p:pRg st="2" end="2"/>
                                            </p:txEl>
                                          </p:spTgt>
                                        </p:tgtEl>
                                      </p:cBhvr>
                                    </p:animEffect>
                                  </p:childTnLst>
                                </p:cTn>
                              </p:par>
                              <p:par>
                                <p:cTn id="33" presetID="16" presetClass="entr" presetSubtype="21" fill="hold" nodeType="with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barn(inVertical)">
                                      <p:cBhvr>
                                        <p:cTn id="35" dur="500"/>
                                        <p:tgtEl>
                                          <p:spTgt spid="3">
                                            <p:txEl>
                                              <p:pRg st="3" end="3"/>
                                            </p:txEl>
                                          </p:spTgt>
                                        </p:tgtEl>
                                      </p:cBhvr>
                                    </p:animEffect>
                                  </p:childTnLst>
                                </p:cTn>
                              </p:par>
                              <p:par>
                                <p:cTn id="36" presetID="16" presetClass="entr" presetSubtype="21"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par>
                                <p:cTn id="39" presetID="16" presetClass="entr" presetSubtype="21" fill="hold"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par>
                                <p:cTn id="42" presetID="16" presetClass="entr" presetSubtype="21"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barn(inVertical)">
                                      <p:cBhvr>
                                        <p:cTn id="44" dur="500"/>
                                        <p:tgtEl>
                                          <p:spTgt spid="3">
                                            <p:txEl>
                                              <p:pRg st="6" end="6"/>
                                            </p:txEl>
                                          </p:spTgt>
                                        </p:tgtEl>
                                      </p:cBhvr>
                                    </p:animEffect>
                                  </p:childTnLst>
                                </p:cTn>
                              </p:par>
                              <p:par>
                                <p:cTn id="45" presetID="16" presetClass="entr" presetSubtype="21" fill="hold" nodeType="with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Effect transition="in" filter="barn(inVertical)">
                                      <p:cBhvr>
                                        <p:cTn id="47" dur="500"/>
                                        <p:tgtEl>
                                          <p:spTgt spid="3">
                                            <p:txEl>
                                              <p:pRg st="7" end="7"/>
                                            </p:txEl>
                                          </p:spTgt>
                                        </p:tgtEl>
                                      </p:cBhvr>
                                    </p:animEffect>
                                  </p:childTnLst>
                                </p:cTn>
                              </p:par>
                              <p:par>
                                <p:cTn id="48" presetID="16" presetClass="entr" presetSubtype="21"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barn(inVertical)">
                                      <p:cBhvr>
                                        <p:cTn id="50" dur="500"/>
                                        <p:tgtEl>
                                          <p:spTgt spid="3">
                                            <p:txEl>
                                              <p:pRg st="8" end="8"/>
                                            </p:txEl>
                                          </p:spTgt>
                                        </p:tgtEl>
                                      </p:cBhvr>
                                    </p:animEffect>
                                  </p:childTnLst>
                                </p:cTn>
                              </p:par>
                              <p:par>
                                <p:cTn id="51" presetID="16" presetClass="entr" presetSubtype="21" fill="hold" nodeType="withEffect">
                                  <p:stCondLst>
                                    <p:cond delay="0"/>
                                  </p:stCondLst>
                                  <p:childTnLst>
                                    <p:set>
                                      <p:cBhvr>
                                        <p:cTn id="52" dur="1" fill="hold">
                                          <p:stCondLst>
                                            <p:cond delay="0"/>
                                          </p:stCondLst>
                                        </p:cTn>
                                        <p:tgtEl>
                                          <p:spTgt spid="3">
                                            <p:txEl>
                                              <p:pRg st="9" end="9"/>
                                            </p:txEl>
                                          </p:spTgt>
                                        </p:tgtEl>
                                        <p:attrNameLst>
                                          <p:attrName>style.visibility</p:attrName>
                                        </p:attrNameLst>
                                      </p:cBhvr>
                                      <p:to>
                                        <p:strVal val="visible"/>
                                      </p:to>
                                    </p:set>
                                    <p:animEffect transition="in" filter="barn(inVertical)">
                                      <p:cBhvr>
                                        <p:cTn id="53" dur="500"/>
                                        <p:tgtEl>
                                          <p:spTgt spid="3">
                                            <p:txEl>
                                              <p:pRg st="9" end="9"/>
                                            </p:txEl>
                                          </p:spTgt>
                                        </p:tgtEl>
                                      </p:cBhvr>
                                    </p:animEffect>
                                  </p:childTnLst>
                                </p:cTn>
                              </p:par>
                              <p:par>
                                <p:cTn id="54" presetID="16" presetClass="entr" presetSubtype="21" fill="hold" nodeType="withEffect">
                                  <p:stCondLst>
                                    <p:cond delay="0"/>
                                  </p:stCondLst>
                                  <p:childTnLst>
                                    <p:set>
                                      <p:cBhvr>
                                        <p:cTn id="55" dur="1" fill="hold">
                                          <p:stCondLst>
                                            <p:cond delay="0"/>
                                          </p:stCondLst>
                                        </p:cTn>
                                        <p:tgtEl>
                                          <p:spTgt spid="3">
                                            <p:txEl>
                                              <p:pRg st="10" end="10"/>
                                            </p:txEl>
                                          </p:spTgt>
                                        </p:tgtEl>
                                        <p:attrNameLst>
                                          <p:attrName>style.visibility</p:attrName>
                                        </p:attrNameLst>
                                      </p:cBhvr>
                                      <p:to>
                                        <p:strVal val="visible"/>
                                      </p:to>
                                    </p:set>
                                    <p:animEffect transition="in" filter="barn(inVertical)">
                                      <p:cBhvr>
                                        <p:cTn id="56"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P spid="2" grpId="0"/>
      <p:bldP spid="7"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81000"/>
            <a:ext cx="12192000" cy="1532467"/>
          </a:xfrm>
        </p:spPr>
        <p:txBody>
          <a:bodyPr>
            <a:normAutofit/>
          </a:bodyPr>
          <a:lstStyle/>
          <a:p>
            <a:pPr algn="ctr"/>
            <a:r>
              <a:rPr lang="en-US" sz="5400" b="1" u="sng" dirty="0">
                <a:ln w="3175" cmpd="sng">
                  <a:solidFill>
                    <a:srgbClr val="FF0000"/>
                  </a:solidFill>
                </a:ln>
                <a:latin typeface="Algerian" pitchFamily="82" charset="0"/>
              </a:rPr>
              <a:t>Budgetary Deficit</a:t>
            </a:r>
          </a:p>
        </p:txBody>
      </p:sp>
      <p:sp>
        <p:nvSpPr>
          <p:cNvPr id="3" name="Content Placeholder 2"/>
          <p:cNvSpPr>
            <a:spLocks noGrp="1"/>
          </p:cNvSpPr>
          <p:nvPr>
            <p:ph idx="1"/>
          </p:nvPr>
        </p:nvSpPr>
        <p:spPr>
          <a:xfrm>
            <a:off x="304800" y="762000"/>
            <a:ext cx="11582400" cy="1447800"/>
          </a:xfrm>
        </p:spPr>
        <p:txBody>
          <a:bodyPr>
            <a:normAutofit/>
          </a:bodyPr>
          <a:lstStyle/>
          <a:p>
            <a:pPr algn="just">
              <a:buNone/>
            </a:pPr>
            <a:r>
              <a:rPr lang="en-US" sz="2400" dirty="0"/>
              <a:t>			</a:t>
            </a:r>
            <a:r>
              <a:rPr lang="en-US" sz="2400" b="1" dirty="0">
                <a:solidFill>
                  <a:srgbClr val="FFFF00"/>
                </a:solidFill>
              </a:rPr>
              <a:t>It is a situation where budget receipts are less than budget expenditure. This situation is also known as Government deficit. It is divided into 4 types Revenue Deficit, Budget deficit, Fiscal Deficit and Primary Deficit. </a:t>
            </a:r>
          </a:p>
        </p:txBody>
      </p:sp>
      <p:graphicFrame>
        <p:nvGraphicFramePr>
          <p:cNvPr id="8" name="Table 7"/>
          <p:cNvGraphicFramePr>
            <a:graphicFrameLocks noGrp="1"/>
          </p:cNvGraphicFramePr>
          <p:nvPr>
            <p:extLst>
              <p:ext uri="{D42A27DB-BD31-4B8C-83A1-F6EECF244321}">
                <p14:modId xmlns:p14="http://schemas.microsoft.com/office/powerpoint/2010/main" val="1964670153"/>
              </p:ext>
            </p:extLst>
          </p:nvPr>
        </p:nvGraphicFramePr>
        <p:xfrm>
          <a:off x="609600" y="2453640"/>
          <a:ext cx="2489200" cy="384048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tblGrid>
              <a:tr h="152400">
                <a:tc>
                  <a:txBody>
                    <a:bodyPr/>
                    <a:lstStyle/>
                    <a:p>
                      <a:pPr algn="ctr"/>
                      <a:r>
                        <a:rPr lang="en-US" sz="2400" dirty="0"/>
                        <a:t>REVENUE</a:t>
                      </a:r>
                    </a:p>
                  </a:txBody>
                  <a:tcPr/>
                </a:tc>
                <a:extLst>
                  <a:ext uri="{0D108BD9-81ED-4DB2-BD59-A6C34878D82A}">
                    <a16:rowId xmlns:a16="http://schemas.microsoft.com/office/drawing/2014/main" val="10000"/>
                  </a:ext>
                </a:extLst>
              </a:tr>
              <a:tr h="2880360">
                <a:tc>
                  <a:txBody>
                    <a:bodyPr/>
                    <a:lstStyle/>
                    <a:p>
                      <a:pPr algn="ctr"/>
                      <a:r>
                        <a:rPr lang="en-US" sz="2400" b="1" dirty="0"/>
                        <a:t>Total</a:t>
                      </a:r>
                      <a:r>
                        <a:rPr lang="en-US" sz="2400" b="1" baseline="0" dirty="0"/>
                        <a:t> Revenue </a:t>
                      </a:r>
                    </a:p>
                    <a:p>
                      <a:pPr algn="ctr"/>
                      <a:r>
                        <a:rPr lang="en-US" sz="2400" b="1" baseline="0" dirty="0"/>
                        <a:t>RD = RE – RR</a:t>
                      </a:r>
                    </a:p>
                    <a:p>
                      <a:pPr algn="ctr"/>
                      <a:r>
                        <a:rPr lang="en-US" sz="2400" b="1" baseline="0" dirty="0"/>
                        <a:t>Total Revenue </a:t>
                      </a:r>
                    </a:p>
                    <a:p>
                      <a:pPr algn="ctr"/>
                      <a:r>
                        <a:rPr lang="en-US" sz="2400" b="1" baseline="0" dirty="0"/>
                        <a:t>= </a:t>
                      </a:r>
                    </a:p>
                    <a:p>
                      <a:pPr algn="ctr"/>
                      <a:r>
                        <a:rPr lang="en-US" sz="2400" b="1" baseline="0" dirty="0"/>
                        <a:t>Total Revenue Expenditure </a:t>
                      </a:r>
                    </a:p>
                    <a:p>
                      <a:pPr algn="ctr"/>
                      <a:r>
                        <a:rPr lang="en-US" sz="2400" b="1" baseline="0" dirty="0"/>
                        <a:t>             – </a:t>
                      </a:r>
                    </a:p>
                    <a:p>
                      <a:pPr algn="ctr"/>
                      <a:r>
                        <a:rPr lang="en-US" sz="2400" b="1" baseline="0" dirty="0"/>
                        <a:t>Total Revenue Receipts</a:t>
                      </a:r>
                      <a:endParaRPr lang="en-US" sz="2400" b="1" dirty="0"/>
                    </a:p>
                  </a:txBody>
                  <a:tcPr/>
                </a:tc>
                <a:extLst>
                  <a:ext uri="{0D108BD9-81ED-4DB2-BD59-A6C34878D82A}">
                    <a16:rowId xmlns:a16="http://schemas.microsoft.com/office/drawing/2014/main" val="10001"/>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428123617"/>
              </p:ext>
            </p:extLst>
          </p:nvPr>
        </p:nvGraphicFramePr>
        <p:xfrm>
          <a:off x="3530600" y="2438400"/>
          <a:ext cx="2489200" cy="3886200"/>
        </p:xfrm>
        <a:graphic>
          <a:graphicData uri="http://schemas.openxmlformats.org/drawingml/2006/table">
            <a:tbl>
              <a:tblPr firstRow="1" bandRow="1">
                <a:tableStyleId>{5C22544A-7EE6-4342-B048-85BDC9FD1C3A}</a:tableStyleId>
              </a:tblPr>
              <a:tblGrid>
                <a:gridCol w="2489200">
                  <a:extLst>
                    <a:ext uri="{9D8B030D-6E8A-4147-A177-3AD203B41FA5}">
                      <a16:colId xmlns:a16="http://schemas.microsoft.com/office/drawing/2014/main" val="20000"/>
                    </a:ext>
                  </a:extLst>
                </a:gridCol>
              </a:tblGrid>
              <a:tr h="473971">
                <a:tc>
                  <a:txBody>
                    <a:bodyPr/>
                    <a:lstStyle/>
                    <a:p>
                      <a:pPr algn="ctr"/>
                      <a:r>
                        <a:rPr lang="en-US" sz="2400" dirty="0"/>
                        <a:t>BUDGET</a:t>
                      </a:r>
                    </a:p>
                  </a:txBody>
                  <a:tcPr/>
                </a:tc>
                <a:extLst>
                  <a:ext uri="{0D108BD9-81ED-4DB2-BD59-A6C34878D82A}">
                    <a16:rowId xmlns:a16="http://schemas.microsoft.com/office/drawing/2014/main" val="10000"/>
                  </a:ext>
                </a:extLst>
              </a:tr>
              <a:tr h="3412229">
                <a:tc>
                  <a:txBody>
                    <a:bodyPr/>
                    <a:lstStyle/>
                    <a:p>
                      <a:pPr algn="ctr"/>
                      <a:r>
                        <a:rPr lang="en-US" sz="2400" b="1" dirty="0"/>
                        <a:t>Budget</a:t>
                      </a:r>
                      <a:r>
                        <a:rPr lang="en-US" sz="2400" b="1" baseline="0" dirty="0"/>
                        <a:t> Deficit</a:t>
                      </a:r>
                    </a:p>
                    <a:p>
                      <a:pPr algn="ctr"/>
                      <a:r>
                        <a:rPr lang="en-US" sz="2400" b="1" baseline="0" dirty="0"/>
                        <a:t> = </a:t>
                      </a:r>
                    </a:p>
                    <a:p>
                      <a:pPr algn="ctr"/>
                      <a:r>
                        <a:rPr lang="en-US" sz="2400" b="1" baseline="0" dirty="0"/>
                        <a:t>Total Expenditure – </a:t>
                      </a:r>
                    </a:p>
                    <a:p>
                      <a:pPr algn="ctr"/>
                      <a:r>
                        <a:rPr lang="en-US" sz="2400" b="1" baseline="0" dirty="0"/>
                        <a:t>Total Revenue</a:t>
                      </a:r>
                      <a:endParaRPr lang="en-US" sz="2400" b="1" dirty="0"/>
                    </a:p>
                  </a:txBody>
                  <a:tcPr/>
                </a:tc>
                <a:extLst>
                  <a:ext uri="{0D108BD9-81ED-4DB2-BD59-A6C34878D82A}">
                    <a16:rowId xmlns:a16="http://schemas.microsoft.com/office/drawing/2014/main" val="10001"/>
                  </a:ext>
                </a:extLst>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1594953741"/>
              </p:ext>
            </p:extLst>
          </p:nvPr>
        </p:nvGraphicFramePr>
        <p:xfrm>
          <a:off x="6629400" y="2438400"/>
          <a:ext cx="2362200" cy="3886200"/>
        </p:xfrm>
        <a:graphic>
          <a:graphicData uri="http://schemas.openxmlformats.org/drawingml/2006/table">
            <a:tbl>
              <a:tblPr firstRow="1" bandRow="1">
                <a:tableStyleId>{5C22544A-7EE6-4342-B048-85BDC9FD1C3A}</a:tableStyleId>
              </a:tblPr>
              <a:tblGrid>
                <a:gridCol w="2362200">
                  <a:extLst>
                    <a:ext uri="{9D8B030D-6E8A-4147-A177-3AD203B41FA5}">
                      <a16:colId xmlns:a16="http://schemas.microsoft.com/office/drawing/2014/main" val="20000"/>
                    </a:ext>
                  </a:extLst>
                </a:gridCol>
              </a:tblGrid>
              <a:tr h="533400">
                <a:tc>
                  <a:txBody>
                    <a:bodyPr/>
                    <a:lstStyle/>
                    <a:p>
                      <a:pPr algn="ctr"/>
                      <a:r>
                        <a:rPr lang="en-US" sz="2400" dirty="0"/>
                        <a:t>FISCAL</a:t>
                      </a:r>
                      <a:endParaRPr lang="en-US" dirty="0"/>
                    </a:p>
                  </a:txBody>
                  <a:tcPr/>
                </a:tc>
                <a:extLst>
                  <a:ext uri="{0D108BD9-81ED-4DB2-BD59-A6C34878D82A}">
                    <a16:rowId xmlns:a16="http://schemas.microsoft.com/office/drawing/2014/main" val="10000"/>
                  </a:ext>
                </a:extLst>
              </a:tr>
              <a:tr h="3352800">
                <a:tc>
                  <a:txBody>
                    <a:bodyPr/>
                    <a:lstStyle/>
                    <a:p>
                      <a:pPr algn="ctr"/>
                      <a:r>
                        <a:rPr lang="en-US" sz="2000" b="1" dirty="0"/>
                        <a:t>FISCAL DEFICIT</a:t>
                      </a:r>
                    </a:p>
                    <a:p>
                      <a:pPr algn="ctr"/>
                      <a:r>
                        <a:rPr lang="en-US" sz="2000" b="1" dirty="0"/>
                        <a:t> = </a:t>
                      </a:r>
                    </a:p>
                    <a:p>
                      <a:pPr algn="ctr"/>
                      <a:r>
                        <a:rPr lang="en-US" sz="2000" b="1" dirty="0"/>
                        <a:t>BUDGET DEFICIT </a:t>
                      </a:r>
                    </a:p>
                    <a:p>
                      <a:pPr algn="ctr"/>
                      <a:r>
                        <a:rPr lang="en-US" sz="2000" b="1" dirty="0"/>
                        <a:t>+</a:t>
                      </a:r>
                    </a:p>
                    <a:p>
                      <a:pPr algn="ctr"/>
                      <a:r>
                        <a:rPr lang="en-US" sz="2000" b="1" dirty="0"/>
                        <a:t> GOVERNMENTS MARKET</a:t>
                      </a:r>
                      <a:r>
                        <a:rPr lang="en-US" sz="2000" b="1" baseline="0" dirty="0"/>
                        <a:t> BORROWINGS AND LIABILITIES</a:t>
                      </a:r>
                      <a:endParaRPr lang="en-US" sz="2000" b="1" dirty="0"/>
                    </a:p>
                  </a:txBody>
                  <a:tcPr/>
                </a:tc>
                <a:extLst>
                  <a:ext uri="{0D108BD9-81ED-4DB2-BD59-A6C34878D82A}">
                    <a16:rowId xmlns:a16="http://schemas.microsoft.com/office/drawing/2014/main" val="1000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768967369"/>
              </p:ext>
            </p:extLst>
          </p:nvPr>
        </p:nvGraphicFramePr>
        <p:xfrm>
          <a:off x="9448800" y="2438400"/>
          <a:ext cx="2344057" cy="3886200"/>
        </p:xfrm>
        <a:graphic>
          <a:graphicData uri="http://schemas.openxmlformats.org/drawingml/2006/table">
            <a:tbl>
              <a:tblPr firstRow="1" bandRow="1">
                <a:tableStyleId>{5C22544A-7EE6-4342-B048-85BDC9FD1C3A}</a:tableStyleId>
              </a:tblPr>
              <a:tblGrid>
                <a:gridCol w="2344057">
                  <a:extLst>
                    <a:ext uri="{9D8B030D-6E8A-4147-A177-3AD203B41FA5}">
                      <a16:colId xmlns:a16="http://schemas.microsoft.com/office/drawing/2014/main" val="20000"/>
                    </a:ext>
                  </a:extLst>
                </a:gridCol>
              </a:tblGrid>
              <a:tr h="533400">
                <a:tc>
                  <a:txBody>
                    <a:bodyPr/>
                    <a:lstStyle/>
                    <a:p>
                      <a:pPr algn="ctr"/>
                      <a:r>
                        <a:rPr lang="en-US" sz="2800" dirty="0"/>
                        <a:t>PRIMARY</a:t>
                      </a:r>
                    </a:p>
                  </a:txBody>
                  <a:tcPr/>
                </a:tc>
                <a:extLst>
                  <a:ext uri="{0D108BD9-81ED-4DB2-BD59-A6C34878D82A}">
                    <a16:rowId xmlns:a16="http://schemas.microsoft.com/office/drawing/2014/main" val="10000"/>
                  </a:ext>
                </a:extLst>
              </a:tr>
              <a:tr h="3352800">
                <a:tc>
                  <a:txBody>
                    <a:bodyPr/>
                    <a:lstStyle/>
                    <a:p>
                      <a:pPr algn="ctr"/>
                      <a:r>
                        <a:rPr lang="en-US" sz="2400" b="1" dirty="0"/>
                        <a:t>Primary Deficit</a:t>
                      </a:r>
                    </a:p>
                    <a:p>
                      <a:pPr algn="ctr"/>
                      <a:r>
                        <a:rPr lang="en-US" sz="2400" b="1" dirty="0"/>
                        <a:t> =</a:t>
                      </a:r>
                    </a:p>
                    <a:p>
                      <a:pPr algn="ctr"/>
                      <a:r>
                        <a:rPr lang="en-US" sz="2400" b="1" dirty="0"/>
                        <a:t> Fiscal Deficit </a:t>
                      </a:r>
                    </a:p>
                    <a:p>
                      <a:pPr algn="ctr"/>
                      <a:r>
                        <a:rPr lang="en-US" sz="2400" b="1" dirty="0"/>
                        <a:t>– </a:t>
                      </a:r>
                    </a:p>
                    <a:p>
                      <a:pPr algn="ctr"/>
                      <a:r>
                        <a:rPr lang="en-US" sz="2400" b="1" dirty="0"/>
                        <a:t>Interest</a:t>
                      </a:r>
                      <a:r>
                        <a:rPr lang="en-US" sz="2400" b="1" baseline="0" dirty="0"/>
                        <a:t> Payment (IP)</a:t>
                      </a:r>
                      <a:endParaRPr lang="en-US" sz="2400" b="1" dirty="0"/>
                    </a:p>
                  </a:txBody>
                  <a:tcPr/>
                </a:tc>
                <a:extLst>
                  <a:ext uri="{0D108BD9-81ED-4DB2-BD59-A6C34878D82A}">
                    <a16:rowId xmlns:a16="http://schemas.microsoft.com/office/drawing/2014/main" val="10001"/>
                  </a:ext>
                </a:extLst>
              </a:tr>
            </a:tbl>
          </a:graphicData>
        </a:graphic>
      </p:graphicFrame>
      <p:sp>
        <p:nvSpPr>
          <p:cNvPr id="12" name="Right Arrow 11"/>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4058191807"/>
      </p:ext>
    </p:extLst>
  </p:cSld>
  <p:clrMapOvr>
    <a:masterClrMapping/>
  </p:clrMapOvr>
  <mc:AlternateContent xmlns:mc="http://schemas.openxmlformats.org/markup-compatibility/2006" xmlns:p14="http://schemas.microsoft.com/office/powerpoint/2010/main">
    <mc:Choice Requires="p14">
      <p:transition spd="slow" p14:dur="2000" advTm="111276"/>
    </mc:Choice>
    <mc:Fallback xmlns="">
      <p:transition spd="slow" advTm="11127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Scale>
                                      <p:cBhvr>
                                        <p:cTn id="23"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3">
                                            <p:txEl>
                                              <p:pRg st="0" end="0"/>
                                            </p:txEl>
                                          </p:spTgt>
                                        </p:tgtEl>
                                        <p:attrNameLst>
                                          <p:attrName>ppt_x</p:attrName>
                                          <p:attrName>ppt_y</p:attrName>
                                        </p:attrNameLst>
                                      </p:cBhvr>
                                    </p:animMotion>
                                    <p:animEffect transition="in" filter="fade">
                                      <p:cBhvr>
                                        <p:cTn id="25" dur="1000"/>
                                        <p:tgtEl>
                                          <p:spTgt spid="3">
                                            <p:txEl>
                                              <p:pRg st="0" end="0"/>
                                            </p:txEl>
                                          </p:spTgt>
                                        </p:tgtEl>
                                      </p:cBhvr>
                                    </p:animEffect>
                                  </p:childTnLst>
                                </p:cTn>
                              </p:par>
                              <p:par>
                                <p:cTn id="26" presetID="35"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2000"/>
                                        <p:tgtEl>
                                          <p:spTgt spid="8"/>
                                        </p:tgtEl>
                                      </p:cBhvr>
                                    </p:animEffect>
                                    <p:anim calcmode="lin" valueType="num">
                                      <p:cBhvr>
                                        <p:cTn id="29" dur="2000" fill="hold"/>
                                        <p:tgtEl>
                                          <p:spTgt spid="8"/>
                                        </p:tgtEl>
                                        <p:attrNameLst>
                                          <p:attrName>style.rotation</p:attrName>
                                        </p:attrNameLst>
                                      </p:cBhvr>
                                      <p:tavLst>
                                        <p:tav tm="0">
                                          <p:val>
                                            <p:fltVal val="720"/>
                                          </p:val>
                                        </p:tav>
                                        <p:tav tm="100000">
                                          <p:val>
                                            <p:fltVal val="0"/>
                                          </p:val>
                                        </p:tav>
                                      </p:tavLst>
                                    </p:anim>
                                    <p:anim calcmode="lin" valueType="num">
                                      <p:cBhvr>
                                        <p:cTn id="30" dur="2000" fill="hold"/>
                                        <p:tgtEl>
                                          <p:spTgt spid="8"/>
                                        </p:tgtEl>
                                        <p:attrNameLst>
                                          <p:attrName>ppt_h</p:attrName>
                                        </p:attrNameLst>
                                      </p:cBhvr>
                                      <p:tavLst>
                                        <p:tav tm="0">
                                          <p:val>
                                            <p:fltVal val="0"/>
                                          </p:val>
                                        </p:tav>
                                        <p:tav tm="100000">
                                          <p:val>
                                            <p:strVal val="#ppt_h"/>
                                          </p:val>
                                        </p:tav>
                                      </p:tavLst>
                                    </p:anim>
                                    <p:anim calcmode="lin" valueType="num">
                                      <p:cBhvr>
                                        <p:cTn id="31" dur="2000" fill="hold"/>
                                        <p:tgtEl>
                                          <p:spTgt spid="8"/>
                                        </p:tgtEl>
                                        <p:attrNameLst>
                                          <p:attrName>ppt_w</p:attrName>
                                        </p:attrNameLst>
                                      </p:cBhvr>
                                      <p:tavLst>
                                        <p:tav tm="0">
                                          <p:val>
                                            <p:fltVal val="0"/>
                                          </p:val>
                                        </p:tav>
                                        <p:tav tm="100000">
                                          <p:val>
                                            <p:strVal val="#ppt_w"/>
                                          </p:val>
                                        </p:tav>
                                      </p:tavLst>
                                    </p:anim>
                                  </p:childTnLst>
                                </p:cTn>
                              </p:par>
                              <p:par>
                                <p:cTn id="32" presetID="35"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000"/>
                                        <p:tgtEl>
                                          <p:spTgt spid="9"/>
                                        </p:tgtEl>
                                      </p:cBhvr>
                                    </p:animEffect>
                                    <p:anim calcmode="lin" valueType="num">
                                      <p:cBhvr>
                                        <p:cTn id="35" dur="2000" fill="hold"/>
                                        <p:tgtEl>
                                          <p:spTgt spid="9"/>
                                        </p:tgtEl>
                                        <p:attrNameLst>
                                          <p:attrName>style.rotation</p:attrName>
                                        </p:attrNameLst>
                                      </p:cBhvr>
                                      <p:tavLst>
                                        <p:tav tm="0">
                                          <p:val>
                                            <p:fltVal val="720"/>
                                          </p:val>
                                        </p:tav>
                                        <p:tav tm="100000">
                                          <p:val>
                                            <p:fltVal val="0"/>
                                          </p:val>
                                        </p:tav>
                                      </p:tavLst>
                                    </p:anim>
                                    <p:anim calcmode="lin" valueType="num">
                                      <p:cBhvr>
                                        <p:cTn id="36" dur="2000" fill="hold"/>
                                        <p:tgtEl>
                                          <p:spTgt spid="9"/>
                                        </p:tgtEl>
                                        <p:attrNameLst>
                                          <p:attrName>ppt_h</p:attrName>
                                        </p:attrNameLst>
                                      </p:cBhvr>
                                      <p:tavLst>
                                        <p:tav tm="0">
                                          <p:val>
                                            <p:fltVal val="0"/>
                                          </p:val>
                                        </p:tav>
                                        <p:tav tm="100000">
                                          <p:val>
                                            <p:strVal val="#ppt_h"/>
                                          </p:val>
                                        </p:tav>
                                      </p:tavLst>
                                    </p:anim>
                                    <p:anim calcmode="lin" valueType="num">
                                      <p:cBhvr>
                                        <p:cTn id="37" dur="2000" fill="hold"/>
                                        <p:tgtEl>
                                          <p:spTgt spid="9"/>
                                        </p:tgtEl>
                                        <p:attrNameLst>
                                          <p:attrName>ppt_w</p:attrName>
                                        </p:attrNameLst>
                                      </p:cBhvr>
                                      <p:tavLst>
                                        <p:tav tm="0">
                                          <p:val>
                                            <p:fltVal val="0"/>
                                          </p:val>
                                        </p:tav>
                                        <p:tav tm="100000">
                                          <p:val>
                                            <p:strVal val="#ppt_w"/>
                                          </p:val>
                                        </p:tav>
                                      </p:tavLst>
                                    </p:anim>
                                  </p:childTnLst>
                                </p:cTn>
                              </p:par>
                              <p:par>
                                <p:cTn id="38" presetID="35" presetClass="entr" presetSubtype="0" fill="hold"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2000"/>
                                        <p:tgtEl>
                                          <p:spTgt spid="10"/>
                                        </p:tgtEl>
                                      </p:cBhvr>
                                    </p:animEffect>
                                    <p:anim calcmode="lin" valueType="num">
                                      <p:cBhvr>
                                        <p:cTn id="41" dur="2000" fill="hold"/>
                                        <p:tgtEl>
                                          <p:spTgt spid="10"/>
                                        </p:tgtEl>
                                        <p:attrNameLst>
                                          <p:attrName>style.rotation</p:attrName>
                                        </p:attrNameLst>
                                      </p:cBhvr>
                                      <p:tavLst>
                                        <p:tav tm="0">
                                          <p:val>
                                            <p:fltVal val="720"/>
                                          </p:val>
                                        </p:tav>
                                        <p:tav tm="100000">
                                          <p:val>
                                            <p:fltVal val="0"/>
                                          </p:val>
                                        </p:tav>
                                      </p:tavLst>
                                    </p:anim>
                                    <p:anim calcmode="lin" valueType="num">
                                      <p:cBhvr>
                                        <p:cTn id="42" dur="2000" fill="hold"/>
                                        <p:tgtEl>
                                          <p:spTgt spid="10"/>
                                        </p:tgtEl>
                                        <p:attrNameLst>
                                          <p:attrName>ppt_h</p:attrName>
                                        </p:attrNameLst>
                                      </p:cBhvr>
                                      <p:tavLst>
                                        <p:tav tm="0">
                                          <p:val>
                                            <p:fltVal val="0"/>
                                          </p:val>
                                        </p:tav>
                                        <p:tav tm="100000">
                                          <p:val>
                                            <p:strVal val="#ppt_h"/>
                                          </p:val>
                                        </p:tav>
                                      </p:tavLst>
                                    </p:anim>
                                    <p:anim calcmode="lin" valueType="num">
                                      <p:cBhvr>
                                        <p:cTn id="43" dur="2000" fill="hold"/>
                                        <p:tgtEl>
                                          <p:spTgt spid="10"/>
                                        </p:tgtEl>
                                        <p:attrNameLst>
                                          <p:attrName>ppt_w</p:attrName>
                                        </p:attrNameLst>
                                      </p:cBhvr>
                                      <p:tavLst>
                                        <p:tav tm="0">
                                          <p:val>
                                            <p:fltVal val="0"/>
                                          </p:val>
                                        </p:tav>
                                        <p:tav tm="100000">
                                          <p:val>
                                            <p:strVal val="#ppt_w"/>
                                          </p:val>
                                        </p:tav>
                                      </p:tavLst>
                                    </p:anim>
                                  </p:childTnLst>
                                </p:cTn>
                              </p:par>
                              <p:par>
                                <p:cTn id="44" presetID="35"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2000"/>
                                        <p:tgtEl>
                                          <p:spTgt spid="11"/>
                                        </p:tgtEl>
                                      </p:cBhvr>
                                    </p:animEffect>
                                    <p:anim calcmode="lin" valueType="num">
                                      <p:cBhvr>
                                        <p:cTn id="47" dur="2000" fill="hold"/>
                                        <p:tgtEl>
                                          <p:spTgt spid="11"/>
                                        </p:tgtEl>
                                        <p:attrNameLst>
                                          <p:attrName>style.rotation</p:attrName>
                                        </p:attrNameLst>
                                      </p:cBhvr>
                                      <p:tavLst>
                                        <p:tav tm="0">
                                          <p:val>
                                            <p:fltVal val="720"/>
                                          </p:val>
                                        </p:tav>
                                        <p:tav tm="100000">
                                          <p:val>
                                            <p:fltVal val="0"/>
                                          </p:val>
                                        </p:tav>
                                      </p:tavLst>
                                    </p:anim>
                                    <p:anim calcmode="lin" valueType="num">
                                      <p:cBhvr>
                                        <p:cTn id="48" dur="2000" fill="hold"/>
                                        <p:tgtEl>
                                          <p:spTgt spid="11"/>
                                        </p:tgtEl>
                                        <p:attrNameLst>
                                          <p:attrName>ppt_h</p:attrName>
                                        </p:attrNameLst>
                                      </p:cBhvr>
                                      <p:tavLst>
                                        <p:tav tm="0">
                                          <p:val>
                                            <p:fltVal val="0"/>
                                          </p:val>
                                        </p:tav>
                                        <p:tav tm="100000">
                                          <p:val>
                                            <p:strVal val="#ppt_h"/>
                                          </p:val>
                                        </p:tav>
                                      </p:tavLst>
                                    </p:anim>
                                    <p:anim calcmode="lin" valueType="num">
                                      <p:cBhvr>
                                        <p:cTn id="49" dur="2000" fill="hold"/>
                                        <p:tgtEl>
                                          <p:spTgt spid="11"/>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0"/>
            <a:ext cx="10972800" cy="944562"/>
          </a:xfrm>
        </p:spPr>
        <p:txBody>
          <a:bodyPr>
            <a:normAutofit/>
          </a:bodyPr>
          <a:lstStyle/>
          <a:p>
            <a:r>
              <a:rPr lang="en-US" sz="5400" b="1" u="sng" dirty="0">
                <a:ln w="3175" cmpd="sng">
                  <a:solidFill>
                    <a:srgbClr val="FF0000"/>
                  </a:solidFill>
                </a:ln>
                <a:latin typeface="Algerian" pitchFamily="82" charset="0"/>
              </a:rPr>
              <a:t>Federal Finance</a:t>
            </a:r>
          </a:p>
        </p:txBody>
      </p:sp>
      <p:sp>
        <p:nvSpPr>
          <p:cNvPr id="3" name="Content Placeholder 2"/>
          <p:cNvSpPr>
            <a:spLocks noGrp="1"/>
          </p:cNvSpPr>
          <p:nvPr>
            <p:ph idx="1"/>
          </p:nvPr>
        </p:nvSpPr>
        <p:spPr>
          <a:xfrm>
            <a:off x="609600" y="-30163"/>
            <a:ext cx="10972800" cy="4983163"/>
          </a:xfrm>
        </p:spPr>
        <p:txBody>
          <a:bodyPr/>
          <a:lstStyle/>
          <a:p>
            <a:pPr>
              <a:buClr>
                <a:srgbClr val="FF0000"/>
              </a:buClr>
              <a:buFont typeface="Wingdings" pitchFamily="2" charset="2"/>
              <a:buChar char="Ø"/>
            </a:pPr>
            <a:r>
              <a:rPr lang="en-US" sz="2400" b="1" dirty="0">
                <a:solidFill>
                  <a:srgbClr val="FFFF00"/>
                </a:solidFill>
              </a:rPr>
              <a:t>   Federal finance refers to the system of assigning the source of revenue to the   	     	 central as well as state Government for the efficient discharge of their 	  			 respective functions. </a:t>
            </a:r>
          </a:p>
          <a:p>
            <a:pPr>
              <a:buClr>
                <a:srgbClr val="FF0000"/>
              </a:buClr>
              <a:buFont typeface="Wingdings" pitchFamily="2" charset="2"/>
              <a:buChar char="Ø"/>
            </a:pPr>
            <a:r>
              <a:rPr lang="en-US" sz="2000" dirty="0"/>
              <a:t> 	 </a:t>
            </a:r>
            <a:r>
              <a:rPr lang="en-US" sz="2400" b="1" dirty="0">
                <a:solidFill>
                  <a:srgbClr val="FFFF00"/>
                </a:solidFill>
              </a:rPr>
              <a:t>Clear cut division is made regarding the allocation of resources of revenue 	 		 between the central and state authorities. </a:t>
            </a:r>
          </a:p>
          <a:p>
            <a:pPr>
              <a:buClr>
                <a:srgbClr val="FF0000"/>
              </a:buClr>
              <a:buFont typeface="Wingdings" pitchFamily="2" charset="2"/>
              <a:buChar char="Ø"/>
            </a:pPr>
            <a:r>
              <a:rPr lang="en-US" sz="2400" b="1" dirty="0">
                <a:solidFill>
                  <a:srgbClr val="FFFF00"/>
                </a:solidFill>
              </a:rPr>
              <a:t>   There are three lists enumerated in the seventh schedule of constitution. </a:t>
            </a:r>
          </a:p>
          <a:p>
            <a:pPr>
              <a:buFont typeface="Arial" charset="0"/>
              <a:buChar char="•"/>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410753208"/>
              </p:ext>
            </p:extLst>
          </p:nvPr>
        </p:nvGraphicFramePr>
        <p:xfrm>
          <a:off x="457200" y="3992880"/>
          <a:ext cx="11506200" cy="1950720"/>
        </p:xfrm>
        <a:graphic>
          <a:graphicData uri="http://schemas.openxmlformats.org/drawingml/2006/table">
            <a:tbl>
              <a:tblPr firstRow="1" bandRow="1">
                <a:tableStyleId>{BC89EF96-8CEA-46FF-86C4-4CE0E7609802}</a:tableStyleId>
              </a:tblPr>
              <a:tblGrid>
                <a:gridCol w="2605177">
                  <a:extLst>
                    <a:ext uri="{9D8B030D-6E8A-4147-A177-3AD203B41FA5}">
                      <a16:colId xmlns:a16="http://schemas.microsoft.com/office/drawing/2014/main" val="20000"/>
                    </a:ext>
                  </a:extLst>
                </a:gridCol>
                <a:gridCol w="8901023">
                  <a:extLst>
                    <a:ext uri="{9D8B030D-6E8A-4147-A177-3AD203B41FA5}">
                      <a16:colId xmlns:a16="http://schemas.microsoft.com/office/drawing/2014/main" val="20001"/>
                    </a:ext>
                  </a:extLst>
                </a:gridCol>
              </a:tblGrid>
              <a:tr h="563880">
                <a:tc>
                  <a:txBody>
                    <a:bodyPr/>
                    <a:lstStyle/>
                    <a:p>
                      <a:r>
                        <a:rPr lang="en-US" sz="2200" dirty="0">
                          <a:solidFill>
                            <a:srgbClr val="FFFF00"/>
                          </a:solidFill>
                        </a:rPr>
                        <a:t>The Union</a:t>
                      </a:r>
                      <a:r>
                        <a:rPr lang="en-US" sz="2200" baseline="0" dirty="0">
                          <a:solidFill>
                            <a:srgbClr val="FFFF00"/>
                          </a:solidFill>
                        </a:rPr>
                        <a:t> List</a:t>
                      </a:r>
                      <a:endParaRPr lang="en-US" sz="2200" b="1" dirty="0">
                        <a:solidFill>
                          <a:srgbClr val="FFFF00"/>
                        </a:solidFill>
                      </a:endParaRPr>
                    </a:p>
                  </a:txBody>
                  <a:tcPr marL="121920" marR="121920"/>
                </a:tc>
                <a:tc>
                  <a:txBody>
                    <a:bodyPr/>
                    <a:lstStyle/>
                    <a:p>
                      <a:r>
                        <a:rPr lang="en-US" sz="2200" dirty="0">
                          <a:solidFill>
                            <a:srgbClr val="FFFF00"/>
                          </a:solidFill>
                        </a:rPr>
                        <a:t>It consist of 100 subjects of national importance such as </a:t>
                      </a:r>
                      <a:r>
                        <a:rPr lang="en-US" sz="2200" dirty="0" err="1">
                          <a:solidFill>
                            <a:srgbClr val="FFFF00"/>
                          </a:solidFill>
                        </a:rPr>
                        <a:t>Defence</a:t>
                      </a:r>
                      <a:r>
                        <a:rPr lang="en-US" sz="2200" dirty="0">
                          <a:solidFill>
                            <a:srgbClr val="FFFF00"/>
                          </a:solidFill>
                        </a:rPr>
                        <a:t>, Railways, post and Telegraph</a:t>
                      </a:r>
                      <a:r>
                        <a:rPr lang="en-US" sz="2200" baseline="0" dirty="0">
                          <a:solidFill>
                            <a:srgbClr val="FFFF00"/>
                          </a:solidFill>
                        </a:rPr>
                        <a:t> etc., </a:t>
                      </a:r>
                      <a:endParaRPr lang="en-US" sz="2200" b="1" dirty="0">
                        <a:solidFill>
                          <a:srgbClr val="FFFF00"/>
                        </a:solidFill>
                      </a:endParaRPr>
                    </a:p>
                  </a:txBody>
                  <a:tcPr marL="121920" marR="121920"/>
                </a:tc>
                <a:extLst>
                  <a:ext uri="{0D108BD9-81ED-4DB2-BD59-A6C34878D82A}">
                    <a16:rowId xmlns:a16="http://schemas.microsoft.com/office/drawing/2014/main" val="10000"/>
                  </a:ext>
                </a:extLst>
              </a:tr>
              <a:tr h="381000">
                <a:tc>
                  <a:txBody>
                    <a:bodyPr/>
                    <a:lstStyle/>
                    <a:p>
                      <a:r>
                        <a:rPr lang="en-US" sz="2200" b="1" dirty="0">
                          <a:solidFill>
                            <a:srgbClr val="FFFF00"/>
                          </a:solidFill>
                        </a:rPr>
                        <a:t>The State List</a:t>
                      </a:r>
                    </a:p>
                  </a:txBody>
                  <a:tcPr marL="121920" marR="121920"/>
                </a:tc>
                <a:tc>
                  <a:txBody>
                    <a:bodyPr/>
                    <a:lstStyle/>
                    <a:p>
                      <a:r>
                        <a:rPr lang="en-US" sz="2200" b="1" dirty="0">
                          <a:solidFill>
                            <a:srgbClr val="FFFF00"/>
                          </a:solidFill>
                        </a:rPr>
                        <a:t>It consists of 61 subjects of local interest such as public health, Police etc.,</a:t>
                      </a:r>
                    </a:p>
                  </a:txBody>
                  <a:tcPr marL="121920" marR="121920"/>
                </a:tc>
                <a:extLst>
                  <a:ext uri="{0D108BD9-81ED-4DB2-BD59-A6C34878D82A}">
                    <a16:rowId xmlns:a16="http://schemas.microsoft.com/office/drawing/2014/main" val="10001"/>
                  </a:ext>
                </a:extLst>
              </a:tr>
              <a:tr h="762000">
                <a:tc>
                  <a:txBody>
                    <a:bodyPr/>
                    <a:lstStyle/>
                    <a:p>
                      <a:r>
                        <a:rPr lang="en-US" sz="2200" b="1" dirty="0">
                          <a:solidFill>
                            <a:srgbClr val="FFFF00"/>
                          </a:solidFill>
                        </a:rPr>
                        <a:t>The Concurrent List</a:t>
                      </a:r>
                    </a:p>
                  </a:txBody>
                  <a:tcPr marL="121920" marR="121920"/>
                </a:tc>
                <a:tc>
                  <a:txBody>
                    <a:bodyPr/>
                    <a:lstStyle/>
                    <a:p>
                      <a:r>
                        <a:rPr lang="en-US" sz="2200" b="1" dirty="0">
                          <a:solidFill>
                            <a:srgbClr val="FFFF00"/>
                          </a:solidFill>
                        </a:rPr>
                        <a:t>It has 52 subjects important to both the union and the  state such as electricity, Trade union, Economic and Social Planning</a:t>
                      </a:r>
                      <a:r>
                        <a:rPr lang="en-US" sz="2200" b="1" baseline="0" dirty="0">
                          <a:solidFill>
                            <a:srgbClr val="FFFF00"/>
                          </a:solidFill>
                        </a:rPr>
                        <a:t> etc., </a:t>
                      </a:r>
                      <a:endParaRPr lang="en-US" sz="2200" b="1" dirty="0">
                        <a:solidFill>
                          <a:srgbClr val="FFFF00"/>
                        </a:solidFill>
                      </a:endParaRPr>
                    </a:p>
                  </a:txBody>
                  <a:tcPr marL="121920" marR="121920"/>
                </a:tc>
                <a:extLst>
                  <a:ext uri="{0D108BD9-81ED-4DB2-BD59-A6C34878D82A}">
                    <a16:rowId xmlns:a16="http://schemas.microsoft.com/office/drawing/2014/main" val="10002"/>
                  </a:ext>
                </a:extLst>
              </a:tr>
            </a:tbl>
          </a:graphicData>
        </a:graphic>
      </p:graphicFrame>
      <p:sp>
        <p:nvSpPr>
          <p:cNvPr id="5" name="Right Arrow 4"/>
          <p:cNvSpPr/>
          <p:nvPr/>
        </p:nvSpPr>
        <p:spPr>
          <a:xfrm>
            <a:off x="-34584" y="762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067246207"/>
      </p:ext>
    </p:extLst>
  </p:cSld>
  <p:clrMapOvr>
    <a:masterClrMapping/>
  </p:clrMapOvr>
  <mc:AlternateContent xmlns:mc="http://schemas.openxmlformats.org/markup-compatibility/2006" xmlns:p14="http://schemas.microsoft.com/office/powerpoint/2010/main">
    <mc:Choice Requires="p14">
      <p:transition spd="slow" p14:dur="2000" advTm="119094"/>
    </mc:Choice>
    <mc:Fallback xmlns="">
      <p:transition spd="slow" advTm="119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fade">
                                      <p:cBhvr>
                                        <p:cTn id="18" dur="1000"/>
                                        <p:tgtEl>
                                          <p:spTgt spid="3">
                                            <p:txEl>
                                              <p:pRg st="0" end="0"/>
                                            </p:txEl>
                                          </p:spTgt>
                                        </p:tgtEl>
                                      </p:cBhvr>
                                    </p:animEffect>
                                    <p:anim calcmode="lin" valueType="num">
                                      <p:cBhvr>
                                        <p:cTn id="1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1" fill="hold">
                            <p:stCondLst>
                              <p:cond delay="1500"/>
                            </p:stCondLst>
                            <p:childTnLst>
                              <p:par>
                                <p:cTn id="22" presetID="42" presetClass="entr" presetSubtype="0"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1000"/>
                                        <p:tgtEl>
                                          <p:spTgt spid="3">
                                            <p:txEl>
                                              <p:pRg st="1" end="1"/>
                                            </p:txEl>
                                          </p:spTgt>
                                        </p:tgtEl>
                                      </p:cBhvr>
                                    </p:animEffect>
                                    <p:anim calcmode="lin" valueType="num">
                                      <p:cBhvr>
                                        <p:cTn id="2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7" fill="hold">
                            <p:stCondLst>
                              <p:cond delay="2500"/>
                            </p:stCondLst>
                            <p:childTnLst>
                              <p:par>
                                <p:cTn id="28" presetID="42" presetClass="entr" presetSubtype="0"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1000"/>
                                        <p:tgtEl>
                                          <p:spTgt spid="3">
                                            <p:txEl>
                                              <p:pRg st="2" end="2"/>
                                            </p:txEl>
                                          </p:spTgt>
                                        </p:tgtEl>
                                      </p:cBhvr>
                                    </p:animEffect>
                                    <p:anim calcmode="lin" valueType="num">
                                      <p:cBhvr>
                                        <p:cTn id="3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3" fill="hold">
                            <p:stCondLst>
                              <p:cond delay="3500"/>
                            </p:stCondLst>
                            <p:childTnLst>
                              <p:par>
                                <p:cTn id="34" presetID="16" presetClass="entr" presetSubtype="21" fill="hold"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barn(inVertical)">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a:off x="-1" y="0"/>
            <a:ext cx="1981200" cy="6858000"/>
          </a:xfrm>
          <a:solidFill>
            <a:srgbClr val="002060"/>
          </a:solidFill>
        </p:spPr>
        <p:txBody>
          <a:bodyPr vert="vert">
            <a:noAutofit/>
          </a:bodyPr>
          <a:lstStyle/>
          <a:p>
            <a:pPr algn="ctr"/>
            <a:r>
              <a:rPr lang="en-US" sz="3200" b="1" u="sng" dirty="0">
                <a:ln w="3175" cmpd="sng">
                  <a:solidFill>
                    <a:srgbClr val="FF0000"/>
                  </a:solidFill>
                </a:ln>
                <a:latin typeface="Algerian" pitchFamily="82" charset="0"/>
              </a:rPr>
              <a:t>Central  -  State </a:t>
            </a:r>
            <a:br>
              <a:rPr lang="en-US" sz="3200" b="1" u="sng" dirty="0">
                <a:ln w="3175" cmpd="sng">
                  <a:solidFill>
                    <a:srgbClr val="FF0000"/>
                  </a:solidFill>
                </a:ln>
                <a:latin typeface="Algerian" pitchFamily="82" charset="0"/>
              </a:rPr>
            </a:br>
            <a:r>
              <a:rPr lang="en-US" sz="3200" b="1" u="sng" dirty="0">
                <a:ln w="3175" cmpd="sng">
                  <a:solidFill>
                    <a:srgbClr val="FF0000"/>
                  </a:solidFill>
                </a:ln>
                <a:latin typeface="Algerian" pitchFamily="82" charset="0"/>
              </a:rPr>
              <a:t> Financial  Relationship </a:t>
            </a:r>
            <a:br>
              <a:rPr lang="en-US" sz="3200" b="1" u="sng" dirty="0">
                <a:ln w="3175" cmpd="sng">
                  <a:solidFill>
                    <a:srgbClr val="FF0000"/>
                  </a:solidFill>
                </a:ln>
                <a:latin typeface="Algerian" pitchFamily="82" charset="0"/>
              </a:rPr>
            </a:br>
            <a:r>
              <a:rPr lang="en-US" sz="3200" b="1" u="sng" dirty="0">
                <a:ln w="3175" cmpd="sng">
                  <a:solidFill>
                    <a:srgbClr val="FF0000"/>
                  </a:solidFill>
                </a:ln>
                <a:latin typeface="Algerian" pitchFamily="82" charset="0"/>
              </a:rPr>
              <a:t>Union  Source </a:t>
            </a:r>
          </a:p>
        </p:txBody>
      </p:sp>
      <p:sp>
        <p:nvSpPr>
          <p:cNvPr id="3" name="Content Placeholder 2"/>
          <p:cNvSpPr>
            <a:spLocks noGrp="1"/>
          </p:cNvSpPr>
          <p:nvPr>
            <p:ph idx="1"/>
          </p:nvPr>
        </p:nvSpPr>
        <p:spPr>
          <a:xfrm>
            <a:off x="2057400" y="990600"/>
            <a:ext cx="10972800" cy="4678363"/>
          </a:xfrm>
        </p:spPr>
        <p:txBody>
          <a:bodyPr>
            <a:normAutofit fontScale="25000" lnSpcReduction="20000"/>
          </a:bodyPr>
          <a:lstStyle/>
          <a:p>
            <a:endParaRPr lang="en-US" dirty="0"/>
          </a:p>
          <a:p>
            <a:pPr>
              <a:buNone/>
            </a:pPr>
            <a:r>
              <a:rPr lang="en-US" sz="7200" b="1" dirty="0">
                <a:solidFill>
                  <a:srgbClr val="FFFF00"/>
                </a:solidFill>
              </a:rPr>
              <a:t>1</a:t>
            </a:r>
            <a:r>
              <a:rPr lang="en-US" sz="7200" b="1" dirty="0">
                <a:solidFill>
                  <a:srgbClr val="FFFF00"/>
                </a:solidFill>
                <a:latin typeface="+mj-lt"/>
              </a:rPr>
              <a:t>. 	   Corporation tax </a:t>
            </a:r>
          </a:p>
          <a:p>
            <a:pPr>
              <a:buNone/>
            </a:pPr>
            <a:r>
              <a:rPr lang="en-US" sz="7200" b="1" dirty="0">
                <a:solidFill>
                  <a:srgbClr val="FFFF00"/>
                </a:solidFill>
                <a:latin typeface="+mj-lt"/>
              </a:rPr>
              <a:t>2. 	   Currency, coinage and legal tender, foreign exchange. </a:t>
            </a:r>
          </a:p>
          <a:p>
            <a:pPr>
              <a:buNone/>
            </a:pPr>
            <a:r>
              <a:rPr lang="en-US" sz="7200" b="1" dirty="0">
                <a:solidFill>
                  <a:srgbClr val="FFFF00"/>
                </a:solidFill>
                <a:latin typeface="+mj-lt"/>
              </a:rPr>
              <a:t>3. 	   Duties of customs including export duties. </a:t>
            </a:r>
          </a:p>
          <a:p>
            <a:pPr>
              <a:buNone/>
            </a:pPr>
            <a:r>
              <a:rPr lang="en-US" sz="7200" b="1" dirty="0">
                <a:solidFill>
                  <a:srgbClr val="FFFF00"/>
                </a:solidFill>
                <a:latin typeface="+mj-lt"/>
              </a:rPr>
              <a:t>4. 	   Duties of excise on tobacco and certain goods manufactured or produced in India. </a:t>
            </a:r>
          </a:p>
          <a:p>
            <a:pPr>
              <a:buNone/>
            </a:pPr>
            <a:r>
              <a:rPr lang="en-US" sz="7200" b="1" dirty="0">
                <a:solidFill>
                  <a:srgbClr val="FFFF00"/>
                </a:solidFill>
                <a:latin typeface="+mj-lt"/>
              </a:rPr>
              <a:t>5. 	   Estate duty in respect of property other than agricultural land. </a:t>
            </a:r>
          </a:p>
          <a:p>
            <a:pPr>
              <a:buNone/>
            </a:pPr>
            <a:r>
              <a:rPr lang="en-US" sz="7200" b="1" dirty="0">
                <a:solidFill>
                  <a:srgbClr val="FFFF00"/>
                </a:solidFill>
                <a:latin typeface="+mj-lt"/>
              </a:rPr>
              <a:t>6. 	   Fees in respect of any of the matters in the Union List, but not including any fees taken in any Court. </a:t>
            </a:r>
          </a:p>
          <a:p>
            <a:pPr>
              <a:buNone/>
            </a:pPr>
            <a:r>
              <a:rPr lang="en-US" sz="7200" b="1" dirty="0">
                <a:solidFill>
                  <a:srgbClr val="FFFF00"/>
                </a:solidFill>
                <a:latin typeface="+mj-lt"/>
              </a:rPr>
              <a:t>7. 	   Foreign Loans. </a:t>
            </a:r>
          </a:p>
          <a:p>
            <a:pPr>
              <a:buNone/>
            </a:pPr>
            <a:r>
              <a:rPr lang="en-US" sz="7200" b="1" dirty="0">
                <a:solidFill>
                  <a:srgbClr val="FFFF00"/>
                </a:solidFill>
                <a:latin typeface="+mj-lt"/>
              </a:rPr>
              <a:t>8. 	   Lotteries organized by the Government of India or the Government of a State. </a:t>
            </a:r>
          </a:p>
          <a:p>
            <a:pPr>
              <a:buNone/>
            </a:pPr>
            <a:r>
              <a:rPr lang="en-US" sz="7200" b="1" dirty="0">
                <a:solidFill>
                  <a:srgbClr val="FFFF00"/>
                </a:solidFill>
                <a:latin typeface="+mj-lt"/>
              </a:rPr>
              <a:t>9. 	   Post Office Savings Bank. </a:t>
            </a:r>
          </a:p>
          <a:p>
            <a:pPr>
              <a:buNone/>
            </a:pPr>
            <a:r>
              <a:rPr lang="en-US" sz="7200" b="1" dirty="0">
                <a:solidFill>
                  <a:srgbClr val="FFFF00"/>
                </a:solidFill>
                <a:latin typeface="+mj-lt"/>
              </a:rPr>
              <a:t>10. 	Posts and Telegraphs, telephones, wireless, Broadcasting and other forms of communication. </a:t>
            </a:r>
          </a:p>
          <a:p>
            <a:pPr>
              <a:buNone/>
            </a:pPr>
            <a:r>
              <a:rPr lang="en-US" sz="7200" b="1" dirty="0">
                <a:solidFill>
                  <a:srgbClr val="FFFF00"/>
                </a:solidFill>
                <a:latin typeface="+mj-lt"/>
              </a:rPr>
              <a:t>11. 	Property of the Union. </a:t>
            </a:r>
          </a:p>
          <a:p>
            <a:pPr>
              <a:buNone/>
            </a:pPr>
            <a:r>
              <a:rPr lang="en-US" sz="7200" b="1" dirty="0">
                <a:solidFill>
                  <a:srgbClr val="FFFF00"/>
                </a:solidFill>
                <a:latin typeface="+mj-lt"/>
              </a:rPr>
              <a:t>12. 	Public Debt of the Union. </a:t>
            </a:r>
          </a:p>
          <a:p>
            <a:pPr>
              <a:buNone/>
            </a:pPr>
            <a:r>
              <a:rPr lang="en-US" sz="7200" b="1" dirty="0">
                <a:solidFill>
                  <a:srgbClr val="FFFF00"/>
                </a:solidFill>
                <a:latin typeface="+mj-lt"/>
              </a:rPr>
              <a:t>13. 	Railways. </a:t>
            </a:r>
          </a:p>
          <a:p>
            <a:pPr>
              <a:buNone/>
            </a:pPr>
            <a:r>
              <a:rPr lang="en-US" sz="7200" b="1" dirty="0">
                <a:solidFill>
                  <a:srgbClr val="FFFF00"/>
                </a:solidFill>
                <a:latin typeface="+mj-lt"/>
              </a:rPr>
              <a:t>14. 	Rates of stamp duty in respect of Bills of Exchange, </a:t>
            </a:r>
            <a:r>
              <a:rPr lang="en-US" sz="7200" b="1" dirty="0" err="1">
                <a:solidFill>
                  <a:srgbClr val="FFFF00"/>
                </a:solidFill>
                <a:latin typeface="+mj-lt"/>
              </a:rPr>
              <a:t>Cheques</a:t>
            </a:r>
            <a:r>
              <a:rPr lang="en-US" sz="7200" b="1" dirty="0">
                <a:solidFill>
                  <a:srgbClr val="FFFF00"/>
                </a:solidFill>
                <a:latin typeface="+mj-lt"/>
              </a:rPr>
              <a:t>, Promissory Notes, etc. </a:t>
            </a:r>
          </a:p>
          <a:p>
            <a:pPr>
              <a:buNone/>
            </a:pPr>
            <a:r>
              <a:rPr lang="en-US" sz="7200" b="1" dirty="0">
                <a:solidFill>
                  <a:srgbClr val="FFFF00"/>
                </a:solidFill>
                <a:latin typeface="+mj-lt"/>
              </a:rPr>
              <a:t>15. 	Reserve Bank of India. </a:t>
            </a:r>
          </a:p>
          <a:p>
            <a:pPr>
              <a:buNone/>
            </a:pPr>
            <a:r>
              <a:rPr lang="en-US" sz="7200" b="1" dirty="0">
                <a:solidFill>
                  <a:srgbClr val="FFFF00"/>
                </a:solidFill>
                <a:latin typeface="+mj-lt"/>
              </a:rPr>
              <a:t>16. 	Taxes on income other than agricultural income. </a:t>
            </a:r>
          </a:p>
          <a:p>
            <a:pPr>
              <a:buNone/>
            </a:pPr>
            <a:r>
              <a:rPr lang="en-US" sz="7200" b="1" dirty="0">
                <a:solidFill>
                  <a:srgbClr val="FFFF00"/>
                </a:solidFill>
                <a:latin typeface="+mj-lt"/>
              </a:rPr>
              <a:t>17. 	Taxes on the capital value of the assets, exclusive of agricultural land of individuals and companies. </a:t>
            </a:r>
          </a:p>
          <a:p>
            <a:pPr>
              <a:buNone/>
            </a:pPr>
            <a:r>
              <a:rPr lang="en-US" sz="7200" b="1" dirty="0">
                <a:solidFill>
                  <a:srgbClr val="FFFF00"/>
                </a:solidFill>
                <a:latin typeface="+mj-lt"/>
              </a:rPr>
              <a:t>18. 	Taxes other than stamp duties on transactions in stock exchanges and future markets. </a:t>
            </a:r>
          </a:p>
          <a:p>
            <a:pPr>
              <a:buNone/>
            </a:pPr>
            <a:r>
              <a:rPr lang="en-US" sz="7200" b="1" dirty="0">
                <a:solidFill>
                  <a:srgbClr val="FFFF00"/>
                </a:solidFill>
                <a:latin typeface="+mj-lt"/>
              </a:rPr>
              <a:t>19. 	Taxes on the sale or purchase of newspapers and on advertisements published therein. </a:t>
            </a:r>
          </a:p>
          <a:p>
            <a:pPr>
              <a:buNone/>
            </a:pPr>
            <a:r>
              <a:rPr lang="en-US" sz="7200" b="1" dirty="0">
                <a:solidFill>
                  <a:srgbClr val="FFFF00"/>
                </a:solidFill>
                <a:latin typeface="+mj-lt"/>
              </a:rPr>
              <a:t>20.   Terminal taxes on goods or passengers, carried by railways, sea or air.</a:t>
            </a:r>
          </a:p>
        </p:txBody>
      </p:sp>
    </p:spTree>
    <p:custDataLst>
      <p:tags r:id="rId1"/>
    </p:custDataLst>
    <p:extLst>
      <p:ext uri="{BB962C8B-B14F-4D97-AF65-F5344CB8AC3E}">
        <p14:creationId xmlns:p14="http://schemas.microsoft.com/office/powerpoint/2010/main" val="3737915730"/>
      </p:ext>
    </p:extLst>
  </p:cSld>
  <p:clrMapOvr>
    <a:masterClrMapping/>
  </p:clrMapOvr>
  <mc:AlternateContent xmlns:mc="http://schemas.openxmlformats.org/markup-compatibility/2006" xmlns:p14="http://schemas.microsoft.com/office/powerpoint/2010/main">
    <mc:Choice Requires="p14">
      <p:transition spd="slow" p14:dur="2000" advTm="129372"/>
    </mc:Choice>
    <mc:Fallback xmlns="">
      <p:transition spd="slow" advTm="1293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1000"/>
                                        <p:tgtEl>
                                          <p:spTgt spid="3">
                                            <p:txEl>
                                              <p:pRg st="1" end="1"/>
                                            </p:txEl>
                                          </p:spTgt>
                                        </p:tgtEl>
                                      </p:cBhvr>
                                    </p:animEffect>
                                    <p:anim calcmode="lin" valueType="num">
                                      <p:cBhvr>
                                        <p:cTn id="16"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1000"/>
                                        <p:tgtEl>
                                          <p:spTgt spid="3">
                                            <p:txEl>
                                              <p:pRg st="3" end="3"/>
                                            </p:txEl>
                                          </p:spTgt>
                                        </p:tgtEl>
                                      </p:cBhvr>
                                    </p:animEffect>
                                    <p:anim calcmode="lin" valueType="num">
                                      <p:cBhvr>
                                        <p:cTn id="2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1000"/>
                                        <p:tgtEl>
                                          <p:spTgt spid="3">
                                            <p:txEl>
                                              <p:pRg st="4" end="4"/>
                                            </p:txEl>
                                          </p:spTgt>
                                        </p:tgtEl>
                                      </p:cBhvr>
                                    </p:animEffect>
                                    <p:anim calcmode="lin" valueType="num">
                                      <p:cBhvr>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1000"/>
                                        <p:tgtEl>
                                          <p:spTgt spid="3">
                                            <p:txEl>
                                              <p:pRg st="6" end="6"/>
                                            </p:txEl>
                                          </p:spTgt>
                                        </p:tgtEl>
                                      </p:cBhvr>
                                    </p:animEffect>
                                    <p:anim calcmode="lin" valueType="num">
                                      <p:cBhvr>
                                        <p:cTn id="4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1000"/>
                                        <p:tgtEl>
                                          <p:spTgt spid="3">
                                            <p:txEl>
                                              <p:pRg st="7" end="7"/>
                                            </p:txEl>
                                          </p:spTgt>
                                        </p:tgtEl>
                                      </p:cBhvr>
                                    </p:animEffect>
                                    <p:anim calcmode="lin" valueType="num">
                                      <p:cBhvr>
                                        <p:cTn id="4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1000"/>
                                        <p:tgtEl>
                                          <p:spTgt spid="3">
                                            <p:txEl>
                                              <p:pRg st="8" end="8"/>
                                            </p:txEl>
                                          </p:spTgt>
                                        </p:tgtEl>
                                      </p:cBhvr>
                                    </p:animEffect>
                                    <p:anim calcmode="lin" valueType="num">
                                      <p:cBhvr>
                                        <p:cTn id="51"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2"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3">
                                            <p:txEl>
                                              <p:pRg st="9" end="9"/>
                                            </p:txEl>
                                          </p:spTgt>
                                        </p:tgtEl>
                                        <p:attrNameLst>
                                          <p:attrName>style.visibility</p:attrName>
                                        </p:attrNameLst>
                                      </p:cBhvr>
                                      <p:to>
                                        <p:strVal val="visible"/>
                                      </p:to>
                                    </p:set>
                                    <p:animEffect transition="in" filter="fade">
                                      <p:cBhvr>
                                        <p:cTn id="55" dur="1000"/>
                                        <p:tgtEl>
                                          <p:spTgt spid="3">
                                            <p:txEl>
                                              <p:pRg st="9" end="9"/>
                                            </p:txEl>
                                          </p:spTgt>
                                        </p:tgtEl>
                                      </p:cBhvr>
                                    </p:animEffect>
                                    <p:anim calcmode="lin" valueType="num">
                                      <p:cBhvr>
                                        <p:cTn id="5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9" end="9"/>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10" end="10"/>
                                            </p:txEl>
                                          </p:spTgt>
                                        </p:tgtEl>
                                        <p:attrNameLst>
                                          <p:attrName>style.visibility</p:attrName>
                                        </p:attrNameLst>
                                      </p:cBhvr>
                                      <p:to>
                                        <p:strVal val="visible"/>
                                      </p:to>
                                    </p:set>
                                    <p:animEffect transition="in" filter="fade">
                                      <p:cBhvr>
                                        <p:cTn id="60" dur="1000"/>
                                        <p:tgtEl>
                                          <p:spTgt spid="3">
                                            <p:txEl>
                                              <p:pRg st="10" end="10"/>
                                            </p:txEl>
                                          </p:spTgt>
                                        </p:tgtEl>
                                      </p:cBhvr>
                                    </p:animEffect>
                                    <p:anim calcmode="lin" valueType="num">
                                      <p:cBhvr>
                                        <p:cTn id="61"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fade">
                                      <p:cBhvr>
                                        <p:cTn id="65" dur="1000"/>
                                        <p:tgtEl>
                                          <p:spTgt spid="3">
                                            <p:txEl>
                                              <p:pRg st="11" end="11"/>
                                            </p:txEl>
                                          </p:spTgt>
                                        </p:tgtEl>
                                      </p:cBhvr>
                                    </p:animEffect>
                                    <p:anim calcmode="lin" valueType="num">
                                      <p:cBhvr>
                                        <p:cTn id="6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0"/>
                                  </p:stCondLst>
                                  <p:childTnLst>
                                    <p:set>
                                      <p:cBhvr>
                                        <p:cTn id="69" dur="1" fill="hold">
                                          <p:stCondLst>
                                            <p:cond delay="0"/>
                                          </p:stCondLst>
                                        </p:cTn>
                                        <p:tgtEl>
                                          <p:spTgt spid="3">
                                            <p:txEl>
                                              <p:pRg st="12" end="12"/>
                                            </p:txEl>
                                          </p:spTgt>
                                        </p:tgtEl>
                                        <p:attrNameLst>
                                          <p:attrName>style.visibility</p:attrName>
                                        </p:attrNameLst>
                                      </p:cBhvr>
                                      <p:to>
                                        <p:strVal val="visible"/>
                                      </p:to>
                                    </p:set>
                                    <p:animEffect transition="in" filter="fade">
                                      <p:cBhvr>
                                        <p:cTn id="70" dur="1000"/>
                                        <p:tgtEl>
                                          <p:spTgt spid="3">
                                            <p:txEl>
                                              <p:pRg st="12" end="12"/>
                                            </p:txEl>
                                          </p:spTgt>
                                        </p:tgtEl>
                                      </p:cBhvr>
                                    </p:animEffect>
                                    <p:anim calcmode="lin" valueType="num">
                                      <p:cBhvr>
                                        <p:cTn id="71"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0"/>
                                  </p:stCondLst>
                                  <p:childTnLst>
                                    <p:set>
                                      <p:cBhvr>
                                        <p:cTn id="74" dur="1" fill="hold">
                                          <p:stCondLst>
                                            <p:cond delay="0"/>
                                          </p:stCondLst>
                                        </p:cTn>
                                        <p:tgtEl>
                                          <p:spTgt spid="3">
                                            <p:txEl>
                                              <p:pRg st="13" end="13"/>
                                            </p:txEl>
                                          </p:spTgt>
                                        </p:tgtEl>
                                        <p:attrNameLst>
                                          <p:attrName>style.visibility</p:attrName>
                                        </p:attrNameLst>
                                      </p:cBhvr>
                                      <p:to>
                                        <p:strVal val="visible"/>
                                      </p:to>
                                    </p:set>
                                    <p:animEffect transition="in" filter="fade">
                                      <p:cBhvr>
                                        <p:cTn id="75" dur="1000"/>
                                        <p:tgtEl>
                                          <p:spTgt spid="3">
                                            <p:txEl>
                                              <p:pRg st="13" end="13"/>
                                            </p:txEl>
                                          </p:spTgt>
                                        </p:tgtEl>
                                      </p:cBhvr>
                                    </p:animEffect>
                                    <p:anim calcmode="lin" valueType="num">
                                      <p:cBhvr>
                                        <p:cTn id="76"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77"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3">
                                            <p:txEl>
                                              <p:pRg st="14" end="14"/>
                                            </p:txEl>
                                          </p:spTgt>
                                        </p:tgtEl>
                                        <p:attrNameLst>
                                          <p:attrName>style.visibility</p:attrName>
                                        </p:attrNameLst>
                                      </p:cBhvr>
                                      <p:to>
                                        <p:strVal val="visible"/>
                                      </p:to>
                                    </p:set>
                                    <p:animEffect transition="in" filter="fade">
                                      <p:cBhvr>
                                        <p:cTn id="80" dur="1000"/>
                                        <p:tgtEl>
                                          <p:spTgt spid="3">
                                            <p:txEl>
                                              <p:pRg st="14" end="14"/>
                                            </p:txEl>
                                          </p:spTgt>
                                        </p:tgtEl>
                                      </p:cBhvr>
                                    </p:animEffect>
                                    <p:anim calcmode="lin" valueType="num">
                                      <p:cBhvr>
                                        <p:cTn id="81"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82" dur="1000" fill="hold"/>
                                        <p:tgtEl>
                                          <p:spTgt spid="3">
                                            <p:txEl>
                                              <p:pRg st="14" end="14"/>
                                            </p:txEl>
                                          </p:spTgt>
                                        </p:tgtEl>
                                        <p:attrNameLst>
                                          <p:attrName>ppt_y</p:attrName>
                                        </p:attrNameLst>
                                      </p:cBhvr>
                                      <p:tavLst>
                                        <p:tav tm="0">
                                          <p:val>
                                            <p:strVal val="#ppt_y+.1"/>
                                          </p:val>
                                        </p:tav>
                                        <p:tav tm="100000">
                                          <p:val>
                                            <p:strVal val="#ppt_y"/>
                                          </p:val>
                                        </p:tav>
                                      </p:tavLst>
                                    </p:anim>
                                  </p:childTnLst>
                                </p:cTn>
                              </p:par>
                              <p:par>
                                <p:cTn id="83" presetID="42" presetClass="entr" presetSubtype="0" fill="hold" nodeType="withEffect">
                                  <p:stCondLst>
                                    <p:cond delay="0"/>
                                  </p:stCondLst>
                                  <p:childTnLst>
                                    <p:set>
                                      <p:cBhvr>
                                        <p:cTn id="84" dur="1" fill="hold">
                                          <p:stCondLst>
                                            <p:cond delay="0"/>
                                          </p:stCondLst>
                                        </p:cTn>
                                        <p:tgtEl>
                                          <p:spTgt spid="3">
                                            <p:txEl>
                                              <p:pRg st="15" end="15"/>
                                            </p:txEl>
                                          </p:spTgt>
                                        </p:tgtEl>
                                        <p:attrNameLst>
                                          <p:attrName>style.visibility</p:attrName>
                                        </p:attrNameLst>
                                      </p:cBhvr>
                                      <p:to>
                                        <p:strVal val="visible"/>
                                      </p:to>
                                    </p:set>
                                    <p:animEffect transition="in" filter="fade">
                                      <p:cBhvr>
                                        <p:cTn id="85" dur="1000"/>
                                        <p:tgtEl>
                                          <p:spTgt spid="3">
                                            <p:txEl>
                                              <p:pRg st="15" end="15"/>
                                            </p:txEl>
                                          </p:spTgt>
                                        </p:tgtEl>
                                      </p:cBhvr>
                                    </p:animEffect>
                                    <p:anim calcmode="lin" valueType="num">
                                      <p:cBhvr>
                                        <p:cTn id="86" dur="1000" fill="hold"/>
                                        <p:tgtEl>
                                          <p:spTgt spid="3">
                                            <p:txEl>
                                              <p:pRg st="15" end="15"/>
                                            </p:txEl>
                                          </p:spTgt>
                                        </p:tgtEl>
                                        <p:attrNameLst>
                                          <p:attrName>ppt_x</p:attrName>
                                        </p:attrNameLst>
                                      </p:cBhvr>
                                      <p:tavLst>
                                        <p:tav tm="0">
                                          <p:val>
                                            <p:strVal val="#ppt_x"/>
                                          </p:val>
                                        </p:tav>
                                        <p:tav tm="100000">
                                          <p:val>
                                            <p:strVal val="#ppt_x"/>
                                          </p:val>
                                        </p:tav>
                                      </p:tavLst>
                                    </p:anim>
                                    <p:anim calcmode="lin" valueType="num">
                                      <p:cBhvr>
                                        <p:cTn id="87" dur="1000" fill="hold"/>
                                        <p:tgtEl>
                                          <p:spTgt spid="3">
                                            <p:txEl>
                                              <p:pRg st="15" end="15"/>
                                            </p:txEl>
                                          </p:spTgt>
                                        </p:tgtEl>
                                        <p:attrNameLst>
                                          <p:attrName>ppt_y</p:attrName>
                                        </p:attrNameLst>
                                      </p:cBhvr>
                                      <p:tavLst>
                                        <p:tav tm="0">
                                          <p:val>
                                            <p:strVal val="#ppt_y+.1"/>
                                          </p:val>
                                        </p:tav>
                                        <p:tav tm="100000">
                                          <p:val>
                                            <p:strVal val="#ppt_y"/>
                                          </p:val>
                                        </p:tav>
                                      </p:tavLst>
                                    </p:anim>
                                  </p:childTnLst>
                                </p:cTn>
                              </p:par>
                              <p:par>
                                <p:cTn id="88" presetID="42" presetClass="entr" presetSubtype="0" fill="hold" nodeType="withEffect">
                                  <p:stCondLst>
                                    <p:cond delay="0"/>
                                  </p:stCondLst>
                                  <p:childTnLst>
                                    <p:set>
                                      <p:cBhvr>
                                        <p:cTn id="89" dur="1" fill="hold">
                                          <p:stCondLst>
                                            <p:cond delay="0"/>
                                          </p:stCondLst>
                                        </p:cTn>
                                        <p:tgtEl>
                                          <p:spTgt spid="3">
                                            <p:txEl>
                                              <p:pRg st="16" end="16"/>
                                            </p:txEl>
                                          </p:spTgt>
                                        </p:tgtEl>
                                        <p:attrNameLst>
                                          <p:attrName>style.visibility</p:attrName>
                                        </p:attrNameLst>
                                      </p:cBhvr>
                                      <p:to>
                                        <p:strVal val="visible"/>
                                      </p:to>
                                    </p:set>
                                    <p:animEffect transition="in" filter="fade">
                                      <p:cBhvr>
                                        <p:cTn id="90" dur="1000"/>
                                        <p:tgtEl>
                                          <p:spTgt spid="3">
                                            <p:txEl>
                                              <p:pRg st="16" end="16"/>
                                            </p:txEl>
                                          </p:spTgt>
                                        </p:tgtEl>
                                      </p:cBhvr>
                                    </p:animEffect>
                                    <p:anim calcmode="lin" valueType="num">
                                      <p:cBhvr>
                                        <p:cTn id="91" dur="1000" fill="hold"/>
                                        <p:tgtEl>
                                          <p:spTgt spid="3">
                                            <p:txEl>
                                              <p:pRg st="16" end="16"/>
                                            </p:txEl>
                                          </p:spTgt>
                                        </p:tgtEl>
                                        <p:attrNameLst>
                                          <p:attrName>ppt_x</p:attrName>
                                        </p:attrNameLst>
                                      </p:cBhvr>
                                      <p:tavLst>
                                        <p:tav tm="0">
                                          <p:val>
                                            <p:strVal val="#ppt_x"/>
                                          </p:val>
                                        </p:tav>
                                        <p:tav tm="100000">
                                          <p:val>
                                            <p:strVal val="#ppt_x"/>
                                          </p:val>
                                        </p:tav>
                                      </p:tavLst>
                                    </p:anim>
                                    <p:anim calcmode="lin" valueType="num">
                                      <p:cBhvr>
                                        <p:cTn id="92" dur="1000" fill="hold"/>
                                        <p:tgtEl>
                                          <p:spTgt spid="3">
                                            <p:txEl>
                                              <p:pRg st="16" end="16"/>
                                            </p:txEl>
                                          </p:spTgt>
                                        </p:tgtEl>
                                        <p:attrNameLst>
                                          <p:attrName>ppt_y</p:attrName>
                                        </p:attrNameLst>
                                      </p:cBhvr>
                                      <p:tavLst>
                                        <p:tav tm="0">
                                          <p:val>
                                            <p:strVal val="#ppt_y+.1"/>
                                          </p:val>
                                        </p:tav>
                                        <p:tav tm="100000">
                                          <p:val>
                                            <p:strVal val="#ppt_y"/>
                                          </p:val>
                                        </p:tav>
                                      </p:tavLst>
                                    </p:anim>
                                  </p:childTnLst>
                                </p:cTn>
                              </p:par>
                              <p:par>
                                <p:cTn id="93" presetID="42" presetClass="entr" presetSubtype="0" fill="hold" nodeType="withEffect">
                                  <p:stCondLst>
                                    <p:cond delay="0"/>
                                  </p:stCondLst>
                                  <p:childTnLst>
                                    <p:set>
                                      <p:cBhvr>
                                        <p:cTn id="94" dur="1" fill="hold">
                                          <p:stCondLst>
                                            <p:cond delay="0"/>
                                          </p:stCondLst>
                                        </p:cTn>
                                        <p:tgtEl>
                                          <p:spTgt spid="3">
                                            <p:txEl>
                                              <p:pRg st="17" end="17"/>
                                            </p:txEl>
                                          </p:spTgt>
                                        </p:tgtEl>
                                        <p:attrNameLst>
                                          <p:attrName>style.visibility</p:attrName>
                                        </p:attrNameLst>
                                      </p:cBhvr>
                                      <p:to>
                                        <p:strVal val="visible"/>
                                      </p:to>
                                    </p:set>
                                    <p:animEffect transition="in" filter="fade">
                                      <p:cBhvr>
                                        <p:cTn id="95" dur="1000"/>
                                        <p:tgtEl>
                                          <p:spTgt spid="3">
                                            <p:txEl>
                                              <p:pRg st="17" end="17"/>
                                            </p:txEl>
                                          </p:spTgt>
                                        </p:tgtEl>
                                      </p:cBhvr>
                                    </p:animEffect>
                                    <p:anim calcmode="lin" valueType="num">
                                      <p:cBhvr>
                                        <p:cTn id="96" dur="1000" fill="hold"/>
                                        <p:tgtEl>
                                          <p:spTgt spid="3">
                                            <p:txEl>
                                              <p:pRg st="17" end="17"/>
                                            </p:txEl>
                                          </p:spTgt>
                                        </p:tgtEl>
                                        <p:attrNameLst>
                                          <p:attrName>ppt_x</p:attrName>
                                        </p:attrNameLst>
                                      </p:cBhvr>
                                      <p:tavLst>
                                        <p:tav tm="0">
                                          <p:val>
                                            <p:strVal val="#ppt_x"/>
                                          </p:val>
                                        </p:tav>
                                        <p:tav tm="100000">
                                          <p:val>
                                            <p:strVal val="#ppt_x"/>
                                          </p:val>
                                        </p:tav>
                                      </p:tavLst>
                                    </p:anim>
                                    <p:anim calcmode="lin" valueType="num">
                                      <p:cBhvr>
                                        <p:cTn id="97" dur="1000" fill="hold"/>
                                        <p:tgtEl>
                                          <p:spTgt spid="3">
                                            <p:txEl>
                                              <p:pRg st="17" end="17"/>
                                            </p:txEl>
                                          </p:spTgt>
                                        </p:tgtEl>
                                        <p:attrNameLst>
                                          <p:attrName>ppt_y</p:attrName>
                                        </p:attrNameLst>
                                      </p:cBhvr>
                                      <p:tavLst>
                                        <p:tav tm="0">
                                          <p:val>
                                            <p:strVal val="#ppt_y+.1"/>
                                          </p:val>
                                        </p:tav>
                                        <p:tav tm="100000">
                                          <p:val>
                                            <p:strVal val="#ppt_y"/>
                                          </p:val>
                                        </p:tav>
                                      </p:tavLst>
                                    </p:anim>
                                  </p:childTnLst>
                                </p:cTn>
                              </p:par>
                              <p:par>
                                <p:cTn id="98" presetID="42" presetClass="entr" presetSubtype="0" fill="hold" nodeType="withEffect">
                                  <p:stCondLst>
                                    <p:cond delay="0"/>
                                  </p:stCondLst>
                                  <p:childTnLst>
                                    <p:set>
                                      <p:cBhvr>
                                        <p:cTn id="99" dur="1" fill="hold">
                                          <p:stCondLst>
                                            <p:cond delay="0"/>
                                          </p:stCondLst>
                                        </p:cTn>
                                        <p:tgtEl>
                                          <p:spTgt spid="3">
                                            <p:txEl>
                                              <p:pRg st="18" end="18"/>
                                            </p:txEl>
                                          </p:spTgt>
                                        </p:tgtEl>
                                        <p:attrNameLst>
                                          <p:attrName>style.visibility</p:attrName>
                                        </p:attrNameLst>
                                      </p:cBhvr>
                                      <p:to>
                                        <p:strVal val="visible"/>
                                      </p:to>
                                    </p:set>
                                    <p:animEffect transition="in" filter="fade">
                                      <p:cBhvr>
                                        <p:cTn id="100" dur="1000"/>
                                        <p:tgtEl>
                                          <p:spTgt spid="3">
                                            <p:txEl>
                                              <p:pRg st="18" end="18"/>
                                            </p:txEl>
                                          </p:spTgt>
                                        </p:tgtEl>
                                      </p:cBhvr>
                                    </p:animEffect>
                                    <p:anim calcmode="lin" valueType="num">
                                      <p:cBhvr>
                                        <p:cTn id="101" dur="1000" fill="hold"/>
                                        <p:tgtEl>
                                          <p:spTgt spid="3">
                                            <p:txEl>
                                              <p:pRg st="18" end="18"/>
                                            </p:txEl>
                                          </p:spTgt>
                                        </p:tgtEl>
                                        <p:attrNameLst>
                                          <p:attrName>ppt_x</p:attrName>
                                        </p:attrNameLst>
                                      </p:cBhvr>
                                      <p:tavLst>
                                        <p:tav tm="0">
                                          <p:val>
                                            <p:strVal val="#ppt_x"/>
                                          </p:val>
                                        </p:tav>
                                        <p:tav tm="100000">
                                          <p:val>
                                            <p:strVal val="#ppt_x"/>
                                          </p:val>
                                        </p:tav>
                                      </p:tavLst>
                                    </p:anim>
                                    <p:anim calcmode="lin" valueType="num">
                                      <p:cBhvr>
                                        <p:cTn id="102" dur="1000" fill="hold"/>
                                        <p:tgtEl>
                                          <p:spTgt spid="3">
                                            <p:txEl>
                                              <p:pRg st="18" end="18"/>
                                            </p:txEl>
                                          </p:spTgt>
                                        </p:tgtEl>
                                        <p:attrNameLst>
                                          <p:attrName>ppt_y</p:attrName>
                                        </p:attrNameLst>
                                      </p:cBhvr>
                                      <p:tavLst>
                                        <p:tav tm="0">
                                          <p:val>
                                            <p:strVal val="#ppt_y+.1"/>
                                          </p:val>
                                        </p:tav>
                                        <p:tav tm="100000">
                                          <p:val>
                                            <p:strVal val="#ppt_y"/>
                                          </p:val>
                                        </p:tav>
                                      </p:tavLst>
                                    </p:anim>
                                  </p:childTnLst>
                                </p:cTn>
                              </p:par>
                              <p:par>
                                <p:cTn id="103" presetID="42" presetClass="entr" presetSubtype="0" fill="hold" nodeType="withEffect">
                                  <p:stCondLst>
                                    <p:cond delay="0"/>
                                  </p:stCondLst>
                                  <p:childTnLst>
                                    <p:set>
                                      <p:cBhvr>
                                        <p:cTn id="104" dur="1" fill="hold">
                                          <p:stCondLst>
                                            <p:cond delay="0"/>
                                          </p:stCondLst>
                                        </p:cTn>
                                        <p:tgtEl>
                                          <p:spTgt spid="3">
                                            <p:txEl>
                                              <p:pRg st="19" end="19"/>
                                            </p:txEl>
                                          </p:spTgt>
                                        </p:tgtEl>
                                        <p:attrNameLst>
                                          <p:attrName>style.visibility</p:attrName>
                                        </p:attrNameLst>
                                      </p:cBhvr>
                                      <p:to>
                                        <p:strVal val="visible"/>
                                      </p:to>
                                    </p:set>
                                    <p:animEffect transition="in" filter="fade">
                                      <p:cBhvr>
                                        <p:cTn id="105" dur="1000"/>
                                        <p:tgtEl>
                                          <p:spTgt spid="3">
                                            <p:txEl>
                                              <p:pRg st="19" end="19"/>
                                            </p:txEl>
                                          </p:spTgt>
                                        </p:tgtEl>
                                      </p:cBhvr>
                                    </p:animEffect>
                                    <p:anim calcmode="lin" valueType="num">
                                      <p:cBhvr>
                                        <p:cTn id="106" dur="1000" fill="hold"/>
                                        <p:tgtEl>
                                          <p:spTgt spid="3">
                                            <p:txEl>
                                              <p:pRg st="19" end="19"/>
                                            </p:txEl>
                                          </p:spTgt>
                                        </p:tgtEl>
                                        <p:attrNameLst>
                                          <p:attrName>ppt_x</p:attrName>
                                        </p:attrNameLst>
                                      </p:cBhvr>
                                      <p:tavLst>
                                        <p:tav tm="0">
                                          <p:val>
                                            <p:strVal val="#ppt_x"/>
                                          </p:val>
                                        </p:tav>
                                        <p:tav tm="100000">
                                          <p:val>
                                            <p:strVal val="#ppt_x"/>
                                          </p:val>
                                        </p:tav>
                                      </p:tavLst>
                                    </p:anim>
                                    <p:anim calcmode="lin" valueType="num">
                                      <p:cBhvr>
                                        <p:cTn id="107" dur="1000" fill="hold"/>
                                        <p:tgtEl>
                                          <p:spTgt spid="3">
                                            <p:txEl>
                                              <p:pRg st="19" end="19"/>
                                            </p:txEl>
                                          </p:spTgt>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3">
                                            <p:txEl>
                                              <p:pRg st="20" end="20"/>
                                            </p:txEl>
                                          </p:spTgt>
                                        </p:tgtEl>
                                        <p:attrNameLst>
                                          <p:attrName>style.visibility</p:attrName>
                                        </p:attrNameLst>
                                      </p:cBhvr>
                                      <p:to>
                                        <p:strVal val="visible"/>
                                      </p:to>
                                    </p:set>
                                    <p:animEffect transition="in" filter="fade">
                                      <p:cBhvr>
                                        <p:cTn id="110" dur="1000"/>
                                        <p:tgtEl>
                                          <p:spTgt spid="3">
                                            <p:txEl>
                                              <p:pRg st="20" end="20"/>
                                            </p:txEl>
                                          </p:spTgt>
                                        </p:tgtEl>
                                      </p:cBhvr>
                                    </p:animEffect>
                                    <p:anim calcmode="lin" valueType="num">
                                      <p:cBhvr>
                                        <p:cTn id="111" dur="1000" fill="hold"/>
                                        <p:tgtEl>
                                          <p:spTgt spid="3">
                                            <p:txEl>
                                              <p:pRg st="20" end="20"/>
                                            </p:txEl>
                                          </p:spTgt>
                                        </p:tgtEl>
                                        <p:attrNameLst>
                                          <p:attrName>ppt_x</p:attrName>
                                        </p:attrNameLst>
                                      </p:cBhvr>
                                      <p:tavLst>
                                        <p:tav tm="0">
                                          <p:val>
                                            <p:strVal val="#ppt_x"/>
                                          </p:val>
                                        </p:tav>
                                        <p:tav tm="100000">
                                          <p:val>
                                            <p:strVal val="#ppt_x"/>
                                          </p:val>
                                        </p:tav>
                                      </p:tavLst>
                                    </p:anim>
                                    <p:anim calcmode="lin" valueType="num">
                                      <p:cBhvr>
                                        <p:cTn id="112" dur="1000" fill="hold"/>
                                        <p:tgtEl>
                                          <p:spTgt spid="3">
                                            <p:txEl>
                                              <p:pRg st="20" end="2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1295400" cy="6858000"/>
          </a:xfrm>
          <a:solidFill>
            <a:srgbClr val="002060"/>
          </a:solidFill>
        </p:spPr>
        <p:txBody>
          <a:bodyPr vert="vert270">
            <a:normAutofit/>
          </a:bodyPr>
          <a:lstStyle/>
          <a:p>
            <a:pPr algn="ctr"/>
            <a:r>
              <a:rPr lang="en-US" sz="4800" b="1" u="sng"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Algerian" pitchFamily="82" charset="0"/>
              </a:rPr>
              <a:t>STATE  SOURCE</a:t>
            </a:r>
          </a:p>
        </p:txBody>
      </p:sp>
      <p:sp>
        <p:nvSpPr>
          <p:cNvPr id="3" name="Content Placeholder 2"/>
          <p:cNvSpPr>
            <a:spLocks noGrp="1"/>
          </p:cNvSpPr>
          <p:nvPr>
            <p:ph idx="1"/>
          </p:nvPr>
        </p:nvSpPr>
        <p:spPr>
          <a:xfrm>
            <a:off x="1447800" y="914400"/>
            <a:ext cx="10972800" cy="4906963"/>
          </a:xfrm>
        </p:spPr>
        <p:txBody>
          <a:bodyPr>
            <a:normAutofit fontScale="25000" lnSpcReduction="20000"/>
          </a:bodyPr>
          <a:lstStyle/>
          <a:p>
            <a:endParaRPr lang="en-US" dirty="0"/>
          </a:p>
          <a:p>
            <a:pPr>
              <a:buNone/>
            </a:pPr>
            <a:r>
              <a:rPr lang="en-US" sz="7200" b="1" dirty="0">
                <a:solidFill>
                  <a:srgbClr val="FFFF00"/>
                </a:solidFill>
                <a:latin typeface="+mj-lt"/>
              </a:rPr>
              <a:t>1.	   Capitation tax </a:t>
            </a:r>
          </a:p>
          <a:p>
            <a:pPr>
              <a:buNone/>
            </a:pPr>
            <a:r>
              <a:rPr lang="en-US" sz="7200" b="1" dirty="0">
                <a:solidFill>
                  <a:srgbClr val="FFFF00"/>
                </a:solidFill>
                <a:latin typeface="+mj-lt"/>
              </a:rPr>
              <a:t>2.	   Duties in respect of succession to agricultural land. </a:t>
            </a:r>
          </a:p>
          <a:p>
            <a:pPr>
              <a:buNone/>
            </a:pPr>
            <a:r>
              <a:rPr lang="en-US" sz="7200" b="1" dirty="0">
                <a:solidFill>
                  <a:srgbClr val="FFFF00"/>
                </a:solidFill>
                <a:latin typeface="+mj-lt"/>
              </a:rPr>
              <a:t>3.	   Duties of excise on certain goods produced or manufactured in the State, such as alcoholic liquids, opium, etc. </a:t>
            </a:r>
          </a:p>
          <a:p>
            <a:pPr>
              <a:buNone/>
            </a:pPr>
            <a:r>
              <a:rPr lang="en-US" sz="7200" b="1" dirty="0">
                <a:solidFill>
                  <a:srgbClr val="FFFF00"/>
                </a:solidFill>
                <a:latin typeface="+mj-lt"/>
              </a:rPr>
              <a:t>4.	   Estate duty in respect of agricultural land. </a:t>
            </a:r>
          </a:p>
          <a:p>
            <a:pPr>
              <a:buNone/>
            </a:pPr>
            <a:r>
              <a:rPr lang="en-US" sz="7200" b="1" dirty="0">
                <a:solidFill>
                  <a:srgbClr val="FFFF00"/>
                </a:solidFill>
                <a:latin typeface="+mj-lt"/>
              </a:rPr>
              <a:t>5. 	   Fees in respect of any of the matters in the State List, but not including fees taken in any Court. </a:t>
            </a:r>
          </a:p>
          <a:p>
            <a:pPr>
              <a:buNone/>
            </a:pPr>
            <a:r>
              <a:rPr lang="en-US" sz="7200" b="1" dirty="0">
                <a:solidFill>
                  <a:srgbClr val="FFFF00"/>
                </a:solidFill>
                <a:latin typeface="+mj-lt"/>
              </a:rPr>
              <a:t>6.	   Land Revenue. </a:t>
            </a:r>
          </a:p>
          <a:p>
            <a:pPr>
              <a:buNone/>
            </a:pPr>
            <a:r>
              <a:rPr lang="en-US" sz="7200" b="1" dirty="0">
                <a:solidFill>
                  <a:srgbClr val="FFFF00"/>
                </a:solidFill>
                <a:latin typeface="+mj-lt"/>
              </a:rPr>
              <a:t>7.    	Rates of stamp duty in respect of documents other than those specified in the Union List. </a:t>
            </a:r>
          </a:p>
          <a:p>
            <a:pPr>
              <a:buNone/>
            </a:pPr>
            <a:r>
              <a:rPr lang="en-US" sz="7200" b="1" dirty="0">
                <a:solidFill>
                  <a:srgbClr val="FFFF00"/>
                </a:solidFill>
                <a:latin typeface="+mj-lt"/>
              </a:rPr>
              <a:t>8. 	   Taxes on agricultural income. </a:t>
            </a:r>
          </a:p>
          <a:p>
            <a:pPr>
              <a:buNone/>
            </a:pPr>
            <a:r>
              <a:rPr lang="en-US" sz="7200" b="1" dirty="0">
                <a:solidFill>
                  <a:srgbClr val="FFFF00"/>
                </a:solidFill>
                <a:latin typeface="+mj-lt"/>
              </a:rPr>
              <a:t>9. 	   Taxes on land and buildings. </a:t>
            </a:r>
          </a:p>
          <a:p>
            <a:pPr>
              <a:buNone/>
            </a:pPr>
            <a:r>
              <a:rPr lang="en-US" sz="7200" b="1" dirty="0">
                <a:solidFill>
                  <a:srgbClr val="FFFF00"/>
                </a:solidFill>
                <a:latin typeface="+mj-lt"/>
              </a:rPr>
              <a:t>10. 	Taxes on mineral rights, subject to limitations impose by Parliament relating to mineral development. </a:t>
            </a:r>
          </a:p>
          <a:p>
            <a:pPr>
              <a:buNone/>
            </a:pPr>
            <a:r>
              <a:rPr lang="en-US" sz="7200" b="1" dirty="0">
                <a:solidFill>
                  <a:srgbClr val="FFFF00"/>
                </a:solidFill>
                <a:latin typeface="+mj-lt"/>
              </a:rPr>
              <a:t>11.   Taxes on the consumption or sale of electricity. </a:t>
            </a:r>
          </a:p>
          <a:p>
            <a:pPr>
              <a:buNone/>
            </a:pPr>
            <a:r>
              <a:rPr lang="en-US" sz="7200" b="1" dirty="0">
                <a:solidFill>
                  <a:srgbClr val="FFFF00"/>
                </a:solidFill>
                <a:latin typeface="+mj-lt"/>
              </a:rPr>
              <a:t>12.	   Taxes on the entry of goods into a local area for consumption, use or sale therein. </a:t>
            </a:r>
          </a:p>
          <a:p>
            <a:pPr>
              <a:buNone/>
            </a:pPr>
            <a:r>
              <a:rPr lang="en-US" sz="7200" b="1" dirty="0">
                <a:solidFill>
                  <a:srgbClr val="FFFF00"/>
                </a:solidFill>
                <a:latin typeface="+mj-lt"/>
              </a:rPr>
              <a:t>13.   Taxes on the sale and purchase of goods other than newspapers. </a:t>
            </a:r>
          </a:p>
          <a:p>
            <a:pPr>
              <a:buNone/>
            </a:pPr>
            <a:r>
              <a:rPr lang="en-US" sz="7200" b="1" dirty="0">
                <a:solidFill>
                  <a:srgbClr val="FFFF00"/>
                </a:solidFill>
                <a:latin typeface="+mj-lt"/>
              </a:rPr>
              <a:t>14. 	Taxes on the advertisements other than those published in newspapers. </a:t>
            </a:r>
          </a:p>
          <a:p>
            <a:pPr>
              <a:buNone/>
            </a:pPr>
            <a:r>
              <a:rPr lang="en-US" sz="7200" b="1" dirty="0">
                <a:solidFill>
                  <a:srgbClr val="FFFF00"/>
                </a:solidFill>
                <a:latin typeface="+mj-lt"/>
              </a:rPr>
              <a:t>15. 	Taxes on goods and passengers carried by road or on inland waterways. </a:t>
            </a:r>
          </a:p>
          <a:p>
            <a:pPr>
              <a:buNone/>
            </a:pPr>
            <a:r>
              <a:rPr lang="en-US" sz="7200" b="1" dirty="0">
                <a:solidFill>
                  <a:srgbClr val="FFFF00"/>
                </a:solidFill>
                <a:latin typeface="+mj-lt"/>
              </a:rPr>
              <a:t>16. 	Taxes on vehicles. </a:t>
            </a:r>
          </a:p>
          <a:p>
            <a:pPr>
              <a:buNone/>
            </a:pPr>
            <a:r>
              <a:rPr lang="en-US" sz="7200" b="1" dirty="0">
                <a:solidFill>
                  <a:srgbClr val="FFFF00"/>
                </a:solidFill>
                <a:latin typeface="+mj-lt"/>
              </a:rPr>
              <a:t>17. 	Taxes on animals and boats. </a:t>
            </a:r>
          </a:p>
          <a:p>
            <a:pPr>
              <a:buNone/>
            </a:pPr>
            <a:r>
              <a:rPr lang="en-US" sz="7200" b="1" dirty="0">
                <a:solidFill>
                  <a:srgbClr val="FFFF00"/>
                </a:solidFill>
                <a:latin typeface="+mj-lt"/>
              </a:rPr>
              <a:t>18. 	Taxes on professions, trades, callings and employments. </a:t>
            </a:r>
          </a:p>
          <a:p>
            <a:pPr>
              <a:buNone/>
            </a:pPr>
            <a:r>
              <a:rPr lang="en-US" sz="7200" b="1" dirty="0">
                <a:solidFill>
                  <a:srgbClr val="FFFF00"/>
                </a:solidFill>
                <a:latin typeface="+mj-lt"/>
              </a:rPr>
              <a:t>19. 	Taxes on luxuries, including taxes on entertainments, amusements, betting and gambling. </a:t>
            </a:r>
            <a:endParaRPr lang="en-US" sz="5600" b="1" dirty="0">
              <a:solidFill>
                <a:srgbClr val="FFFF00"/>
              </a:solidFill>
              <a:latin typeface="+mj-lt"/>
            </a:endParaRPr>
          </a:p>
          <a:p>
            <a:pPr>
              <a:buNone/>
            </a:pPr>
            <a:r>
              <a:rPr lang="en-US" sz="7200" b="1" dirty="0">
                <a:solidFill>
                  <a:srgbClr val="FFFF00"/>
                </a:solidFill>
                <a:latin typeface="+mj-lt"/>
              </a:rPr>
              <a:t>20. 	Tolls. </a:t>
            </a:r>
          </a:p>
        </p:txBody>
      </p:sp>
    </p:spTree>
    <p:custDataLst>
      <p:tags r:id="rId1"/>
    </p:custDataLst>
    <p:extLst>
      <p:ext uri="{BB962C8B-B14F-4D97-AF65-F5344CB8AC3E}">
        <p14:creationId xmlns:p14="http://schemas.microsoft.com/office/powerpoint/2010/main" val="577377246"/>
      </p:ext>
    </p:extLst>
  </p:cSld>
  <p:clrMapOvr>
    <a:masterClrMapping/>
  </p:clrMapOvr>
  <mc:AlternateContent xmlns:mc="http://schemas.openxmlformats.org/markup-compatibility/2006" xmlns:p14="http://schemas.microsoft.com/office/powerpoint/2010/main">
    <mc:Choice Requires="p14">
      <p:transition spd="slow" p14:dur="2000" advTm="134594"/>
    </mc:Choice>
    <mc:Fallback xmlns="">
      <p:transition spd="slow" advTm="134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1"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 calcmode="lin" valueType="num">
                                      <p:cBhvr>
                                        <p:cTn id="16"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7"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19" dur="1000"/>
                                        <p:tgtEl>
                                          <p:spTgt spid="3">
                                            <p:txEl>
                                              <p:pRg st="1" end="1"/>
                                            </p:txEl>
                                          </p:spTgt>
                                        </p:tgtEl>
                                      </p:cBhvr>
                                    </p:animEffect>
                                  </p:childTnLst>
                                </p:cTn>
                              </p:par>
                              <p:par>
                                <p:cTn id="20" presetID="31" presetClass="entr" presetSubtype="0" fill="hold" nodeType="with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5" dur="1000"/>
                                        <p:tgtEl>
                                          <p:spTgt spid="3">
                                            <p:txEl>
                                              <p:pRg st="2" end="2"/>
                                            </p:txEl>
                                          </p:spTgt>
                                        </p:tgtEl>
                                      </p:cBhvr>
                                    </p:animEffect>
                                  </p:childTnLst>
                                </p:cTn>
                              </p:par>
                              <p:par>
                                <p:cTn id="26" presetID="31" presetClass="entr" presetSubtype="0"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0"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31" dur="1000"/>
                                        <p:tgtEl>
                                          <p:spTgt spid="3">
                                            <p:txEl>
                                              <p:pRg st="3" end="3"/>
                                            </p:txEl>
                                          </p:spTgt>
                                        </p:tgtEl>
                                      </p:cBhvr>
                                    </p:animEffect>
                                  </p:childTnLst>
                                </p:cTn>
                              </p:par>
                              <p:par>
                                <p:cTn id="32" presetID="31" presetClass="entr" presetSubtype="0" fill="hold" nodeType="with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 calcmode="lin" valueType="num">
                                      <p:cBhvr>
                                        <p:cTn id="34"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5"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6"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37" dur="1000"/>
                                        <p:tgtEl>
                                          <p:spTgt spid="3">
                                            <p:txEl>
                                              <p:pRg st="4" end="4"/>
                                            </p:txEl>
                                          </p:spTgt>
                                        </p:tgtEl>
                                      </p:cBhvr>
                                    </p:animEffect>
                                  </p:childTnLst>
                                </p:cTn>
                              </p:par>
                              <p:par>
                                <p:cTn id="38" presetID="31" presetClass="entr" presetSubtype="0" fill="hold" nodeType="with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1"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2"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43" dur="1000"/>
                                        <p:tgtEl>
                                          <p:spTgt spid="3">
                                            <p:txEl>
                                              <p:pRg st="5" end="5"/>
                                            </p:txEl>
                                          </p:spTgt>
                                        </p:tgtEl>
                                      </p:cBhvr>
                                    </p:animEffect>
                                  </p:childTnLst>
                                </p:cTn>
                              </p:par>
                              <p:par>
                                <p:cTn id="44" presetID="31" presetClass="entr" presetSubtype="0" fill="hold" nodeType="with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 calcmode="lin" valueType="num">
                                      <p:cBhvr>
                                        <p:cTn id="4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48"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49" dur="1000"/>
                                        <p:tgtEl>
                                          <p:spTgt spid="3">
                                            <p:txEl>
                                              <p:pRg st="6" end="6"/>
                                            </p:txEl>
                                          </p:spTgt>
                                        </p:tgtEl>
                                      </p:cBhvr>
                                    </p:animEffect>
                                  </p:childTnLst>
                                </p:cTn>
                              </p:par>
                              <p:par>
                                <p:cTn id="50" presetID="31" presetClass="entr" presetSubtype="0" fill="hold" nodeType="with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 calcmode="lin" valueType="num">
                                      <p:cBhvr>
                                        <p:cTn id="52"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3"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54"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55" dur="1000"/>
                                        <p:tgtEl>
                                          <p:spTgt spid="3">
                                            <p:txEl>
                                              <p:pRg st="7" end="7"/>
                                            </p:txEl>
                                          </p:spTgt>
                                        </p:tgtEl>
                                      </p:cBhvr>
                                    </p:animEffect>
                                  </p:childTnLst>
                                </p:cTn>
                              </p:par>
                              <p:par>
                                <p:cTn id="56" presetID="31" presetClass="entr" presetSubtype="0" fill="hold" nodeType="with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 calcmode="lin" valueType="num">
                                      <p:cBhvr>
                                        <p:cTn id="58"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9"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60" dur="1000" fill="hold"/>
                                        <p:tgtEl>
                                          <p:spTgt spid="3">
                                            <p:txEl>
                                              <p:pRg st="8" end="8"/>
                                            </p:txEl>
                                          </p:spTgt>
                                        </p:tgtEl>
                                        <p:attrNameLst>
                                          <p:attrName>style.rotation</p:attrName>
                                        </p:attrNameLst>
                                      </p:cBhvr>
                                      <p:tavLst>
                                        <p:tav tm="0">
                                          <p:val>
                                            <p:fltVal val="90"/>
                                          </p:val>
                                        </p:tav>
                                        <p:tav tm="100000">
                                          <p:val>
                                            <p:fltVal val="0"/>
                                          </p:val>
                                        </p:tav>
                                      </p:tavLst>
                                    </p:anim>
                                    <p:animEffect transition="in" filter="fade">
                                      <p:cBhvr>
                                        <p:cTn id="61" dur="1000"/>
                                        <p:tgtEl>
                                          <p:spTgt spid="3">
                                            <p:txEl>
                                              <p:pRg st="8" end="8"/>
                                            </p:txEl>
                                          </p:spTgt>
                                        </p:tgtEl>
                                      </p:cBhvr>
                                    </p:animEffect>
                                  </p:childTnLst>
                                </p:cTn>
                              </p:par>
                              <p:par>
                                <p:cTn id="62" presetID="31" presetClass="entr" presetSubtype="0" fill="hold" nodeType="withEffect">
                                  <p:stCondLst>
                                    <p:cond delay="0"/>
                                  </p:stCondLst>
                                  <p:childTnLst>
                                    <p:set>
                                      <p:cBhvr>
                                        <p:cTn id="63" dur="1" fill="hold">
                                          <p:stCondLst>
                                            <p:cond delay="0"/>
                                          </p:stCondLst>
                                        </p:cTn>
                                        <p:tgtEl>
                                          <p:spTgt spid="3">
                                            <p:txEl>
                                              <p:pRg st="9" end="9"/>
                                            </p:txEl>
                                          </p:spTgt>
                                        </p:tgtEl>
                                        <p:attrNameLst>
                                          <p:attrName>style.visibility</p:attrName>
                                        </p:attrNameLst>
                                      </p:cBhvr>
                                      <p:to>
                                        <p:strVal val="visible"/>
                                      </p:to>
                                    </p:set>
                                    <p:anim calcmode="lin" valueType="num">
                                      <p:cBhvr>
                                        <p:cTn id="64"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65"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66" dur="1000" fill="hold"/>
                                        <p:tgtEl>
                                          <p:spTgt spid="3">
                                            <p:txEl>
                                              <p:pRg st="9" end="9"/>
                                            </p:txEl>
                                          </p:spTgt>
                                        </p:tgtEl>
                                        <p:attrNameLst>
                                          <p:attrName>style.rotation</p:attrName>
                                        </p:attrNameLst>
                                      </p:cBhvr>
                                      <p:tavLst>
                                        <p:tav tm="0">
                                          <p:val>
                                            <p:fltVal val="90"/>
                                          </p:val>
                                        </p:tav>
                                        <p:tav tm="100000">
                                          <p:val>
                                            <p:fltVal val="0"/>
                                          </p:val>
                                        </p:tav>
                                      </p:tavLst>
                                    </p:anim>
                                    <p:animEffect transition="in" filter="fade">
                                      <p:cBhvr>
                                        <p:cTn id="67" dur="1000"/>
                                        <p:tgtEl>
                                          <p:spTgt spid="3">
                                            <p:txEl>
                                              <p:pRg st="9" end="9"/>
                                            </p:txEl>
                                          </p:spTgt>
                                        </p:tgtEl>
                                      </p:cBhvr>
                                    </p:animEffect>
                                  </p:childTnLst>
                                </p:cTn>
                              </p:par>
                              <p:par>
                                <p:cTn id="68" presetID="31" presetClass="entr" presetSubtype="0" fill="hold" nodeType="withEffect">
                                  <p:stCondLst>
                                    <p:cond delay="0"/>
                                  </p:stCondLst>
                                  <p:childTnLst>
                                    <p:set>
                                      <p:cBhvr>
                                        <p:cTn id="69" dur="1" fill="hold">
                                          <p:stCondLst>
                                            <p:cond delay="0"/>
                                          </p:stCondLst>
                                        </p:cTn>
                                        <p:tgtEl>
                                          <p:spTgt spid="3">
                                            <p:txEl>
                                              <p:pRg st="10" end="10"/>
                                            </p:txEl>
                                          </p:spTgt>
                                        </p:tgtEl>
                                        <p:attrNameLst>
                                          <p:attrName>style.visibility</p:attrName>
                                        </p:attrNameLst>
                                      </p:cBhvr>
                                      <p:to>
                                        <p:strVal val="visible"/>
                                      </p:to>
                                    </p:set>
                                    <p:anim calcmode="lin" valueType="num">
                                      <p:cBhvr>
                                        <p:cTn id="70"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71"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72" dur="1000" fill="hold"/>
                                        <p:tgtEl>
                                          <p:spTgt spid="3">
                                            <p:txEl>
                                              <p:pRg st="10" end="10"/>
                                            </p:txEl>
                                          </p:spTgt>
                                        </p:tgtEl>
                                        <p:attrNameLst>
                                          <p:attrName>style.rotation</p:attrName>
                                        </p:attrNameLst>
                                      </p:cBhvr>
                                      <p:tavLst>
                                        <p:tav tm="0">
                                          <p:val>
                                            <p:fltVal val="90"/>
                                          </p:val>
                                        </p:tav>
                                        <p:tav tm="100000">
                                          <p:val>
                                            <p:fltVal val="0"/>
                                          </p:val>
                                        </p:tav>
                                      </p:tavLst>
                                    </p:anim>
                                    <p:animEffect transition="in" filter="fade">
                                      <p:cBhvr>
                                        <p:cTn id="73" dur="1000"/>
                                        <p:tgtEl>
                                          <p:spTgt spid="3">
                                            <p:txEl>
                                              <p:pRg st="10" end="10"/>
                                            </p:txEl>
                                          </p:spTgt>
                                        </p:tgtEl>
                                      </p:cBhvr>
                                    </p:animEffect>
                                  </p:childTnLst>
                                </p:cTn>
                              </p:par>
                              <p:par>
                                <p:cTn id="74" presetID="31" presetClass="entr" presetSubtype="0" fill="hold" nodeType="withEffect">
                                  <p:stCondLst>
                                    <p:cond delay="0"/>
                                  </p:stCondLst>
                                  <p:childTnLst>
                                    <p:set>
                                      <p:cBhvr>
                                        <p:cTn id="75" dur="1" fill="hold">
                                          <p:stCondLst>
                                            <p:cond delay="0"/>
                                          </p:stCondLst>
                                        </p:cTn>
                                        <p:tgtEl>
                                          <p:spTgt spid="3">
                                            <p:txEl>
                                              <p:pRg st="11" end="11"/>
                                            </p:txEl>
                                          </p:spTgt>
                                        </p:tgtEl>
                                        <p:attrNameLst>
                                          <p:attrName>style.visibility</p:attrName>
                                        </p:attrNameLst>
                                      </p:cBhvr>
                                      <p:to>
                                        <p:strVal val="visible"/>
                                      </p:to>
                                    </p:set>
                                    <p:anim calcmode="lin" valueType="num">
                                      <p:cBhvr>
                                        <p:cTn id="76"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77"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78" dur="1000" fill="hold"/>
                                        <p:tgtEl>
                                          <p:spTgt spid="3">
                                            <p:txEl>
                                              <p:pRg st="11" end="11"/>
                                            </p:txEl>
                                          </p:spTgt>
                                        </p:tgtEl>
                                        <p:attrNameLst>
                                          <p:attrName>style.rotation</p:attrName>
                                        </p:attrNameLst>
                                      </p:cBhvr>
                                      <p:tavLst>
                                        <p:tav tm="0">
                                          <p:val>
                                            <p:fltVal val="90"/>
                                          </p:val>
                                        </p:tav>
                                        <p:tav tm="100000">
                                          <p:val>
                                            <p:fltVal val="0"/>
                                          </p:val>
                                        </p:tav>
                                      </p:tavLst>
                                    </p:anim>
                                    <p:animEffect transition="in" filter="fade">
                                      <p:cBhvr>
                                        <p:cTn id="79" dur="1000"/>
                                        <p:tgtEl>
                                          <p:spTgt spid="3">
                                            <p:txEl>
                                              <p:pRg st="11" end="11"/>
                                            </p:txEl>
                                          </p:spTgt>
                                        </p:tgtEl>
                                      </p:cBhvr>
                                    </p:animEffect>
                                  </p:childTnLst>
                                </p:cTn>
                              </p:par>
                              <p:par>
                                <p:cTn id="80" presetID="31" presetClass="entr" presetSubtype="0" fill="hold" nodeType="withEffect">
                                  <p:stCondLst>
                                    <p:cond delay="0"/>
                                  </p:stCondLst>
                                  <p:childTnLst>
                                    <p:set>
                                      <p:cBhvr>
                                        <p:cTn id="81" dur="1" fill="hold">
                                          <p:stCondLst>
                                            <p:cond delay="0"/>
                                          </p:stCondLst>
                                        </p:cTn>
                                        <p:tgtEl>
                                          <p:spTgt spid="3">
                                            <p:txEl>
                                              <p:pRg st="12" end="12"/>
                                            </p:txEl>
                                          </p:spTgt>
                                        </p:tgtEl>
                                        <p:attrNameLst>
                                          <p:attrName>style.visibility</p:attrName>
                                        </p:attrNameLst>
                                      </p:cBhvr>
                                      <p:to>
                                        <p:strVal val="visible"/>
                                      </p:to>
                                    </p:set>
                                    <p:anim calcmode="lin" valueType="num">
                                      <p:cBhvr>
                                        <p:cTn id="82"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83"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84" dur="1000" fill="hold"/>
                                        <p:tgtEl>
                                          <p:spTgt spid="3">
                                            <p:txEl>
                                              <p:pRg st="12" end="12"/>
                                            </p:txEl>
                                          </p:spTgt>
                                        </p:tgtEl>
                                        <p:attrNameLst>
                                          <p:attrName>style.rotation</p:attrName>
                                        </p:attrNameLst>
                                      </p:cBhvr>
                                      <p:tavLst>
                                        <p:tav tm="0">
                                          <p:val>
                                            <p:fltVal val="90"/>
                                          </p:val>
                                        </p:tav>
                                        <p:tav tm="100000">
                                          <p:val>
                                            <p:fltVal val="0"/>
                                          </p:val>
                                        </p:tav>
                                      </p:tavLst>
                                    </p:anim>
                                    <p:animEffect transition="in" filter="fade">
                                      <p:cBhvr>
                                        <p:cTn id="85" dur="1000"/>
                                        <p:tgtEl>
                                          <p:spTgt spid="3">
                                            <p:txEl>
                                              <p:pRg st="12" end="12"/>
                                            </p:txEl>
                                          </p:spTgt>
                                        </p:tgtEl>
                                      </p:cBhvr>
                                    </p:animEffect>
                                  </p:childTnLst>
                                </p:cTn>
                              </p:par>
                              <p:par>
                                <p:cTn id="86" presetID="31" presetClass="entr" presetSubtype="0" fill="hold" nodeType="withEffect">
                                  <p:stCondLst>
                                    <p:cond delay="0"/>
                                  </p:stCondLst>
                                  <p:childTnLst>
                                    <p:set>
                                      <p:cBhvr>
                                        <p:cTn id="87" dur="1" fill="hold">
                                          <p:stCondLst>
                                            <p:cond delay="0"/>
                                          </p:stCondLst>
                                        </p:cTn>
                                        <p:tgtEl>
                                          <p:spTgt spid="3">
                                            <p:txEl>
                                              <p:pRg st="13" end="13"/>
                                            </p:txEl>
                                          </p:spTgt>
                                        </p:tgtEl>
                                        <p:attrNameLst>
                                          <p:attrName>style.visibility</p:attrName>
                                        </p:attrNameLst>
                                      </p:cBhvr>
                                      <p:to>
                                        <p:strVal val="visible"/>
                                      </p:to>
                                    </p:set>
                                    <p:anim calcmode="lin" valueType="num">
                                      <p:cBhvr>
                                        <p:cTn id="88" dur="1000" fill="hold"/>
                                        <p:tgtEl>
                                          <p:spTgt spid="3">
                                            <p:txEl>
                                              <p:pRg st="13" end="13"/>
                                            </p:txEl>
                                          </p:spTgt>
                                        </p:tgtEl>
                                        <p:attrNameLst>
                                          <p:attrName>ppt_w</p:attrName>
                                        </p:attrNameLst>
                                      </p:cBhvr>
                                      <p:tavLst>
                                        <p:tav tm="0">
                                          <p:val>
                                            <p:fltVal val="0"/>
                                          </p:val>
                                        </p:tav>
                                        <p:tav tm="100000">
                                          <p:val>
                                            <p:strVal val="#ppt_w"/>
                                          </p:val>
                                        </p:tav>
                                      </p:tavLst>
                                    </p:anim>
                                    <p:anim calcmode="lin" valueType="num">
                                      <p:cBhvr>
                                        <p:cTn id="89" dur="1000" fill="hold"/>
                                        <p:tgtEl>
                                          <p:spTgt spid="3">
                                            <p:txEl>
                                              <p:pRg st="13" end="13"/>
                                            </p:txEl>
                                          </p:spTgt>
                                        </p:tgtEl>
                                        <p:attrNameLst>
                                          <p:attrName>ppt_h</p:attrName>
                                        </p:attrNameLst>
                                      </p:cBhvr>
                                      <p:tavLst>
                                        <p:tav tm="0">
                                          <p:val>
                                            <p:fltVal val="0"/>
                                          </p:val>
                                        </p:tav>
                                        <p:tav tm="100000">
                                          <p:val>
                                            <p:strVal val="#ppt_h"/>
                                          </p:val>
                                        </p:tav>
                                      </p:tavLst>
                                    </p:anim>
                                    <p:anim calcmode="lin" valueType="num">
                                      <p:cBhvr>
                                        <p:cTn id="90" dur="1000" fill="hold"/>
                                        <p:tgtEl>
                                          <p:spTgt spid="3">
                                            <p:txEl>
                                              <p:pRg st="13" end="13"/>
                                            </p:txEl>
                                          </p:spTgt>
                                        </p:tgtEl>
                                        <p:attrNameLst>
                                          <p:attrName>style.rotation</p:attrName>
                                        </p:attrNameLst>
                                      </p:cBhvr>
                                      <p:tavLst>
                                        <p:tav tm="0">
                                          <p:val>
                                            <p:fltVal val="90"/>
                                          </p:val>
                                        </p:tav>
                                        <p:tav tm="100000">
                                          <p:val>
                                            <p:fltVal val="0"/>
                                          </p:val>
                                        </p:tav>
                                      </p:tavLst>
                                    </p:anim>
                                    <p:animEffect transition="in" filter="fade">
                                      <p:cBhvr>
                                        <p:cTn id="91" dur="1000"/>
                                        <p:tgtEl>
                                          <p:spTgt spid="3">
                                            <p:txEl>
                                              <p:pRg st="13" end="13"/>
                                            </p:txEl>
                                          </p:spTgt>
                                        </p:tgtEl>
                                      </p:cBhvr>
                                    </p:animEffect>
                                  </p:childTnLst>
                                </p:cTn>
                              </p:par>
                              <p:par>
                                <p:cTn id="92" presetID="31" presetClass="entr" presetSubtype="0" fill="hold" nodeType="withEffect">
                                  <p:stCondLst>
                                    <p:cond delay="0"/>
                                  </p:stCondLst>
                                  <p:childTnLst>
                                    <p:set>
                                      <p:cBhvr>
                                        <p:cTn id="93" dur="1" fill="hold">
                                          <p:stCondLst>
                                            <p:cond delay="0"/>
                                          </p:stCondLst>
                                        </p:cTn>
                                        <p:tgtEl>
                                          <p:spTgt spid="3">
                                            <p:txEl>
                                              <p:pRg st="14" end="14"/>
                                            </p:txEl>
                                          </p:spTgt>
                                        </p:tgtEl>
                                        <p:attrNameLst>
                                          <p:attrName>style.visibility</p:attrName>
                                        </p:attrNameLst>
                                      </p:cBhvr>
                                      <p:to>
                                        <p:strVal val="visible"/>
                                      </p:to>
                                    </p:set>
                                    <p:anim calcmode="lin" valueType="num">
                                      <p:cBhvr>
                                        <p:cTn id="94" dur="1000" fill="hold"/>
                                        <p:tgtEl>
                                          <p:spTgt spid="3">
                                            <p:txEl>
                                              <p:pRg st="14" end="14"/>
                                            </p:txEl>
                                          </p:spTgt>
                                        </p:tgtEl>
                                        <p:attrNameLst>
                                          <p:attrName>ppt_w</p:attrName>
                                        </p:attrNameLst>
                                      </p:cBhvr>
                                      <p:tavLst>
                                        <p:tav tm="0">
                                          <p:val>
                                            <p:fltVal val="0"/>
                                          </p:val>
                                        </p:tav>
                                        <p:tav tm="100000">
                                          <p:val>
                                            <p:strVal val="#ppt_w"/>
                                          </p:val>
                                        </p:tav>
                                      </p:tavLst>
                                    </p:anim>
                                    <p:anim calcmode="lin" valueType="num">
                                      <p:cBhvr>
                                        <p:cTn id="95" dur="1000" fill="hold"/>
                                        <p:tgtEl>
                                          <p:spTgt spid="3">
                                            <p:txEl>
                                              <p:pRg st="14" end="14"/>
                                            </p:txEl>
                                          </p:spTgt>
                                        </p:tgtEl>
                                        <p:attrNameLst>
                                          <p:attrName>ppt_h</p:attrName>
                                        </p:attrNameLst>
                                      </p:cBhvr>
                                      <p:tavLst>
                                        <p:tav tm="0">
                                          <p:val>
                                            <p:fltVal val="0"/>
                                          </p:val>
                                        </p:tav>
                                        <p:tav tm="100000">
                                          <p:val>
                                            <p:strVal val="#ppt_h"/>
                                          </p:val>
                                        </p:tav>
                                      </p:tavLst>
                                    </p:anim>
                                    <p:anim calcmode="lin" valueType="num">
                                      <p:cBhvr>
                                        <p:cTn id="96" dur="1000" fill="hold"/>
                                        <p:tgtEl>
                                          <p:spTgt spid="3">
                                            <p:txEl>
                                              <p:pRg st="14" end="14"/>
                                            </p:txEl>
                                          </p:spTgt>
                                        </p:tgtEl>
                                        <p:attrNameLst>
                                          <p:attrName>style.rotation</p:attrName>
                                        </p:attrNameLst>
                                      </p:cBhvr>
                                      <p:tavLst>
                                        <p:tav tm="0">
                                          <p:val>
                                            <p:fltVal val="90"/>
                                          </p:val>
                                        </p:tav>
                                        <p:tav tm="100000">
                                          <p:val>
                                            <p:fltVal val="0"/>
                                          </p:val>
                                        </p:tav>
                                      </p:tavLst>
                                    </p:anim>
                                    <p:animEffect transition="in" filter="fade">
                                      <p:cBhvr>
                                        <p:cTn id="97" dur="1000"/>
                                        <p:tgtEl>
                                          <p:spTgt spid="3">
                                            <p:txEl>
                                              <p:pRg st="14" end="14"/>
                                            </p:txEl>
                                          </p:spTgt>
                                        </p:tgtEl>
                                      </p:cBhvr>
                                    </p:animEffect>
                                  </p:childTnLst>
                                </p:cTn>
                              </p:par>
                              <p:par>
                                <p:cTn id="98" presetID="31" presetClass="entr" presetSubtype="0" fill="hold" nodeType="withEffect">
                                  <p:stCondLst>
                                    <p:cond delay="0"/>
                                  </p:stCondLst>
                                  <p:childTnLst>
                                    <p:set>
                                      <p:cBhvr>
                                        <p:cTn id="99" dur="1" fill="hold">
                                          <p:stCondLst>
                                            <p:cond delay="0"/>
                                          </p:stCondLst>
                                        </p:cTn>
                                        <p:tgtEl>
                                          <p:spTgt spid="3">
                                            <p:txEl>
                                              <p:pRg st="15" end="15"/>
                                            </p:txEl>
                                          </p:spTgt>
                                        </p:tgtEl>
                                        <p:attrNameLst>
                                          <p:attrName>style.visibility</p:attrName>
                                        </p:attrNameLst>
                                      </p:cBhvr>
                                      <p:to>
                                        <p:strVal val="visible"/>
                                      </p:to>
                                    </p:set>
                                    <p:anim calcmode="lin" valueType="num">
                                      <p:cBhvr>
                                        <p:cTn id="100" dur="1000" fill="hold"/>
                                        <p:tgtEl>
                                          <p:spTgt spid="3">
                                            <p:txEl>
                                              <p:pRg st="15" end="15"/>
                                            </p:txEl>
                                          </p:spTgt>
                                        </p:tgtEl>
                                        <p:attrNameLst>
                                          <p:attrName>ppt_w</p:attrName>
                                        </p:attrNameLst>
                                      </p:cBhvr>
                                      <p:tavLst>
                                        <p:tav tm="0">
                                          <p:val>
                                            <p:fltVal val="0"/>
                                          </p:val>
                                        </p:tav>
                                        <p:tav tm="100000">
                                          <p:val>
                                            <p:strVal val="#ppt_w"/>
                                          </p:val>
                                        </p:tav>
                                      </p:tavLst>
                                    </p:anim>
                                    <p:anim calcmode="lin" valueType="num">
                                      <p:cBhvr>
                                        <p:cTn id="101" dur="1000" fill="hold"/>
                                        <p:tgtEl>
                                          <p:spTgt spid="3">
                                            <p:txEl>
                                              <p:pRg st="15" end="15"/>
                                            </p:txEl>
                                          </p:spTgt>
                                        </p:tgtEl>
                                        <p:attrNameLst>
                                          <p:attrName>ppt_h</p:attrName>
                                        </p:attrNameLst>
                                      </p:cBhvr>
                                      <p:tavLst>
                                        <p:tav tm="0">
                                          <p:val>
                                            <p:fltVal val="0"/>
                                          </p:val>
                                        </p:tav>
                                        <p:tav tm="100000">
                                          <p:val>
                                            <p:strVal val="#ppt_h"/>
                                          </p:val>
                                        </p:tav>
                                      </p:tavLst>
                                    </p:anim>
                                    <p:anim calcmode="lin" valueType="num">
                                      <p:cBhvr>
                                        <p:cTn id="102" dur="1000" fill="hold"/>
                                        <p:tgtEl>
                                          <p:spTgt spid="3">
                                            <p:txEl>
                                              <p:pRg st="15" end="15"/>
                                            </p:txEl>
                                          </p:spTgt>
                                        </p:tgtEl>
                                        <p:attrNameLst>
                                          <p:attrName>style.rotation</p:attrName>
                                        </p:attrNameLst>
                                      </p:cBhvr>
                                      <p:tavLst>
                                        <p:tav tm="0">
                                          <p:val>
                                            <p:fltVal val="90"/>
                                          </p:val>
                                        </p:tav>
                                        <p:tav tm="100000">
                                          <p:val>
                                            <p:fltVal val="0"/>
                                          </p:val>
                                        </p:tav>
                                      </p:tavLst>
                                    </p:anim>
                                    <p:animEffect transition="in" filter="fade">
                                      <p:cBhvr>
                                        <p:cTn id="103" dur="1000"/>
                                        <p:tgtEl>
                                          <p:spTgt spid="3">
                                            <p:txEl>
                                              <p:pRg st="15" end="15"/>
                                            </p:txEl>
                                          </p:spTgt>
                                        </p:tgtEl>
                                      </p:cBhvr>
                                    </p:animEffect>
                                  </p:childTnLst>
                                </p:cTn>
                              </p:par>
                              <p:par>
                                <p:cTn id="104" presetID="31" presetClass="entr" presetSubtype="0" fill="hold" nodeType="withEffect">
                                  <p:stCondLst>
                                    <p:cond delay="0"/>
                                  </p:stCondLst>
                                  <p:childTnLst>
                                    <p:set>
                                      <p:cBhvr>
                                        <p:cTn id="105" dur="1" fill="hold">
                                          <p:stCondLst>
                                            <p:cond delay="0"/>
                                          </p:stCondLst>
                                        </p:cTn>
                                        <p:tgtEl>
                                          <p:spTgt spid="3">
                                            <p:txEl>
                                              <p:pRg st="16" end="16"/>
                                            </p:txEl>
                                          </p:spTgt>
                                        </p:tgtEl>
                                        <p:attrNameLst>
                                          <p:attrName>style.visibility</p:attrName>
                                        </p:attrNameLst>
                                      </p:cBhvr>
                                      <p:to>
                                        <p:strVal val="visible"/>
                                      </p:to>
                                    </p:set>
                                    <p:anim calcmode="lin" valueType="num">
                                      <p:cBhvr>
                                        <p:cTn id="106" dur="1000" fill="hold"/>
                                        <p:tgtEl>
                                          <p:spTgt spid="3">
                                            <p:txEl>
                                              <p:pRg st="16" end="16"/>
                                            </p:txEl>
                                          </p:spTgt>
                                        </p:tgtEl>
                                        <p:attrNameLst>
                                          <p:attrName>ppt_w</p:attrName>
                                        </p:attrNameLst>
                                      </p:cBhvr>
                                      <p:tavLst>
                                        <p:tav tm="0">
                                          <p:val>
                                            <p:fltVal val="0"/>
                                          </p:val>
                                        </p:tav>
                                        <p:tav tm="100000">
                                          <p:val>
                                            <p:strVal val="#ppt_w"/>
                                          </p:val>
                                        </p:tav>
                                      </p:tavLst>
                                    </p:anim>
                                    <p:anim calcmode="lin" valueType="num">
                                      <p:cBhvr>
                                        <p:cTn id="107" dur="1000" fill="hold"/>
                                        <p:tgtEl>
                                          <p:spTgt spid="3">
                                            <p:txEl>
                                              <p:pRg st="16" end="16"/>
                                            </p:txEl>
                                          </p:spTgt>
                                        </p:tgtEl>
                                        <p:attrNameLst>
                                          <p:attrName>ppt_h</p:attrName>
                                        </p:attrNameLst>
                                      </p:cBhvr>
                                      <p:tavLst>
                                        <p:tav tm="0">
                                          <p:val>
                                            <p:fltVal val="0"/>
                                          </p:val>
                                        </p:tav>
                                        <p:tav tm="100000">
                                          <p:val>
                                            <p:strVal val="#ppt_h"/>
                                          </p:val>
                                        </p:tav>
                                      </p:tavLst>
                                    </p:anim>
                                    <p:anim calcmode="lin" valueType="num">
                                      <p:cBhvr>
                                        <p:cTn id="108" dur="1000" fill="hold"/>
                                        <p:tgtEl>
                                          <p:spTgt spid="3">
                                            <p:txEl>
                                              <p:pRg st="16" end="16"/>
                                            </p:txEl>
                                          </p:spTgt>
                                        </p:tgtEl>
                                        <p:attrNameLst>
                                          <p:attrName>style.rotation</p:attrName>
                                        </p:attrNameLst>
                                      </p:cBhvr>
                                      <p:tavLst>
                                        <p:tav tm="0">
                                          <p:val>
                                            <p:fltVal val="90"/>
                                          </p:val>
                                        </p:tav>
                                        <p:tav tm="100000">
                                          <p:val>
                                            <p:fltVal val="0"/>
                                          </p:val>
                                        </p:tav>
                                      </p:tavLst>
                                    </p:anim>
                                    <p:animEffect transition="in" filter="fade">
                                      <p:cBhvr>
                                        <p:cTn id="109" dur="1000"/>
                                        <p:tgtEl>
                                          <p:spTgt spid="3">
                                            <p:txEl>
                                              <p:pRg st="16" end="16"/>
                                            </p:txEl>
                                          </p:spTgt>
                                        </p:tgtEl>
                                      </p:cBhvr>
                                    </p:animEffect>
                                  </p:childTnLst>
                                </p:cTn>
                              </p:par>
                              <p:par>
                                <p:cTn id="110" presetID="31" presetClass="entr" presetSubtype="0" fill="hold" nodeType="withEffect">
                                  <p:stCondLst>
                                    <p:cond delay="0"/>
                                  </p:stCondLst>
                                  <p:childTnLst>
                                    <p:set>
                                      <p:cBhvr>
                                        <p:cTn id="111" dur="1" fill="hold">
                                          <p:stCondLst>
                                            <p:cond delay="0"/>
                                          </p:stCondLst>
                                        </p:cTn>
                                        <p:tgtEl>
                                          <p:spTgt spid="3">
                                            <p:txEl>
                                              <p:pRg st="17" end="17"/>
                                            </p:txEl>
                                          </p:spTgt>
                                        </p:tgtEl>
                                        <p:attrNameLst>
                                          <p:attrName>style.visibility</p:attrName>
                                        </p:attrNameLst>
                                      </p:cBhvr>
                                      <p:to>
                                        <p:strVal val="visible"/>
                                      </p:to>
                                    </p:set>
                                    <p:anim calcmode="lin" valueType="num">
                                      <p:cBhvr>
                                        <p:cTn id="112" dur="1000" fill="hold"/>
                                        <p:tgtEl>
                                          <p:spTgt spid="3">
                                            <p:txEl>
                                              <p:pRg st="17" end="17"/>
                                            </p:txEl>
                                          </p:spTgt>
                                        </p:tgtEl>
                                        <p:attrNameLst>
                                          <p:attrName>ppt_w</p:attrName>
                                        </p:attrNameLst>
                                      </p:cBhvr>
                                      <p:tavLst>
                                        <p:tav tm="0">
                                          <p:val>
                                            <p:fltVal val="0"/>
                                          </p:val>
                                        </p:tav>
                                        <p:tav tm="100000">
                                          <p:val>
                                            <p:strVal val="#ppt_w"/>
                                          </p:val>
                                        </p:tav>
                                      </p:tavLst>
                                    </p:anim>
                                    <p:anim calcmode="lin" valueType="num">
                                      <p:cBhvr>
                                        <p:cTn id="113" dur="1000" fill="hold"/>
                                        <p:tgtEl>
                                          <p:spTgt spid="3">
                                            <p:txEl>
                                              <p:pRg st="17" end="17"/>
                                            </p:txEl>
                                          </p:spTgt>
                                        </p:tgtEl>
                                        <p:attrNameLst>
                                          <p:attrName>ppt_h</p:attrName>
                                        </p:attrNameLst>
                                      </p:cBhvr>
                                      <p:tavLst>
                                        <p:tav tm="0">
                                          <p:val>
                                            <p:fltVal val="0"/>
                                          </p:val>
                                        </p:tav>
                                        <p:tav tm="100000">
                                          <p:val>
                                            <p:strVal val="#ppt_h"/>
                                          </p:val>
                                        </p:tav>
                                      </p:tavLst>
                                    </p:anim>
                                    <p:anim calcmode="lin" valueType="num">
                                      <p:cBhvr>
                                        <p:cTn id="114" dur="1000" fill="hold"/>
                                        <p:tgtEl>
                                          <p:spTgt spid="3">
                                            <p:txEl>
                                              <p:pRg st="17" end="17"/>
                                            </p:txEl>
                                          </p:spTgt>
                                        </p:tgtEl>
                                        <p:attrNameLst>
                                          <p:attrName>style.rotation</p:attrName>
                                        </p:attrNameLst>
                                      </p:cBhvr>
                                      <p:tavLst>
                                        <p:tav tm="0">
                                          <p:val>
                                            <p:fltVal val="90"/>
                                          </p:val>
                                        </p:tav>
                                        <p:tav tm="100000">
                                          <p:val>
                                            <p:fltVal val="0"/>
                                          </p:val>
                                        </p:tav>
                                      </p:tavLst>
                                    </p:anim>
                                    <p:animEffect transition="in" filter="fade">
                                      <p:cBhvr>
                                        <p:cTn id="115" dur="1000"/>
                                        <p:tgtEl>
                                          <p:spTgt spid="3">
                                            <p:txEl>
                                              <p:pRg st="17" end="17"/>
                                            </p:txEl>
                                          </p:spTgt>
                                        </p:tgtEl>
                                      </p:cBhvr>
                                    </p:animEffect>
                                  </p:childTnLst>
                                </p:cTn>
                              </p:par>
                              <p:par>
                                <p:cTn id="116" presetID="31" presetClass="entr" presetSubtype="0" fill="hold" nodeType="withEffect">
                                  <p:stCondLst>
                                    <p:cond delay="0"/>
                                  </p:stCondLst>
                                  <p:childTnLst>
                                    <p:set>
                                      <p:cBhvr>
                                        <p:cTn id="117" dur="1" fill="hold">
                                          <p:stCondLst>
                                            <p:cond delay="0"/>
                                          </p:stCondLst>
                                        </p:cTn>
                                        <p:tgtEl>
                                          <p:spTgt spid="3">
                                            <p:txEl>
                                              <p:pRg st="18" end="18"/>
                                            </p:txEl>
                                          </p:spTgt>
                                        </p:tgtEl>
                                        <p:attrNameLst>
                                          <p:attrName>style.visibility</p:attrName>
                                        </p:attrNameLst>
                                      </p:cBhvr>
                                      <p:to>
                                        <p:strVal val="visible"/>
                                      </p:to>
                                    </p:set>
                                    <p:anim calcmode="lin" valueType="num">
                                      <p:cBhvr>
                                        <p:cTn id="118" dur="1000" fill="hold"/>
                                        <p:tgtEl>
                                          <p:spTgt spid="3">
                                            <p:txEl>
                                              <p:pRg st="18" end="18"/>
                                            </p:txEl>
                                          </p:spTgt>
                                        </p:tgtEl>
                                        <p:attrNameLst>
                                          <p:attrName>ppt_w</p:attrName>
                                        </p:attrNameLst>
                                      </p:cBhvr>
                                      <p:tavLst>
                                        <p:tav tm="0">
                                          <p:val>
                                            <p:fltVal val="0"/>
                                          </p:val>
                                        </p:tav>
                                        <p:tav tm="100000">
                                          <p:val>
                                            <p:strVal val="#ppt_w"/>
                                          </p:val>
                                        </p:tav>
                                      </p:tavLst>
                                    </p:anim>
                                    <p:anim calcmode="lin" valueType="num">
                                      <p:cBhvr>
                                        <p:cTn id="119" dur="1000" fill="hold"/>
                                        <p:tgtEl>
                                          <p:spTgt spid="3">
                                            <p:txEl>
                                              <p:pRg st="18" end="18"/>
                                            </p:txEl>
                                          </p:spTgt>
                                        </p:tgtEl>
                                        <p:attrNameLst>
                                          <p:attrName>ppt_h</p:attrName>
                                        </p:attrNameLst>
                                      </p:cBhvr>
                                      <p:tavLst>
                                        <p:tav tm="0">
                                          <p:val>
                                            <p:fltVal val="0"/>
                                          </p:val>
                                        </p:tav>
                                        <p:tav tm="100000">
                                          <p:val>
                                            <p:strVal val="#ppt_h"/>
                                          </p:val>
                                        </p:tav>
                                      </p:tavLst>
                                    </p:anim>
                                    <p:anim calcmode="lin" valueType="num">
                                      <p:cBhvr>
                                        <p:cTn id="120" dur="1000" fill="hold"/>
                                        <p:tgtEl>
                                          <p:spTgt spid="3">
                                            <p:txEl>
                                              <p:pRg st="18" end="18"/>
                                            </p:txEl>
                                          </p:spTgt>
                                        </p:tgtEl>
                                        <p:attrNameLst>
                                          <p:attrName>style.rotation</p:attrName>
                                        </p:attrNameLst>
                                      </p:cBhvr>
                                      <p:tavLst>
                                        <p:tav tm="0">
                                          <p:val>
                                            <p:fltVal val="90"/>
                                          </p:val>
                                        </p:tav>
                                        <p:tav tm="100000">
                                          <p:val>
                                            <p:fltVal val="0"/>
                                          </p:val>
                                        </p:tav>
                                      </p:tavLst>
                                    </p:anim>
                                    <p:animEffect transition="in" filter="fade">
                                      <p:cBhvr>
                                        <p:cTn id="121" dur="1000"/>
                                        <p:tgtEl>
                                          <p:spTgt spid="3">
                                            <p:txEl>
                                              <p:pRg st="18" end="18"/>
                                            </p:txEl>
                                          </p:spTgt>
                                        </p:tgtEl>
                                      </p:cBhvr>
                                    </p:animEffect>
                                  </p:childTnLst>
                                </p:cTn>
                              </p:par>
                              <p:par>
                                <p:cTn id="122" presetID="31" presetClass="entr" presetSubtype="0" fill="hold" nodeType="withEffect">
                                  <p:stCondLst>
                                    <p:cond delay="0"/>
                                  </p:stCondLst>
                                  <p:childTnLst>
                                    <p:set>
                                      <p:cBhvr>
                                        <p:cTn id="123" dur="1" fill="hold">
                                          <p:stCondLst>
                                            <p:cond delay="0"/>
                                          </p:stCondLst>
                                        </p:cTn>
                                        <p:tgtEl>
                                          <p:spTgt spid="3">
                                            <p:txEl>
                                              <p:pRg st="19" end="19"/>
                                            </p:txEl>
                                          </p:spTgt>
                                        </p:tgtEl>
                                        <p:attrNameLst>
                                          <p:attrName>style.visibility</p:attrName>
                                        </p:attrNameLst>
                                      </p:cBhvr>
                                      <p:to>
                                        <p:strVal val="visible"/>
                                      </p:to>
                                    </p:set>
                                    <p:anim calcmode="lin" valueType="num">
                                      <p:cBhvr>
                                        <p:cTn id="124" dur="1000" fill="hold"/>
                                        <p:tgtEl>
                                          <p:spTgt spid="3">
                                            <p:txEl>
                                              <p:pRg st="19" end="19"/>
                                            </p:txEl>
                                          </p:spTgt>
                                        </p:tgtEl>
                                        <p:attrNameLst>
                                          <p:attrName>ppt_w</p:attrName>
                                        </p:attrNameLst>
                                      </p:cBhvr>
                                      <p:tavLst>
                                        <p:tav tm="0">
                                          <p:val>
                                            <p:fltVal val="0"/>
                                          </p:val>
                                        </p:tav>
                                        <p:tav tm="100000">
                                          <p:val>
                                            <p:strVal val="#ppt_w"/>
                                          </p:val>
                                        </p:tav>
                                      </p:tavLst>
                                    </p:anim>
                                    <p:anim calcmode="lin" valueType="num">
                                      <p:cBhvr>
                                        <p:cTn id="125" dur="1000" fill="hold"/>
                                        <p:tgtEl>
                                          <p:spTgt spid="3">
                                            <p:txEl>
                                              <p:pRg st="19" end="19"/>
                                            </p:txEl>
                                          </p:spTgt>
                                        </p:tgtEl>
                                        <p:attrNameLst>
                                          <p:attrName>ppt_h</p:attrName>
                                        </p:attrNameLst>
                                      </p:cBhvr>
                                      <p:tavLst>
                                        <p:tav tm="0">
                                          <p:val>
                                            <p:fltVal val="0"/>
                                          </p:val>
                                        </p:tav>
                                        <p:tav tm="100000">
                                          <p:val>
                                            <p:strVal val="#ppt_h"/>
                                          </p:val>
                                        </p:tav>
                                      </p:tavLst>
                                    </p:anim>
                                    <p:anim calcmode="lin" valueType="num">
                                      <p:cBhvr>
                                        <p:cTn id="126" dur="1000" fill="hold"/>
                                        <p:tgtEl>
                                          <p:spTgt spid="3">
                                            <p:txEl>
                                              <p:pRg st="19" end="19"/>
                                            </p:txEl>
                                          </p:spTgt>
                                        </p:tgtEl>
                                        <p:attrNameLst>
                                          <p:attrName>style.rotation</p:attrName>
                                        </p:attrNameLst>
                                      </p:cBhvr>
                                      <p:tavLst>
                                        <p:tav tm="0">
                                          <p:val>
                                            <p:fltVal val="90"/>
                                          </p:val>
                                        </p:tav>
                                        <p:tav tm="100000">
                                          <p:val>
                                            <p:fltVal val="0"/>
                                          </p:val>
                                        </p:tav>
                                      </p:tavLst>
                                    </p:anim>
                                    <p:animEffect transition="in" filter="fade">
                                      <p:cBhvr>
                                        <p:cTn id="127" dur="1000"/>
                                        <p:tgtEl>
                                          <p:spTgt spid="3">
                                            <p:txEl>
                                              <p:pRg st="19" end="19"/>
                                            </p:txEl>
                                          </p:spTgt>
                                        </p:tgtEl>
                                      </p:cBhvr>
                                    </p:animEffect>
                                  </p:childTnLst>
                                </p:cTn>
                              </p:par>
                              <p:par>
                                <p:cTn id="128" presetID="31" presetClass="entr" presetSubtype="0" fill="hold" nodeType="withEffect">
                                  <p:stCondLst>
                                    <p:cond delay="0"/>
                                  </p:stCondLst>
                                  <p:childTnLst>
                                    <p:set>
                                      <p:cBhvr>
                                        <p:cTn id="129" dur="1" fill="hold">
                                          <p:stCondLst>
                                            <p:cond delay="0"/>
                                          </p:stCondLst>
                                        </p:cTn>
                                        <p:tgtEl>
                                          <p:spTgt spid="3">
                                            <p:txEl>
                                              <p:pRg st="20" end="20"/>
                                            </p:txEl>
                                          </p:spTgt>
                                        </p:tgtEl>
                                        <p:attrNameLst>
                                          <p:attrName>style.visibility</p:attrName>
                                        </p:attrNameLst>
                                      </p:cBhvr>
                                      <p:to>
                                        <p:strVal val="visible"/>
                                      </p:to>
                                    </p:set>
                                    <p:anim calcmode="lin" valueType="num">
                                      <p:cBhvr>
                                        <p:cTn id="130" dur="1000" fill="hold"/>
                                        <p:tgtEl>
                                          <p:spTgt spid="3">
                                            <p:txEl>
                                              <p:pRg st="20" end="20"/>
                                            </p:txEl>
                                          </p:spTgt>
                                        </p:tgtEl>
                                        <p:attrNameLst>
                                          <p:attrName>ppt_w</p:attrName>
                                        </p:attrNameLst>
                                      </p:cBhvr>
                                      <p:tavLst>
                                        <p:tav tm="0">
                                          <p:val>
                                            <p:fltVal val="0"/>
                                          </p:val>
                                        </p:tav>
                                        <p:tav tm="100000">
                                          <p:val>
                                            <p:strVal val="#ppt_w"/>
                                          </p:val>
                                        </p:tav>
                                      </p:tavLst>
                                    </p:anim>
                                    <p:anim calcmode="lin" valueType="num">
                                      <p:cBhvr>
                                        <p:cTn id="131" dur="1000" fill="hold"/>
                                        <p:tgtEl>
                                          <p:spTgt spid="3">
                                            <p:txEl>
                                              <p:pRg st="20" end="20"/>
                                            </p:txEl>
                                          </p:spTgt>
                                        </p:tgtEl>
                                        <p:attrNameLst>
                                          <p:attrName>ppt_h</p:attrName>
                                        </p:attrNameLst>
                                      </p:cBhvr>
                                      <p:tavLst>
                                        <p:tav tm="0">
                                          <p:val>
                                            <p:fltVal val="0"/>
                                          </p:val>
                                        </p:tav>
                                        <p:tav tm="100000">
                                          <p:val>
                                            <p:strVal val="#ppt_h"/>
                                          </p:val>
                                        </p:tav>
                                      </p:tavLst>
                                    </p:anim>
                                    <p:anim calcmode="lin" valueType="num">
                                      <p:cBhvr>
                                        <p:cTn id="132" dur="1000" fill="hold"/>
                                        <p:tgtEl>
                                          <p:spTgt spid="3">
                                            <p:txEl>
                                              <p:pRg st="20" end="20"/>
                                            </p:txEl>
                                          </p:spTgt>
                                        </p:tgtEl>
                                        <p:attrNameLst>
                                          <p:attrName>style.rotation</p:attrName>
                                        </p:attrNameLst>
                                      </p:cBhvr>
                                      <p:tavLst>
                                        <p:tav tm="0">
                                          <p:val>
                                            <p:fltVal val="90"/>
                                          </p:val>
                                        </p:tav>
                                        <p:tav tm="100000">
                                          <p:val>
                                            <p:fltVal val="0"/>
                                          </p:val>
                                        </p:tav>
                                      </p:tavLst>
                                    </p:anim>
                                    <p:animEffect transition="in" filter="fade">
                                      <p:cBhvr>
                                        <p:cTn id="133" dur="1000"/>
                                        <p:tgtEl>
                                          <p:spTgt spid="3">
                                            <p:txEl>
                                              <p:pRg st="20" end="2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482675"/>
            <a:ext cx="10972800" cy="4537125"/>
          </a:xfrm>
        </p:spPr>
        <p:txBody>
          <a:bodyPr>
            <a:normAutofit/>
          </a:bodyPr>
          <a:lstStyle/>
          <a:p>
            <a:pPr>
              <a:buNone/>
            </a:pPr>
            <a:r>
              <a:rPr lang="en-US" sz="2400" b="1" dirty="0">
                <a:solidFill>
                  <a:srgbClr val="FFFF00"/>
                </a:solidFill>
              </a:rPr>
              <a:t>1. 	Duties in respect of succession to property other than agricultural land. </a:t>
            </a:r>
          </a:p>
          <a:p>
            <a:pPr>
              <a:buNone/>
            </a:pPr>
            <a:r>
              <a:rPr lang="en-US" sz="2400" b="1" dirty="0">
                <a:solidFill>
                  <a:srgbClr val="FFFF00"/>
                </a:solidFill>
              </a:rPr>
              <a:t>2. 	Estate duty in respect of property other than agricultural land. </a:t>
            </a:r>
          </a:p>
          <a:p>
            <a:pPr>
              <a:buNone/>
            </a:pPr>
            <a:r>
              <a:rPr lang="en-US" sz="2400" b="1" dirty="0">
                <a:solidFill>
                  <a:srgbClr val="FFFF00"/>
                </a:solidFill>
              </a:rPr>
              <a:t>3. 	Taxes on railway fares and freights. </a:t>
            </a:r>
          </a:p>
          <a:p>
            <a:pPr>
              <a:buNone/>
            </a:pPr>
            <a:r>
              <a:rPr lang="en-US" sz="2400" b="1" dirty="0">
                <a:solidFill>
                  <a:srgbClr val="FFFF00"/>
                </a:solidFill>
              </a:rPr>
              <a:t>4. 	Taxes other than stamp duties on transactions in stock exchanges and future 	markets. </a:t>
            </a:r>
          </a:p>
          <a:p>
            <a:pPr>
              <a:buNone/>
            </a:pPr>
            <a:r>
              <a:rPr lang="en-US" sz="2400" b="1" dirty="0">
                <a:solidFill>
                  <a:srgbClr val="FFFF00"/>
                </a:solidFill>
              </a:rPr>
              <a:t>5. 	Taxes on the sale or purchase of newspapers and on advertisements published 	therein </a:t>
            </a:r>
          </a:p>
          <a:p>
            <a:pPr>
              <a:buNone/>
            </a:pPr>
            <a:r>
              <a:rPr lang="en-US" sz="2400" b="1" dirty="0">
                <a:solidFill>
                  <a:srgbClr val="FFFF00"/>
                </a:solidFill>
              </a:rPr>
              <a:t>6. 	Terminal taxes on goods or passengers carried by railways, sea or air. </a:t>
            </a:r>
          </a:p>
          <a:p>
            <a:pPr>
              <a:buNone/>
            </a:pPr>
            <a:r>
              <a:rPr lang="en-US" sz="2400" b="1" dirty="0">
                <a:solidFill>
                  <a:srgbClr val="FFFF00"/>
                </a:solidFill>
              </a:rPr>
              <a:t>7. 	Taxes on the sale or purchase of goods other than newspapers where such sale or 	purchase taxes place in the course of Inter – State trade or Commerce.</a:t>
            </a:r>
          </a:p>
        </p:txBody>
      </p:sp>
      <p:sp>
        <p:nvSpPr>
          <p:cNvPr id="4" name="TextBox 3"/>
          <p:cNvSpPr txBox="1"/>
          <p:nvPr/>
        </p:nvSpPr>
        <p:spPr>
          <a:xfrm>
            <a:off x="838200" y="76200"/>
            <a:ext cx="10515600" cy="2308324"/>
          </a:xfrm>
          <a:prstGeom prst="rect">
            <a:avLst/>
          </a:prstGeom>
          <a:noFill/>
        </p:spPr>
        <p:txBody>
          <a:bodyPr wrap="square" rtlCol="0">
            <a:spAutoFit/>
          </a:bodyPr>
          <a:lstStyle/>
          <a:p>
            <a:pPr algn="ctr">
              <a:buNone/>
            </a:pPr>
            <a:r>
              <a:rPr lang="en-US" sz="3600" b="1" u="sng" dirty="0">
                <a:ln>
                  <a:solidFill>
                    <a:srgbClr val="FF0000"/>
                  </a:solidFill>
                </a:ln>
                <a:latin typeface="Algerian" pitchFamily="82" charset="0"/>
              </a:rPr>
              <a:t>Taxes  levied  and  collected  by  the  Union  but  assigned  to  the  States.</a:t>
            </a:r>
          </a:p>
          <a:p>
            <a:endParaRPr lang="en-US" sz="3600" dirty="0">
              <a:ln>
                <a:solidFill>
                  <a:srgbClr val="FF0000"/>
                </a:solidFill>
              </a:ln>
            </a:endParaRPr>
          </a:p>
          <a:p>
            <a:endParaRPr lang="en-US" sz="3600" dirty="0"/>
          </a:p>
        </p:txBody>
      </p:sp>
      <p:sp>
        <p:nvSpPr>
          <p:cNvPr id="5" name="Right Arrow 4"/>
          <p:cNvSpPr/>
          <p:nvPr/>
        </p:nvSpPr>
        <p:spPr>
          <a:xfrm>
            <a:off x="-152400" y="3048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863840776"/>
      </p:ext>
    </p:extLst>
  </p:cSld>
  <p:clrMapOvr>
    <a:masterClrMapping/>
  </p:clrMapOvr>
  <mc:AlternateContent xmlns:mc="http://schemas.openxmlformats.org/markup-compatibility/2006" xmlns:p14="http://schemas.microsoft.com/office/powerpoint/2010/main">
    <mc:Choice Requires="p14">
      <p:transition spd="slow" p14:dur="2000" advTm="67738"/>
    </mc:Choice>
    <mc:Fallback xmlns="">
      <p:transition spd="slow" advTm="677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wipe(down)">
                                      <p:cBhvr>
                                        <p:cTn id="19" dur="500"/>
                                        <p:tgtEl>
                                          <p:spTgt spid="3">
                                            <p:txEl>
                                              <p:pRg st="0" end="0"/>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wipe(down)">
                                      <p:cBhvr>
                                        <p:cTn id="25" dur="500"/>
                                        <p:tgtEl>
                                          <p:spTgt spid="3">
                                            <p:txEl>
                                              <p:pRg st="2" end="2"/>
                                            </p:txEl>
                                          </p:spTgt>
                                        </p:tgtEl>
                                      </p:cBhvr>
                                    </p:animEffect>
                                  </p:childTnLst>
                                </p:cTn>
                              </p:par>
                              <p:par>
                                <p:cTn id="26" presetID="22" presetClass="entr" presetSubtype="4" fill="hold" nodeType="with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wipe(down)">
                                      <p:cBhvr>
                                        <p:cTn id="28" dur="500"/>
                                        <p:tgtEl>
                                          <p:spTgt spid="3">
                                            <p:txEl>
                                              <p:pRg st="3" end="3"/>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wipe(down)">
                                      <p:cBhvr>
                                        <p:cTn id="31" dur="500"/>
                                        <p:tgtEl>
                                          <p:spTgt spid="3">
                                            <p:txEl>
                                              <p:pRg st="4" end="4"/>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ipe(down)">
                                      <p:cBhvr>
                                        <p:cTn id="34" dur="500"/>
                                        <p:tgtEl>
                                          <p:spTgt spid="3">
                                            <p:txEl>
                                              <p:pRg st="5" end="5"/>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65236"/>
            <a:ext cx="10972800" cy="4297364"/>
          </a:xfrm>
        </p:spPr>
        <p:txBody>
          <a:bodyPr>
            <a:normAutofit/>
          </a:bodyPr>
          <a:lstStyle/>
          <a:p>
            <a:pPr>
              <a:buClr>
                <a:srgbClr val="FF0000"/>
              </a:buClr>
              <a:buFont typeface="Wingdings" pitchFamily="2" charset="2"/>
              <a:buChar char="ü"/>
            </a:pPr>
            <a:r>
              <a:rPr lang="en-US" sz="2400" b="1" dirty="0">
                <a:solidFill>
                  <a:srgbClr val="FFFF00"/>
                </a:solidFill>
                <a:latin typeface="+mj-lt"/>
              </a:rPr>
              <a:t>   Stamp duties and duties of excise on medicinal and toilet preparation (those 	mentioned in the Union List) shall be levied by the Government of India but shall be 	collected. </a:t>
            </a:r>
          </a:p>
          <a:p>
            <a:pPr>
              <a:buClr>
                <a:srgbClr val="FF0000"/>
              </a:buClr>
              <a:buFont typeface="Wingdings" pitchFamily="2" charset="2"/>
              <a:buChar char="ü"/>
            </a:pPr>
            <a:r>
              <a:rPr lang="en-US" sz="2400" b="1" dirty="0">
                <a:solidFill>
                  <a:srgbClr val="FFFF00"/>
                </a:solidFill>
                <a:latin typeface="+mj-lt"/>
              </a:rPr>
              <a:t>   In the case where such duties are </a:t>
            </a:r>
            <a:r>
              <a:rPr lang="en-US" sz="2400" b="1" dirty="0" err="1">
                <a:solidFill>
                  <a:srgbClr val="FFFF00"/>
                </a:solidFill>
                <a:latin typeface="+mj-lt"/>
              </a:rPr>
              <a:t>leviable</a:t>
            </a:r>
            <a:r>
              <a:rPr lang="en-US" sz="2400" b="1" dirty="0">
                <a:solidFill>
                  <a:srgbClr val="FFFF00"/>
                </a:solidFill>
                <a:latin typeface="+mj-lt"/>
              </a:rPr>
              <a:t>  within any Union territory, by the 	Government of India. </a:t>
            </a:r>
          </a:p>
          <a:p>
            <a:pPr>
              <a:buClr>
                <a:srgbClr val="FF0000"/>
              </a:buClr>
              <a:buFont typeface="Wingdings" pitchFamily="2" charset="2"/>
              <a:buChar char="ü"/>
            </a:pPr>
            <a:r>
              <a:rPr lang="en-US" sz="2400" b="1" dirty="0">
                <a:solidFill>
                  <a:srgbClr val="FFFF00"/>
                </a:solidFill>
                <a:latin typeface="+mj-lt"/>
              </a:rPr>
              <a:t>   In other cases, by the States within which  such duties are respectively </a:t>
            </a:r>
            <a:r>
              <a:rPr lang="en-US" sz="2400" b="1" dirty="0" err="1">
                <a:solidFill>
                  <a:srgbClr val="FFFF00"/>
                </a:solidFill>
                <a:latin typeface="+mj-lt"/>
              </a:rPr>
              <a:t>leviable</a:t>
            </a:r>
            <a:r>
              <a:rPr lang="en-US" sz="2400" b="1" dirty="0">
                <a:solidFill>
                  <a:srgbClr val="FFFF00"/>
                </a:solidFill>
                <a:latin typeface="+mj-lt"/>
              </a:rPr>
              <a:t>.</a:t>
            </a:r>
          </a:p>
        </p:txBody>
      </p:sp>
      <p:sp>
        <p:nvSpPr>
          <p:cNvPr id="2" name="TextBox 1"/>
          <p:cNvSpPr txBox="1"/>
          <p:nvPr/>
        </p:nvSpPr>
        <p:spPr>
          <a:xfrm>
            <a:off x="228600" y="426184"/>
            <a:ext cx="11713029" cy="1631216"/>
          </a:xfrm>
          <a:prstGeom prst="rect">
            <a:avLst/>
          </a:prstGeom>
          <a:noFill/>
        </p:spPr>
        <p:txBody>
          <a:bodyPr wrap="square" rtlCol="0">
            <a:spAutoFit/>
          </a:bodyPr>
          <a:lstStyle/>
          <a:p>
            <a:pPr algn="ctr"/>
            <a:r>
              <a:rPr lang="en-US" sz="3600" b="1" u="sng" dirty="0">
                <a:ln>
                  <a:solidFill>
                    <a:srgbClr val="FF0000"/>
                  </a:solidFill>
                </a:ln>
                <a:latin typeface="Algerian" pitchFamily="82" charset="0"/>
              </a:rPr>
              <a:t>Duties levied  by the Union but collected </a:t>
            </a:r>
          </a:p>
          <a:p>
            <a:pPr algn="ctr"/>
            <a:r>
              <a:rPr lang="en-US" sz="3600" b="1" u="sng" dirty="0">
                <a:ln>
                  <a:solidFill>
                    <a:srgbClr val="FF0000"/>
                  </a:solidFill>
                </a:ln>
                <a:latin typeface="Algerian" pitchFamily="82" charset="0"/>
              </a:rPr>
              <a:t>and appropriated by the States</a:t>
            </a:r>
            <a:r>
              <a:rPr lang="en-US" sz="2400" b="1" i="1" u="sng" dirty="0"/>
              <a:t>. </a:t>
            </a:r>
          </a:p>
          <a:p>
            <a:pPr algn="ctr"/>
            <a:endParaRPr lang="en-US" sz="2400" dirty="0">
              <a:latin typeface="Algerian" pitchFamily="82" charset="0"/>
            </a:endParaRPr>
          </a:p>
        </p:txBody>
      </p:sp>
      <p:sp>
        <p:nvSpPr>
          <p:cNvPr id="4" name="Right Arrow 3"/>
          <p:cNvSpPr/>
          <p:nvPr/>
        </p:nvSpPr>
        <p:spPr>
          <a:xfrm>
            <a:off x="-263184" y="533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088084373"/>
      </p:ext>
    </p:extLst>
  </p:cSld>
  <p:clrMapOvr>
    <a:masterClrMapping/>
  </p:clrMapOvr>
  <mc:AlternateContent xmlns:mc="http://schemas.openxmlformats.org/markup-compatibility/2006" xmlns:p14="http://schemas.microsoft.com/office/powerpoint/2010/main">
    <mc:Choice Requires="p14">
      <p:transition spd="slow" p14:dur="2000" advTm="37661"/>
    </mc:Choice>
    <mc:Fallback xmlns="">
      <p:transition spd="slow" advTm="376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wd">
                                    <p:tmPct val="10000"/>
                                  </p:iterate>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
                                        </p:tgtEl>
                                        <p:attrNameLst>
                                          <p:attrName>ppt_y</p:attrName>
                                        </p:attrNameLst>
                                      </p:cBhvr>
                                      <p:tavLst>
                                        <p:tav tm="0">
                                          <p:val>
                                            <p:strVal val="#ppt_y"/>
                                          </p:val>
                                        </p:tav>
                                        <p:tav tm="100000">
                                          <p:val>
                                            <p:strVal val="#ppt_y"/>
                                          </p:val>
                                        </p:tav>
                                      </p:tavLst>
                                    </p:anim>
                                    <p:anim calcmode="lin" valueType="num">
                                      <p:cBhvr>
                                        <p:cTn id="16"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circle(in)">
                                      <p:cBhvr>
                                        <p:cTn id="23" dur="2000"/>
                                        <p:tgtEl>
                                          <p:spTgt spid="3">
                                            <p:txEl>
                                              <p:pRg st="0" end="0"/>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circle(in)">
                                      <p:cBhvr>
                                        <p:cTn id="26" dur="2000"/>
                                        <p:tgtEl>
                                          <p:spTgt spid="3">
                                            <p:txEl>
                                              <p:pRg st="1" end="1"/>
                                            </p:txEl>
                                          </p:spTgt>
                                        </p:tgtEl>
                                      </p:cBhvr>
                                    </p:animEffect>
                                  </p:childTnLst>
                                </p:cTn>
                              </p:par>
                              <p:par>
                                <p:cTn id="27" presetID="6" presetClass="entr" presetSubtype="16" fill="hold" nodeType="with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ircle(in)">
                                      <p:cBhvr>
                                        <p:cTn id="29"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33800" y="76200"/>
            <a:ext cx="4953000" cy="1456267"/>
          </a:xfrm>
        </p:spPr>
        <p:txBody>
          <a:bodyPr>
            <a:noAutofit/>
          </a:bodyPr>
          <a:lstStyle/>
          <a:p>
            <a:r>
              <a:rPr lang="en-US" sz="5400" b="1" dirty="0">
                <a:ln w="3175" cmpd="sng">
                  <a:solidFill>
                    <a:srgbClr val="FF0000"/>
                  </a:solidFill>
                </a:ln>
                <a:solidFill>
                  <a:schemeClr val="tx1"/>
                </a:solidFill>
                <a:latin typeface="Algerian" pitchFamily="82" charset="0"/>
              </a:rPr>
              <a:t>Introduction </a:t>
            </a:r>
          </a:p>
        </p:txBody>
      </p:sp>
      <p:sp>
        <p:nvSpPr>
          <p:cNvPr id="3" name="Content Placeholder 2"/>
          <p:cNvSpPr>
            <a:spLocks noGrp="1"/>
          </p:cNvSpPr>
          <p:nvPr>
            <p:ph idx="1"/>
          </p:nvPr>
        </p:nvSpPr>
        <p:spPr>
          <a:xfrm>
            <a:off x="685801" y="1447800"/>
            <a:ext cx="10131425" cy="4648199"/>
          </a:xfrm>
        </p:spPr>
        <p:txBody>
          <a:bodyPr>
            <a:normAutofit lnSpcReduction="10000"/>
          </a:bodyPr>
          <a:lstStyle/>
          <a:p>
            <a:pPr>
              <a:buFont typeface="Wingdings" pitchFamily="2" charset="2"/>
              <a:buChar char="ü"/>
            </a:pPr>
            <a:r>
              <a:rPr lang="en-US" sz="2600" b="1" dirty="0">
                <a:solidFill>
                  <a:srgbClr val="FFFF00"/>
                </a:solidFill>
              </a:rPr>
              <a:t>  The term  “Fiscal Economics” is a new one; the old  and 	popular          	term is “Public Finance”</a:t>
            </a:r>
          </a:p>
          <a:p>
            <a:pPr>
              <a:buFont typeface="Wingdings" pitchFamily="2" charset="2"/>
              <a:buChar char="ü"/>
            </a:pPr>
            <a:r>
              <a:rPr lang="en-US" sz="2600" b="1" dirty="0">
                <a:solidFill>
                  <a:srgbClr val="FFFF00"/>
                </a:solidFill>
              </a:rPr>
              <a:t>  It is related to the financing of the state activities  and the financial    	operation of the Government  treasury. </a:t>
            </a:r>
          </a:p>
          <a:p>
            <a:pPr>
              <a:buFont typeface="Wingdings" pitchFamily="2" charset="2"/>
              <a:buChar char="ü"/>
            </a:pPr>
            <a:r>
              <a:rPr lang="en-US" sz="2600" b="1" dirty="0">
                <a:solidFill>
                  <a:srgbClr val="FFFF00"/>
                </a:solidFill>
              </a:rPr>
              <a:t>  It is derived  from the Greek word which means 	‘Basket’</a:t>
            </a:r>
          </a:p>
          <a:p>
            <a:pPr>
              <a:buFont typeface="Wingdings" pitchFamily="2" charset="2"/>
              <a:buChar char="ü"/>
            </a:pPr>
            <a:r>
              <a:rPr lang="en-US" sz="2600" b="1" dirty="0">
                <a:solidFill>
                  <a:srgbClr val="FFFF00"/>
                </a:solidFill>
              </a:rPr>
              <a:t>	The Modern State is a welfare state.</a:t>
            </a:r>
          </a:p>
          <a:p>
            <a:pPr>
              <a:buFont typeface="Wingdings" pitchFamily="2" charset="2"/>
              <a:buChar char="ü"/>
            </a:pPr>
            <a:r>
              <a:rPr lang="en-US" sz="2600" b="1" dirty="0">
                <a:solidFill>
                  <a:srgbClr val="FFFF00"/>
                </a:solidFill>
              </a:rPr>
              <a:t>	The state activities  have increased extensively and intensively.</a:t>
            </a:r>
          </a:p>
          <a:p>
            <a:pPr>
              <a:buFont typeface="Wingdings" pitchFamily="2" charset="2"/>
              <a:buChar char="ü"/>
            </a:pPr>
            <a:r>
              <a:rPr lang="en-US" sz="2600" b="1" dirty="0">
                <a:solidFill>
                  <a:srgbClr val="FFFF00"/>
                </a:solidFill>
              </a:rPr>
              <a:t>	To perform these activities the state needs funds.</a:t>
            </a:r>
          </a:p>
          <a:p>
            <a:pPr>
              <a:buFont typeface="Wingdings" pitchFamily="2" charset="2"/>
              <a:buChar char="ü"/>
            </a:pPr>
            <a:r>
              <a:rPr lang="en-US" sz="2600" b="1" dirty="0">
                <a:solidFill>
                  <a:srgbClr val="FFFF00"/>
                </a:solidFill>
              </a:rPr>
              <a:t>	This chapter deals with Public Revenue, Public  Expenditure, 	Public Debt, Budget, Federal Finance and Local Finance.</a:t>
            </a:r>
          </a:p>
        </p:txBody>
      </p:sp>
      <p:sp>
        <p:nvSpPr>
          <p:cNvPr id="4" name="Right Arrow 3"/>
          <p:cNvSpPr/>
          <p:nvPr/>
        </p:nvSpPr>
        <p:spPr>
          <a:xfrm>
            <a:off x="0" y="5334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535625226"/>
      </p:ext>
    </p:extLst>
  </p:cSld>
  <p:clrMapOvr>
    <a:masterClrMapping/>
  </p:clrMapOvr>
  <mc:AlternateContent xmlns:mc="http://schemas.openxmlformats.org/markup-compatibility/2006" xmlns:p14="http://schemas.microsoft.com/office/powerpoint/2010/main">
    <mc:Choice Requires="p14">
      <p:transition spd="slow" p14:dur="2000" advTm="63502"/>
    </mc:Choice>
    <mc:Fallback xmlns="">
      <p:transition spd="slow" advTm="635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wipe(down)">
                                      <p:cBhvr>
                                        <p:cTn id="20" dur="500"/>
                                        <p:tgtEl>
                                          <p:spTgt spid="3">
                                            <p:txEl>
                                              <p:pRg st="1" end="1"/>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wipe(down)">
                                      <p:cBhvr>
                                        <p:cTn id="23" dur="500"/>
                                        <p:tgtEl>
                                          <p:spTgt spid="3">
                                            <p:txEl>
                                              <p:pRg st="2" end="2"/>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ipe(down)">
                                      <p:cBhvr>
                                        <p:cTn id="26" dur="500"/>
                                        <p:tgtEl>
                                          <p:spTgt spid="3">
                                            <p:txEl>
                                              <p:pRg st="3" end="3"/>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wipe(down)">
                                      <p:cBhvr>
                                        <p:cTn id="29" dur="500"/>
                                        <p:tgtEl>
                                          <p:spTgt spid="3">
                                            <p:txEl>
                                              <p:pRg st="4" end="4"/>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372533"/>
            <a:ext cx="11506199" cy="1456267"/>
          </a:xfrm>
        </p:spPr>
        <p:txBody>
          <a:bodyPr>
            <a:noAutofit/>
          </a:bodyPr>
          <a:lstStyle/>
          <a:p>
            <a:pPr algn="ctr"/>
            <a:r>
              <a:rPr lang="en-US" sz="4000" dirty="0">
                <a:ln w="3175" cmpd="sng">
                  <a:solidFill>
                    <a:srgbClr val="FF0000"/>
                  </a:solidFill>
                </a:ln>
                <a:latin typeface="Algerian" pitchFamily="82" charset="0"/>
              </a:rPr>
              <a:t>Taxes which are levied and collected by the union and distributed between </a:t>
            </a:r>
            <a:br>
              <a:rPr lang="en-US" sz="4000" dirty="0">
                <a:ln w="3175" cmpd="sng">
                  <a:solidFill>
                    <a:srgbClr val="FF0000"/>
                  </a:solidFill>
                </a:ln>
                <a:latin typeface="Algerian" pitchFamily="82" charset="0"/>
              </a:rPr>
            </a:br>
            <a:r>
              <a:rPr lang="en-US" sz="4000" dirty="0">
                <a:ln w="3175" cmpd="sng">
                  <a:solidFill>
                    <a:srgbClr val="FF0000"/>
                  </a:solidFill>
                </a:ln>
                <a:latin typeface="Algerian" pitchFamily="82" charset="0"/>
              </a:rPr>
              <a:t>union and states</a:t>
            </a:r>
          </a:p>
        </p:txBody>
      </p:sp>
      <p:sp>
        <p:nvSpPr>
          <p:cNvPr id="3" name="Content Placeholder 2"/>
          <p:cNvSpPr>
            <a:spLocks noGrp="1"/>
          </p:cNvSpPr>
          <p:nvPr>
            <p:ph idx="1"/>
          </p:nvPr>
        </p:nvSpPr>
        <p:spPr>
          <a:xfrm>
            <a:off x="685801" y="1905000"/>
            <a:ext cx="11201399" cy="3649133"/>
          </a:xfrm>
        </p:spPr>
        <p:txBody>
          <a:bodyPr>
            <a:normAutofit/>
          </a:bodyPr>
          <a:lstStyle/>
          <a:p>
            <a:pPr>
              <a:buClr>
                <a:srgbClr val="FF0000"/>
              </a:buClr>
              <a:buFont typeface="Wingdings" pitchFamily="2" charset="2"/>
              <a:buChar char="ü"/>
            </a:pPr>
            <a:r>
              <a:rPr lang="en-US" sz="3200" b="1" dirty="0">
                <a:solidFill>
                  <a:srgbClr val="FFFF00"/>
                </a:solidFill>
              </a:rPr>
              <a:t>    Taxes on income other than agricultural income.</a:t>
            </a:r>
          </a:p>
          <a:p>
            <a:pPr>
              <a:buClr>
                <a:srgbClr val="FF0000"/>
              </a:buClr>
              <a:buFont typeface="Wingdings" pitchFamily="2" charset="2"/>
              <a:buChar char="ü"/>
            </a:pPr>
            <a:r>
              <a:rPr lang="en-US" sz="3200" b="1" dirty="0">
                <a:solidFill>
                  <a:srgbClr val="FFFF00"/>
                </a:solidFill>
              </a:rPr>
              <a:t>    Union duties of excise on medicinal and toilet preparations   		   as are mentioned in the Union list and collected by the 	    			   Government of India.</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
            <a:ext cx="1427163" cy="79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68501857"/>
      </p:ext>
    </p:extLst>
  </p:cSld>
  <p:clrMapOvr>
    <a:masterClrMapping/>
  </p:clrMapOvr>
  <mc:AlternateContent xmlns:mc="http://schemas.openxmlformats.org/markup-compatibility/2006" xmlns:p14="http://schemas.microsoft.com/office/powerpoint/2010/main">
    <mc:Choice Requires="p14">
      <p:transition spd="slow" p14:dur="2000" advTm="63714"/>
    </mc:Choice>
    <mc:Fallback xmlns="">
      <p:transition spd="slow" advTm="6371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par>
                          <p:cTn id="14" fill="hold">
                            <p:stCondLst>
                              <p:cond delay="3000"/>
                            </p:stCondLst>
                            <p:childTnLst>
                              <p:par>
                                <p:cTn id="15" presetID="15" presetClass="entr" presetSubtype="0" fill="hold"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p:cTn id="1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21" presetID="15"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8575" y="-76200"/>
            <a:ext cx="10131425" cy="1456267"/>
          </a:xfrm>
        </p:spPr>
        <p:txBody>
          <a:bodyPr>
            <a:normAutofit/>
          </a:bodyPr>
          <a:lstStyle/>
          <a:p>
            <a:r>
              <a:rPr lang="en-US" sz="4800" b="1" u="sng" dirty="0">
                <a:ln w="3175" cmpd="sng">
                  <a:solidFill>
                    <a:srgbClr val="FF0000"/>
                  </a:solidFill>
                </a:ln>
                <a:effectLst>
                  <a:outerShdw blurRad="38100" dist="38100" dir="2700000" algn="tl">
                    <a:srgbClr val="000000">
                      <a:alpha val="43137"/>
                    </a:srgbClr>
                  </a:outerShdw>
                </a:effectLst>
                <a:latin typeface="Algerian" pitchFamily="82" charset="0"/>
              </a:rPr>
              <a:t>Principles of Federal Finance</a:t>
            </a:r>
          </a:p>
        </p:txBody>
      </p:sp>
      <p:sp>
        <p:nvSpPr>
          <p:cNvPr id="3" name="Content Placeholder 2"/>
          <p:cNvSpPr>
            <a:spLocks noGrp="1"/>
          </p:cNvSpPr>
          <p:nvPr>
            <p:ph idx="1"/>
          </p:nvPr>
        </p:nvSpPr>
        <p:spPr>
          <a:xfrm>
            <a:off x="3048000" y="1600200"/>
            <a:ext cx="6934199" cy="5257800"/>
          </a:xfrm>
        </p:spPr>
        <p:txBody>
          <a:bodyPr>
            <a:normAutofit/>
          </a:bodyPr>
          <a:lstStyle/>
          <a:p>
            <a:pPr marL="514350" indent="-514350">
              <a:buClr>
                <a:srgbClr val="FF0000"/>
              </a:buClr>
              <a:buAutoNum type="arabicParenR"/>
            </a:pPr>
            <a:r>
              <a:rPr lang="en-US" sz="2800" b="1" dirty="0">
                <a:solidFill>
                  <a:srgbClr val="FFFF00"/>
                </a:solidFill>
              </a:rPr>
              <a:t>Principle of Independence</a:t>
            </a:r>
          </a:p>
          <a:p>
            <a:pPr marL="514350" indent="-514350">
              <a:buClr>
                <a:srgbClr val="FF0000"/>
              </a:buClr>
              <a:buAutoNum type="arabicParenR"/>
            </a:pPr>
            <a:r>
              <a:rPr lang="en-US" sz="2800" b="1" dirty="0">
                <a:solidFill>
                  <a:srgbClr val="FFFF00"/>
                </a:solidFill>
              </a:rPr>
              <a:t>Principle of Equity </a:t>
            </a:r>
          </a:p>
          <a:p>
            <a:pPr marL="514350" indent="-514350">
              <a:buClr>
                <a:srgbClr val="FF0000"/>
              </a:buClr>
              <a:buAutoNum type="arabicParenR"/>
            </a:pPr>
            <a:r>
              <a:rPr lang="en-US" sz="2800" b="1" dirty="0">
                <a:solidFill>
                  <a:srgbClr val="FFFF00"/>
                </a:solidFill>
              </a:rPr>
              <a:t>Principle of uniformity</a:t>
            </a:r>
          </a:p>
          <a:p>
            <a:pPr marL="514350" indent="-514350">
              <a:buClr>
                <a:srgbClr val="FF0000"/>
              </a:buClr>
              <a:buAutoNum type="arabicParenR"/>
            </a:pPr>
            <a:r>
              <a:rPr lang="en-US" sz="2800" b="1" dirty="0">
                <a:solidFill>
                  <a:srgbClr val="FFFF00"/>
                </a:solidFill>
              </a:rPr>
              <a:t>Principle of Adequacy </a:t>
            </a:r>
          </a:p>
          <a:p>
            <a:pPr marL="514350" indent="-514350">
              <a:buClr>
                <a:srgbClr val="FF0000"/>
              </a:buClr>
              <a:buAutoNum type="arabicParenR"/>
            </a:pPr>
            <a:r>
              <a:rPr lang="en-US" sz="2800" b="1" dirty="0">
                <a:solidFill>
                  <a:srgbClr val="FFFF00"/>
                </a:solidFill>
              </a:rPr>
              <a:t>Principle of Fiscal Access</a:t>
            </a:r>
          </a:p>
          <a:p>
            <a:pPr marL="514350" indent="-514350">
              <a:buClr>
                <a:srgbClr val="FF0000"/>
              </a:buClr>
              <a:buAutoNum type="arabicParenR"/>
            </a:pPr>
            <a:r>
              <a:rPr lang="en-US" sz="2800" b="1" dirty="0">
                <a:solidFill>
                  <a:srgbClr val="FFFF00"/>
                </a:solidFill>
              </a:rPr>
              <a:t>Principle of Integration and Co-ordination</a:t>
            </a:r>
          </a:p>
          <a:p>
            <a:pPr marL="514350" indent="-514350">
              <a:buClr>
                <a:srgbClr val="FF0000"/>
              </a:buClr>
              <a:buAutoNum type="arabicParenR"/>
            </a:pPr>
            <a:r>
              <a:rPr lang="en-US" sz="2800" b="1" dirty="0">
                <a:solidFill>
                  <a:srgbClr val="FFFF00"/>
                </a:solidFill>
              </a:rPr>
              <a:t>Principle of Efficiency</a:t>
            </a:r>
          </a:p>
          <a:p>
            <a:pPr marL="514350" indent="-514350">
              <a:buClr>
                <a:srgbClr val="FF0000"/>
              </a:buClr>
              <a:buAutoNum type="arabicParenR"/>
            </a:pPr>
            <a:r>
              <a:rPr lang="en-US" sz="2800" b="1" dirty="0">
                <a:solidFill>
                  <a:srgbClr val="FFFF00"/>
                </a:solidFill>
              </a:rPr>
              <a:t>Principle of Administrative Economy</a:t>
            </a:r>
          </a:p>
          <a:p>
            <a:pPr marL="514350" indent="-514350">
              <a:buClr>
                <a:srgbClr val="FF0000"/>
              </a:buClr>
              <a:buAutoNum type="arabicParenR"/>
            </a:pPr>
            <a:r>
              <a:rPr lang="en-US" sz="2800" b="1" dirty="0">
                <a:solidFill>
                  <a:srgbClr val="FFFF00"/>
                </a:solidFill>
              </a:rPr>
              <a:t>Principle of Accountability  </a:t>
            </a:r>
          </a:p>
          <a:p>
            <a:pPr marL="514350" indent="-514350">
              <a:buAutoNum type="arabicParenR"/>
            </a:pPr>
            <a:endParaRPr lang="en-US" dirty="0"/>
          </a:p>
          <a:p>
            <a:pPr marL="514350" indent="-514350">
              <a:buAutoNum type="arabicParenR"/>
            </a:pPr>
            <a:endParaRPr lang="en-US" dirty="0"/>
          </a:p>
        </p:txBody>
      </p:sp>
      <p:sp>
        <p:nvSpPr>
          <p:cNvPr id="4" name="Right Arrow 3"/>
          <p:cNvSpPr/>
          <p:nvPr/>
        </p:nvSpPr>
        <p:spPr>
          <a:xfrm>
            <a:off x="-2286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388089673"/>
      </p:ext>
    </p:extLst>
  </p:cSld>
  <p:clrMapOvr>
    <a:masterClrMapping/>
  </p:clrMapOvr>
  <mc:AlternateContent xmlns:mc="http://schemas.openxmlformats.org/markup-compatibility/2006" xmlns:p14="http://schemas.microsoft.com/office/powerpoint/2010/main">
    <mc:Choice Requires="p14">
      <p:transition spd="slow" p14:dur="2000" advTm="43220"/>
    </mc:Choice>
    <mc:Fallback xmlns="">
      <p:transition spd="slow" advTm="4322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3"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3)">
                                      <p:cBhvr>
                                        <p:cTn id="14" dur="2000"/>
                                        <p:tgtEl>
                                          <p:spTgt spid="2"/>
                                        </p:tgtEl>
                                      </p:cBhvr>
                                    </p:animEffect>
                                  </p:childTnLst>
                                </p:cTn>
                              </p:par>
                            </p:childTnLst>
                          </p:cTn>
                        </p:par>
                        <p:par>
                          <p:cTn id="15" fill="hold">
                            <p:stCondLst>
                              <p:cond delay="2000"/>
                            </p:stCondLst>
                            <p:childTnLst>
                              <p:par>
                                <p:cTn id="16" presetID="53" presetClass="entr" presetSubtype="528"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anim calcmode="lin" valueType="num">
                                      <p:cBhvr>
                                        <p:cTn id="21" dur="500" fill="hold"/>
                                        <p:tgtEl>
                                          <p:spTgt spid="3">
                                            <p:txEl>
                                              <p:pRg st="0" end="0"/>
                                            </p:txEl>
                                          </p:spTgt>
                                        </p:tgtEl>
                                        <p:attrNameLst>
                                          <p:attrName>ppt_x</p:attrName>
                                        </p:attrNameLst>
                                      </p:cBhvr>
                                      <p:tavLst>
                                        <p:tav tm="0">
                                          <p:val>
                                            <p:fltVal val="0.5"/>
                                          </p:val>
                                        </p:tav>
                                        <p:tav tm="100000">
                                          <p:val>
                                            <p:strVal val="#ppt_x"/>
                                          </p:val>
                                        </p:tav>
                                      </p:tavLst>
                                    </p:anim>
                                    <p:anim calcmode="lin" valueType="num">
                                      <p:cBhvr>
                                        <p:cTn id="22" dur="500" fill="hold"/>
                                        <p:tgtEl>
                                          <p:spTgt spid="3">
                                            <p:txEl>
                                              <p:pRg st="0" end="0"/>
                                            </p:txEl>
                                          </p:spTgt>
                                        </p:tgtEl>
                                        <p:attrNameLst>
                                          <p:attrName>ppt_y</p:attrName>
                                        </p:attrNameLst>
                                      </p:cBhvr>
                                      <p:tavLst>
                                        <p:tav tm="0">
                                          <p:val>
                                            <p:fltVal val="0.5"/>
                                          </p:val>
                                        </p:tav>
                                        <p:tav tm="100000">
                                          <p:val>
                                            <p:strVal val="#ppt_y"/>
                                          </p:val>
                                        </p:tav>
                                      </p:tavLst>
                                    </p:anim>
                                  </p:childTnLst>
                                </p:cTn>
                              </p:par>
                            </p:childTnLst>
                          </p:cTn>
                        </p:par>
                        <p:par>
                          <p:cTn id="23" fill="hold">
                            <p:stCondLst>
                              <p:cond delay="2500"/>
                            </p:stCondLst>
                            <p:childTnLst>
                              <p:par>
                                <p:cTn id="24" presetID="53" presetClass="entr" presetSubtype="528"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8" dur="500"/>
                                        <p:tgtEl>
                                          <p:spTgt spid="3">
                                            <p:txEl>
                                              <p:pRg st="1" end="1"/>
                                            </p:txEl>
                                          </p:spTgt>
                                        </p:tgtEl>
                                      </p:cBhvr>
                                    </p:animEffect>
                                    <p:anim calcmode="lin" valueType="num">
                                      <p:cBhvr>
                                        <p:cTn id="29" dur="500" fill="hold"/>
                                        <p:tgtEl>
                                          <p:spTgt spid="3">
                                            <p:txEl>
                                              <p:pRg st="1" end="1"/>
                                            </p:txEl>
                                          </p:spTgt>
                                        </p:tgtEl>
                                        <p:attrNameLst>
                                          <p:attrName>ppt_x</p:attrName>
                                        </p:attrNameLst>
                                      </p:cBhvr>
                                      <p:tavLst>
                                        <p:tav tm="0">
                                          <p:val>
                                            <p:fltVal val="0.5"/>
                                          </p:val>
                                        </p:tav>
                                        <p:tav tm="100000">
                                          <p:val>
                                            <p:strVal val="#ppt_x"/>
                                          </p:val>
                                        </p:tav>
                                      </p:tavLst>
                                    </p:anim>
                                    <p:anim calcmode="lin" valueType="num">
                                      <p:cBhvr>
                                        <p:cTn id="30" dur="500" fill="hold"/>
                                        <p:tgtEl>
                                          <p:spTgt spid="3">
                                            <p:txEl>
                                              <p:pRg st="1" end="1"/>
                                            </p:txEl>
                                          </p:spTgt>
                                        </p:tgtEl>
                                        <p:attrNameLst>
                                          <p:attrName>ppt_y</p:attrName>
                                        </p:attrNameLst>
                                      </p:cBhvr>
                                      <p:tavLst>
                                        <p:tav tm="0">
                                          <p:val>
                                            <p:fltVal val="0.5"/>
                                          </p:val>
                                        </p:tav>
                                        <p:tav tm="100000">
                                          <p:val>
                                            <p:strVal val="#ppt_y"/>
                                          </p:val>
                                        </p:tav>
                                      </p:tavLst>
                                    </p:anim>
                                  </p:childTnLst>
                                </p:cTn>
                              </p:par>
                            </p:childTnLst>
                          </p:cTn>
                        </p:par>
                        <p:par>
                          <p:cTn id="31" fill="hold">
                            <p:stCondLst>
                              <p:cond delay="3000"/>
                            </p:stCondLst>
                            <p:childTnLst>
                              <p:par>
                                <p:cTn id="32" presetID="53" presetClass="entr" presetSubtype="528"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3">
                                            <p:txEl>
                                              <p:pRg st="2" end="2"/>
                                            </p:txEl>
                                          </p:spTgt>
                                        </p:tgtEl>
                                      </p:cBhvr>
                                    </p:animEffect>
                                    <p:anim calcmode="lin" valueType="num">
                                      <p:cBhvr>
                                        <p:cTn id="37" dur="500" fill="hold"/>
                                        <p:tgtEl>
                                          <p:spTgt spid="3">
                                            <p:txEl>
                                              <p:pRg st="2" end="2"/>
                                            </p:txEl>
                                          </p:spTgt>
                                        </p:tgtEl>
                                        <p:attrNameLst>
                                          <p:attrName>ppt_x</p:attrName>
                                        </p:attrNameLst>
                                      </p:cBhvr>
                                      <p:tavLst>
                                        <p:tav tm="0">
                                          <p:val>
                                            <p:fltVal val="0.5"/>
                                          </p:val>
                                        </p:tav>
                                        <p:tav tm="100000">
                                          <p:val>
                                            <p:strVal val="#ppt_x"/>
                                          </p:val>
                                        </p:tav>
                                      </p:tavLst>
                                    </p:anim>
                                    <p:anim calcmode="lin" valueType="num">
                                      <p:cBhvr>
                                        <p:cTn id="38" dur="500" fill="hold"/>
                                        <p:tgtEl>
                                          <p:spTgt spid="3">
                                            <p:txEl>
                                              <p:pRg st="2" end="2"/>
                                            </p:txEl>
                                          </p:spTgt>
                                        </p:tgtEl>
                                        <p:attrNameLst>
                                          <p:attrName>ppt_y</p:attrName>
                                        </p:attrNameLst>
                                      </p:cBhvr>
                                      <p:tavLst>
                                        <p:tav tm="0">
                                          <p:val>
                                            <p:fltVal val="0.5"/>
                                          </p:val>
                                        </p:tav>
                                        <p:tav tm="100000">
                                          <p:val>
                                            <p:strVal val="#ppt_y"/>
                                          </p:val>
                                        </p:tav>
                                      </p:tavLst>
                                    </p:anim>
                                  </p:childTnLst>
                                </p:cTn>
                              </p:par>
                            </p:childTnLst>
                          </p:cTn>
                        </p:par>
                        <p:par>
                          <p:cTn id="39" fill="hold">
                            <p:stCondLst>
                              <p:cond delay="3500"/>
                            </p:stCondLst>
                            <p:childTnLst>
                              <p:par>
                                <p:cTn id="40" presetID="53" presetClass="entr" presetSubtype="528" fill="hold" grpId="0" nodeType="afterEffect">
                                  <p:stCondLst>
                                    <p:cond delay="0"/>
                                  </p:stCondLst>
                                  <p:childTnLst>
                                    <p:set>
                                      <p:cBhvr>
                                        <p:cTn id="41" dur="1" fill="hold">
                                          <p:stCondLst>
                                            <p:cond delay="0"/>
                                          </p:stCondLst>
                                        </p:cTn>
                                        <p:tgtEl>
                                          <p:spTgt spid="3">
                                            <p:txEl>
                                              <p:pRg st="3" end="3"/>
                                            </p:txEl>
                                          </p:spTgt>
                                        </p:tgtEl>
                                        <p:attrNameLst>
                                          <p:attrName>style.visibility</p:attrName>
                                        </p:attrNameLst>
                                      </p:cBhvr>
                                      <p:to>
                                        <p:strVal val="visible"/>
                                      </p:to>
                                    </p:set>
                                    <p:anim calcmode="lin" valueType="num">
                                      <p:cBhvr>
                                        <p:cTn id="42"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4" dur="500"/>
                                        <p:tgtEl>
                                          <p:spTgt spid="3">
                                            <p:txEl>
                                              <p:pRg st="3" end="3"/>
                                            </p:txEl>
                                          </p:spTgt>
                                        </p:tgtEl>
                                      </p:cBhvr>
                                    </p:animEffect>
                                    <p:anim calcmode="lin" valueType="num">
                                      <p:cBhvr>
                                        <p:cTn id="45" dur="500" fill="hold"/>
                                        <p:tgtEl>
                                          <p:spTgt spid="3">
                                            <p:txEl>
                                              <p:pRg st="3" end="3"/>
                                            </p:txEl>
                                          </p:spTgt>
                                        </p:tgtEl>
                                        <p:attrNameLst>
                                          <p:attrName>ppt_x</p:attrName>
                                        </p:attrNameLst>
                                      </p:cBhvr>
                                      <p:tavLst>
                                        <p:tav tm="0">
                                          <p:val>
                                            <p:fltVal val="0.5"/>
                                          </p:val>
                                        </p:tav>
                                        <p:tav tm="100000">
                                          <p:val>
                                            <p:strVal val="#ppt_x"/>
                                          </p:val>
                                        </p:tav>
                                      </p:tavLst>
                                    </p:anim>
                                    <p:anim calcmode="lin" valueType="num">
                                      <p:cBhvr>
                                        <p:cTn id="46" dur="500" fill="hold"/>
                                        <p:tgtEl>
                                          <p:spTgt spid="3">
                                            <p:txEl>
                                              <p:pRg st="3" end="3"/>
                                            </p:txEl>
                                          </p:spTgt>
                                        </p:tgtEl>
                                        <p:attrNameLst>
                                          <p:attrName>ppt_y</p:attrName>
                                        </p:attrNameLst>
                                      </p:cBhvr>
                                      <p:tavLst>
                                        <p:tav tm="0">
                                          <p:val>
                                            <p:fltVal val="0.5"/>
                                          </p:val>
                                        </p:tav>
                                        <p:tav tm="100000">
                                          <p:val>
                                            <p:strVal val="#ppt_y"/>
                                          </p:val>
                                        </p:tav>
                                      </p:tavLst>
                                    </p:anim>
                                  </p:childTnLst>
                                </p:cTn>
                              </p:par>
                            </p:childTnLst>
                          </p:cTn>
                        </p:par>
                        <p:par>
                          <p:cTn id="47" fill="hold">
                            <p:stCondLst>
                              <p:cond delay="4000"/>
                            </p:stCondLst>
                            <p:childTnLst>
                              <p:par>
                                <p:cTn id="48" presetID="53" presetClass="entr" presetSubtype="528" fill="hold" grpId="0" nodeType="after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1"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2" dur="500"/>
                                        <p:tgtEl>
                                          <p:spTgt spid="3">
                                            <p:txEl>
                                              <p:pRg st="4" end="4"/>
                                            </p:txEl>
                                          </p:spTgt>
                                        </p:tgtEl>
                                      </p:cBhvr>
                                    </p:animEffect>
                                    <p:anim calcmode="lin" valueType="num">
                                      <p:cBhvr>
                                        <p:cTn id="53" dur="500" fill="hold"/>
                                        <p:tgtEl>
                                          <p:spTgt spid="3">
                                            <p:txEl>
                                              <p:pRg st="4" end="4"/>
                                            </p:txEl>
                                          </p:spTgt>
                                        </p:tgtEl>
                                        <p:attrNameLst>
                                          <p:attrName>ppt_x</p:attrName>
                                        </p:attrNameLst>
                                      </p:cBhvr>
                                      <p:tavLst>
                                        <p:tav tm="0">
                                          <p:val>
                                            <p:fltVal val="0.5"/>
                                          </p:val>
                                        </p:tav>
                                        <p:tav tm="100000">
                                          <p:val>
                                            <p:strVal val="#ppt_x"/>
                                          </p:val>
                                        </p:tav>
                                      </p:tavLst>
                                    </p:anim>
                                    <p:anim calcmode="lin" valueType="num">
                                      <p:cBhvr>
                                        <p:cTn id="54" dur="500" fill="hold"/>
                                        <p:tgtEl>
                                          <p:spTgt spid="3">
                                            <p:txEl>
                                              <p:pRg st="4" end="4"/>
                                            </p:txEl>
                                          </p:spTgt>
                                        </p:tgtEl>
                                        <p:attrNameLst>
                                          <p:attrName>ppt_y</p:attrName>
                                        </p:attrNameLst>
                                      </p:cBhvr>
                                      <p:tavLst>
                                        <p:tav tm="0">
                                          <p:val>
                                            <p:fltVal val="0.5"/>
                                          </p:val>
                                        </p:tav>
                                        <p:tav tm="100000">
                                          <p:val>
                                            <p:strVal val="#ppt_y"/>
                                          </p:val>
                                        </p:tav>
                                      </p:tavLst>
                                    </p:anim>
                                  </p:childTnLst>
                                </p:cTn>
                              </p:par>
                            </p:childTnLst>
                          </p:cTn>
                        </p:par>
                        <p:par>
                          <p:cTn id="55" fill="hold">
                            <p:stCondLst>
                              <p:cond delay="4500"/>
                            </p:stCondLst>
                            <p:childTnLst>
                              <p:par>
                                <p:cTn id="56" presetID="53" presetClass="entr" presetSubtype="528" fill="hold" grpId="0" nodeType="after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 calcmode="lin" valueType="num">
                                      <p:cBhvr>
                                        <p:cTn id="5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0" dur="500"/>
                                        <p:tgtEl>
                                          <p:spTgt spid="3">
                                            <p:txEl>
                                              <p:pRg st="5" end="5"/>
                                            </p:txEl>
                                          </p:spTgt>
                                        </p:tgtEl>
                                      </p:cBhvr>
                                    </p:animEffect>
                                    <p:anim calcmode="lin" valueType="num">
                                      <p:cBhvr>
                                        <p:cTn id="61" dur="500" fill="hold"/>
                                        <p:tgtEl>
                                          <p:spTgt spid="3">
                                            <p:txEl>
                                              <p:pRg st="5" end="5"/>
                                            </p:txEl>
                                          </p:spTgt>
                                        </p:tgtEl>
                                        <p:attrNameLst>
                                          <p:attrName>ppt_x</p:attrName>
                                        </p:attrNameLst>
                                      </p:cBhvr>
                                      <p:tavLst>
                                        <p:tav tm="0">
                                          <p:val>
                                            <p:fltVal val="0.5"/>
                                          </p:val>
                                        </p:tav>
                                        <p:tav tm="100000">
                                          <p:val>
                                            <p:strVal val="#ppt_x"/>
                                          </p:val>
                                        </p:tav>
                                      </p:tavLst>
                                    </p:anim>
                                    <p:anim calcmode="lin" valueType="num">
                                      <p:cBhvr>
                                        <p:cTn id="62" dur="500" fill="hold"/>
                                        <p:tgtEl>
                                          <p:spTgt spid="3">
                                            <p:txEl>
                                              <p:pRg st="5" end="5"/>
                                            </p:txEl>
                                          </p:spTgt>
                                        </p:tgtEl>
                                        <p:attrNameLst>
                                          <p:attrName>ppt_y</p:attrName>
                                        </p:attrNameLst>
                                      </p:cBhvr>
                                      <p:tavLst>
                                        <p:tav tm="0">
                                          <p:val>
                                            <p:fltVal val="0.5"/>
                                          </p:val>
                                        </p:tav>
                                        <p:tav tm="100000">
                                          <p:val>
                                            <p:strVal val="#ppt_y"/>
                                          </p:val>
                                        </p:tav>
                                      </p:tavLst>
                                    </p:anim>
                                  </p:childTnLst>
                                </p:cTn>
                              </p:par>
                            </p:childTnLst>
                          </p:cTn>
                        </p:par>
                        <p:par>
                          <p:cTn id="63" fill="hold">
                            <p:stCondLst>
                              <p:cond delay="5000"/>
                            </p:stCondLst>
                            <p:childTnLst>
                              <p:par>
                                <p:cTn id="64" presetID="53" presetClass="entr" presetSubtype="528" fill="hold" grpId="0" nodeType="afterEffect">
                                  <p:stCondLst>
                                    <p:cond delay="0"/>
                                  </p:stCondLst>
                                  <p:childTnLst>
                                    <p:set>
                                      <p:cBhvr>
                                        <p:cTn id="65" dur="1" fill="hold">
                                          <p:stCondLst>
                                            <p:cond delay="0"/>
                                          </p:stCondLst>
                                        </p:cTn>
                                        <p:tgtEl>
                                          <p:spTgt spid="3">
                                            <p:txEl>
                                              <p:pRg st="6" end="6"/>
                                            </p:txEl>
                                          </p:spTgt>
                                        </p:tgtEl>
                                        <p:attrNameLst>
                                          <p:attrName>style.visibility</p:attrName>
                                        </p:attrNameLst>
                                      </p:cBhvr>
                                      <p:to>
                                        <p:strVal val="visible"/>
                                      </p:to>
                                    </p:set>
                                    <p:anim calcmode="lin" valueType="num">
                                      <p:cBhvr>
                                        <p:cTn id="6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8" dur="500"/>
                                        <p:tgtEl>
                                          <p:spTgt spid="3">
                                            <p:txEl>
                                              <p:pRg st="6" end="6"/>
                                            </p:txEl>
                                          </p:spTgt>
                                        </p:tgtEl>
                                      </p:cBhvr>
                                    </p:animEffect>
                                    <p:anim calcmode="lin" valueType="num">
                                      <p:cBhvr>
                                        <p:cTn id="69" dur="500" fill="hold"/>
                                        <p:tgtEl>
                                          <p:spTgt spid="3">
                                            <p:txEl>
                                              <p:pRg st="6" end="6"/>
                                            </p:txEl>
                                          </p:spTgt>
                                        </p:tgtEl>
                                        <p:attrNameLst>
                                          <p:attrName>ppt_x</p:attrName>
                                        </p:attrNameLst>
                                      </p:cBhvr>
                                      <p:tavLst>
                                        <p:tav tm="0">
                                          <p:val>
                                            <p:fltVal val="0.5"/>
                                          </p:val>
                                        </p:tav>
                                        <p:tav tm="100000">
                                          <p:val>
                                            <p:strVal val="#ppt_x"/>
                                          </p:val>
                                        </p:tav>
                                      </p:tavLst>
                                    </p:anim>
                                    <p:anim calcmode="lin" valueType="num">
                                      <p:cBhvr>
                                        <p:cTn id="70" dur="500" fill="hold"/>
                                        <p:tgtEl>
                                          <p:spTgt spid="3">
                                            <p:txEl>
                                              <p:pRg st="6" end="6"/>
                                            </p:txEl>
                                          </p:spTgt>
                                        </p:tgtEl>
                                        <p:attrNameLst>
                                          <p:attrName>ppt_y</p:attrName>
                                        </p:attrNameLst>
                                      </p:cBhvr>
                                      <p:tavLst>
                                        <p:tav tm="0">
                                          <p:val>
                                            <p:fltVal val="0.5"/>
                                          </p:val>
                                        </p:tav>
                                        <p:tav tm="100000">
                                          <p:val>
                                            <p:strVal val="#ppt_y"/>
                                          </p:val>
                                        </p:tav>
                                      </p:tavLst>
                                    </p:anim>
                                  </p:childTnLst>
                                </p:cTn>
                              </p:par>
                            </p:childTnLst>
                          </p:cTn>
                        </p:par>
                        <p:par>
                          <p:cTn id="71" fill="hold">
                            <p:stCondLst>
                              <p:cond delay="5500"/>
                            </p:stCondLst>
                            <p:childTnLst>
                              <p:par>
                                <p:cTn id="72" presetID="53" presetClass="entr" presetSubtype="528" fill="hold" grpId="0" nodeType="after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 calcmode="lin" valueType="num">
                                      <p:cBhvr>
                                        <p:cTn id="7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76" dur="500"/>
                                        <p:tgtEl>
                                          <p:spTgt spid="3">
                                            <p:txEl>
                                              <p:pRg st="7" end="7"/>
                                            </p:txEl>
                                          </p:spTgt>
                                        </p:tgtEl>
                                      </p:cBhvr>
                                    </p:animEffect>
                                    <p:anim calcmode="lin" valueType="num">
                                      <p:cBhvr>
                                        <p:cTn id="77" dur="500" fill="hold"/>
                                        <p:tgtEl>
                                          <p:spTgt spid="3">
                                            <p:txEl>
                                              <p:pRg st="7" end="7"/>
                                            </p:txEl>
                                          </p:spTgt>
                                        </p:tgtEl>
                                        <p:attrNameLst>
                                          <p:attrName>ppt_x</p:attrName>
                                        </p:attrNameLst>
                                      </p:cBhvr>
                                      <p:tavLst>
                                        <p:tav tm="0">
                                          <p:val>
                                            <p:fltVal val="0.5"/>
                                          </p:val>
                                        </p:tav>
                                        <p:tav tm="100000">
                                          <p:val>
                                            <p:strVal val="#ppt_x"/>
                                          </p:val>
                                        </p:tav>
                                      </p:tavLst>
                                    </p:anim>
                                    <p:anim calcmode="lin" valueType="num">
                                      <p:cBhvr>
                                        <p:cTn id="78" dur="500" fill="hold"/>
                                        <p:tgtEl>
                                          <p:spTgt spid="3">
                                            <p:txEl>
                                              <p:pRg st="7" end="7"/>
                                            </p:txEl>
                                          </p:spTgt>
                                        </p:tgtEl>
                                        <p:attrNameLst>
                                          <p:attrName>ppt_y</p:attrName>
                                        </p:attrNameLst>
                                      </p:cBhvr>
                                      <p:tavLst>
                                        <p:tav tm="0">
                                          <p:val>
                                            <p:fltVal val="0.5"/>
                                          </p:val>
                                        </p:tav>
                                        <p:tav tm="100000">
                                          <p:val>
                                            <p:strVal val="#ppt_y"/>
                                          </p:val>
                                        </p:tav>
                                      </p:tavLst>
                                    </p:anim>
                                  </p:childTnLst>
                                </p:cTn>
                              </p:par>
                            </p:childTnLst>
                          </p:cTn>
                        </p:par>
                        <p:par>
                          <p:cTn id="79" fill="hold">
                            <p:stCondLst>
                              <p:cond delay="6000"/>
                            </p:stCondLst>
                            <p:childTnLst>
                              <p:par>
                                <p:cTn id="80" presetID="53" presetClass="entr" presetSubtype="528" fill="hold" grpId="0" nodeType="afterEffect">
                                  <p:stCondLst>
                                    <p:cond delay="0"/>
                                  </p:stCondLst>
                                  <p:childTnLst>
                                    <p:set>
                                      <p:cBhvr>
                                        <p:cTn id="81" dur="1" fill="hold">
                                          <p:stCondLst>
                                            <p:cond delay="0"/>
                                          </p:stCondLst>
                                        </p:cTn>
                                        <p:tgtEl>
                                          <p:spTgt spid="3">
                                            <p:txEl>
                                              <p:pRg st="8" end="8"/>
                                            </p:txEl>
                                          </p:spTgt>
                                        </p:tgtEl>
                                        <p:attrNameLst>
                                          <p:attrName>style.visibility</p:attrName>
                                        </p:attrNameLst>
                                      </p:cBhvr>
                                      <p:to>
                                        <p:strVal val="visible"/>
                                      </p:to>
                                    </p:set>
                                    <p:anim calcmode="lin" valueType="num">
                                      <p:cBhvr>
                                        <p:cTn id="82"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83" dur="5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84" dur="500"/>
                                        <p:tgtEl>
                                          <p:spTgt spid="3">
                                            <p:txEl>
                                              <p:pRg st="8" end="8"/>
                                            </p:txEl>
                                          </p:spTgt>
                                        </p:tgtEl>
                                      </p:cBhvr>
                                    </p:animEffect>
                                    <p:anim calcmode="lin" valueType="num">
                                      <p:cBhvr>
                                        <p:cTn id="85" dur="500" fill="hold"/>
                                        <p:tgtEl>
                                          <p:spTgt spid="3">
                                            <p:txEl>
                                              <p:pRg st="8" end="8"/>
                                            </p:txEl>
                                          </p:spTgt>
                                        </p:tgtEl>
                                        <p:attrNameLst>
                                          <p:attrName>ppt_x</p:attrName>
                                        </p:attrNameLst>
                                      </p:cBhvr>
                                      <p:tavLst>
                                        <p:tav tm="0">
                                          <p:val>
                                            <p:fltVal val="0.5"/>
                                          </p:val>
                                        </p:tav>
                                        <p:tav tm="100000">
                                          <p:val>
                                            <p:strVal val="#ppt_x"/>
                                          </p:val>
                                        </p:tav>
                                      </p:tavLst>
                                    </p:anim>
                                    <p:anim calcmode="lin" valueType="num">
                                      <p:cBhvr>
                                        <p:cTn id="86" dur="500" fill="hold"/>
                                        <p:tgtEl>
                                          <p:spTgt spid="3">
                                            <p:txEl>
                                              <p:pRg st="8" end="8"/>
                                            </p:tx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465667"/>
            <a:ext cx="9521825" cy="1456267"/>
          </a:xfrm>
        </p:spPr>
        <p:txBody>
          <a:bodyPr>
            <a:normAutofit/>
          </a:bodyPr>
          <a:lstStyle/>
          <a:p>
            <a:r>
              <a:rPr lang="en-US" sz="4000" b="1" dirty="0">
                <a:ln w="3175" cmpd="sng">
                  <a:solidFill>
                    <a:srgbClr val="FF0000"/>
                  </a:solidFill>
                </a:ln>
                <a:latin typeface="Algerian" pitchFamily="82" charset="0"/>
              </a:rPr>
              <a:t>Principles  of  Federal  Finance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84642649"/>
              </p:ext>
            </p:extLst>
          </p:nvPr>
        </p:nvGraphicFramePr>
        <p:xfrm>
          <a:off x="152400" y="594360"/>
          <a:ext cx="11887200" cy="6187440"/>
        </p:xfrm>
        <a:graphic>
          <a:graphicData uri="http://schemas.openxmlformats.org/drawingml/2006/table">
            <a:tbl>
              <a:tblPr firstRow="1" bandRow="1">
                <a:tableStyleId>{BC89EF96-8CEA-46FF-86C4-4CE0E7609802}</a:tableStyleId>
              </a:tblPr>
              <a:tblGrid>
                <a:gridCol w="1066800">
                  <a:extLst>
                    <a:ext uri="{9D8B030D-6E8A-4147-A177-3AD203B41FA5}">
                      <a16:colId xmlns:a16="http://schemas.microsoft.com/office/drawing/2014/main" val="20000"/>
                    </a:ext>
                  </a:extLst>
                </a:gridCol>
                <a:gridCol w="3996266">
                  <a:extLst>
                    <a:ext uri="{9D8B030D-6E8A-4147-A177-3AD203B41FA5}">
                      <a16:colId xmlns:a16="http://schemas.microsoft.com/office/drawing/2014/main" val="20001"/>
                    </a:ext>
                  </a:extLst>
                </a:gridCol>
                <a:gridCol w="6824134">
                  <a:extLst>
                    <a:ext uri="{9D8B030D-6E8A-4147-A177-3AD203B41FA5}">
                      <a16:colId xmlns:a16="http://schemas.microsoft.com/office/drawing/2014/main" val="20002"/>
                    </a:ext>
                  </a:extLst>
                </a:gridCol>
              </a:tblGrid>
              <a:tr h="467226">
                <a:tc>
                  <a:txBody>
                    <a:bodyPr/>
                    <a:lstStyle/>
                    <a:p>
                      <a:pPr algn="ctr"/>
                      <a:r>
                        <a:rPr lang="en-US" sz="2800" b="1" dirty="0">
                          <a:solidFill>
                            <a:srgbClr val="FFFF00"/>
                          </a:solidFill>
                        </a:rPr>
                        <a:t>S. No</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b="1" dirty="0">
                          <a:solidFill>
                            <a:srgbClr val="FFFF00"/>
                          </a:solidFill>
                        </a:rPr>
                        <a:t>Principles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800" b="1" dirty="0">
                          <a:solidFill>
                            <a:srgbClr val="FFFF00"/>
                          </a:solidFill>
                        </a:rPr>
                        <a:t>Description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54117">
                <a:tc>
                  <a:txBody>
                    <a:bodyPr/>
                    <a:lstStyle/>
                    <a:p>
                      <a:pPr algn="ctr"/>
                      <a:r>
                        <a:rPr lang="en-US" sz="1800" b="1" dirty="0">
                          <a:solidFill>
                            <a:srgbClr val="FFFF00"/>
                          </a:solidFill>
                        </a:rPr>
                        <a:t>1.</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Independence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 Government Should be autonomous</a:t>
                      </a:r>
                      <a:r>
                        <a:rPr lang="en-US" sz="1800" b="1" baseline="0" dirty="0">
                          <a:solidFill>
                            <a:srgbClr val="FFFF00"/>
                          </a:solidFill>
                        </a:rPr>
                        <a:t> and free</a:t>
                      </a:r>
                    </a:p>
                    <a:p>
                      <a:pPr marL="285750" indent="-285750" algn="l">
                        <a:buFont typeface="Arial" pitchFamily="34" charset="0"/>
                        <a:buChar char="•"/>
                      </a:pPr>
                      <a:r>
                        <a:rPr lang="en-US" sz="1800" b="1" dirty="0">
                          <a:solidFill>
                            <a:srgbClr val="FFFF00"/>
                          </a:solidFill>
                        </a:rPr>
                        <a:t>It means each Government should have separate sources of revenue, authority  to levy taxes, to borrow money and to meet the expenditure.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7226">
                <a:tc>
                  <a:txBody>
                    <a:bodyPr/>
                    <a:lstStyle/>
                    <a:p>
                      <a:pPr algn="ctr"/>
                      <a:r>
                        <a:rPr lang="en-US" sz="1800" b="1" dirty="0">
                          <a:solidFill>
                            <a:srgbClr val="FFFF00"/>
                          </a:solidFill>
                        </a:rPr>
                        <a:t>2.</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Equity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 resources (Revenue)</a:t>
                      </a:r>
                      <a:r>
                        <a:rPr lang="en-US" sz="1800" b="1" baseline="0" dirty="0">
                          <a:solidFill>
                            <a:srgbClr val="FFFF00"/>
                          </a:solidFill>
                        </a:rPr>
                        <a:t> should be distributed among the different states so that each state receives  a fair share of revenue</a:t>
                      </a:r>
                      <a:endParaRPr lang="en-US" sz="18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54117">
                <a:tc>
                  <a:txBody>
                    <a:bodyPr/>
                    <a:lstStyle/>
                    <a:p>
                      <a:pPr algn="ctr"/>
                      <a:r>
                        <a:rPr lang="en-US" sz="1800" b="1" dirty="0">
                          <a:solidFill>
                            <a:srgbClr val="FFFF00"/>
                          </a:solidFill>
                        </a:rPr>
                        <a:t>3.</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Uniformity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Each State Should contribute equal tax payments for federal finance. </a:t>
                      </a:r>
                    </a:p>
                    <a:p>
                      <a:pPr marL="285750" indent="-285750" algn="l">
                        <a:buFont typeface="Arial" pitchFamily="34" charset="0"/>
                        <a:buChar char="•"/>
                      </a:pPr>
                      <a:r>
                        <a:rPr lang="en-US" sz="1800" b="1" dirty="0">
                          <a:solidFill>
                            <a:srgbClr val="FFFF00"/>
                          </a:solidFill>
                        </a:rPr>
                        <a:t>This cannot be followed in practice  because the taxable capacity of each unit is not of the same.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841007">
                <a:tc>
                  <a:txBody>
                    <a:bodyPr/>
                    <a:lstStyle/>
                    <a:p>
                      <a:pPr algn="ctr"/>
                      <a:r>
                        <a:rPr lang="en-US" sz="1800" b="1" dirty="0">
                          <a:solidFill>
                            <a:srgbClr val="FFFF00"/>
                          </a:solidFill>
                        </a:rPr>
                        <a:t>4.</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Adequacy  of  Resources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It means that the central and state should be adequate to carry out its functions effectively. </a:t>
                      </a:r>
                    </a:p>
                    <a:p>
                      <a:pPr marL="285750" indent="-285750" algn="l">
                        <a:buFont typeface="Arial" pitchFamily="34" charset="0"/>
                        <a:buChar char="•"/>
                      </a:pPr>
                      <a:r>
                        <a:rPr lang="en-US" sz="1800" b="1" dirty="0">
                          <a:solidFill>
                            <a:srgbClr val="FFFF00"/>
                          </a:solidFill>
                        </a:rPr>
                        <a:t>Adequacy must be decided with reference to both current as well as future needs. </a:t>
                      </a:r>
                    </a:p>
                    <a:p>
                      <a:pPr marL="285750" indent="-285750" algn="l">
                        <a:buFont typeface="Arial" pitchFamily="34" charset="0"/>
                        <a:buChar char="•"/>
                      </a:pPr>
                      <a:r>
                        <a:rPr lang="en-US" sz="1800" b="1" dirty="0">
                          <a:solidFill>
                            <a:srgbClr val="FFFF00"/>
                          </a:solidFill>
                        </a:rPr>
                        <a:t>The resources should be elastic in order to</a:t>
                      </a:r>
                      <a:r>
                        <a:rPr lang="en-US" sz="1800" b="1" baseline="0" dirty="0">
                          <a:solidFill>
                            <a:srgbClr val="FFFF00"/>
                          </a:solidFill>
                        </a:rPr>
                        <a:t> meet the growing needs and unforeseen expenditure like war, floods etc., </a:t>
                      </a:r>
                      <a:endParaRPr lang="en-US" sz="18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67226">
                <a:tc>
                  <a:txBody>
                    <a:bodyPr/>
                    <a:lstStyle/>
                    <a:p>
                      <a:pPr algn="ctr"/>
                      <a:r>
                        <a:rPr lang="en-US" sz="1800" b="1" dirty="0">
                          <a:solidFill>
                            <a:srgbClr val="FFFF00"/>
                          </a:solidFill>
                        </a:rPr>
                        <a:t>5.</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800" b="1" dirty="0">
                          <a:solidFill>
                            <a:srgbClr val="FFFF00"/>
                          </a:solidFill>
                        </a:rPr>
                        <a:t>Fiscal Access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There should be possibility for the central and state Government to develop new source of revenue within their prescribed fields to meet the growing financial needs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5" name="Right Arrow 4"/>
          <p:cNvSpPr/>
          <p:nvPr/>
        </p:nvSpPr>
        <p:spPr>
          <a:xfrm>
            <a:off x="-76200" y="0"/>
            <a:ext cx="1066800" cy="5334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820247119"/>
      </p:ext>
    </p:extLst>
  </p:cSld>
  <p:clrMapOvr>
    <a:masterClrMapping/>
  </p:clrMapOvr>
  <mc:AlternateContent xmlns:mc="http://schemas.openxmlformats.org/markup-compatibility/2006" xmlns:p14="http://schemas.microsoft.com/office/powerpoint/2010/main">
    <mc:Choice Requires="p14">
      <p:transition spd="slow" p14:dur="2000" advTm="153695"/>
    </mc:Choice>
    <mc:Fallback xmlns="">
      <p:transition spd="slow" advTm="15369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down)">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4162244162"/>
              </p:ext>
            </p:extLst>
          </p:nvPr>
        </p:nvGraphicFramePr>
        <p:xfrm>
          <a:off x="152400" y="228600"/>
          <a:ext cx="11810999" cy="7600950"/>
        </p:xfrm>
        <a:graphic>
          <a:graphicData uri="http://schemas.openxmlformats.org/drawingml/2006/table">
            <a:tbl>
              <a:tblPr firstRow="1" bandRow="1">
                <a:tableStyleId>{BC89EF96-8CEA-46FF-86C4-4CE0E7609802}</a:tableStyleId>
              </a:tblPr>
              <a:tblGrid>
                <a:gridCol w="1093611">
                  <a:extLst>
                    <a:ext uri="{9D8B030D-6E8A-4147-A177-3AD203B41FA5}">
                      <a16:colId xmlns:a16="http://schemas.microsoft.com/office/drawing/2014/main" val="20000"/>
                    </a:ext>
                  </a:extLst>
                </a:gridCol>
                <a:gridCol w="3937000">
                  <a:extLst>
                    <a:ext uri="{9D8B030D-6E8A-4147-A177-3AD203B41FA5}">
                      <a16:colId xmlns:a16="http://schemas.microsoft.com/office/drawing/2014/main" val="20001"/>
                    </a:ext>
                  </a:extLst>
                </a:gridCol>
                <a:gridCol w="6780388">
                  <a:extLst>
                    <a:ext uri="{9D8B030D-6E8A-4147-A177-3AD203B41FA5}">
                      <a16:colId xmlns:a16="http://schemas.microsoft.com/office/drawing/2014/main" val="20002"/>
                    </a:ext>
                  </a:extLst>
                </a:gridCol>
              </a:tblGrid>
              <a:tr h="1807978">
                <a:tc>
                  <a:txBody>
                    <a:bodyPr/>
                    <a:lstStyle/>
                    <a:p>
                      <a:pPr algn="ctr"/>
                      <a:r>
                        <a:rPr lang="en-US" sz="2200" b="1" dirty="0">
                          <a:solidFill>
                            <a:srgbClr val="FFFF00"/>
                          </a:solidFill>
                        </a:rPr>
                        <a:t>6</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Integration and Co-ordination</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It should be well integrated</a:t>
                      </a:r>
                    </a:p>
                    <a:p>
                      <a:pPr marL="342900" indent="-342900" algn="l">
                        <a:buFont typeface="Arial" pitchFamily="34" charset="0"/>
                        <a:buChar char="•"/>
                      </a:pPr>
                      <a:r>
                        <a:rPr lang="en-US" sz="2200" b="1" dirty="0">
                          <a:solidFill>
                            <a:srgbClr val="FFFF00"/>
                          </a:solidFill>
                        </a:rPr>
                        <a:t>There should be perfect Co-ordination among different layers of the financial system </a:t>
                      </a:r>
                    </a:p>
                    <a:p>
                      <a:pPr marL="342900" indent="-342900" algn="l">
                        <a:buFont typeface="Arial" pitchFamily="34" charset="0"/>
                        <a:buChar char="•"/>
                      </a:pPr>
                      <a:r>
                        <a:rPr lang="en-US" sz="2200" b="1" dirty="0">
                          <a:solidFill>
                            <a:srgbClr val="FFFF00"/>
                          </a:solidFill>
                        </a:rPr>
                        <a:t>This should be done  to promote the overall economic development of the country.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466850">
                <a:tc>
                  <a:txBody>
                    <a:bodyPr/>
                    <a:lstStyle/>
                    <a:p>
                      <a:pPr algn="ctr"/>
                      <a:r>
                        <a:rPr lang="en-US" sz="2200" b="1" dirty="0">
                          <a:solidFill>
                            <a:srgbClr val="FFFF00"/>
                          </a:solidFill>
                        </a:rPr>
                        <a:t>7</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Efficiency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The Financial system should be well organized and efficiently administered.</a:t>
                      </a:r>
                    </a:p>
                    <a:p>
                      <a:pPr marL="342900" indent="-342900" algn="l">
                        <a:buFont typeface="Arial" pitchFamily="34" charset="0"/>
                        <a:buChar char="•"/>
                      </a:pPr>
                      <a:r>
                        <a:rPr lang="en-US" sz="2200" b="1" dirty="0">
                          <a:solidFill>
                            <a:srgbClr val="FFFF00"/>
                          </a:solidFill>
                        </a:rPr>
                        <a:t>There should be no scope for evasion and fraud. </a:t>
                      </a:r>
                    </a:p>
                    <a:p>
                      <a:pPr marL="342900" indent="-342900" algn="l">
                        <a:buFont typeface="Arial" pitchFamily="34" charset="0"/>
                        <a:buChar char="•"/>
                      </a:pPr>
                      <a:r>
                        <a:rPr lang="en-US" sz="2200" b="1" dirty="0">
                          <a:solidFill>
                            <a:srgbClr val="FFFF00"/>
                          </a:solidFill>
                        </a:rPr>
                        <a:t>Double taxation</a:t>
                      </a:r>
                      <a:r>
                        <a:rPr lang="en-US" sz="2200" b="1" baseline="0" dirty="0">
                          <a:solidFill>
                            <a:srgbClr val="FFFF00"/>
                          </a:solidFill>
                        </a:rPr>
                        <a:t> should be avoided</a:t>
                      </a:r>
                      <a:r>
                        <a:rPr lang="en-US" sz="2200" b="1" dirty="0">
                          <a:solidFill>
                            <a:srgbClr val="FFFF00"/>
                          </a:solidFill>
                        </a:rPr>
                        <a: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466850">
                <a:tc>
                  <a:txBody>
                    <a:bodyPr/>
                    <a:lstStyle/>
                    <a:p>
                      <a:pPr algn="ctr"/>
                      <a:r>
                        <a:rPr lang="en-US" sz="2200" b="1" dirty="0">
                          <a:solidFill>
                            <a:srgbClr val="FFFF00"/>
                          </a:solidFill>
                        </a:rPr>
                        <a:t>8</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Administrative Economy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It is the very important criteria</a:t>
                      </a:r>
                    </a:p>
                    <a:p>
                      <a:pPr marL="342900" indent="-342900" algn="l">
                        <a:buFont typeface="Arial" pitchFamily="34" charset="0"/>
                        <a:buChar char="•"/>
                      </a:pPr>
                      <a:r>
                        <a:rPr lang="en-US" sz="2200" b="1" dirty="0">
                          <a:solidFill>
                            <a:srgbClr val="FFFF00"/>
                          </a:solidFill>
                        </a:rPr>
                        <a:t>The Cost of Collection should be at the minimum level and the major portion of the revenue should be made available for the other expenditure of the Government.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125722">
                <a:tc>
                  <a:txBody>
                    <a:bodyPr/>
                    <a:lstStyle/>
                    <a:p>
                      <a:pPr algn="ctr"/>
                      <a:r>
                        <a:rPr lang="en-US" sz="2200" b="1" dirty="0">
                          <a:solidFill>
                            <a:srgbClr val="FFFF00"/>
                          </a:solidFill>
                        </a:rPr>
                        <a:t>9</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200" b="1" dirty="0">
                          <a:solidFill>
                            <a:srgbClr val="FFFF00"/>
                          </a:solidFill>
                        </a:rPr>
                        <a:t>Accountability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200" b="1" dirty="0">
                          <a:solidFill>
                            <a:srgbClr val="FFFF00"/>
                          </a:solidFill>
                        </a:rPr>
                        <a:t>Each Government should be accountable to its own legislature for its financial decision. </a:t>
                      </a:r>
                    </a:p>
                    <a:p>
                      <a:pPr marL="0" indent="0" algn="l">
                        <a:buFont typeface="Arial" pitchFamily="34" charset="0"/>
                        <a:buNone/>
                      </a:pPr>
                      <a:r>
                        <a:rPr lang="en-US" sz="2200" b="1" dirty="0">
                          <a:solidFill>
                            <a:srgbClr val="FFFF00"/>
                          </a:solidFill>
                        </a:rPr>
                        <a:t>     (</a:t>
                      </a:r>
                      <a:r>
                        <a:rPr lang="en-US" sz="2200" b="1" dirty="0" err="1">
                          <a:solidFill>
                            <a:srgbClr val="FFFF00"/>
                          </a:solidFill>
                        </a:rPr>
                        <a:t>i.e</a:t>
                      </a:r>
                      <a:r>
                        <a:rPr lang="en-US" sz="2200" b="1" dirty="0">
                          <a:solidFill>
                            <a:srgbClr val="FFFF00"/>
                          </a:solidFill>
                        </a:rPr>
                        <a:t>) Central to the parliament</a:t>
                      </a:r>
                      <a:r>
                        <a:rPr lang="en-US" sz="2200" b="1" baseline="0" dirty="0">
                          <a:solidFill>
                            <a:srgbClr val="FFFF00"/>
                          </a:solidFill>
                        </a:rPr>
                        <a:t> .</a:t>
                      </a:r>
                    </a:p>
                    <a:p>
                      <a:pPr marL="0" indent="0" algn="l">
                        <a:buFont typeface="Arial" pitchFamily="34" charset="0"/>
                        <a:buNone/>
                      </a:pPr>
                      <a:r>
                        <a:rPr lang="en-US" sz="2200" b="1" baseline="0" dirty="0">
                          <a:solidFill>
                            <a:srgbClr val="FFFF00"/>
                          </a:solidFill>
                        </a:rPr>
                        <a:t>              State to the  Assembly. </a:t>
                      </a: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125722">
                <a:tc>
                  <a:txBody>
                    <a:bodyPr/>
                    <a:lstStyle/>
                    <a:p>
                      <a:pPr algn="ctr"/>
                      <a:r>
                        <a:rPr lang="en-US" sz="2200" b="1" dirty="0">
                          <a:solidFill>
                            <a:srgbClr val="FFFF00"/>
                          </a:solidFill>
                        </a:rPr>
                        <a: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l">
                        <a:buFont typeface="Arial" pitchFamily="34" charset="0"/>
                        <a:buNone/>
                      </a:pPr>
                      <a:endParaRPr lang="en-US" sz="22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ustDataLst>
      <p:tags r:id="rId1"/>
    </p:custDataLst>
    <p:extLst>
      <p:ext uri="{BB962C8B-B14F-4D97-AF65-F5344CB8AC3E}">
        <p14:creationId xmlns:p14="http://schemas.microsoft.com/office/powerpoint/2010/main" val="828581374"/>
      </p:ext>
    </p:extLst>
  </p:cSld>
  <p:clrMapOvr>
    <a:masterClrMapping/>
  </p:clrMapOvr>
  <mc:AlternateContent xmlns:mc="http://schemas.openxmlformats.org/markup-compatibility/2006" xmlns:p14="http://schemas.microsoft.com/office/powerpoint/2010/main">
    <mc:Choice Requires="p14">
      <p:transition spd="slow" p14:dur="2000" advTm="89566"/>
    </mc:Choice>
    <mc:Fallback xmlns="">
      <p:transition spd="slow" advTm="895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375" y="0"/>
            <a:ext cx="10131425" cy="1456267"/>
          </a:xfrm>
        </p:spPr>
        <p:txBody>
          <a:bodyPr>
            <a:normAutofit/>
          </a:bodyPr>
          <a:lstStyle/>
          <a:p>
            <a:r>
              <a:rPr lang="en-US" sz="4800" b="1" u="sng" dirty="0">
                <a:ln w="3175" cmpd="sng">
                  <a:solidFill>
                    <a:srgbClr val="FF0000"/>
                  </a:solidFill>
                </a:ln>
                <a:latin typeface="Algerian" pitchFamily="82" charset="0"/>
              </a:rPr>
              <a:t>History of Finance Commission</a:t>
            </a:r>
          </a:p>
        </p:txBody>
      </p:sp>
      <p:sp>
        <p:nvSpPr>
          <p:cNvPr id="3" name="Content Placeholder 2"/>
          <p:cNvSpPr>
            <a:spLocks noGrp="1"/>
          </p:cNvSpPr>
          <p:nvPr>
            <p:ph idx="1"/>
          </p:nvPr>
        </p:nvSpPr>
        <p:spPr>
          <a:xfrm>
            <a:off x="685801" y="1524001"/>
            <a:ext cx="11048999" cy="4267200"/>
          </a:xfrm>
        </p:spPr>
        <p:txBody>
          <a:bodyPr>
            <a:normAutofit/>
          </a:bodyPr>
          <a:lstStyle/>
          <a:p>
            <a:pPr marL="342900" indent="-342900">
              <a:buClr>
                <a:srgbClr val="FF0000"/>
              </a:buClr>
              <a:buFont typeface="+mj-lt"/>
              <a:buAutoNum type="arabicPeriod"/>
            </a:pPr>
            <a:r>
              <a:rPr lang="en-US" sz="3000" b="1" dirty="0">
                <a:solidFill>
                  <a:srgbClr val="FFFF00"/>
                </a:solidFill>
              </a:rPr>
              <a:t>  It was set up in 1951, by the President of India to define the fiscal 	 relationship framework between the  centre and the state.</a:t>
            </a:r>
          </a:p>
          <a:p>
            <a:pPr marL="514350" indent="-514350">
              <a:buClr>
                <a:srgbClr val="FF0000"/>
              </a:buClr>
              <a:buFont typeface="+mj-lt"/>
              <a:buAutoNum type="arabicPeriod"/>
            </a:pPr>
            <a:r>
              <a:rPr lang="en-US" sz="3000" b="1" dirty="0">
                <a:solidFill>
                  <a:srgbClr val="FFFF00"/>
                </a:solidFill>
              </a:rPr>
              <a:t>It reduces financial imbalance between the </a:t>
            </a:r>
            <a:r>
              <a:rPr lang="en-US" sz="3000" b="1" dirty="0" err="1">
                <a:solidFill>
                  <a:srgbClr val="FFFF00"/>
                </a:solidFill>
              </a:rPr>
              <a:t>centre</a:t>
            </a:r>
            <a:r>
              <a:rPr lang="en-US" sz="3000" b="1" dirty="0">
                <a:solidFill>
                  <a:srgbClr val="FFFF00"/>
                </a:solidFill>
              </a:rPr>
              <a:t> and the state. </a:t>
            </a:r>
          </a:p>
          <a:p>
            <a:pPr marL="514350" indent="-514350">
              <a:buClr>
                <a:srgbClr val="FF0000"/>
              </a:buClr>
              <a:buFont typeface="+mj-lt"/>
              <a:buAutoNum type="arabicPeriod"/>
            </a:pPr>
            <a:r>
              <a:rPr lang="en-US" sz="3000" b="1" dirty="0">
                <a:solidFill>
                  <a:srgbClr val="FFFF00"/>
                </a:solidFill>
              </a:rPr>
              <a:t>It is a temporary body. It is set up once in 5 years.</a:t>
            </a:r>
          </a:p>
          <a:p>
            <a:pPr marL="514350" indent="-514350">
              <a:buClr>
                <a:srgbClr val="FF0000"/>
              </a:buClr>
              <a:buFont typeface="+mj-lt"/>
              <a:buAutoNum type="arabicPeriod"/>
            </a:pPr>
            <a:r>
              <a:rPr lang="en-US" sz="3000" b="1" dirty="0">
                <a:solidFill>
                  <a:srgbClr val="FFFF00"/>
                </a:solidFill>
              </a:rPr>
              <a:t>The 14</a:t>
            </a:r>
            <a:r>
              <a:rPr lang="en-US" sz="3000" b="1" baseline="30000" dirty="0">
                <a:solidFill>
                  <a:srgbClr val="FFFF00"/>
                </a:solidFill>
              </a:rPr>
              <a:t>th</a:t>
            </a:r>
            <a:r>
              <a:rPr lang="en-US" sz="3000" b="1" dirty="0">
                <a:solidFill>
                  <a:srgbClr val="FFFF00"/>
                </a:solidFill>
              </a:rPr>
              <a:t> Finance commission was set up in 2013. </a:t>
            </a:r>
          </a:p>
          <a:p>
            <a:pPr marL="514350" indent="-514350">
              <a:buClr>
                <a:srgbClr val="FF0000"/>
              </a:buClr>
              <a:buFont typeface="+mj-lt"/>
              <a:buAutoNum type="arabicPeriod"/>
            </a:pPr>
            <a:r>
              <a:rPr lang="en-US" sz="3000" b="1" dirty="0">
                <a:solidFill>
                  <a:srgbClr val="FFFF00"/>
                </a:solidFill>
              </a:rPr>
              <a:t>The 15</a:t>
            </a:r>
            <a:r>
              <a:rPr lang="en-US" sz="3000" b="1" baseline="30000" dirty="0">
                <a:solidFill>
                  <a:srgbClr val="FFFF00"/>
                </a:solidFill>
              </a:rPr>
              <a:t>th</a:t>
            </a:r>
            <a:r>
              <a:rPr lang="en-US" sz="3000" b="1" dirty="0">
                <a:solidFill>
                  <a:srgbClr val="FFFF00"/>
                </a:solidFill>
              </a:rPr>
              <a:t> Finance Commission was set up in 2017.</a:t>
            </a:r>
          </a:p>
          <a:p>
            <a:pPr marL="514350" indent="-514350">
              <a:buClr>
                <a:srgbClr val="FF0000"/>
              </a:buClr>
              <a:buFont typeface="+mj-lt"/>
              <a:buAutoNum type="arabicPeriod"/>
            </a:pPr>
            <a:r>
              <a:rPr lang="en-US" sz="3000" b="1" dirty="0">
                <a:solidFill>
                  <a:srgbClr val="FFFF00"/>
                </a:solidFill>
              </a:rPr>
              <a:t>Its recommendations will be implemented starting 1</a:t>
            </a:r>
            <a:r>
              <a:rPr lang="en-US" sz="3000" b="1" baseline="30000" dirty="0">
                <a:solidFill>
                  <a:srgbClr val="FFFF00"/>
                </a:solidFill>
              </a:rPr>
              <a:t>st</a:t>
            </a:r>
            <a:r>
              <a:rPr lang="en-US" sz="3000" b="1" dirty="0">
                <a:solidFill>
                  <a:srgbClr val="FFFF00"/>
                </a:solidFill>
              </a:rPr>
              <a:t> 	April 2020.</a:t>
            </a:r>
          </a:p>
          <a:p>
            <a:pPr>
              <a:buClr>
                <a:srgbClr val="FF0000"/>
              </a:buClr>
              <a:buNone/>
            </a:pPr>
            <a:endParaRPr lang="en-US" dirty="0"/>
          </a:p>
        </p:txBody>
      </p:sp>
      <p:sp>
        <p:nvSpPr>
          <p:cNvPr id="4" name="Right Arrow 3"/>
          <p:cNvSpPr/>
          <p:nvPr/>
        </p:nvSpPr>
        <p:spPr>
          <a:xfrm>
            <a:off x="-2286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276122455"/>
      </p:ext>
    </p:extLst>
  </p:cSld>
  <p:clrMapOvr>
    <a:masterClrMapping/>
  </p:clrMapOvr>
  <mc:AlternateContent xmlns:mc="http://schemas.openxmlformats.org/markup-compatibility/2006" xmlns:p14="http://schemas.microsoft.com/office/powerpoint/2010/main">
    <mc:Choice Requires="p14">
      <p:transition spd="slow" p14:dur="2000" advTm="59951"/>
    </mc:Choice>
    <mc:Fallback xmlns="">
      <p:transition spd="slow" advTm="599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heel(4)">
                                      <p:cBhvr>
                                        <p:cTn id="14" dur="2000"/>
                                        <p:tgtEl>
                                          <p:spTgt spid="2"/>
                                        </p:tgtEl>
                                      </p:cBhvr>
                                    </p:animEffect>
                                  </p:childTnLst>
                                </p:cTn>
                              </p:par>
                            </p:childTnLst>
                          </p:cTn>
                        </p:par>
                        <p:par>
                          <p:cTn id="15" fill="hold">
                            <p:stCondLst>
                              <p:cond delay="2000"/>
                            </p:stCondLst>
                            <p:childTnLst>
                              <p:par>
                                <p:cTn id="16" presetID="53" presetClass="entr" presetSubtype="16"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par>
                          <p:cTn id="21" fill="hold">
                            <p:stCondLst>
                              <p:cond delay="2500"/>
                            </p:stCondLst>
                            <p:childTnLst>
                              <p:par>
                                <p:cTn id="22" presetID="53" presetClass="entr" presetSubtype="16" fill="hold" grpId="0" nodeType="after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6" dur="500"/>
                                        <p:tgtEl>
                                          <p:spTgt spid="3">
                                            <p:txEl>
                                              <p:pRg st="1" end="1"/>
                                            </p:txEl>
                                          </p:spTgt>
                                        </p:tgtEl>
                                      </p:cBhvr>
                                    </p:animEffect>
                                  </p:childTnLst>
                                </p:cTn>
                              </p:par>
                            </p:childTnLst>
                          </p:cTn>
                        </p:par>
                        <p:par>
                          <p:cTn id="27" fill="hold">
                            <p:stCondLst>
                              <p:cond delay="3000"/>
                            </p:stCondLst>
                            <p:childTnLst>
                              <p:par>
                                <p:cTn id="28" presetID="53" presetClass="entr" presetSubtype="16"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1"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2" dur="500"/>
                                        <p:tgtEl>
                                          <p:spTgt spid="3">
                                            <p:txEl>
                                              <p:pRg st="2" end="2"/>
                                            </p:txEl>
                                          </p:spTgt>
                                        </p:tgtEl>
                                      </p:cBhvr>
                                    </p:animEffect>
                                  </p:childTnLst>
                                </p:cTn>
                              </p:par>
                            </p:childTnLst>
                          </p:cTn>
                        </p:par>
                        <p:par>
                          <p:cTn id="33" fill="hold">
                            <p:stCondLst>
                              <p:cond delay="3500"/>
                            </p:stCondLst>
                            <p:childTnLst>
                              <p:par>
                                <p:cTn id="34" presetID="53" presetClass="entr" presetSubtype="16" fill="hold" grpId="0" nodeType="after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8" dur="500"/>
                                        <p:tgtEl>
                                          <p:spTgt spid="3">
                                            <p:txEl>
                                              <p:pRg st="3" end="3"/>
                                            </p:txEl>
                                          </p:spTgt>
                                        </p:tgtEl>
                                      </p:cBhvr>
                                    </p:animEffect>
                                  </p:childTnLst>
                                </p:cTn>
                              </p:par>
                            </p:childTnLst>
                          </p:cTn>
                        </p:par>
                        <p:par>
                          <p:cTn id="39" fill="hold">
                            <p:stCondLst>
                              <p:cond delay="4000"/>
                            </p:stCondLst>
                            <p:childTnLst>
                              <p:par>
                                <p:cTn id="40" presetID="53" presetClass="entr" presetSubtype="16"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p:cTn id="42"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4" dur="500"/>
                                        <p:tgtEl>
                                          <p:spTgt spid="3">
                                            <p:txEl>
                                              <p:pRg st="4" end="4"/>
                                            </p:txEl>
                                          </p:spTgt>
                                        </p:tgtEl>
                                      </p:cBhvr>
                                    </p:animEffect>
                                  </p:childTnLst>
                                </p:cTn>
                              </p:par>
                            </p:childTnLst>
                          </p:cTn>
                        </p:par>
                        <p:par>
                          <p:cTn id="45" fill="hold">
                            <p:stCondLst>
                              <p:cond delay="4500"/>
                            </p:stCondLst>
                            <p:childTnLst>
                              <p:par>
                                <p:cTn id="46" presetID="53" presetClass="entr" presetSubtype="16" fill="hold" grpId="0" nodeType="afterEffect">
                                  <p:stCondLst>
                                    <p:cond delay="0"/>
                                  </p:stCondLst>
                                  <p:childTnLst>
                                    <p:set>
                                      <p:cBhvr>
                                        <p:cTn id="47" dur="1" fill="hold">
                                          <p:stCondLst>
                                            <p:cond delay="0"/>
                                          </p:stCondLst>
                                        </p:cTn>
                                        <p:tgtEl>
                                          <p:spTgt spid="3">
                                            <p:txEl>
                                              <p:pRg st="5" end="5"/>
                                            </p:txEl>
                                          </p:spTgt>
                                        </p:tgtEl>
                                        <p:attrNameLst>
                                          <p:attrName>style.visibility</p:attrName>
                                        </p:attrNameLst>
                                      </p:cBhvr>
                                      <p:to>
                                        <p:strVal val="visible"/>
                                      </p:to>
                                    </p:set>
                                    <p:anim calcmode="lin" valueType="num">
                                      <p:cBhvr>
                                        <p:cTn id="48"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0"/>
            <a:ext cx="9613254" cy="674889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36882421"/>
      </p:ext>
    </p:extLst>
  </p:cSld>
  <p:clrMapOvr>
    <a:masterClrMapping/>
  </p:clrMapOvr>
  <mc:AlternateContent xmlns:mc="http://schemas.openxmlformats.org/markup-compatibility/2006" xmlns:p14="http://schemas.microsoft.com/office/powerpoint/2010/main">
    <mc:Choice Requires="p14">
      <p:transition spd="slow" p14:dur="2000" advTm="43424"/>
    </mc:Choice>
    <mc:Fallback xmlns="">
      <p:transition spd="slow" advTm="43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nodeType="with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2000"/>
                                        <p:tgtEl>
                                          <p:spTgt spid="4098"/>
                                        </p:tgtEl>
                                      </p:cBhvr>
                                    </p:animEffect>
                                    <p:anim calcmode="lin" valueType="num">
                                      <p:cBhvr>
                                        <p:cTn id="8" dur="2000" fill="hold"/>
                                        <p:tgtEl>
                                          <p:spTgt spid="4098"/>
                                        </p:tgtEl>
                                        <p:attrNameLst>
                                          <p:attrName>style.rotation</p:attrName>
                                        </p:attrNameLst>
                                      </p:cBhvr>
                                      <p:tavLst>
                                        <p:tav tm="0">
                                          <p:val>
                                            <p:fltVal val="720"/>
                                          </p:val>
                                        </p:tav>
                                        <p:tav tm="100000">
                                          <p:val>
                                            <p:fltVal val="0"/>
                                          </p:val>
                                        </p:tav>
                                      </p:tavLst>
                                    </p:anim>
                                    <p:anim calcmode="lin" valueType="num">
                                      <p:cBhvr>
                                        <p:cTn id="9" dur="2000" fill="hold"/>
                                        <p:tgtEl>
                                          <p:spTgt spid="4098"/>
                                        </p:tgtEl>
                                        <p:attrNameLst>
                                          <p:attrName>ppt_h</p:attrName>
                                        </p:attrNameLst>
                                      </p:cBhvr>
                                      <p:tavLst>
                                        <p:tav tm="0">
                                          <p:val>
                                            <p:fltVal val="0"/>
                                          </p:val>
                                        </p:tav>
                                        <p:tav tm="100000">
                                          <p:val>
                                            <p:strVal val="#ppt_h"/>
                                          </p:val>
                                        </p:tav>
                                      </p:tavLst>
                                    </p:anim>
                                    <p:anim calcmode="lin" valueType="num">
                                      <p:cBhvr>
                                        <p:cTn id="10" dur="2000" fill="hold"/>
                                        <p:tgtEl>
                                          <p:spTgt spid="409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12496800" cy="1456267"/>
          </a:xfrm>
        </p:spPr>
        <p:txBody>
          <a:bodyPr>
            <a:noAutofit/>
          </a:bodyPr>
          <a:lstStyle/>
          <a:p>
            <a:pPr algn="ctr"/>
            <a:r>
              <a:rPr lang="en-US" sz="4000" b="1" u="sng" dirty="0">
                <a:ln w="3175" cmpd="sng">
                  <a:solidFill>
                    <a:srgbClr val="FF0000"/>
                  </a:solidFill>
                </a:ln>
                <a:latin typeface="Algerian" pitchFamily="82" charset="0"/>
              </a:rPr>
              <a:t>Functions of Finance Commission of India</a:t>
            </a:r>
          </a:p>
        </p:txBody>
      </p:sp>
      <p:sp>
        <p:nvSpPr>
          <p:cNvPr id="3" name="Content Placeholder 2"/>
          <p:cNvSpPr>
            <a:spLocks noGrp="1"/>
          </p:cNvSpPr>
          <p:nvPr>
            <p:ph idx="1"/>
          </p:nvPr>
        </p:nvSpPr>
        <p:spPr>
          <a:xfrm>
            <a:off x="685801" y="609600"/>
            <a:ext cx="10896599" cy="3649133"/>
          </a:xfrm>
        </p:spPr>
        <p:txBody>
          <a:bodyPr>
            <a:normAutofit/>
          </a:bodyPr>
          <a:lstStyle/>
          <a:p>
            <a:pPr marL="457200" indent="-457200">
              <a:buClr>
                <a:srgbClr val="FF0000"/>
              </a:buClr>
              <a:buFont typeface="+mj-lt"/>
              <a:buAutoNum type="arabicPeriod"/>
            </a:pPr>
            <a:r>
              <a:rPr lang="en-US" sz="2400" b="1" dirty="0">
                <a:solidFill>
                  <a:srgbClr val="FFFF00"/>
                </a:solidFill>
              </a:rPr>
              <a:t>The Distribution between the union and the states of the 	net proceeds of the taxes, which may be divided between them</a:t>
            </a:r>
          </a:p>
          <a:p>
            <a:pPr marL="457200" indent="-457200">
              <a:buClr>
                <a:srgbClr val="FF0000"/>
              </a:buClr>
              <a:buFont typeface="+mj-lt"/>
              <a:buAutoNum type="arabicPeriod"/>
            </a:pPr>
            <a:r>
              <a:rPr lang="en-US" sz="2400" b="1" dirty="0">
                <a:solidFill>
                  <a:srgbClr val="FFFF00"/>
                </a:solidFill>
              </a:rPr>
              <a:t>To </a:t>
            </a:r>
            <a:r>
              <a:rPr lang="en-US" sz="2400" b="1" dirty="0" err="1">
                <a:solidFill>
                  <a:srgbClr val="FFFF00"/>
                </a:solidFill>
              </a:rPr>
              <a:t>determin</a:t>
            </a:r>
            <a:r>
              <a:rPr lang="en-US" sz="2400" b="1" dirty="0">
                <a:solidFill>
                  <a:srgbClr val="FFFF00"/>
                </a:solidFill>
              </a:rPr>
              <a:t> the quantum of grants-in-aid to be given by the centre to states.</a:t>
            </a:r>
          </a:p>
          <a:p>
            <a:pPr marL="457200" indent="-457200">
              <a:buClr>
                <a:srgbClr val="FF0000"/>
              </a:buClr>
              <a:buFont typeface="+mj-lt"/>
              <a:buAutoNum type="arabicPeriod"/>
            </a:pPr>
            <a:r>
              <a:rPr lang="en-US" sz="2400" b="1" dirty="0">
                <a:solidFill>
                  <a:srgbClr val="FFFF00"/>
                </a:solidFill>
              </a:rPr>
              <a:t>Any other matter referred to the commission by the president of India in the interest of sound finance. Several issues like debt relief, financing  of calamity relief of states, additional excise duty have been referred to the commission invoking this clause. </a:t>
            </a:r>
          </a:p>
        </p:txBody>
      </p:sp>
      <p:sp>
        <p:nvSpPr>
          <p:cNvPr id="4" name="Right Arrow 3"/>
          <p:cNvSpPr/>
          <p:nvPr/>
        </p:nvSpPr>
        <p:spPr>
          <a:xfrm>
            <a:off x="-415584" y="152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3412" y="3733800"/>
            <a:ext cx="33051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85574301"/>
      </p:ext>
    </p:extLst>
  </p:cSld>
  <p:clrMapOvr>
    <a:masterClrMapping/>
  </p:clrMapOvr>
  <mc:AlternateContent xmlns:mc="http://schemas.openxmlformats.org/markup-compatibility/2006" xmlns:p14="http://schemas.microsoft.com/office/powerpoint/2010/main">
    <mc:Choice Requires="p14">
      <p:transition spd="slow" p14:dur="2000" advTm="70557"/>
    </mc:Choice>
    <mc:Fallback xmlns="">
      <p:transition spd="slow" advTm="7055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par>
                          <p:cTn id="28" fill="hold">
                            <p:stCondLst>
                              <p:cond delay="500"/>
                            </p:stCondLst>
                            <p:childTnLst>
                              <p:par>
                                <p:cTn id="29" presetID="21" presetClass="entr" presetSubtype="4" fill="hold" nodeType="after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wheel(4)">
                                      <p:cBhvr>
                                        <p:cTn id="31"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86200" y="-313267"/>
            <a:ext cx="4525282" cy="1456267"/>
          </a:xfrm>
        </p:spPr>
        <p:txBody>
          <a:bodyPr>
            <a:normAutofit/>
          </a:bodyPr>
          <a:lstStyle/>
          <a:p>
            <a:r>
              <a:rPr lang="en-US" sz="4400" b="1" u="sng" dirty="0">
                <a:ln w="3175" cmpd="sng">
                  <a:solidFill>
                    <a:srgbClr val="FF0000"/>
                  </a:solidFill>
                </a:ln>
                <a:latin typeface="Algerian" pitchFamily="82" charset="0"/>
              </a:rPr>
              <a:t>Local  Finance</a:t>
            </a:r>
          </a:p>
        </p:txBody>
      </p:sp>
      <p:sp>
        <p:nvSpPr>
          <p:cNvPr id="3" name="Content Placeholder 2"/>
          <p:cNvSpPr>
            <a:spLocks noGrp="1"/>
          </p:cNvSpPr>
          <p:nvPr>
            <p:ph idx="1"/>
          </p:nvPr>
        </p:nvSpPr>
        <p:spPr>
          <a:xfrm>
            <a:off x="762000" y="838200"/>
            <a:ext cx="10972800" cy="3048000"/>
          </a:xfrm>
        </p:spPr>
        <p:txBody>
          <a:bodyPr>
            <a:normAutofit fontScale="92500" lnSpcReduction="20000"/>
          </a:bodyPr>
          <a:lstStyle/>
          <a:p>
            <a:pPr>
              <a:buNone/>
            </a:pPr>
            <a:r>
              <a:rPr lang="en-US" sz="2400" dirty="0"/>
              <a:t>	</a:t>
            </a:r>
            <a:r>
              <a:rPr lang="en-US" sz="1800" dirty="0"/>
              <a:t>			</a:t>
            </a:r>
            <a:r>
              <a:rPr lang="en-US" sz="2400" b="1" dirty="0">
                <a:solidFill>
                  <a:srgbClr val="FFFF00"/>
                </a:solidFill>
              </a:rPr>
              <a:t>It refers to the finance of local bodies in India. The four main local bodies which are functioning today in our country </a:t>
            </a:r>
          </a:p>
          <a:p>
            <a:pPr>
              <a:buNone/>
            </a:pPr>
            <a:r>
              <a:rPr lang="en-US" sz="2400" dirty="0"/>
              <a:t>								</a:t>
            </a:r>
            <a:r>
              <a:rPr lang="en-US" sz="2400" dirty="0">
                <a:solidFill>
                  <a:srgbClr val="FF0000"/>
                </a:solidFill>
              </a:rPr>
              <a:t>	1.</a:t>
            </a:r>
            <a:r>
              <a:rPr lang="en-US" sz="2400" dirty="0"/>
              <a:t>	</a:t>
            </a:r>
            <a:r>
              <a:rPr lang="en-US" sz="2400" b="1" dirty="0">
                <a:solidFill>
                  <a:srgbClr val="FFFF00"/>
                </a:solidFill>
              </a:rPr>
              <a:t>Village </a:t>
            </a:r>
            <a:r>
              <a:rPr lang="en-US" sz="2400" b="1" dirty="0" err="1">
                <a:solidFill>
                  <a:srgbClr val="FFFF00"/>
                </a:solidFill>
              </a:rPr>
              <a:t>Panchayats</a:t>
            </a:r>
            <a:endParaRPr lang="en-US" sz="2400" b="1" dirty="0">
              <a:solidFill>
                <a:srgbClr val="FFFF00"/>
              </a:solidFill>
            </a:endParaRPr>
          </a:p>
          <a:p>
            <a:pPr marL="0" indent="0">
              <a:buNone/>
            </a:pPr>
            <a:r>
              <a:rPr lang="en-US" sz="1400" b="1" dirty="0">
                <a:solidFill>
                  <a:srgbClr val="FFFF00"/>
                </a:solidFill>
              </a:rPr>
              <a:t>							</a:t>
            </a:r>
            <a:r>
              <a:rPr lang="en-US" sz="1400" b="1" dirty="0">
                <a:solidFill>
                  <a:srgbClr val="FF0000"/>
                </a:solidFill>
              </a:rPr>
              <a:t>	</a:t>
            </a:r>
            <a:r>
              <a:rPr lang="en-US" sz="2400" b="1" dirty="0">
                <a:solidFill>
                  <a:srgbClr val="FF0000"/>
                </a:solidFill>
              </a:rPr>
              <a:t>2.</a:t>
            </a:r>
            <a:r>
              <a:rPr lang="en-US" sz="2400" b="1" dirty="0">
                <a:solidFill>
                  <a:srgbClr val="FFFF00"/>
                </a:solidFill>
              </a:rPr>
              <a:t>	District Board or </a:t>
            </a:r>
            <a:r>
              <a:rPr lang="en-US" sz="2400" b="1" dirty="0" err="1">
                <a:solidFill>
                  <a:srgbClr val="FFFF00"/>
                </a:solidFill>
              </a:rPr>
              <a:t>Zilla</a:t>
            </a:r>
            <a:r>
              <a:rPr lang="en-US" sz="2400" b="1" dirty="0">
                <a:solidFill>
                  <a:srgbClr val="FFFF00"/>
                </a:solidFill>
              </a:rPr>
              <a:t> </a:t>
            </a:r>
            <a:r>
              <a:rPr lang="en-US" sz="2400" b="1" dirty="0" err="1">
                <a:solidFill>
                  <a:srgbClr val="FFFF00"/>
                </a:solidFill>
              </a:rPr>
              <a:t>Parishads</a:t>
            </a:r>
            <a:endParaRPr lang="en-US" sz="2400" b="1" dirty="0">
              <a:solidFill>
                <a:srgbClr val="FFFF00"/>
              </a:solidFill>
            </a:endParaRPr>
          </a:p>
          <a:p>
            <a:pPr marL="0" indent="0">
              <a:buNone/>
            </a:pPr>
            <a:r>
              <a:rPr lang="en-US" sz="2400" b="1" dirty="0">
                <a:solidFill>
                  <a:srgbClr val="FFFF00"/>
                </a:solidFill>
              </a:rPr>
              <a:t>							</a:t>
            </a:r>
            <a:r>
              <a:rPr lang="en-US" sz="2400" b="1" dirty="0">
                <a:solidFill>
                  <a:srgbClr val="FF0000"/>
                </a:solidFill>
              </a:rPr>
              <a:t>	3.</a:t>
            </a:r>
            <a:r>
              <a:rPr lang="en-US" sz="2400" b="1" dirty="0">
                <a:solidFill>
                  <a:srgbClr val="FFFF00"/>
                </a:solidFill>
              </a:rPr>
              <a:t>	Municipalities </a:t>
            </a:r>
          </a:p>
          <a:p>
            <a:pPr marL="0" indent="0">
              <a:buNone/>
            </a:pPr>
            <a:r>
              <a:rPr lang="en-US" sz="2400" b="1" dirty="0">
                <a:solidFill>
                  <a:srgbClr val="FFFF00"/>
                </a:solidFill>
              </a:rPr>
              <a:t>							</a:t>
            </a:r>
            <a:r>
              <a:rPr lang="en-US" sz="2400" b="1" dirty="0">
                <a:solidFill>
                  <a:srgbClr val="FF0000"/>
                </a:solidFill>
              </a:rPr>
              <a:t>	4.</a:t>
            </a:r>
            <a:r>
              <a:rPr lang="en-US" sz="2400" b="1" dirty="0">
                <a:solidFill>
                  <a:srgbClr val="FFFF00"/>
                </a:solidFill>
              </a:rPr>
              <a:t>	Municipal Corporations </a:t>
            </a:r>
          </a:p>
          <a:p>
            <a:pPr algn="ctr">
              <a:buNone/>
            </a:pPr>
            <a:r>
              <a:rPr lang="en-US" sz="3500" b="1" u="sng" dirty="0">
                <a:ln w="18000">
                  <a:solidFill>
                    <a:schemeClr val="tx1"/>
                  </a:solidFill>
                  <a:prstDash val="solid"/>
                  <a:miter lim="800000"/>
                </a:ln>
                <a:noFill/>
                <a:effectLst>
                  <a:outerShdw blurRad="25500" dist="23000" dir="7020000" algn="tl">
                    <a:srgbClr val="000000">
                      <a:alpha val="50000"/>
                    </a:srgbClr>
                  </a:outerShdw>
                </a:effectLst>
                <a:latin typeface="Aharoni" pitchFamily="2" charset="-79"/>
                <a:cs typeface="Aharoni" pitchFamily="2" charset="-79"/>
              </a:rPr>
              <a:t>VILLAGE  PANCHAYAT</a:t>
            </a:r>
          </a:p>
          <a:p>
            <a:pPr>
              <a:buNone/>
            </a:pP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803377823"/>
              </p:ext>
            </p:extLst>
          </p:nvPr>
        </p:nvGraphicFramePr>
        <p:xfrm>
          <a:off x="152400" y="3581400"/>
          <a:ext cx="11887200" cy="3357880"/>
        </p:xfrm>
        <a:graphic>
          <a:graphicData uri="http://schemas.openxmlformats.org/drawingml/2006/table">
            <a:tbl>
              <a:tblPr firstRow="1" bandRow="1">
                <a:tableStyleId>{BC89EF96-8CEA-46FF-86C4-4CE0E7609802}</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523240">
                <a:tc>
                  <a:txBody>
                    <a:bodyPr/>
                    <a:lstStyle/>
                    <a:p>
                      <a:pPr algn="ctr"/>
                      <a:r>
                        <a:rPr lang="en-US" sz="2400" b="1" dirty="0">
                          <a:solidFill>
                            <a:srgbClr val="FFFF00"/>
                          </a:solidFill>
                        </a:rPr>
                        <a:t>Establishment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400" b="1" dirty="0">
                          <a:solidFill>
                            <a:srgbClr val="FFFF00"/>
                          </a:solidFill>
                        </a:rPr>
                        <a:t>Functions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400" b="1" dirty="0">
                          <a:solidFill>
                            <a:srgbClr val="FFFF00"/>
                          </a:solidFill>
                        </a:rPr>
                        <a:t>Sources</a:t>
                      </a:r>
                      <a:r>
                        <a:rPr lang="en-US" sz="2400" b="1" baseline="0" dirty="0">
                          <a:solidFill>
                            <a:srgbClr val="FFFF00"/>
                          </a:solidFill>
                        </a:rPr>
                        <a:t> of Revenue </a:t>
                      </a:r>
                      <a:endParaRPr lang="en-US" sz="24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23240">
                <a:tc>
                  <a:txBody>
                    <a:bodyPr/>
                    <a:lstStyle/>
                    <a:p>
                      <a:pPr marL="285750" indent="-285750" algn="l">
                        <a:buFont typeface="Arial" pitchFamily="34" charset="0"/>
                        <a:buChar char="•"/>
                      </a:pPr>
                      <a:r>
                        <a:rPr lang="en-US" sz="1800" b="1" dirty="0">
                          <a:solidFill>
                            <a:srgbClr val="FFFF00"/>
                          </a:solidFill>
                        </a:rPr>
                        <a:t>The Jurisdiction of </a:t>
                      </a:r>
                      <a:r>
                        <a:rPr lang="en-US" sz="1800" b="1" dirty="0" err="1">
                          <a:solidFill>
                            <a:srgbClr val="FFFF00"/>
                          </a:solidFill>
                        </a:rPr>
                        <a:t>Panchayat</a:t>
                      </a:r>
                      <a:r>
                        <a:rPr lang="en-US" sz="1800" b="1" dirty="0">
                          <a:solidFill>
                            <a:srgbClr val="FFFF00"/>
                          </a:solidFill>
                        </a:rPr>
                        <a:t> is usually confined to one village.</a:t>
                      </a:r>
                    </a:p>
                    <a:p>
                      <a:pPr marL="285750" indent="-285750" algn="l">
                        <a:buFont typeface="Arial" pitchFamily="34" charset="0"/>
                        <a:buChar char="•"/>
                      </a:pPr>
                      <a:r>
                        <a:rPr lang="en-US" sz="1800" b="1" dirty="0">
                          <a:solidFill>
                            <a:srgbClr val="FFFF00"/>
                          </a:solidFill>
                        </a:rPr>
                        <a:t>In some cases two or more small villages are  grouped under one </a:t>
                      </a:r>
                      <a:r>
                        <a:rPr lang="en-US" sz="1800" b="1" dirty="0" err="1">
                          <a:solidFill>
                            <a:srgbClr val="FFFF00"/>
                          </a:solidFill>
                        </a:rPr>
                        <a:t>Panchayat</a:t>
                      </a:r>
                      <a:r>
                        <a:rPr lang="en-US" sz="1800" b="1" baseline="0" dirty="0">
                          <a:solidFill>
                            <a:srgbClr val="FFFF00"/>
                          </a:solidFill>
                        </a:rPr>
                        <a:t> </a:t>
                      </a:r>
                    </a:p>
                    <a:p>
                      <a:pPr marL="285750" indent="-285750" algn="l">
                        <a:buFont typeface="Arial" pitchFamily="34" charset="0"/>
                        <a:buChar char="•"/>
                      </a:pPr>
                      <a:r>
                        <a:rPr lang="en-US" sz="1800" b="1" dirty="0" err="1">
                          <a:solidFill>
                            <a:srgbClr val="FFFF00"/>
                          </a:solidFill>
                        </a:rPr>
                        <a:t>Panchayat</a:t>
                      </a:r>
                      <a:r>
                        <a:rPr lang="en-US" sz="1800" b="1" dirty="0">
                          <a:solidFill>
                            <a:srgbClr val="FFFF00"/>
                          </a:solidFill>
                        </a:rPr>
                        <a:t> Raj is the  avowed policy of most states in India</a:t>
                      </a:r>
                      <a:r>
                        <a:rPr lang="en-US" sz="1800" b="1" baseline="0" dirty="0">
                          <a:solidFill>
                            <a:srgbClr val="FFFF00"/>
                          </a:solidFill>
                        </a:rPr>
                        <a:t> </a:t>
                      </a:r>
                      <a:endParaRPr lang="en-US" sz="1800" b="1" dirty="0">
                        <a:solidFill>
                          <a:srgbClr val="FFFF00"/>
                        </a:solidFill>
                      </a:endParaRPr>
                    </a:p>
                    <a:p>
                      <a:pPr algn="l"/>
                      <a:endParaRPr lang="en-US" sz="18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lgn="l">
                        <a:buFont typeface="Arial" pitchFamily="34" charset="0"/>
                        <a:buChar char="•"/>
                      </a:pPr>
                      <a:r>
                        <a:rPr lang="en-US" sz="1800" b="1" dirty="0">
                          <a:solidFill>
                            <a:srgbClr val="FFFF00"/>
                          </a:solidFill>
                        </a:rPr>
                        <a:t>The Functions range over a wide area including civil, economic and so</a:t>
                      </a:r>
                      <a:r>
                        <a:rPr lang="en-US" sz="1800" b="1" baseline="0" dirty="0">
                          <a:solidFill>
                            <a:srgbClr val="FFFF00"/>
                          </a:solidFill>
                        </a:rPr>
                        <a:t> on.</a:t>
                      </a:r>
                      <a:endParaRPr lang="en-US" sz="1800" b="1" dirty="0">
                        <a:solidFill>
                          <a:srgbClr val="FFFF00"/>
                        </a:solidFill>
                      </a:endParaRPr>
                    </a:p>
                    <a:p>
                      <a:pPr marL="285750" indent="-285750" algn="l">
                        <a:buFont typeface="Arial" pitchFamily="34" charset="0"/>
                        <a:buChar char="•"/>
                      </a:pPr>
                      <a:r>
                        <a:rPr lang="en-US" sz="1800" b="1" dirty="0">
                          <a:solidFill>
                            <a:srgbClr val="FFFF00"/>
                          </a:solidFill>
                        </a:rPr>
                        <a:t> Roads, Primary schools, , Village dispensaries  are managed by </a:t>
                      </a:r>
                      <a:r>
                        <a:rPr lang="en-US" sz="1800" b="1" dirty="0" err="1">
                          <a:solidFill>
                            <a:srgbClr val="FFFF00"/>
                          </a:solidFill>
                        </a:rPr>
                        <a:t>Panchayat</a:t>
                      </a:r>
                      <a:r>
                        <a:rPr lang="en-US" sz="1800" b="1" dirty="0">
                          <a:solidFill>
                            <a:srgbClr val="FFFF00"/>
                          </a:solidFill>
                        </a:rPr>
                        <a:t> </a:t>
                      </a:r>
                    </a:p>
                    <a:p>
                      <a:pPr marL="285750" indent="-285750" algn="l">
                        <a:buFont typeface="Arial" pitchFamily="34" charset="0"/>
                        <a:buChar char="•"/>
                      </a:pPr>
                      <a:r>
                        <a:rPr lang="en-US" sz="1800" b="1" dirty="0">
                          <a:solidFill>
                            <a:srgbClr val="FFFF00"/>
                          </a:solidFill>
                        </a:rPr>
                        <a:t>Supply of water, both for drinking and irrigation, farming, marketing, storage  comes under this category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1800" b="1" dirty="0">
                          <a:solidFill>
                            <a:srgbClr val="FFFF00"/>
                          </a:solidFill>
                        </a:rPr>
                        <a:t>General property</a:t>
                      </a:r>
                      <a:r>
                        <a:rPr lang="en-US" sz="1800" b="1" baseline="0" dirty="0">
                          <a:solidFill>
                            <a:srgbClr val="FFFF00"/>
                          </a:solidFill>
                        </a:rPr>
                        <a:t> tax</a:t>
                      </a:r>
                      <a:endParaRPr lang="en-US" sz="1800" b="1" dirty="0">
                        <a:solidFill>
                          <a:srgbClr val="FFFF00"/>
                        </a:solidFill>
                      </a:endParaRPr>
                    </a:p>
                    <a:p>
                      <a:pPr marL="342900" indent="-342900" algn="l">
                        <a:buFont typeface="Arial" pitchFamily="34" charset="0"/>
                        <a:buChar char="•"/>
                      </a:pPr>
                      <a:r>
                        <a:rPr lang="en-US" sz="1800" b="1" dirty="0">
                          <a:solidFill>
                            <a:srgbClr val="FFFF00"/>
                          </a:solidFill>
                        </a:rPr>
                        <a:t>Taxes on land </a:t>
                      </a:r>
                    </a:p>
                    <a:p>
                      <a:pPr marL="342900" indent="-342900" algn="l">
                        <a:buFont typeface="Arial" pitchFamily="34" charset="0"/>
                        <a:buChar char="•"/>
                      </a:pPr>
                      <a:r>
                        <a:rPr lang="en-US" sz="1800" b="1" dirty="0">
                          <a:solidFill>
                            <a:srgbClr val="FFFF00"/>
                          </a:solidFill>
                        </a:rPr>
                        <a:t>Profession tax</a:t>
                      </a:r>
                    </a:p>
                    <a:p>
                      <a:pPr marL="342900" indent="-342900" algn="l">
                        <a:buFont typeface="Arial" pitchFamily="34" charset="0"/>
                        <a:buChar char="•"/>
                      </a:pPr>
                      <a:r>
                        <a:rPr lang="en-US" sz="1800" b="1" dirty="0">
                          <a:solidFill>
                            <a:srgbClr val="FFFF00"/>
                          </a:solidFill>
                        </a:rPr>
                        <a:t>Tax on animals and vehicles .</a:t>
                      </a:r>
                    </a:p>
                    <a:p>
                      <a:pPr marL="342900" indent="-342900" algn="l">
                        <a:buFont typeface="Arial" pitchFamily="34" charset="0"/>
                        <a:buChar char="•"/>
                      </a:pPr>
                      <a:r>
                        <a:rPr lang="en-US" sz="1800" b="1" dirty="0">
                          <a:solidFill>
                            <a:srgbClr val="FFFF00"/>
                          </a:solidFill>
                        </a:rPr>
                        <a:t>Other taxes include service tax, theatre tax,  pilgrim tax, tax on marriage, tax on birth &amp; death and </a:t>
                      </a:r>
                      <a:r>
                        <a:rPr lang="en-US" sz="1800" b="1" dirty="0" err="1">
                          <a:solidFill>
                            <a:srgbClr val="FFFF00"/>
                          </a:solidFill>
                        </a:rPr>
                        <a:t>labour</a:t>
                      </a:r>
                      <a:r>
                        <a:rPr lang="en-US" sz="1800" b="1" dirty="0">
                          <a:solidFill>
                            <a:srgbClr val="FFFF00"/>
                          </a:solidFill>
                        </a:rPr>
                        <a:t> tax. </a:t>
                      </a:r>
                    </a:p>
                    <a:p>
                      <a:pPr marL="342900" indent="-342900" algn="l">
                        <a:buFont typeface="Arial" pitchFamily="34" charset="0"/>
                        <a:buChar char="•"/>
                      </a:pPr>
                      <a:r>
                        <a:rPr lang="en-US" sz="1800" b="1" dirty="0">
                          <a:solidFill>
                            <a:srgbClr val="FFFF00"/>
                          </a:solidFill>
                        </a:rPr>
                        <a:t>Taxes are levied by the </a:t>
                      </a:r>
                      <a:r>
                        <a:rPr lang="en-US" sz="1800" b="1" dirty="0" err="1">
                          <a:solidFill>
                            <a:srgbClr val="FFFF00"/>
                          </a:solidFill>
                        </a:rPr>
                        <a:t>panchayat</a:t>
                      </a:r>
                      <a:r>
                        <a:rPr lang="en-US" sz="1800" b="1" dirty="0">
                          <a:solidFill>
                            <a:srgbClr val="FFFF00"/>
                          </a:solidFill>
                        </a:rPr>
                        <a:t> only.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ight Arrow 4"/>
          <p:cNvSpPr/>
          <p:nvPr/>
        </p:nvSpPr>
        <p:spPr>
          <a:xfrm>
            <a:off x="0" y="152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442912393"/>
      </p:ext>
    </p:extLst>
  </p:cSld>
  <p:clrMapOvr>
    <a:masterClrMapping/>
  </p:clrMapOvr>
  <mc:AlternateContent xmlns:mc="http://schemas.openxmlformats.org/markup-compatibility/2006" xmlns:p14="http://schemas.microsoft.com/office/powerpoint/2010/main">
    <mc:Choice Requires="p14">
      <p:transition spd="slow" p14:dur="2000" advTm="157168"/>
    </mc:Choice>
    <mc:Fallback xmlns="">
      <p:transition spd="slow" advTm="1571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500"/>
                                        <p:tgtEl>
                                          <p:spTgt spid="3">
                                            <p:txEl>
                                              <p:pRg st="0" end="0"/>
                                            </p:txEl>
                                          </p:spTgt>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par>
                          <p:cTn id="23" fill="hold">
                            <p:stCondLst>
                              <p:cond delay="1500"/>
                            </p:stCondLst>
                            <p:childTnLst>
                              <p:par>
                                <p:cTn id="24" presetID="22" presetClass="entr" presetSubtype="4"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childTnLst>
                          </p:cTn>
                        </p:par>
                        <p:par>
                          <p:cTn id="27" fill="hold">
                            <p:stCondLst>
                              <p:cond delay="2000"/>
                            </p:stCondLst>
                            <p:childTnLst>
                              <p:par>
                                <p:cTn id="28" presetID="22" presetClass="entr" presetSubtype="4" fill="hold" grpId="0" nodeType="after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500"/>
                                        <p:tgtEl>
                                          <p:spTgt spid="3">
                                            <p:txEl>
                                              <p:pRg st="3" end="3"/>
                                            </p:txEl>
                                          </p:spTgt>
                                        </p:tgtEl>
                                      </p:cBhvr>
                                    </p:animEffect>
                                  </p:childTnLst>
                                </p:cTn>
                              </p:par>
                            </p:childTnLst>
                          </p:cTn>
                        </p:par>
                        <p:par>
                          <p:cTn id="31" fill="hold">
                            <p:stCondLst>
                              <p:cond delay="2500"/>
                            </p:stCondLst>
                            <p:childTnLst>
                              <p:par>
                                <p:cTn id="32" presetID="22" presetClass="entr" presetSubtype="4" fill="hold" grpId="0" nodeType="after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500"/>
                                        <p:tgtEl>
                                          <p:spTgt spid="3">
                                            <p:txEl>
                                              <p:pRg st="4" end="4"/>
                                            </p:txEl>
                                          </p:spTgt>
                                        </p:tgtEl>
                                      </p:cBhvr>
                                    </p:animEffect>
                                  </p:childTnLst>
                                </p:cTn>
                              </p:par>
                            </p:childTnLst>
                          </p:cTn>
                        </p:par>
                        <p:par>
                          <p:cTn id="35" fill="hold">
                            <p:stCondLst>
                              <p:cond delay="3000"/>
                            </p:stCondLst>
                            <p:childTnLst>
                              <p:par>
                                <p:cTn id="36" presetID="22" presetClass="entr" presetSubtype="4" fill="hold" grpId="0" nodeType="after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500"/>
                                        <p:tgtEl>
                                          <p:spTgt spid="3">
                                            <p:txEl>
                                              <p:pRg st="5" end="5"/>
                                            </p:txEl>
                                          </p:spTgt>
                                        </p:tgtEl>
                                      </p:cBhvr>
                                    </p:animEffect>
                                  </p:childTnLst>
                                </p:cTn>
                              </p:par>
                            </p:childTnLst>
                          </p:cTn>
                        </p:par>
                        <p:par>
                          <p:cTn id="39" fill="hold">
                            <p:stCondLst>
                              <p:cond delay="3500"/>
                            </p:stCondLst>
                            <p:childTnLst>
                              <p:par>
                                <p:cTn id="40" presetID="16" presetClass="entr" presetSubtype="21" fill="hold"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5"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276" y="213301"/>
            <a:ext cx="4293124" cy="32156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93876" y="228600"/>
            <a:ext cx="4293124" cy="321569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61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3876" y="3352800"/>
            <a:ext cx="4293124" cy="328569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pic>
        <p:nvPicPr>
          <p:cNvPr id="614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200" y="3429000"/>
            <a:ext cx="4267200" cy="3196281"/>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228600" y="973140"/>
            <a:ext cx="1015663" cy="3352800"/>
          </a:xfrm>
          <a:prstGeom prst="rect">
            <a:avLst/>
          </a:prstGeom>
          <a:noFill/>
        </p:spPr>
        <p:txBody>
          <a:bodyPr vert="vert270"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lackadder ITC" pitchFamily="82" charset="0"/>
              </a:rPr>
              <a:t>Pictures</a:t>
            </a:r>
          </a:p>
        </p:txBody>
      </p:sp>
      <p:sp>
        <p:nvSpPr>
          <p:cNvPr id="3" name="TextBox 2"/>
          <p:cNvSpPr txBox="1"/>
          <p:nvPr/>
        </p:nvSpPr>
        <p:spPr>
          <a:xfrm rot="10800000">
            <a:off x="10530006" y="1836449"/>
            <a:ext cx="1661993" cy="2849851"/>
          </a:xfrm>
          <a:prstGeom prst="rect">
            <a:avLst/>
          </a:prstGeom>
          <a:noFill/>
        </p:spPr>
        <p:txBody>
          <a:bodyPr vert="vert"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effectLst>
                  <a:outerShdw blurRad="50800" dist="39000" dir="5460000" algn="tl">
                    <a:srgbClr val="000000">
                      <a:alpha val="38000"/>
                    </a:srgbClr>
                  </a:outerShdw>
                </a:effectLst>
                <a:latin typeface="Algerian" pitchFamily="82" charset="0"/>
              </a:rPr>
              <a:t>Village </a:t>
            </a:r>
            <a:r>
              <a:rPr lang="en-US" sz="3200" b="1" dirty="0" err="1">
                <a:ln w="11430"/>
                <a:effectLst>
                  <a:outerShdw blurRad="50800" dist="39000" dir="5460000" algn="tl">
                    <a:srgbClr val="000000">
                      <a:alpha val="38000"/>
                    </a:srgbClr>
                  </a:outerShdw>
                </a:effectLst>
                <a:latin typeface="Algerian" pitchFamily="82" charset="0"/>
              </a:rPr>
              <a:t>Panchayat</a:t>
            </a:r>
            <a:r>
              <a:rPr lang="en-US" sz="3200" b="1" dirty="0">
                <a:ln w="11430"/>
                <a:effectLst>
                  <a:outerShdw blurRad="50800" dist="39000" dir="5460000" algn="tl">
                    <a:srgbClr val="000000">
                      <a:alpha val="38000"/>
                    </a:srgbClr>
                  </a:outerShdw>
                </a:effectLst>
                <a:latin typeface="Algerian" pitchFamily="82" charset="0"/>
              </a:rPr>
              <a:t> Offices</a:t>
            </a:r>
          </a:p>
        </p:txBody>
      </p:sp>
    </p:spTree>
    <p:extLst>
      <p:ext uri="{BB962C8B-B14F-4D97-AF65-F5344CB8AC3E}">
        <p14:creationId xmlns:p14="http://schemas.microsoft.com/office/powerpoint/2010/main" val="3329340689"/>
      </p:ext>
    </p:extLst>
  </p:cSld>
  <p:clrMapOvr>
    <a:masterClrMapping/>
  </p:clrMapOvr>
  <mc:AlternateContent xmlns:mc="http://schemas.openxmlformats.org/markup-compatibility/2006" xmlns:p14="http://schemas.microsoft.com/office/powerpoint/2010/main">
    <mc:Choice Requires="p14">
      <p:transition spd="slow" p14:dur="2000" advTm="12801"/>
    </mc:Choice>
    <mc:Fallback xmlns="">
      <p:transition spd="slow" advTm="12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52" presetClass="entr" presetSubtype="0" fill="hold" nodeType="withEffect">
                                  <p:stCondLst>
                                    <p:cond delay="0"/>
                                  </p:stCondLst>
                                  <p:childTnLst>
                                    <p:set>
                                      <p:cBhvr>
                                        <p:cTn id="14" dur="1" fill="hold">
                                          <p:stCondLst>
                                            <p:cond delay="0"/>
                                          </p:stCondLst>
                                        </p:cTn>
                                        <p:tgtEl>
                                          <p:spTgt spid="6146"/>
                                        </p:tgtEl>
                                        <p:attrNameLst>
                                          <p:attrName>style.visibility</p:attrName>
                                        </p:attrNameLst>
                                      </p:cBhvr>
                                      <p:to>
                                        <p:strVal val="visible"/>
                                      </p:to>
                                    </p:set>
                                    <p:animScale>
                                      <p:cBhvr>
                                        <p:cTn id="15" dur="1000" decel="50000" fill="hold">
                                          <p:stCondLst>
                                            <p:cond delay="0"/>
                                          </p:stCondLst>
                                        </p:cTn>
                                        <p:tgtEl>
                                          <p:spTgt spid="614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6146"/>
                                        </p:tgtEl>
                                        <p:attrNameLst>
                                          <p:attrName>ppt_x</p:attrName>
                                          <p:attrName>ppt_y</p:attrName>
                                        </p:attrNameLst>
                                      </p:cBhvr>
                                    </p:animMotion>
                                    <p:animEffect transition="in" filter="fade">
                                      <p:cBhvr>
                                        <p:cTn id="17" dur="1000"/>
                                        <p:tgtEl>
                                          <p:spTgt spid="6146"/>
                                        </p:tgtEl>
                                      </p:cBhvr>
                                    </p:animEffect>
                                  </p:childTnLst>
                                </p:cTn>
                              </p:par>
                              <p:par>
                                <p:cTn id="18" presetID="25" presetClass="entr" presetSubtype="0" fill="hold" nodeType="withEffect">
                                  <p:stCondLst>
                                    <p:cond delay="0"/>
                                  </p:stCondLst>
                                  <p:childTnLst>
                                    <p:set>
                                      <p:cBhvr>
                                        <p:cTn id="19" dur="1" fill="hold">
                                          <p:stCondLst>
                                            <p:cond delay="0"/>
                                          </p:stCondLst>
                                        </p:cTn>
                                        <p:tgtEl>
                                          <p:spTgt spid="6147"/>
                                        </p:tgtEl>
                                        <p:attrNameLst>
                                          <p:attrName>style.visibility</p:attrName>
                                        </p:attrNameLst>
                                      </p:cBhvr>
                                      <p:to>
                                        <p:strVal val="visible"/>
                                      </p:to>
                                    </p:set>
                                    <p:anim calcmode="lin" valueType="num">
                                      <p:cBhvr>
                                        <p:cTn id="20" dur="500" decel="50000" fill="hold">
                                          <p:stCondLst>
                                            <p:cond delay="0"/>
                                          </p:stCondLst>
                                        </p:cTn>
                                        <p:tgtEl>
                                          <p:spTgt spid="6147"/>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6147"/>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6147"/>
                                        </p:tgtEl>
                                        <p:attrNameLst>
                                          <p:attrName>ppt_w</p:attrName>
                                        </p:attrNameLst>
                                      </p:cBhvr>
                                      <p:tavLst>
                                        <p:tav tm="0">
                                          <p:val>
                                            <p:strVal val="#ppt_w*.05"/>
                                          </p:val>
                                        </p:tav>
                                        <p:tav tm="100000">
                                          <p:val>
                                            <p:strVal val="#ppt_w"/>
                                          </p:val>
                                        </p:tav>
                                      </p:tavLst>
                                    </p:anim>
                                    <p:anim calcmode="lin" valueType="num">
                                      <p:cBhvr>
                                        <p:cTn id="23" dur="1000" fill="hold"/>
                                        <p:tgtEl>
                                          <p:spTgt spid="6147"/>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6147"/>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6147"/>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6147"/>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6147"/>
                                        </p:tgtEl>
                                      </p:cBhvr>
                                    </p:animEffect>
                                  </p:childTnLst>
                                </p:cTn>
                              </p:par>
                              <p:par>
                                <p:cTn id="28" presetID="15" presetClass="entr" presetSubtype="0" fill="hold" nodeType="withEffect">
                                  <p:stCondLst>
                                    <p:cond delay="0"/>
                                  </p:stCondLst>
                                  <p:childTnLst>
                                    <p:set>
                                      <p:cBhvr>
                                        <p:cTn id="29" dur="1" fill="hold">
                                          <p:stCondLst>
                                            <p:cond delay="0"/>
                                          </p:stCondLst>
                                        </p:cTn>
                                        <p:tgtEl>
                                          <p:spTgt spid="6148"/>
                                        </p:tgtEl>
                                        <p:attrNameLst>
                                          <p:attrName>style.visibility</p:attrName>
                                        </p:attrNameLst>
                                      </p:cBhvr>
                                      <p:to>
                                        <p:strVal val="visible"/>
                                      </p:to>
                                    </p:set>
                                    <p:anim calcmode="lin" valueType="num">
                                      <p:cBhvr>
                                        <p:cTn id="30" dur="1000" fill="hold"/>
                                        <p:tgtEl>
                                          <p:spTgt spid="6148"/>
                                        </p:tgtEl>
                                        <p:attrNameLst>
                                          <p:attrName>ppt_w</p:attrName>
                                        </p:attrNameLst>
                                      </p:cBhvr>
                                      <p:tavLst>
                                        <p:tav tm="0">
                                          <p:val>
                                            <p:fltVal val="0"/>
                                          </p:val>
                                        </p:tav>
                                        <p:tav tm="100000">
                                          <p:val>
                                            <p:strVal val="#ppt_w"/>
                                          </p:val>
                                        </p:tav>
                                      </p:tavLst>
                                    </p:anim>
                                    <p:anim calcmode="lin" valueType="num">
                                      <p:cBhvr>
                                        <p:cTn id="31" dur="1000" fill="hold"/>
                                        <p:tgtEl>
                                          <p:spTgt spid="6148"/>
                                        </p:tgtEl>
                                        <p:attrNameLst>
                                          <p:attrName>ppt_h</p:attrName>
                                        </p:attrNameLst>
                                      </p:cBhvr>
                                      <p:tavLst>
                                        <p:tav tm="0">
                                          <p:val>
                                            <p:fltVal val="0"/>
                                          </p:val>
                                        </p:tav>
                                        <p:tav tm="100000">
                                          <p:val>
                                            <p:strVal val="#ppt_h"/>
                                          </p:val>
                                        </p:tav>
                                      </p:tavLst>
                                    </p:anim>
                                    <p:anim calcmode="lin" valueType="num">
                                      <p:cBhvr>
                                        <p:cTn id="32" dur="1000" fill="hold"/>
                                        <p:tgtEl>
                                          <p:spTgt spid="6148"/>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6148"/>
                                        </p:tgtEl>
                                        <p:attrNameLst>
                                          <p:attrName>ppt_y</p:attrName>
                                        </p:attrNameLst>
                                      </p:cBhvr>
                                      <p:tavLst>
                                        <p:tav tm="0" fmla="#ppt_y+(sin(-2*pi*(1-$))*-#ppt_x+cos(-2*pi*(1-$))*(1-#ppt_y))*(1-$)">
                                          <p:val>
                                            <p:fltVal val="0"/>
                                          </p:val>
                                        </p:tav>
                                        <p:tav tm="100000">
                                          <p:val>
                                            <p:fltVal val="1"/>
                                          </p:val>
                                        </p:tav>
                                      </p:tavLst>
                                    </p:anim>
                                  </p:childTnLst>
                                </p:cTn>
                              </p:par>
                              <p:par>
                                <p:cTn id="34" presetID="35" presetClass="entr" presetSubtype="0" fill="hold" nodeType="withEffect">
                                  <p:stCondLst>
                                    <p:cond delay="0"/>
                                  </p:stCondLst>
                                  <p:childTnLst>
                                    <p:set>
                                      <p:cBhvr>
                                        <p:cTn id="35" dur="1" fill="hold">
                                          <p:stCondLst>
                                            <p:cond delay="0"/>
                                          </p:stCondLst>
                                        </p:cTn>
                                        <p:tgtEl>
                                          <p:spTgt spid="6149"/>
                                        </p:tgtEl>
                                        <p:attrNameLst>
                                          <p:attrName>style.visibility</p:attrName>
                                        </p:attrNameLst>
                                      </p:cBhvr>
                                      <p:to>
                                        <p:strVal val="visible"/>
                                      </p:to>
                                    </p:set>
                                    <p:animEffect transition="in" filter="fade">
                                      <p:cBhvr>
                                        <p:cTn id="36" dur="2000"/>
                                        <p:tgtEl>
                                          <p:spTgt spid="6149"/>
                                        </p:tgtEl>
                                      </p:cBhvr>
                                    </p:animEffect>
                                    <p:anim calcmode="lin" valueType="num">
                                      <p:cBhvr>
                                        <p:cTn id="37" dur="2000" fill="hold"/>
                                        <p:tgtEl>
                                          <p:spTgt spid="6149"/>
                                        </p:tgtEl>
                                        <p:attrNameLst>
                                          <p:attrName>style.rotation</p:attrName>
                                        </p:attrNameLst>
                                      </p:cBhvr>
                                      <p:tavLst>
                                        <p:tav tm="0">
                                          <p:val>
                                            <p:fltVal val="720"/>
                                          </p:val>
                                        </p:tav>
                                        <p:tav tm="100000">
                                          <p:val>
                                            <p:fltVal val="0"/>
                                          </p:val>
                                        </p:tav>
                                      </p:tavLst>
                                    </p:anim>
                                    <p:anim calcmode="lin" valueType="num">
                                      <p:cBhvr>
                                        <p:cTn id="38" dur="2000" fill="hold"/>
                                        <p:tgtEl>
                                          <p:spTgt spid="6149"/>
                                        </p:tgtEl>
                                        <p:attrNameLst>
                                          <p:attrName>ppt_h</p:attrName>
                                        </p:attrNameLst>
                                      </p:cBhvr>
                                      <p:tavLst>
                                        <p:tav tm="0">
                                          <p:val>
                                            <p:fltVal val="0"/>
                                          </p:val>
                                        </p:tav>
                                        <p:tav tm="100000">
                                          <p:val>
                                            <p:strVal val="#ppt_h"/>
                                          </p:val>
                                        </p:tav>
                                      </p:tavLst>
                                    </p:anim>
                                    <p:anim calcmode="lin" valueType="num">
                                      <p:cBhvr>
                                        <p:cTn id="39" dur="2000" fill="hold"/>
                                        <p:tgtEl>
                                          <p:spTgt spid="6149"/>
                                        </p:tgtEl>
                                        <p:attrNameLst>
                                          <p:attrName>ppt_w</p:attrName>
                                        </p:attrNameLst>
                                      </p:cBhvr>
                                      <p:tavLst>
                                        <p:tav tm="0">
                                          <p:val>
                                            <p:fltVal val="0"/>
                                          </p:val>
                                        </p:tav>
                                        <p:tav tm="100000">
                                          <p:val>
                                            <p:strVal val="#ppt_w"/>
                                          </p:val>
                                        </p:tav>
                                      </p:tavLst>
                                    </p:anim>
                                  </p:childTnLst>
                                </p:cTn>
                              </p:par>
                              <p:par>
                                <p:cTn id="40" presetID="43" presetClass="entr" presetSubtype="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
                                        <p:tgtEl>
                                          <p:spTgt spid="3"/>
                                        </p:tgtEl>
                                      </p:cBhvr>
                                    </p:animEffect>
                                    <p:anim calcmode="lin" valueType="num">
                                      <p:cBhvr>
                                        <p:cTn id="43" dur="400" fill="hold"/>
                                        <p:tgtEl>
                                          <p:spTgt spid="3"/>
                                        </p:tgtEl>
                                        <p:attrNameLst>
                                          <p:attrName>ppt_x</p:attrName>
                                        </p:attrNameLst>
                                      </p:cBhvr>
                                      <p:tavLst>
                                        <p:tav tm="0">
                                          <p:val>
                                            <p:strVal val="#ppt_x"/>
                                          </p:val>
                                        </p:tav>
                                        <p:tav tm="100000">
                                          <p:val>
                                            <p:strVal val="#ppt_x"/>
                                          </p:val>
                                        </p:tav>
                                      </p:tavLst>
                                    </p:anim>
                                    <p:anim calcmode="lin" valueType="num">
                                      <p:cBhvr>
                                        <p:cTn id="44" dur="400" fill="hold"/>
                                        <p:tgtEl>
                                          <p:spTgt spid="3"/>
                                        </p:tgtEl>
                                        <p:attrNameLst>
                                          <p:attrName>ppt_y</p:attrName>
                                        </p:attrNameLst>
                                      </p:cBhvr>
                                      <p:tavLst>
                                        <p:tav tm="0">
                                          <p:val>
                                            <p:strVal val="#ppt_y+0.31"/>
                                          </p:val>
                                        </p:tav>
                                        <p:tav tm="100000">
                                          <p:val>
                                            <p:strVal val="#ppt_y+0.31"/>
                                          </p:val>
                                        </p:tav>
                                      </p:tavLst>
                                    </p:anim>
                                    <p:anim calcmode="lin" valueType="num">
                                      <p:cBhvr>
                                        <p:cTn id="45" dur="600" decel="50000" fill="hold">
                                          <p:stCondLst>
                                            <p:cond delay="400"/>
                                          </p:stCondLst>
                                        </p:cTn>
                                        <p:tgtEl>
                                          <p:spTgt spid="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6" dur="600" decel="50000" fill="hold">
                                          <p:stCondLst>
                                            <p:cond delay="400"/>
                                          </p:stCondLst>
                                        </p:cTn>
                                        <p:tgtEl>
                                          <p:spTgt spid="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9029"/>
            <a:ext cx="10131425" cy="1456267"/>
          </a:xfrm>
        </p:spPr>
        <p:txBody>
          <a:bodyPr>
            <a:normAutofit/>
          </a:bodyPr>
          <a:lstStyle/>
          <a:p>
            <a:r>
              <a:rPr lang="en-US" sz="4000" b="1" dirty="0">
                <a:ln w="3175" cmpd="sng">
                  <a:solidFill>
                    <a:srgbClr val="FF0000"/>
                  </a:solidFill>
                </a:ln>
                <a:latin typeface="Algerian" pitchFamily="82" charset="0"/>
              </a:rPr>
              <a:t>District  Board  or  </a:t>
            </a:r>
            <a:r>
              <a:rPr lang="en-US" sz="4000" b="1" dirty="0" err="1">
                <a:ln w="3175" cmpd="sng">
                  <a:solidFill>
                    <a:srgbClr val="FF0000"/>
                  </a:solidFill>
                </a:ln>
                <a:latin typeface="Algerian" pitchFamily="82" charset="0"/>
              </a:rPr>
              <a:t>Zila</a:t>
            </a:r>
            <a:r>
              <a:rPr lang="en-US" sz="4000" b="1" dirty="0">
                <a:ln w="3175" cmpd="sng">
                  <a:solidFill>
                    <a:srgbClr val="FF0000"/>
                  </a:solidFill>
                </a:ln>
                <a:latin typeface="Algerian" pitchFamily="82" charset="0"/>
              </a:rPr>
              <a:t>  </a:t>
            </a:r>
            <a:r>
              <a:rPr lang="en-US" sz="4000" b="1" dirty="0" err="1">
                <a:ln w="3175" cmpd="sng">
                  <a:solidFill>
                    <a:srgbClr val="FF0000"/>
                  </a:solidFill>
                </a:ln>
                <a:latin typeface="Algerian" pitchFamily="82" charset="0"/>
              </a:rPr>
              <a:t>Parishads</a:t>
            </a:r>
            <a:endParaRPr lang="en-US" sz="4000" b="1" dirty="0">
              <a:ln w="3175" cmpd="sng">
                <a:solidFill>
                  <a:srgbClr val="FF0000"/>
                </a:solidFill>
              </a:ln>
              <a:latin typeface="Algerian" pitchFamily="82"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76541674"/>
              </p:ext>
            </p:extLst>
          </p:nvPr>
        </p:nvGraphicFramePr>
        <p:xfrm>
          <a:off x="609600" y="1676400"/>
          <a:ext cx="10972800" cy="3962400"/>
        </p:xfrm>
        <a:graphic>
          <a:graphicData uri="http://schemas.openxmlformats.org/drawingml/2006/table">
            <a:tbl>
              <a:tblPr firstRow="1" bandRow="1">
                <a:tableStyleId>{5DA37D80-6434-44D0-A028-1B22A696006F}</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523240">
                <a:tc>
                  <a:txBody>
                    <a:bodyPr/>
                    <a:lstStyle/>
                    <a:p>
                      <a:pPr marL="0" indent="0" algn="ctr">
                        <a:buFont typeface="Arial" pitchFamily="34" charset="0"/>
                        <a:buNone/>
                      </a:pPr>
                      <a:r>
                        <a:rPr lang="en-US" sz="2800" dirty="0">
                          <a:solidFill>
                            <a:srgbClr val="FFFF00"/>
                          </a:solidFill>
                        </a:rPr>
                        <a:t>Establishment</a:t>
                      </a:r>
                    </a:p>
                  </a:txBody>
                  <a:tcPr marL="121920" marR="121920"/>
                </a:tc>
                <a:tc>
                  <a:txBody>
                    <a:bodyPr/>
                    <a:lstStyle/>
                    <a:p>
                      <a:pPr marL="0" indent="0" algn="ctr">
                        <a:buFont typeface="Arial" pitchFamily="34" charset="0"/>
                        <a:buNone/>
                      </a:pPr>
                      <a:r>
                        <a:rPr lang="en-US" sz="2800" dirty="0">
                          <a:solidFill>
                            <a:srgbClr val="FFFF00"/>
                          </a:solidFill>
                        </a:rPr>
                        <a:t>Functions</a:t>
                      </a:r>
                    </a:p>
                  </a:txBody>
                  <a:tcPr marL="121920" marR="121920"/>
                </a:tc>
                <a:tc>
                  <a:txBody>
                    <a:bodyPr/>
                    <a:lstStyle/>
                    <a:p>
                      <a:pPr marL="0" indent="0" algn="ctr">
                        <a:buFont typeface="Arial" pitchFamily="34" charset="0"/>
                        <a:buNone/>
                      </a:pPr>
                      <a:r>
                        <a:rPr lang="en-US" sz="2800" dirty="0">
                          <a:solidFill>
                            <a:srgbClr val="FFFF00"/>
                          </a:solidFill>
                        </a:rPr>
                        <a:t>Sources</a:t>
                      </a:r>
                      <a:r>
                        <a:rPr lang="en-US" sz="2800" baseline="0" dirty="0">
                          <a:solidFill>
                            <a:srgbClr val="FFFF00"/>
                          </a:solidFill>
                        </a:rPr>
                        <a:t> of Revenue </a:t>
                      </a:r>
                      <a:endParaRPr lang="en-US" sz="2800" dirty="0">
                        <a:solidFill>
                          <a:srgbClr val="FFFF00"/>
                        </a:solidFill>
                      </a:endParaRPr>
                    </a:p>
                  </a:txBody>
                  <a:tcPr marL="121920" marR="121920"/>
                </a:tc>
                <a:extLst>
                  <a:ext uri="{0D108BD9-81ED-4DB2-BD59-A6C34878D82A}">
                    <a16:rowId xmlns:a16="http://schemas.microsoft.com/office/drawing/2014/main" val="10000"/>
                  </a:ext>
                </a:extLst>
              </a:tr>
              <a:tr h="3439160">
                <a:tc>
                  <a:txBody>
                    <a:bodyPr/>
                    <a:lstStyle/>
                    <a:p>
                      <a:pPr marL="342900" indent="-342900" algn="l">
                        <a:buFont typeface="Arial" pitchFamily="34" charset="0"/>
                        <a:buChar char="•"/>
                      </a:pPr>
                      <a:r>
                        <a:rPr lang="en-US" sz="2400" dirty="0">
                          <a:solidFill>
                            <a:srgbClr val="FFFF00"/>
                          </a:solidFill>
                        </a:rPr>
                        <a:t>It was established at     district level </a:t>
                      </a:r>
                    </a:p>
                    <a:p>
                      <a:pPr marL="342900" indent="-342900" algn="l">
                        <a:buFont typeface="Arial" pitchFamily="34" charset="0"/>
                        <a:buChar char="•"/>
                      </a:pPr>
                      <a:r>
                        <a:rPr lang="en-US" sz="2400" dirty="0">
                          <a:solidFill>
                            <a:srgbClr val="FFFF00"/>
                          </a:solidFill>
                        </a:rPr>
                        <a:t>The territorial jurisdiction of a district board is generally a revenue district </a:t>
                      </a:r>
                    </a:p>
                  </a:txBody>
                  <a:tcPr marL="121920" marR="121920"/>
                </a:tc>
                <a:tc>
                  <a:txBody>
                    <a:bodyPr/>
                    <a:lstStyle/>
                    <a:p>
                      <a:pPr marL="342900" indent="-342900" algn="l">
                        <a:buFont typeface="Arial" pitchFamily="34" charset="0"/>
                        <a:buChar char="•"/>
                      </a:pPr>
                      <a:r>
                        <a:rPr lang="en-US" sz="2400" dirty="0">
                          <a:solidFill>
                            <a:srgbClr val="FFFF00"/>
                          </a:solidFill>
                        </a:rPr>
                        <a:t>It is a co-</a:t>
                      </a:r>
                      <a:r>
                        <a:rPr lang="en-US" sz="2400" dirty="0" err="1">
                          <a:solidFill>
                            <a:srgbClr val="FFFF00"/>
                          </a:solidFill>
                        </a:rPr>
                        <a:t>ordinating</a:t>
                      </a:r>
                      <a:r>
                        <a:rPr lang="en-US" sz="2400" dirty="0">
                          <a:solidFill>
                            <a:srgbClr val="FFFF00"/>
                          </a:solidFill>
                        </a:rPr>
                        <a:t> body which exercises general supervision over the working of </a:t>
                      </a:r>
                      <a:r>
                        <a:rPr lang="en-US" sz="2400" dirty="0" err="1">
                          <a:solidFill>
                            <a:srgbClr val="FFFF00"/>
                          </a:solidFill>
                        </a:rPr>
                        <a:t>panchayat</a:t>
                      </a:r>
                      <a:r>
                        <a:rPr lang="en-US" sz="2400" dirty="0">
                          <a:solidFill>
                            <a:srgbClr val="FFFF00"/>
                          </a:solidFill>
                        </a:rPr>
                        <a:t>  </a:t>
                      </a:r>
                      <a:r>
                        <a:rPr lang="en-US" sz="2400" dirty="0" err="1">
                          <a:solidFill>
                            <a:srgbClr val="FFFF00"/>
                          </a:solidFill>
                        </a:rPr>
                        <a:t>samities</a:t>
                      </a:r>
                      <a:r>
                        <a:rPr lang="en-US" sz="2400" dirty="0">
                          <a:solidFill>
                            <a:srgbClr val="FFFF00"/>
                          </a:solidFill>
                        </a:rPr>
                        <a:t> and advices them on implementation of Development schemes </a:t>
                      </a:r>
                    </a:p>
                  </a:txBody>
                  <a:tcPr marL="121920" marR="121920"/>
                </a:tc>
                <a:tc>
                  <a:txBody>
                    <a:bodyPr/>
                    <a:lstStyle/>
                    <a:p>
                      <a:pPr marL="342900" indent="-342900" algn="l">
                        <a:buFont typeface="Arial" pitchFamily="34" charset="0"/>
                        <a:buChar char="•"/>
                      </a:pPr>
                      <a:r>
                        <a:rPr lang="en-US" sz="2400" dirty="0">
                          <a:solidFill>
                            <a:srgbClr val="FFFF00"/>
                          </a:solidFill>
                        </a:rPr>
                        <a:t>Grants-in-aid</a:t>
                      </a:r>
                    </a:p>
                    <a:p>
                      <a:pPr marL="342900" indent="-342900" algn="l">
                        <a:buFont typeface="Arial" pitchFamily="34" charset="0"/>
                        <a:buChar char="•"/>
                      </a:pPr>
                      <a:r>
                        <a:rPr lang="en-US" sz="2400" dirty="0">
                          <a:solidFill>
                            <a:srgbClr val="FFFF00"/>
                          </a:solidFill>
                        </a:rPr>
                        <a:t> Land </a:t>
                      </a:r>
                      <a:r>
                        <a:rPr lang="en-US" sz="2400" dirty="0" err="1">
                          <a:solidFill>
                            <a:srgbClr val="FFFF00"/>
                          </a:solidFill>
                        </a:rPr>
                        <a:t>Cesses</a:t>
                      </a:r>
                      <a:endParaRPr lang="en-US" sz="2400" dirty="0">
                        <a:solidFill>
                          <a:srgbClr val="FFFF00"/>
                        </a:solidFill>
                      </a:endParaRPr>
                    </a:p>
                    <a:p>
                      <a:pPr marL="342900" indent="-342900" algn="l">
                        <a:buFont typeface="Arial" pitchFamily="34" charset="0"/>
                        <a:buChar char="•"/>
                      </a:pPr>
                      <a:r>
                        <a:rPr lang="en-US" sz="2400" dirty="0">
                          <a:solidFill>
                            <a:srgbClr val="FFFF00"/>
                          </a:solidFill>
                        </a:rPr>
                        <a:t> Toll, fees etc.,</a:t>
                      </a:r>
                    </a:p>
                    <a:p>
                      <a:pPr marL="342900" indent="-342900" algn="l">
                        <a:buFont typeface="Arial" pitchFamily="34" charset="0"/>
                        <a:buChar char="•"/>
                      </a:pPr>
                      <a:r>
                        <a:rPr lang="en-US" sz="2400" dirty="0">
                          <a:solidFill>
                            <a:srgbClr val="FFFF00"/>
                          </a:solidFill>
                        </a:rPr>
                        <a:t>Income from property &amp; loans </a:t>
                      </a:r>
                    </a:p>
                    <a:p>
                      <a:pPr marL="342900" indent="-342900" algn="l">
                        <a:buFont typeface="Arial" pitchFamily="34" charset="0"/>
                        <a:buChar char="•"/>
                      </a:pPr>
                      <a:r>
                        <a:rPr lang="en-US" sz="2400" dirty="0">
                          <a:solidFill>
                            <a:srgbClr val="FFFF00"/>
                          </a:solidFill>
                        </a:rPr>
                        <a:t>Income from fairs and exhibitions</a:t>
                      </a:r>
                    </a:p>
                    <a:p>
                      <a:pPr marL="342900" indent="-342900" algn="l">
                        <a:buFont typeface="Arial" pitchFamily="34" charset="0"/>
                        <a:buChar char="•"/>
                      </a:pPr>
                      <a:r>
                        <a:rPr lang="en-US" sz="2400" dirty="0">
                          <a:solidFill>
                            <a:srgbClr val="FFFF00"/>
                          </a:solidFill>
                        </a:rPr>
                        <a:t>Property Tax </a:t>
                      </a:r>
                    </a:p>
                  </a:txBody>
                  <a:tcPr marL="121920" marR="121920"/>
                </a:tc>
                <a:extLst>
                  <a:ext uri="{0D108BD9-81ED-4DB2-BD59-A6C34878D82A}">
                    <a16:rowId xmlns:a16="http://schemas.microsoft.com/office/drawing/2014/main" val="10001"/>
                  </a:ext>
                </a:extLst>
              </a:tr>
            </a:tbl>
          </a:graphicData>
        </a:graphic>
      </p:graphicFrame>
      <p:sp>
        <p:nvSpPr>
          <p:cNvPr id="4" name="Right Arrow 3"/>
          <p:cNvSpPr/>
          <p:nvPr/>
        </p:nvSpPr>
        <p:spPr>
          <a:xfrm>
            <a:off x="-2286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190074708"/>
      </p:ext>
    </p:extLst>
  </p:cSld>
  <p:clrMapOvr>
    <a:masterClrMapping/>
  </p:clrMapOvr>
  <mc:AlternateContent xmlns:mc="http://schemas.openxmlformats.org/markup-compatibility/2006" xmlns:p14="http://schemas.microsoft.com/office/powerpoint/2010/main">
    <mc:Choice Requires="p14">
      <p:transition spd="slow" p14:dur="2000" advTm="69842"/>
    </mc:Choice>
    <mc:Fallback xmlns="">
      <p:transition spd="slow" advTm="6984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11353800" cy="1456267"/>
          </a:xfrm>
        </p:spPr>
        <p:txBody>
          <a:bodyPr>
            <a:noAutofit/>
          </a:bodyPr>
          <a:lstStyle/>
          <a:p>
            <a:pPr algn="ctr"/>
            <a:r>
              <a:rPr lang="en-US" sz="5400" b="1" dirty="0">
                <a:ln w="3175" cmpd="sng">
                  <a:solidFill>
                    <a:srgbClr val="FF0000"/>
                  </a:solidFill>
                </a:ln>
                <a:latin typeface="Algerian" pitchFamily="82" charset="0"/>
              </a:rPr>
              <a:t>Meaning – Public Finance</a:t>
            </a:r>
          </a:p>
        </p:txBody>
      </p:sp>
      <p:sp>
        <p:nvSpPr>
          <p:cNvPr id="3" name="Content Placeholder 2"/>
          <p:cNvSpPr>
            <a:spLocks noGrp="1"/>
          </p:cNvSpPr>
          <p:nvPr>
            <p:ph idx="1"/>
          </p:nvPr>
        </p:nvSpPr>
        <p:spPr>
          <a:xfrm>
            <a:off x="6096000" y="1371600"/>
            <a:ext cx="5638800" cy="4724400"/>
          </a:xfrm>
        </p:spPr>
        <p:txBody>
          <a:bodyPr>
            <a:noAutofit/>
          </a:bodyPr>
          <a:lstStyle/>
          <a:p>
            <a:pPr lvl="1">
              <a:buFont typeface="Wingdings" pitchFamily="2" charset="2"/>
              <a:buChar char="Ø"/>
            </a:pPr>
            <a:r>
              <a:rPr lang="en-US" sz="2800" b="1" dirty="0">
                <a:solidFill>
                  <a:srgbClr val="FFFF00"/>
                </a:solidFill>
              </a:rPr>
              <a:t>  Public Finance is a study of the 	financial 	aspects of 	Government. </a:t>
            </a:r>
          </a:p>
          <a:p>
            <a:pPr lvl="1">
              <a:buFont typeface="Wingdings" pitchFamily="2" charset="2"/>
              <a:buChar char="Ø"/>
            </a:pPr>
            <a:r>
              <a:rPr lang="en-US" sz="2800" b="1" dirty="0">
                <a:solidFill>
                  <a:srgbClr val="FFFF00"/>
                </a:solidFill>
              </a:rPr>
              <a:t>  It is concerned with the 	revenue and  expenditure    	of the public authorities. 	and with adjustments  of 	the one to the other. </a:t>
            </a:r>
          </a:p>
        </p:txBody>
      </p:sp>
      <p:sp>
        <p:nvSpPr>
          <p:cNvPr id="4" name="Right Arrow 3"/>
          <p:cNvSpPr/>
          <p:nvPr/>
        </p:nvSpPr>
        <p:spPr>
          <a:xfrm>
            <a:off x="0" y="6858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847088"/>
            <a:ext cx="4114800" cy="4096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48352276"/>
      </p:ext>
    </p:extLst>
  </p:cSld>
  <p:clrMapOvr>
    <a:masterClrMapping/>
  </p:clrMapOvr>
  <mc:AlternateContent xmlns:mc="http://schemas.openxmlformats.org/markup-compatibility/2006" xmlns:p14="http://schemas.microsoft.com/office/powerpoint/2010/main">
    <mc:Choice Requires="p14">
      <p:transition spd="slow" p14:dur="2000" advTm="42284"/>
    </mc:Choice>
    <mc:Fallback xmlns="">
      <p:transition spd="slow" advTm="4228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6"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80">
                                          <p:stCondLst>
                                            <p:cond delay="0"/>
                                          </p:stCondLst>
                                        </p:cTn>
                                        <p:tgtEl>
                                          <p:spTgt spid="2"/>
                                        </p:tgtEl>
                                      </p:cBhvr>
                                    </p:animEffect>
                                    <p:anim calcmode="lin" valueType="num">
                                      <p:cBhvr>
                                        <p:cTn id="12"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7" dur="26">
                                          <p:stCondLst>
                                            <p:cond delay="650"/>
                                          </p:stCondLst>
                                        </p:cTn>
                                        <p:tgtEl>
                                          <p:spTgt spid="2"/>
                                        </p:tgtEl>
                                      </p:cBhvr>
                                      <p:to x="100000" y="60000"/>
                                    </p:animScale>
                                    <p:animScale>
                                      <p:cBhvr>
                                        <p:cTn id="18" dur="166" decel="50000">
                                          <p:stCondLst>
                                            <p:cond delay="676"/>
                                          </p:stCondLst>
                                        </p:cTn>
                                        <p:tgtEl>
                                          <p:spTgt spid="2"/>
                                        </p:tgtEl>
                                      </p:cBhvr>
                                      <p:to x="100000" y="100000"/>
                                    </p:animScale>
                                    <p:animScale>
                                      <p:cBhvr>
                                        <p:cTn id="19" dur="26">
                                          <p:stCondLst>
                                            <p:cond delay="1312"/>
                                          </p:stCondLst>
                                        </p:cTn>
                                        <p:tgtEl>
                                          <p:spTgt spid="2"/>
                                        </p:tgtEl>
                                      </p:cBhvr>
                                      <p:to x="100000" y="80000"/>
                                    </p:animScale>
                                    <p:animScale>
                                      <p:cBhvr>
                                        <p:cTn id="20" dur="166" decel="50000">
                                          <p:stCondLst>
                                            <p:cond delay="1338"/>
                                          </p:stCondLst>
                                        </p:cTn>
                                        <p:tgtEl>
                                          <p:spTgt spid="2"/>
                                        </p:tgtEl>
                                      </p:cBhvr>
                                      <p:to x="100000" y="100000"/>
                                    </p:animScale>
                                    <p:animScale>
                                      <p:cBhvr>
                                        <p:cTn id="21" dur="26">
                                          <p:stCondLst>
                                            <p:cond delay="1642"/>
                                          </p:stCondLst>
                                        </p:cTn>
                                        <p:tgtEl>
                                          <p:spTgt spid="2"/>
                                        </p:tgtEl>
                                      </p:cBhvr>
                                      <p:to x="100000" y="90000"/>
                                    </p:animScale>
                                    <p:animScale>
                                      <p:cBhvr>
                                        <p:cTn id="22" dur="166" decel="50000">
                                          <p:stCondLst>
                                            <p:cond delay="1668"/>
                                          </p:stCondLst>
                                        </p:cTn>
                                        <p:tgtEl>
                                          <p:spTgt spid="2"/>
                                        </p:tgtEl>
                                      </p:cBhvr>
                                      <p:to x="100000" y="100000"/>
                                    </p:animScale>
                                    <p:animScale>
                                      <p:cBhvr>
                                        <p:cTn id="23" dur="26">
                                          <p:stCondLst>
                                            <p:cond delay="1808"/>
                                          </p:stCondLst>
                                        </p:cTn>
                                        <p:tgtEl>
                                          <p:spTgt spid="2"/>
                                        </p:tgtEl>
                                      </p:cBhvr>
                                      <p:to x="100000" y="95000"/>
                                    </p:animScale>
                                    <p:animScale>
                                      <p:cBhvr>
                                        <p:cTn id="24" dur="166" decel="50000">
                                          <p:stCondLst>
                                            <p:cond delay="1834"/>
                                          </p:stCondLst>
                                        </p:cTn>
                                        <p:tgtEl>
                                          <p:spTgt spid="2"/>
                                        </p:tgtEl>
                                      </p:cBhvr>
                                      <p:to x="100000" y="100000"/>
                                    </p:animScale>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5122"/>
                                        </p:tgtEl>
                                        <p:attrNameLst>
                                          <p:attrName>style.visibility</p:attrName>
                                        </p:attrNameLst>
                                      </p:cBhvr>
                                      <p:to>
                                        <p:strVal val="visible"/>
                                      </p:to>
                                    </p:set>
                                    <p:anim calcmode="lin" valueType="num">
                                      <p:cBhvr>
                                        <p:cTn id="29" dur="1000" fill="hold"/>
                                        <p:tgtEl>
                                          <p:spTgt spid="5122"/>
                                        </p:tgtEl>
                                        <p:attrNameLst>
                                          <p:attrName>ppt_w</p:attrName>
                                        </p:attrNameLst>
                                      </p:cBhvr>
                                      <p:tavLst>
                                        <p:tav tm="0">
                                          <p:val>
                                            <p:fltVal val="0"/>
                                          </p:val>
                                        </p:tav>
                                        <p:tav tm="100000">
                                          <p:val>
                                            <p:strVal val="#ppt_w"/>
                                          </p:val>
                                        </p:tav>
                                      </p:tavLst>
                                    </p:anim>
                                    <p:anim calcmode="lin" valueType="num">
                                      <p:cBhvr>
                                        <p:cTn id="30" dur="1000" fill="hold"/>
                                        <p:tgtEl>
                                          <p:spTgt spid="5122"/>
                                        </p:tgtEl>
                                        <p:attrNameLst>
                                          <p:attrName>ppt_h</p:attrName>
                                        </p:attrNameLst>
                                      </p:cBhvr>
                                      <p:tavLst>
                                        <p:tav tm="0">
                                          <p:val>
                                            <p:fltVal val="0"/>
                                          </p:val>
                                        </p:tav>
                                        <p:tav tm="100000">
                                          <p:val>
                                            <p:strVal val="#ppt_h"/>
                                          </p:val>
                                        </p:tav>
                                      </p:tavLst>
                                    </p:anim>
                                    <p:anim calcmode="lin" valueType="num">
                                      <p:cBhvr>
                                        <p:cTn id="31" dur="1000" fill="hold"/>
                                        <p:tgtEl>
                                          <p:spTgt spid="5122"/>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5122"/>
                                        </p:tgtEl>
                                        <p:attrNameLst>
                                          <p:attrName>ppt_y</p:attrName>
                                        </p:attrNameLst>
                                      </p:cBhvr>
                                      <p:tavLst>
                                        <p:tav tm="0" fmla="#ppt_y+(sin(-2*pi*(1-$))*-#ppt_x+cos(-2*pi*(1-$))*(1-#ppt_y))*(1-$)">
                                          <p:val>
                                            <p:fltVal val="0"/>
                                          </p:val>
                                        </p:tav>
                                        <p:tav tm="100000">
                                          <p:val>
                                            <p:fltVal val="1"/>
                                          </p:val>
                                        </p:tav>
                                      </p:tavLst>
                                    </p:anim>
                                  </p:childTnLst>
                                </p:cTn>
                              </p:par>
                              <p:par>
                                <p:cTn id="33" presetID="15" presetClass="entr" presetSubtype="0" fill="hold" grpId="0" nodeType="with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 calcmode="lin" valueType="num">
                                      <p:cBhvr>
                                        <p:cTn id="35"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39" presetID="15" presetClass="entr" presetSubtype="0" fill="hold" grpId="0" nodeType="with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 calcmode="lin" valueType="num">
                                      <p:cBhvr>
                                        <p:cTn id="4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2"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3"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4"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4086" y="1066800"/>
            <a:ext cx="6015037" cy="4318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59654" y="5802868"/>
            <a:ext cx="3536546" cy="584775"/>
          </a:xfrm>
          <a:prstGeom prst="rect">
            <a:avLst/>
          </a:prstGeom>
        </p:spPr>
        <p:txBody>
          <a:bodyPr wrap="none">
            <a:spAutoFit/>
          </a:bodyPr>
          <a:lstStyle/>
          <a:p>
            <a:r>
              <a:rPr lang="en-US" sz="3200" b="1" dirty="0">
                <a:ln w="3175" cmpd="sng">
                  <a:solidFill>
                    <a:srgbClr val="FF0000"/>
                  </a:solidFill>
                </a:ln>
                <a:latin typeface="Algerian" pitchFamily="82" charset="0"/>
              </a:rPr>
              <a:t>District  Board </a:t>
            </a:r>
            <a:endParaRPr lang="en-US" sz="3200" dirty="0"/>
          </a:p>
        </p:txBody>
      </p:sp>
    </p:spTree>
    <p:custDataLst>
      <p:tags r:id="rId1"/>
    </p:custDataLst>
    <p:extLst>
      <p:ext uri="{BB962C8B-B14F-4D97-AF65-F5344CB8AC3E}">
        <p14:creationId xmlns:p14="http://schemas.microsoft.com/office/powerpoint/2010/main" val="1815496982"/>
      </p:ext>
    </p:extLst>
  </p:cSld>
  <p:clrMapOvr>
    <a:masterClrMapping/>
  </p:clrMapOvr>
  <mc:AlternateContent xmlns:mc="http://schemas.openxmlformats.org/markup-compatibility/2006" xmlns:p14="http://schemas.microsoft.com/office/powerpoint/2010/main">
    <mc:Choice Requires="p14">
      <p:transition spd="slow" p14:dur="2000" advTm="8961"/>
    </mc:Choice>
    <mc:Fallback xmlns="">
      <p:transition spd="slow" advTm="896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anim calcmode="lin" valueType="num">
                                      <p:cBhvr>
                                        <p:cTn id="9" dur="500" fill="hold"/>
                                        <p:tgtEl>
                                          <p:spTgt spid="9218"/>
                                        </p:tgtEl>
                                        <p:attrNameLst>
                                          <p:attrName>style.rotation</p:attrName>
                                        </p:attrNameLst>
                                      </p:cBhvr>
                                      <p:tavLst>
                                        <p:tav tm="0">
                                          <p:val>
                                            <p:fltVal val="360"/>
                                          </p:val>
                                        </p:tav>
                                        <p:tav tm="100000">
                                          <p:val>
                                            <p:fltVal val="0"/>
                                          </p:val>
                                        </p:tav>
                                      </p:tavLst>
                                    </p:anim>
                                    <p:animEffect transition="in" filter="fade">
                                      <p:cBhvr>
                                        <p:cTn id="10" dur="500"/>
                                        <p:tgtEl>
                                          <p:spTgt spid="9218"/>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1000" fill="hold"/>
                                        <p:tgtEl>
                                          <p:spTgt spid="2"/>
                                        </p:tgtEl>
                                        <p:attrNameLst>
                                          <p:attrName>ppt_w</p:attrName>
                                        </p:attrNameLst>
                                      </p:cBhvr>
                                      <p:tavLst>
                                        <p:tav tm="0">
                                          <p:val>
                                            <p:fltVal val="0"/>
                                          </p:val>
                                        </p:tav>
                                        <p:tav tm="100000">
                                          <p:val>
                                            <p:strVal val="#ppt_w"/>
                                          </p:val>
                                        </p:tav>
                                      </p:tavLst>
                                    </p:anim>
                                    <p:anim calcmode="lin" valueType="num">
                                      <p:cBhvr>
                                        <p:cTn id="16" dur="1000" fill="hold"/>
                                        <p:tgtEl>
                                          <p:spTgt spid="2"/>
                                        </p:tgtEl>
                                        <p:attrNameLst>
                                          <p:attrName>ppt_h</p:attrName>
                                        </p:attrNameLst>
                                      </p:cBhvr>
                                      <p:tavLst>
                                        <p:tav tm="0">
                                          <p:val>
                                            <p:fltVal val="0"/>
                                          </p:val>
                                        </p:tav>
                                        <p:tav tm="100000">
                                          <p:val>
                                            <p:strVal val="#ppt_h"/>
                                          </p:val>
                                        </p:tav>
                                      </p:tavLst>
                                    </p:anim>
                                    <p:anim calcmode="lin" valueType="num">
                                      <p:cBhvr>
                                        <p:cTn id="17" dur="1000" fill="hold"/>
                                        <p:tgtEl>
                                          <p:spTgt spid="2"/>
                                        </p:tgtEl>
                                        <p:attrNameLst>
                                          <p:attrName>style.rotation</p:attrName>
                                        </p:attrNameLst>
                                      </p:cBhvr>
                                      <p:tavLst>
                                        <p:tav tm="0">
                                          <p:val>
                                            <p:fltVal val="90"/>
                                          </p:val>
                                        </p:tav>
                                        <p:tav tm="100000">
                                          <p:val>
                                            <p:fltVal val="0"/>
                                          </p:val>
                                        </p:tav>
                                      </p:tavLst>
                                    </p:anim>
                                    <p:animEffect transition="in" filter="fade">
                                      <p:cBhvr>
                                        <p:cTn id="18" dur="1000"/>
                                        <p:tgtEl>
                                          <p:spTgt spid="2"/>
                                        </p:tgtEl>
                                      </p:cBhvr>
                                    </p:animEffect>
                                  </p:childTnLst>
                                </p:cTn>
                              </p:par>
                            </p:childTnLst>
                          </p:cTn>
                        </p:par>
                        <p:par>
                          <p:cTn id="19" fill="hold">
                            <p:stCondLst>
                              <p:cond delay="1000"/>
                            </p:stCondLst>
                            <p:childTnLst>
                              <p:par>
                                <p:cTn id="20" presetID="32" presetClass="emph" presetSubtype="0" fill="hold" nodeType="afterEffect">
                                  <p:stCondLst>
                                    <p:cond delay="0"/>
                                  </p:stCondLst>
                                  <p:childTnLst>
                                    <p:animRot by="120000">
                                      <p:cBhvr>
                                        <p:cTn id="21" dur="100" fill="hold">
                                          <p:stCondLst>
                                            <p:cond delay="0"/>
                                          </p:stCondLst>
                                        </p:cTn>
                                        <p:tgtEl>
                                          <p:spTgt spid="9218"/>
                                        </p:tgtEl>
                                        <p:attrNameLst>
                                          <p:attrName>r</p:attrName>
                                        </p:attrNameLst>
                                      </p:cBhvr>
                                    </p:animRot>
                                    <p:animRot by="-240000">
                                      <p:cBhvr>
                                        <p:cTn id="22" dur="200" fill="hold">
                                          <p:stCondLst>
                                            <p:cond delay="200"/>
                                          </p:stCondLst>
                                        </p:cTn>
                                        <p:tgtEl>
                                          <p:spTgt spid="9218"/>
                                        </p:tgtEl>
                                        <p:attrNameLst>
                                          <p:attrName>r</p:attrName>
                                        </p:attrNameLst>
                                      </p:cBhvr>
                                    </p:animRot>
                                    <p:animRot by="240000">
                                      <p:cBhvr>
                                        <p:cTn id="23" dur="200" fill="hold">
                                          <p:stCondLst>
                                            <p:cond delay="400"/>
                                          </p:stCondLst>
                                        </p:cTn>
                                        <p:tgtEl>
                                          <p:spTgt spid="9218"/>
                                        </p:tgtEl>
                                        <p:attrNameLst>
                                          <p:attrName>r</p:attrName>
                                        </p:attrNameLst>
                                      </p:cBhvr>
                                    </p:animRot>
                                    <p:animRot by="-240000">
                                      <p:cBhvr>
                                        <p:cTn id="24" dur="200" fill="hold">
                                          <p:stCondLst>
                                            <p:cond delay="600"/>
                                          </p:stCondLst>
                                        </p:cTn>
                                        <p:tgtEl>
                                          <p:spTgt spid="9218"/>
                                        </p:tgtEl>
                                        <p:attrNameLst>
                                          <p:attrName>r</p:attrName>
                                        </p:attrNameLst>
                                      </p:cBhvr>
                                    </p:animRot>
                                    <p:animRot by="120000">
                                      <p:cBhvr>
                                        <p:cTn id="25" dur="200" fill="hold">
                                          <p:stCondLst>
                                            <p:cond delay="800"/>
                                          </p:stCondLst>
                                        </p:cTn>
                                        <p:tgtEl>
                                          <p:spTgt spid="92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3775" y="-237067"/>
            <a:ext cx="10131425" cy="1456267"/>
          </a:xfrm>
        </p:spPr>
        <p:txBody>
          <a:bodyPr/>
          <a:lstStyle/>
          <a:p>
            <a:pPr algn="ctr"/>
            <a:r>
              <a:rPr lang="en-US" sz="5400" b="1" u="sng" dirty="0">
                <a:ln w="3175" cmpd="sng">
                  <a:solidFill>
                    <a:srgbClr val="FF0000"/>
                  </a:solidFill>
                </a:ln>
                <a:latin typeface="Algerian" pitchFamily="82" charset="0"/>
              </a:rPr>
              <a:t>Municipalities</a:t>
            </a:r>
            <a:r>
              <a:rPr lang="en-US" b="1" i="1" u="sng" dirty="0"/>
              <a:t> </a:t>
            </a:r>
          </a:p>
        </p:txBody>
      </p:sp>
      <p:graphicFrame>
        <p:nvGraphicFramePr>
          <p:cNvPr id="4" name="Table 3"/>
          <p:cNvGraphicFramePr>
            <a:graphicFrameLocks noGrp="1"/>
          </p:cNvGraphicFramePr>
          <p:nvPr>
            <p:extLst>
              <p:ext uri="{D42A27DB-BD31-4B8C-83A1-F6EECF244321}">
                <p14:modId xmlns:p14="http://schemas.microsoft.com/office/powerpoint/2010/main" val="2523125631"/>
              </p:ext>
            </p:extLst>
          </p:nvPr>
        </p:nvGraphicFramePr>
        <p:xfrm>
          <a:off x="152400" y="1127760"/>
          <a:ext cx="11887200" cy="5120640"/>
        </p:xfrm>
        <a:graphic>
          <a:graphicData uri="http://schemas.openxmlformats.org/drawingml/2006/table">
            <a:tbl>
              <a:tblPr firstRow="1" bandRow="1">
                <a:tableStyleId>{BC89EF96-8CEA-46FF-86C4-4CE0E7609802}</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gridCol w="3962400">
                  <a:extLst>
                    <a:ext uri="{9D8B030D-6E8A-4147-A177-3AD203B41FA5}">
                      <a16:colId xmlns:a16="http://schemas.microsoft.com/office/drawing/2014/main" val="20002"/>
                    </a:ext>
                  </a:extLst>
                </a:gridCol>
              </a:tblGrid>
              <a:tr h="523240">
                <a:tc>
                  <a:txBody>
                    <a:bodyPr/>
                    <a:lstStyle/>
                    <a:p>
                      <a:pPr algn="ctr"/>
                      <a:r>
                        <a:rPr lang="en-US" sz="3600" dirty="0">
                          <a:solidFill>
                            <a:srgbClr val="FFFF00"/>
                          </a:solidFill>
                        </a:rPr>
                        <a:t>Establishment</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FF00"/>
                          </a:solidFill>
                        </a:rPr>
                        <a:t>Functions</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solidFill>
                            <a:srgbClr val="FFFF00"/>
                          </a:solidFill>
                        </a:rPr>
                        <a:t>Sources</a:t>
                      </a:r>
                      <a:r>
                        <a:rPr lang="en-US" sz="3600" baseline="0" dirty="0">
                          <a:solidFill>
                            <a:srgbClr val="FFFF00"/>
                          </a:solidFill>
                        </a:rPr>
                        <a:t> of Revenue </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39160">
                <a:tc>
                  <a:txBody>
                    <a:bodyPr/>
                    <a:lstStyle/>
                    <a:p>
                      <a:pPr marL="342900" indent="-342900" algn="l">
                        <a:buFont typeface="Arial" pitchFamily="34" charset="0"/>
                        <a:buChar char="•"/>
                      </a:pPr>
                      <a:r>
                        <a:rPr lang="en-US" sz="2400" b="1" dirty="0">
                          <a:solidFill>
                            <a:srgbClr val="FFFF00"/>
                          </a:solidFill>
                        </a:rPr>
                        <a:t>It</a:t>
                      </a:r>
                      <a:r>
                        <a:rPr lang="en-US" sz="2400" b="1" baseline="0" dirty="0">
                          <a:solidFill>
                            <a:srgbClr val="FFFF00"/>
                          </a:solidFill>
                        </a:rPr>
                        <a:t> was established in Urban areas for looking after local affairs.</a:t>
                      </a:r>
                      <a:endParaRPr lang="en-US" sz="24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lgn="l">
                        <a:buFont typeface="Arial" pitchFamily="34" charset="0"/>
                        <a:buChar char="•"/>
                      </a:pPr>
                      <a:r>
                        <a:rPr lang="en-US" sz="2400" b="1" dirty="0">
                          <a:solidFill>
                            <a:srgbClr val="FFFF00"/>
                          </a:solidFill>
                        </a:rPr>
                        <a:t>Looks after sanitation public health, local roads, lighting, water supply,</a:t>
                      </a:r>
                      <a:r>
                        <a:rPr lang="en-US" sz="2400" b="1" baseline="0" dirty="0">
                          <a:solidFill>
                            <a:srgbClr val="FFFF00"/>
                          </a:solidFill>
                        </a:rPr>
                        <a:t> cleaning of streets, maintaining parks &amp; Gardens, Hospitals , dispensaries, drainage, education, fair and exhibition etc., </a:t>
                      </a:r>
                      <a:endParaRPr lang="en-US" sz="24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285750" indent="-285750">
                        <a:buFont typeface="Arial" pitchFamily="34" charset="0"/>
                        <a:buChar char="•"/>
                      </a:pPr>
                      <a:r>
                        <a:rPr lang="en-US" sz="2400" b="1" kern="1200" baseline="0" dirty="0">
                          <a:solidFill>
                            <a:srgbClr val="FFFF00"/>
                          </a:solidFill>
                        </a:rPr>
                        <a:t>Taxes on property </a:t>
                      </a:r>
                    </a:p>
                    <a:p>
                      <a:pPr marL="285750" indent="-285750">
                        <a:buFont typeface="Arial" pitchFamily="34" charset="0"/>
                        <a:buChar char="•"/>
                      </a:pPr>
                      <a:r>
                        <a:rPr lang="en-US" sz="2400" b="1" kern="1200" baseline="0" dirty="0">
                          <a:solidFill>
                            <a:srgbClr val="FFFF00"/>
                          </a:solidFill>
                        </a:rPr>
                        <a:t>Taxes on goods, particularly </a:t>
                      </a:r>
                      <a:r>
                        <a:rPr lang="en-US" sz="2400" b="1" kern="1200" baseline="0" dirty="0" err="1">
                          <a:solidFill>
                            <a:srgbClr val="FFFF00"/>
                          </a:solidFill>
                        </a:rPr>
                        <a:t>octroi</a:t>
                      </a:r>
                      <a:r>
                        <a:rPr lang="en-US" sz="2400" b="1" kern="1200" baseline="0" dirty="0">
                          <a:solidFill>
                            <a:srgbClr val="FFFF00"/>
                          </a:solidFill>
                        </a:rPr>
                        <a:t> and terminal tax </a:t>
                      </a:r>
                    </a:p>
                    <a:p>
                      <a:pPr marL="285750" indent="-285750">
                        <a:buFont typeface="Arial" pitchFamily="34" charset="0"/>
                        <a:buChar char="•"/>
                      </a:pPr>
                      <a:r>
                        <a:rPr lang="en-US" sz="2400" b="1" kern="1200" baseline="0" dirty="0">
                          <a:solidFill>
                            <a:srgbClr val="FFFF00"/>
                          </a:solidFill>
                        </a:rPr>
                        <a:t>Personal taxes, taxes on profession, trades and employment </a:t>
                      </a:r>
                    </a:p>
                    <a:p>
                      <a:pPr marL="285750" indent="-285750">
                        <a:buFont typeface="Arial" pitchFamily="34" charset="0"/>
                        <a:buChar char="•"/>
                      </a:pPr>
                      <a:r>
                        <a:rPr lang="en-US" sz="2400" b="1" kern="1200" baseline="0" dirty="0">
                          <a:solidFill>
                            <a:srgbClr val="FFFF00"/>
                          </a:solidFill>
                        </a:rPr>
                        <a:t>Taxes on vehicles and animals </a:t>
                      </a:r>
                    </a:p>
                    <a:p>
                      <a:pPr marL="285750" indent="-285750">
                        <a:buFont typeface="Arial" pitchFamily="34" charset="0"/>
                        <a:buChar char="•"/>
                      </a:pPr>
                      <a:r>
                        <a:rPr lang="en-US" sz="2400" b="1" kern="1200" baseline="0" dirty="0">
                          <a:solidFill>
                            <a:srgbClr val="FFFF00"/>
                          </a:solidFill>
                        </a:rPr>
                        <a:t>Theatre or show tax, and </a:t>
                      </a:r>
                    </a:p>
                    <a:p>
                      <a:pPr marL="285750" indent="-285750">
                        <a:buFont typeface="Arial" pitchFamily="34" charset="0"/>
                        <a:buChar char="•"/>
                      </a:pPr>
                      <a:r>
                        <a:rPr lang="en-US" sz="2400" b="1" kern="1200" baseline="0" dirty="0">
                          <a:solidFill>
                            <a:srgbClr val="FFFF00"/>
                          </a:solidFill>
                        </a:rPr>
                        <a:t>Grants-in-aid from state government.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ight Arrow 4"/>
          <p:cNvSpPr/>
          <p:nvPr/>
        </p:nvSpPr>
        <p:spPr>
          <a:xfrm>
            <a:off x="-186984" y="1524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606380960"/>
      </p:ext>
    </p:extLst>
  </p:cSld>
  <p:clrMapOvr>
    <a:masterClrMapping/>
  </p:clrMapOvr>
  <mc:AlternateContent xmlns:mc="http://schemas.openxmlformats.org/markup-compatibility/2006" xmlns:p14="http://schemas.microsoft.com/office/powerpoint/2010/main">
    <mc:Choice Requires="p14">
      <p:transition spd="slow" p14:dur="2000" advTm="82866"/>
    </mc:Choice>
    <mc:Fallback xmlns="">
      <p:transition spd="slow" advTm="8286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outHorizont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9094"/>
          <a:stretch/>
        </p:blipFill>
        <p:spPr bwMode="auto">
          <a:xfrm>
            <a:off x="2133600" y="152400"/>
            <a:ext cx="4346585" cy="2895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2400"/>
            <a:ext cx="4346585" cy="28956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3276600"/>
            <a:ext cx="4349448" cy="288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3276600"/>
            <a:ext cx="4346585" cy="2881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rot="16200000">
            <a:off x="-2187209" y="2460994"/>
            <a:ext cx="6248400" cy="1631216"/>
          </a:xfrm>
          <a:prstGeom prst="rect">
            <a:avLst/>
          </a:prstGeom>
          <a:noFill/>
        </p:spPr>
        <p:txBody>
          <a:bodyPr wrap="square" rtlCol="0">
            <a:spAutoFit/>
          </a:bodyPr>
          <a:lstStyle/>
          <a:p>
            <a:pPr algn="ctr"/>
            <a:r>
              <a:rPr lang="en-US" sz="5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Pictures  </a:t>
            </a:r>
            <a:r>
              <a:rPr lang="en-US" sz="5000" b="1" dirty="0" err="1">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rPr>
              <a:t>Municpallities</a:t>
            </a:r>
            <a:endParaRPr lang="en-US" sz="5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Algerian" pitchFamily="82" charset="0"/>
            </a:endParaRPr>
          </a:p>
        </p:txBody>
      </p:sp>
    </p:spTree>
    <p:extLst>
      <p:ext uri="{BB962C8B-B14F-4D97-AF65-F5344CB8AC3E}">
        <p14:creationId xmlns:p14="http://schemas.microsoft.com/office/powerpoint/2010/main" val="2899168489"/>
      </p:ext>
    </p:extLst>
  </p:cSld>
  <p:clrMapOvr>
    <a:masterClrMapping/>
  </p:clrMapOvr>
  <mc:AlternateContent xmlns:mc="http://schemas.openxmlformats.org/markup-compatibility/2006" xmlns:p14="http://schemas.microsoft.com/office/powerpoint/2010/main">
    <mc:Choice Requires="p14">
      <p:transition spd="slow" p14:dur="2000" advTm="24873"/>
    </mc:Choice>
    <mc:Fallback xmlns="">
      <p:transition spd="slow" advTm="2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1000"/>
                                        <p:tgtEl>
                                          <p:spTgt spid="7170"/>
                                        </p:tgtEl>
                                      </p:cBhvr>
                                    </p:animEffect>
                                    <p:anim calcmode="lin" valueType="num">
                                      <p:cBhvr>
                                        <p:cTn id="8" dur="1000" fill="hold"/>
                                        <p:tgtEl>
                                          <p:spTgt spid="7170"/>
                                        </p:tgtEl>
                                        <p:attrNameLst>
                                          <p:attrName>ppt_x</p:attrName>
                                        </p:attrNameLst>
                                      </p:cBhvr>
                                      <p:tavLst>
                                        <p:tav tm="0">
                                          <p:val>
                                            <p:strVal val="#ppt_x"/>
                                          </p:val>
                                        </p:tav>
                                        <p:tav tm="100000">
                                          <p:val>
                                            <p:strVal val="#ppt_x"/>
                                          </p:val>
                                        </p:tav>
                                      </p:tavLst>
                                    </p:anim>
                                    <p:anim calcmode="lin" valueType="num">
                                      <p:cBhvr>
                                        <p:cTn id="9" dur="1000" fill="hold"/>
                                        <p:tgtEl>
                                          <p:spTgt spid="7170"/>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fade">
                                      <p:cBhvr>
                                        <p:cTn id="12" dur="1000"/>
                                        <p:tgtEl>
                                          <p:spTgt spid="7171"/>
                                        </p:tgtEl>
                                      </p:cBhvr>
                                    </p:animEffect>
                                    <p:anim calcmode="lin" valueType="num">
                                      <p:cBhvr>
                                        <p:cTn id="13" dur="1000" fill="hold"/>
                                        <p:tgtEl>
                                          <p:spTgt spid="7171"/>
                                        </p:tgtEl>
                                        <p:attrNameLst>
                                          <p:attrName>ppt_x</p:attrName>
                                        </p:attrNameLst>
                                      </p:cBhvr>
                                      <p:tavLst>
                                        <p:tav tm="0">
                                          <p:val>
                                            <p:strVal val="#ppt_x"/>
                                          </p:val>
                                        </p:tav>
                                        <p:tav tm="100000">
                                          <p:val>
                                            <p:strVal val="#ppt_x"/>
                                          </p:val>
                                        </p:tav>
                                      </p:tavLst>
                                    </p:anim>
                                    <p:anim calcmode="lin" valueType="num">
                                      <p:cBhvr>
                                        <p:cTn id="14" dur="1000" fill="hold"/>
                                        <p:tgtEl>
                                          <p:spTgt spid="717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1000"/>
                                        <p:tgtEl>
                                          <p:spTgt spid="7172"/>
                                        </p:tgtEl>
                                      </p:cBhvr>
                                    </p:animEffect>
                                    <p:anim calcmode="lin" valueType="num">
                                      <p:cBhvr>
                                        <p:cTn id="18" dur="1000" fill="hold"/>
                                        <p:tgtEl>
                                          <p:spTgt spid="7172"/>
                                        </p:tgtEl>
                                        <p:attrNameLst>
                                          <p:attrName>ppt_x</p:attrName>
                                        </p:attrNameLst>
                                      </p:cBhvr>
                                      <p:tavLst>
                                        <p:tav tm="0">
                                          <p:val>
                                            <p:strVal val="#ppt_x"/>
                                          </p:val>
                                        </p:tav>
                                        <p:tav tm="100000">
                                          <p:val>
                                            <p:strVal val="#ppt_x"/>
                                          </p:val>
                                        </p:tav>
                                      </p:tavLst>
                                    </p:anim>
                                    <p:anim calcmode="lin" valueType="num">
                                      <p:cBhvr>
                                        <p:cTn id="19" dur="1000" fill="hold"/>
                                        <p:tgtEl>
                                          <p:spTgt spid="717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173"/>
                                        </p:tgtEl>
                                        <p:attrNameLst>
                                          <p:attrName>style.visibility</p:attrName>
                                        </p:attrNameLst>
                                      </p:cBhvr>
                                      <p:to>
                                        <p:strVal val="visible"/>
                                      </p:to>
                                    </p:set>
                                    <p:animEffect transition="in" filter="fade">
                                      <p:cBhvr>
                                        <p:cTn id="22" dur="1000"/>
                                        <p:tgtEl>
                                          <p:spTgt spid="7173"/>
                                        </p:tgtEl>
                                      </p:cBhvr>
                                    </p:animEffect>
                                    <p:anim calcmode="lin" valueType="num">
                                      <p:cBhvr>
                                        <p:cTn id="23" dur="1000" fill="hold"/>
                                        <p:tgtEl>
                                          <p:spTgt spid="7173"/>
                                        </p:tgtEl>
                                        <p:attrNameLst>
                                          <p:attrName>ppt_x</p:attrName>
                                        </p:attrNameLst>
                                      </p:cBhvr>
                                      <p:tavLst>
                                        <p:tav tm="0">
                                          <p:val>
                                            <p:strVal val="#ppt_x"/>
                                          </p:val>
                                        </p:tav>
                                        <p:tav tm="100000">
                                          <p:val>
                                            <p:strVal val="#ppt_x"/>
                                          </p:val>
                                        </p:tav>
                                      </p:tavLst>
                                    </p:anim>
                                    <p:anim calcmode="lin" valueType="num">
                                      <p:cBhvr>
                                        <p:cTn id="24" dur="1000" fill="hold"/>
                                        <p:tgtEl>
                                          <p:spTgt spid="7173"/>
                                        </p:tgtEl>
                                        <p:attrNameLst>
                                          <p:attrName>ppt_y</p:attrName>
                                        </p:attrNameLst>
                                      </p:cBhvr>
                                      <p:tavLst>
                                        <p:tav tm="0">
                                          <p:val>
                                            <p:strVal val="#ppt_y+.1"/>
                                          </p:val>
                                        </p:tav>
                                        <p:tav tm="100000">
                                          <p:val>
                                            <p:strVal val="#ppt_y"/>
                                          </p:val>
                                        </p:tav>
                                      </p:tavLst>
                                    </p:anim>
                                  </p:childTnLst>
                                </p:cTn>
                              </p:par>
                              <p:par>
                                <p:cTn id="25" presetID="8" presetClass="entr" presetSubtype="16"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diamond(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0200" y="-29029"/>
            <a:ext cx="10131425" cy="1456267"/>
          </a:xfrm>
        </p:spPr>
        <p:txBody>
          <a:bodyPr>
            <a:normAutofit/>
          </a:bodyPr>
          <a:lstStyle/>
          <a:p>
            <a:pPr algn="ctr"/>
            <a:r>
              <a:rPr lang="en-US" sz="4800" b="1" dirty="0">
                <a:ln w="3175" cmpd="sng">
                  <a:solidFill>
                    <a:srgbClr val="FF0000"/>
                  </a:solidFill>
                </a:ln>
                <a:latin typeface="Algerian" pitchFamily="82" charset="0"/>
              </a:rPr>
              <a:t>Municipal Corporation</a:t>
            </a:r>
          </a:p>
        </p:txBody>
      </p:sp>
      <p:graphicFrame>
        <p:nvGraphicFramePr>
          <p:cNvPr id="4" name="Table 3"/>
          <p:cNvGraphicFramePr>
            <a:graphicFrameLocks noGrp="1"/>
          </p:cNvGraphicFramePr>
          <p:nvPr>
            <p:extLst>
              <p:ext uri="{D42A27DB-BD31-4B8C-83A1-F6EECF244321}">
                <p14:modId xmlns:p14="http://schemas.microsoft.com/office/powerpoint/2010/main" val="1442299499"/>
              </p:ext>
            </p:extLst>
          </p:nvPr>
        </p:nvGraphicFramePr>
        <p:xfrm>
          <a:off x="228600" y="1457960"/>
          <a:ext cx="11811000" cy="4638040"/>
        </p:xfrm>
        <a:graphic>
          <a:graphicData uri="http://schemas.openxmlformats.org/drawingml/2006/table">
            <a:tbl>
              <a:tblPr firstRow="1" bandRow="1">
                <a:tableStyleId>{5DA37D80-6434-44D0-A028-1B22A696006F}</a:tableStyleId>
              </a:tblPr>
              <a:tblGrid>
                <a:gridCol w="3937000">
                  <a:extLst>
                    <a:ext uri="{9D8B030D-6E8A-4147-A177-3AD203B41FA5}">
                      <a16:colId xmlns:a16="http://schemas.microsoft.com/office/drawing/2014/main" val="20000"/>
                    </a:ext>
                  </a:extLst>
                </a:gridCol>
                <a:gridCol w="3937000">
                  <a:extLst>
                    <a:ext uri="{9D8B030D-6E8A-4147-A177-3AD203B41FA5}">
                      <a16:colId xmlns:a16="http://schemas.microsoft.com/office/drawing/2014/main" val="20001"/>
                    </a:ext>
                  </a:extLst>
                </a:gridCol>
                <a:gridCol w="3937000">
                  <a:extLst>
                    <a:ext uri="{9D8B030D-6E8A-4147-A177-3AD203B41FA5}">
                      <a16:colId xmlns:a16="http://schemas.microsoft.com/office/drawing/2014/main" val="20002"/>
                    </a:ext>
                  </a:extLst>
                </a:gridCol>
              </a:tblGrid>
              <a:tr h="523240">
                <a:tc>
                  <a:txBody>
                    <a:bodyPr/>
                    <a:lstStyle/>
                    <a:p>
                      <a:pPr marL="0" indent="0" algn="ctr">
                        <a:buFont typeface="Arial" pitchFamily="34" charset="0"/>
                        <a:buNone/>
                      </a:pPr>
                      <a:r>
                        <a:rPr lang="en-US" sz="2800" b="1" dirty="0">
                          <a:solidFill>
                            <a:srgbClr val="FFFF00"/>
                          </a:solidFill>
                        </a:rPr>
                        <a:t>Establishment</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800" b="1" dirty="0">
                          <a:solidFill>
                            <a:srgbClr val="FFFF00"/>
                          </a:solidFill>
                        </a:rPr>
                        <a:t>Functions</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lgn="ctr">
                        <a:buFont typeface="Arial" pitchFamily="34" charset="0"/>
                        <a:buNone/>
                      </a:pPr>
                      <a:r>
                        <a:rPr lang="en-US" sz="2800" b="1" dirty="0">
                          <a:solidFill>
                            <a:srgbClr val="FFFF00"/>
                          </a:solidFill>
                        </a:rPr>
                        <a:t>Sources</a:t>
                      </a:r>
                      <a:r>
                        <a:rPr lang="en-US" sz="2800" b="1" baseline="0" dirty="0">
                          <a:solidFill>
                            <a:srgbClr val="FFFF00"/>
                          </a:solidFill>
                        </a:rPr>
                        <a:t> of Revenue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439160">
                <a:tc>
                  <a:txBody>
                    <a:bodyPr/>
                    <a:lstStyle/>
                    <a:p>
                      <a:pPr marL="457200" indent="-457200" algn="l">
                        <a:buFont typeface="Arial" pitchFamily="34" charset="0"/>
                        <a:buChar char="•"/>
                      </a:pPr>
                      <a:r>
                        <a:rPr lang="en-US" sz="2800" b="1" dirty="0">
                          <a:solidFill>
                            <a:srgbClr val="FFFF00"/>
                          </a:solidFill>
                        </a:rPr>
                        <a:t>The Municipal corporation have wide powers and enjoy greater freedom as compared to municipalities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57200" indent="-457200" algn="l">
                        <a:buFont typeface="Arial" pitchFamily="34" charset="0"/>
                        <a:buChar char="•"/>
                      </a:pPr>
                      <a:r>
                        <a:rPr lang="en-US" sz="2800" b="1" dirty="0">
                          <a:solidFill>
                            <a:srgbClr val="FFFF00"/>
                          </a:solidFill>
                        </a:rPr>
                        <a:t>Water supply &amp; drainage lighting, roads, slum clearance, housing and town planning etc.,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a:buFont typeface="Arial" pitchFamily="34" charset="0"/>
                        <a:buChar char="•"/>
                      </a:pPr>
                      <a:r>
                        <a:rPr lang="en-US" sz="2400" b="1" kern="1200" baseline="0" dirty="0">
                          <a:solidFill>
                            <a:srgbClr val="FFFF00"/>
                          </a:solidFill>
                        </a:rPr>
                        <a:t>Tax on property, </a:t>
                      </a:r>
                    </a:p>
                    <a:p>
                      <a:pPr marL="342900" indent="-342900">
                        <a:buFont typeface="Arial" pitchFamily="34" charset="0"/>
                        <a:buChar char="•"/>
                      </a:pPr>
                      <a:r>
                        <a:rPr lang="en-US" sz="2400" b="1" kern="1200" baseline="0" dirty="0">
                          <a:solidFill>
                            <a:srgbClr val="FFFF00"/>
                          </a:solidFill>
                        </a:rPr>
                        <a:t>Tax on vehicles and animals, </a:t>
                      </a:r>
                    </a:p>
                    <a:p>
                      <a:pPr marL="342900" indent="-342900">
                        <a:buFont typeface="Arial" pitchFamily="34" charset="0"/>
                        <a:buChar char="•"/>
                      </a:pPr>
                      <a:r>
                        <a:rPr lang="en-US" sz="2400" b="1" kern="1200" baseline="0" dirty="0">
                          <a:solidFill>
                            <a:srgbClr val="FFFF00"/>
                          </a:solidFill>
                        </a:rPr>
                        <a:t>Tax on trades, calling and employment, </a:t>
                      </a:r>
                    </a:p>
                    <a:p>
                      <a:pPr marL="342900" indent="-342900">
                        <a:buFont typeface="Arial" pitchFamily="34" charset="0"/>
                        <a:buChar char="•"/>
                      </a:pPr>
                      <a:r>
                        <a:rPr lang="en-US" sz="2400" b="1" kern="1200" baseline="0" dirty="0">
                          <a:solidFill>
                            <a:srgbClr val="FFFF00"/>
                          </a:solidFill>
                        </a:rPr>
                        <a:t>Theatre and show tax, </a:t>
                      </a:r>
                    </a:p>
                    <a:p>
                      <a:pPr marL="342900" indent="-342900">
                        <a:buFont typeface="Arial" pitchFamily="34" charset="0"/>
                        <a:buChar char="•"/>
                      </a:pPr>
                      <a:r>
                        <a:rPr lang="en-US" sz="2400" b="1" kern="1200" baseline="0" dirty="0">
                          <a:solidFill>
                            <a:srgbClr val="FFFF00"/>
                          </a:solidFill>
                        </a:rPr>
                        <a:t>Taxes on goods brought into the cities for sale, </a:t>
                      </a:r>
                    </a:p>
                    <a:p>
                      <a:pPr marL="342900" indent="-342900">
                        <a:buFont typeface="Arial" pitchFamily="34" charset="0"/>
                        <a:buChar char="•"/>
                      </a:pPr>
                      <a:r>
                        <a:rPr lang="en-US" sz="2400" b="1" kern="1200" baseline="0" dirty="0">
                          <a:solidFill>
                            <a:srgbClr val="FFFF00"/>
                          </a:solidFill>
                        </a:rPr>
                        <a:t>Taxes on advertisements, </a:t>
                      </a:r>
                    </a:p>
                    <a:p>
                      <a:pPr marL="342900" indent="-342900">
                        <a:buFont typeface="Arial" pitchFamily="34" charset="0"/>
                        <a:buChar char="•"/>
                      </a:pPr>
                      <a:r>
                        <a:rPr lang="en-US" sz="2400" b="1" kern="1200" baseline="0">
                          <a:solidFill>
                            <a:srgbClr val="FFFF00"/>
                          </a:solidFill>
                        </a:rPr>
                        <a:t>Octroi </a:t>
                      </a:r>
                      <a:r>
                        <a:rPr lang="en-US" sz="2400" b="1" kern="1200" baseline="0" dirty="0">
                          <a:solidFill>
                            <a:srgbClr val="FFFF00"/>
                          </a:solidFill>
                        </a:rPr>
                        <a:t>and terminal tax etc. </a:t>
                      </a:r>
                      <a:endParaRPr lang="en-US" sz="28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5" name="Right Arrow 4"/>
          <p:cNvSpPr/>
          <p:nvPr/>
        </p:nvSpPr>
        <p:spPr>
          <a:xfrm>
            <a:off x="-762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892437623"/>
      </p:ext>
    </p:extLst>
  </p:cSld>
  <p:clrMapOvr>
    <a:masterClrMapping/>
  </p:clrMapOvr>
  <mc:AlternateContent xmlns:mc="http://schemas.openxmlformats.org/markup-compatibility/2006" xmlns:p14="http://schemas.microsoft.com/office/powerpoint/2010/main">
    <mc:Choice Requires="p14">
      <p:transition spd="slow" p14:dur="2000" advTm="51555"/>
    </mc:Choice>
    <mc:Fallback xmlns="">
      <p:transition spd="slow" advTm="5155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28600"/>
            <a:ext cx="3878965" cy="25812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243114"/>
            <a:ext cx="3886200" cy="25812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5829" y="3200400"/>
            <a:ext cx="3878965" cy="258127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3233057"/>
            <a:ext cx="3886200" cy="254861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4495800" y="5906869"/>
            <a:ext cx="4038600" cy="646331"/>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rPr>
              <a:t>corporation</a:t>
            </a:r>
          </a:p>
        </p:txBody>
      </p:sp>
    </p:spTree>
    <p:extLst>
      <p:ext uri="{BB962C8B-B14F-4D97-AF65-F5344CB8AC3E}">
        <p14:creationId xmlns:p14="http://schemas.microsoft.com/office/powerpoint/2010/main" val="2479793836"/>
      </p:ext>
    </p:extLst>
  </p:cSld>
  <p:clrMapOvr>
    <a:masterClrMapping/>
  </p:clrMapOvr>
  <mc:AlternateContent xmlns:mc="http://schemas.openxmlformats.org/markup-compatibility/2006" xmlns:p14="http://schemas.microsoft.com/office/powerpoint/2010/main">
    <mc:Choice Requires="p14">
      <p:transition spd="slow" p14:dur="2000" advTm="14861"/>
    </mc:Choice>
    <mc:Fallback xmlns="">
      <p:transition spd="slow" advTm="1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8195"/>
                                        </p:tgtEl>
                                        <p:attrNameLst>
                                          <p:attrName>style.visibility</p:attrName>
                                        </p:attrNameLst>
                                      </p:cBhvr>
                                      <p:to>
                                        <p:strVal val="visible"/>
                                      </p:to>
                                    </p:set>
                                    <p:anim calcmode="lin" valueType="num">
                                      <p:cBhvr additive="base">
                                        <p:cTn id="7" dur="500" fill="hold"/>
                                        <p:tgtEl>
                                          <p:spTgt spid="8195"/>
                                        </p:tgtEl>
                                        <p:attrNameLst>
                                          <p:attrName>ppt_x</p:attrName>
                                        </p:attrNameLst>
                                      </p:cBhvr>
                                      <p:tavLst>
                                        <p:tav tm="0">
                                          <p:val>
                                            <p:strVal val="0-#ppt_w/2"/>
                                          </p:val>
                                        </p:tav>
                                        <p:tav tm="100000">
                                          <p:val>
                                            <p:strVal val="#ppt_x"/>
                                          </p:val>
                                        </p:tav>
                                      </p:tavLst>
                                    </p:anim>
                                    <p:anim calcmode="lin" valueType="num">
                                      <p:cBhvr additive="base">
                                        <p:cTn id="8" dur="500" fill="hold"/>
                                        <p:tgtEl>
                                          <p:spTgt spid="8195"/>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1+#ppt_w/2"/>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8197"/>
                                        </p:tgtEl>
                                        <p:attrNameLst>
                                          <p:attrName>style.visibility</p:attrName>
                                        </p:attrNameLst>
                                      </p:cBhvr>
                                      <p:to>
                                        <p:strVal val="visible"/>
                                      </p:to>
                                    </p:set>
                                    <p:anim calcmode="lin" valueType="num">
                                      <p:cBhvr additive="base">
                                        <p:cTn id="15" dur="500" fill="hold"/>
                                        <p:tgtEl>
                                          <p:spTgt spid="8197"/>
                                        </p:tgtEl>
                                        <p:attrNameLst>
                                          <p:attrName>ppt_x</p:attrName>
                                        </p:attrNameLst>
                                      </p:cBhvr>
                                      <p:tavLst>
                                        <p:tav tm="0">
                                          <p:val>
                                            <p:strVal val="1+#ppt_w/2"/>
                                          </p:val>
                                        </p:tav>
                                        <p:tav tm="100000">
                                          <p:val>
                                            <p:strVal val="#ppt_x"/>
                                          </p:val>
                                        </p:tav>
                                      </p:tavLst>
                                    </p:anim>
                                    <p:anim calcmode="lin" valueType="num">
                                      <p:cBhvr additive="base">
                                        <p:cTn id="16" dur="500" fill="hold"/>
                                        <p:tgtEl>
                                          <p:spTgt spid="8197"/>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8198"/>
                                        </p:tgtEl>
                                        <p:attrNameLst>
                                          <p:attrName>style.visibility</p:attrName>
                                        </p:attrNameLst>
                                      </p:cBhvr>
                                      <p:to>
                                        <p:strVal val="visible"/>
                                      </p:to>
                                    </p:set>
                                    <p:anim calcmode="lin" valueType="num">
                                      <p:cBhvr additive="base">
                                        <p:cTn id="19" dur="500" fill="hold"/>
                                        <p:tgtEl>
                                          <p:spTgt spid="8198"/>
                                        </p:tgtEl>
                                        <p:attrNameLst>
                                          <p:attrName>ppt_x</p:attrName>
                                        </p:attrNameLst>
                                      </p:cBhvr>
                                      <p:tavLst>
                                        <p:tav tm="0">
                                          <p:val>
                                            <p:strVal val="0-#ppt_w/2"/>
                                          </p:val>
                                        </p:tav>
                                        <p:tav tm="100000">
                                          <p:val>
                                            <p:strVal val="#ppt_x"/>
                                          </p:val>
                                        </p:tav>
                                      </p:tavLst>
                                    </p:anim>
                                    <p:anim calcmode="lin" valueType="num">
                                      <p:cBhvr additive="base">
                                        <p:cTn id="20" dur="500" fill="hold"/>
                                        <p:tgtEl>
                                          <p:spTgt spid="8198"/>
                                        </p:tgtEl>
                                        <p:attrNameLst>
                                          <p:attrName>ppt_y</p:attrName>
                                        </p:attrNameLst>
                                      </p:cBhvr>
                                      <p:tavLst>
                                        <p:tav tm="0">
                                          <p:val>
                                            <p:strVal val="0-#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ppt_x"/>
                                          </p:val>
                                        </p:tav>
                                        <p:tav tm="100000">
                                          <p:val>
                                            <p:strVal val="#ppt_x"/>
                                          </p:val>
                                        </p:tav>
                                      </p:tavLst>
                                    </p:anim>
                                    <p:anim calcmode="lin" valueType="num">
                                      <p:cBhvr additive="base">
                                        <p:cTn id="2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9975" y="-313267"/>
            <a:ext cx="10131425" cy="1456267"/>
          </a:xfrm>
        </p:spPr>
        <p:txBody>
          <a:bodyPr>
            <a:normAutofit/>
          </a:bodyPr>
          <a:lstStyle/>
          <a:p>
            <a:pPr algn="ctr"/>
            <a:r>
              <a:rPr lang="en-US" sz="4800" b="1" dirty="0">
                <a:ln w="3175" cmpd="sng">
                  <a:solidFill>
                    <a:srgbClr val="FF0000"/>
                  </a:solidFill>
                </a:ln>
                <a:latin typeface="Algerian" pitchFamily="82" charset="0"/>
              </a:rPr>
              <a:t>Fiscal</a:t>
            </a:r>
            <a:r>
              <a:rPr lang="en-US" sz="4400" b="1" dirty="0"/>
              <a:t> </a:t>
            </a:r>
            <a:r>
              <a:rPr lang="en-US" sz="4800" b="1" dirty="0">
                <a:ln w="3175" cmpd="sng">
                  <a:solidFill>
                    <a:srgbClr val="FF0000"/>
                  </a:solidFill>
                </a:ln>
                <a:latin typeface="Algerian" pitchFamily="82" charset="0"/>
              </a:rPr>
              <a:t>Policy</a:t>
            </a:r>
          </a:p>
        </p:txBody>
      </p:sp>
      <p:sp>
        <p:nvSpPr>
          <p:cNvPr id="3" name="Content Placeholder 2"/>
          <p:cNvSpPr>
            <a:spLocks noGrp="1"/>
          </p:cNvSpPr>
          <p:nvPr>
            <p:ph idx="1"/>
          </p:nvPr>
        </p:nvSpPr>
        <p:spPr>
          <a:xfrm>
            <a:off x="609600" y="2142067"/>
            <a:ext cx="8915400" cy="3649133"/>
          </a:xfrm>
        </p:spPr>
        <p:txBody>
          <a:bodyPr>
            <a:noAutofit/>
          </a:bodyPr>
          <a:lstStyle/>
          <a:p>
            <a:pPr>
              <a:buNone/>
            </a:pPr>
            <a:endParaRPr lang="en-US" sz="2400" b="1" dirty="0">
              <a:solidFill>
                <a:srgbClr val="FFFF00"/>
              </a:solidFill>
              <a:latin typeface="+mj-lt"/>
            </a:endParaRPr>
          </a:p>
          <a:p>
            <a:pPr>
              <a:buNone/>
            </a:pPr>
            <a:r>
              <a:rPr lang="en-US" sz="2400" b="1" u="sng" dirty="0">
                <a:solidFill>
                  <a:srgbClr val="FFFF00"/>
                </a:solidFill>
                <a:latin typeface="+mj-lt"/>
              </a:rPr>
              <a:t>Definitions</a:t>
            </a:r>
          </a:p>
          <a:p>
            <a:pPr algn="just">
              <a:buNone/>
            </a:pPr>
            <a:r>
              <a:rPr lang="en-US" sz="2400" b="1" dirty="0">
                <a:solidFill>
                  <a:srgbClr val="FFFF00"/>
                </a:solidFill>
                <a:latin typeface="+mj-lt"/>
              </a:rPr>
              <a:t>			“The term fiscal policy refers to a policy under which the Government uses its expenditure and revenue </a:t>
            </a:r>
            <a:r>
              <a:rPr lang="en-US" sz="2400" b="1" dirty="0" err="1">
                <a:solidFill>
                  <a:srgbClr val="FFFF00"/>
                </a:solidFill>
                <a:latin typeface="+mj-lt"/>
              </a:rPr>
              <a:t>programmes</a:t>
            </a:r>
            <a:r>
              <a:rPr lang="en-US" sz="2400" b="1" dirty="0">
                <a:solidFill>
                  <a:srgbClr val="FFFF00"/>
                </a:solidFill>
                <a:latin typeface="+mj-lt"/>
              </a:rPr>
              <a:t> to produce desirable effects and avoid undesirable effects on the national income,  production  and  employment” 	 			</a:t>
            </a:r>
          </a:p>
          <a:p>
            <a:pPr>
              <a:buNone/>
            </a:pPr>
            <a:r>
              <a:rPr lang="en-US" sz="2400" b="1" dirty="0">
                <a:solidFill>
                  <a:srgbClr val="FFFF00"/>
                </a:solidFill>
                <a:latin typeface="+mj-lt"/>
              </a:rPr>
              <a:t>															– Arthur Smithies </a:t>
            </a:r>
          </a:p>
          <a:p>
            <a:pPr>
              <a:buNone/>
            </a:pPr>
            <a:endParaRPr lang="en-US" sz="2400" b="1" dirty="0">
              <a:solidFill>
                <a:srgbClr val="FFFF00"/>
              </a:solidFill>
              <a:latin typeface="+mj-lt"/>
            </a:endParaRPr>
          </a:p>
          <a:p>
            <a:pPr>
              <a:buNone/>
            </a:pPr>
            <a:r>
              <a:rPr lang="en-US" sz="2400" b="1" dirty="0">
                <a:solidFill>
                  <a:srgbClr val="FFFF00"/>
                </a:solidFill>
                <a:latin typeface="+mj-lt"/>
              </a:rPr>
              <a:t>			“By  fiscal  policy  is  meant  the  use  of  public  finance  or expenditure,  taxes,  borrowing  and  financial  administration  to further  our  national  economic  objectives” </a:t>
            </a:r>
          </a:p>
          <a:p>
            <a:pPr>
              <a:buNone/>
            </a:pPr>
            <a:r>
              <a:rPr lang="en-US" sz="2400" b="1" dirty="0">
                <a:solidFill>
                  <a:srgbClr val="FFFF00"/>
                </a:solidFill>
                <a:latin typeface="+mj-lt"/>
              </a:rPr>
              <a:t>														                      – Buehler  </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5034" y="2438400"/>
            <a:ext cx="1357766" cy="195714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43516" t="8762" r="22117" b="50476"/>
          <a:stretch/>
        </p:blipFill>
        <p:spPr bwMode="auto">
          <a:xfrm>
            <a:off x="9601200" y="4724400"/>
            <a:ext cx="1357766" cy="1752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5800" y="552271"/>
            <a:ext cx="10273166" cy="1200329"/>
          </a:xfrm>
          <a:prstGeom prst="rect">
            <a:avLst/>
          </a:prstGeom>
          <a:noFill/>
        </p:spPr>
        <p:txBody>
          <a:bodyPr wrap="square" rtlCol="0">
            <a:spAutoFit/>
          </a:bodyPr>
          <a:lstStyle/>
          <a:p>
            <a:pPr>
              <a:buNone/>
            </a:pPr>
            <a:r>
              <a:rPr lang="en-US" sz="2400" b="1" u="sng" dirty="0">
                <a:solidFill>
                  <a:srgbClr val="FFFF00"/>
                </a:solidFill>
              </a:rPr>
              <a:t>Meaning </a:t>
            </a:r>
          </a:p>
          <a:p>
            <a:pPr algn="just">
              <a:buNone/>
            </a:pPr>
            <a:r>
              <a:rPr lang="en-US" sz="2400" b="1" dirty="0">
                <a:solidFill>
                  <a:srgbClr val="FFFF00"/>
                </a:solidFill>
              </a:rPr>
              <a:t>		In common parlance fiscal policy means the budgetary manipulations affecting the macro economic variables</a:t>
            </a:r>
            <a:endParaRPr lang="en-US" sz="2400" dirty="0"/>
          </a:p>
        </p:txBody>
      </p:sp>
      <p:sp>
        <p:nvSpPr>
          <p:cNvPr id="8" name="Right Arrow 7"/>
          <p:cNvSpPr/>
          <p:nvPr/>
        </p:nvSpPr>
        <p:spPr>
          <a:xfrm>
            <a:off x="-228600" y="76200"/>
            <a:ext cx="762000"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24414974"/>
      </p:ext>
    </p:extLst>
  </p:cSld>
  <p:clrMapOvr>
    <a:masterClrMapping/>
  </p:clrMapOvr>
  <mc:AlternateContent xmlns:mc="http://schemas.openxmlformats.org/markup-compatibility/2006" xmlns:p14="http://schemas.microsoft.com/office/powerpoint/2010/main">
    <mc:Choice Requires="p14">
      <p:transition spd="slow" p14:dur="2000" advTm="103007"/>
    </mc:Choice>
    <mc:Fallback xmlns="">
      <p:transition spd="slow" advTm="103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00"/>
                                        <p:tgtEl>
                                          <p:spTgt spid="3">
                                            <p:txEl>
                                              <p:pRg st="1" end="1"/>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500"/>
                                        <p:tgtEl>
                                          <p:spTgt spid="3">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wipe(down)">
                                      <p:cBhvr>
                                        <p:cTn id="29" dur="500"/>
                                        <p:tgtEl>
                                          <p:spTgt spid="3">
                                            <p:txEl>
                                              <p:pRg st="3" end="3"/>
                                            </p:txEl>
                                          </p:spTgt>
                                        </p:tgtEl>
                                      </p:cBhvr>
                                    </p:animEffect>
                                  </p:childTnLst>
                                </p:cTn>
                              </p:par>
                              <p:par>
                                <p:cTn id="30" presetID="6" presetClass="entr" presetSubtype="16" fill="hold" nodeType="withEffect">
                                  <p:stCondLst>
                                    <p:cond delay="0"/>
                                  </p:stCondLst>
                                  <p:childTnLst>
                                    <p:set>
                                      <p:cBhvr>
                                        <p:cTn id="31" dur="1" fill="hold">
                                          <p:stCondLst>
                                            <p:cond delay="0"/>
                                          </p:stCondLst>
                                        </p:cTn>
                                        <p:tgtEl>
                                          <p:spTgt spid="1026"/>
                                        </p:tgtEl>
                                        <p:attrNameLst>
                                          <p:attrName>style.visibility</p:attrName>
                                        </p:attrNameLst>
                                      </p:cBhvr>
                                      <p:to>
                                        <p:strVal val="visible"/>
                                      </p:to>
                                    </p:set>
                                    <p:animEffect transition="in" filter="circle(in)">
                                      <p:cBhvr>
                                        <p:cTn id="32" dur="2000"/>
                                        <p:tgtEl>
                                          <p:spTgt spid="1026"/>
                                        </p:tgtEl>
                                      </p:cBhvr>
                                    </p:animEffect>
                                  </p:childTnLst>
                                </p:cTn>
                              </p:par>
                              <p:par>
                                <p:cTn id="33" presetID="6" presetClass="entr" presetSubtype="16" fill="hold" nodeType="with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circle(in)">
                                      <p:cBhvr>
                                        <p:cTn id="35" dur="2000"/>
                                        <p:tgtEl>
                                          <p:spTgt spid="3">
                                            <p:txEl>
                                              <p:pRg st="5" end="5"/>
                                            </p:txEl>
                                          </p:spTgt>
                                        </p:tgtEl>
                                      </p:cBhvr>
                                    </p:animEffect>
                                  </p:childTnLst>
                                </p:cTn>
                              </p:par>
                              <p:par>
                                <p:cTn id="36" presetID="6" presetClass="entr" presetSubtype="16"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circle(in)">
                                      <p:cBhvr>
                                        <p:cTn id="38" dur="2000"/>
                                        <p:tgtEl>
                                          <p:spTgt spid="3">
                                            <p:txEl>
                                              <p:pRg st="6" end="6"/>
                                            </p:txEl>
                                          </p:spTgt>
                                        </p:tgtEl>
                                      </p:cBhvr>
                                    </p:animEffect>
                                  </p:childTnLst>
                                </p:cTn>
                              </p:par>
                              <p:par>
                                <p:cTn id="39" presetID="22" presetClass="entr" presetSubtype="4" fill="hold" nodeType="withEffect">
                                  <p:stCondLst>
                                    <p:cond delay="0"/>
                                  </p:stCondLst>
                                  <p:childTnLst>
                                    <p:set>
                                      <p:cBhvr>
                                        <p:cTn id="40" dur="1" fill="hold">
                                          <p:stCondLst>
                                            <p:cond delay="0"/>
                                          </p:stCondLst>
                                        </p:cTn>
                                        <p:tgtEl>
                                          <p:spTgt spid="1027"/>
                                        </p:tgtEl>
                                        <p:attrNameLst>
                                          <p:attrName>style.visibility</p:attrName>
                                        </p:attrNameLst>
                                      </p:cBhvr>
                                      <p:to>
                                        <p:strVal val="visible"/>
                                      </p:to>
                                    </p:set>
                                    <p:animEffect transition="in" filter="wipe(down)">
                                      <p:cBhvr>
                                        <p:cTn id="41"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8"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0" y="76200"/>
            <a:ext cx="6324600" cy="1066800"/>
          </a:xfrm>
        </p:spPr>
        <p:txBody>
          <a:bodyPr>
            <a:normAutofit/>
          </a:bodyPr>
          <a:lstStyle/>
          <a:p>
            <a:r>
              <a:rPr lang="en-US" sz="4800" b="1" dirty="0">
                <a:ln w="3175" cmpd="sng">
                  <a:solidFill>
                    <a:srgbClr val="FF0000"/>
                  </a:solidFill>
                </a:ln>
                <a:latin typeface="Algerian" pitchFamily="82" charset="0"/>
              </a:rPr>
              <a:t>Fiscal Instruments </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88013115"/>
              </p:ext>
            </p:extLst>
          </p:nvPr>
        </p:nvGraphicFramePr>
        <p:xfrm>
          <a:off x="685800" y="1295400"/>
          <a:ext cx="10972800" cy="4680257"/>
        </p:xfrm>
        <a:graphic>
          <a:graphicData uri="http://schemas.openxmlformats.org/drawingml/2006/table">
            <a:tbl>
              <a:tblPr firstRow="1" bandRow="1">
                <a:effectLst>
                  <a:outerShdw blurRad="152400" dist="317500" dir="5400000" sx="90000" sy="-19000" rotWithShape="0">
                    <a:prstClr val="black">
                      <a:alpha val="15000"/>
                    </a:prstClr>
                  </a:outerShdw>
                  <a:reflection blurRad="6350" stA="50000" endA="300" endPos="55500" dist="101600" dir="5400000" sy="-100000" algn="bl" rotWithShape="0"/>
                </a:effectLst>
                <a:tableStyleId>{BC89EF96-8CEA-46FF-86C4-4CE0E7609802}</a:tableStyleId>
              </a:tblPr>
              <a:tblGrid>
                <a:gridCol w="2844800">
                  <a:extLst>
                    <a:ext uri="{9D8B030D-6E8A-4147-A177-3AD203B41FA5}">
                      <a16:colId xmlns:a16="http://schemas.microsoft.com/office/drawing/2014/main" val="20000"/>
                    </a:ext>
                  </a:extLst>
                </a:gridCol>
                <a:gridCol w="8128000">
                  <a:extLst>
                    <a:ext uri="{9D8B030D-6E8A-4147-A177-3AD203B41FA5}">
                      <a16:colId xmlns:a16="http://schemas.microsoft.com/office/drawing/2014/main" val="20001"/>
                    </a:ext>
                  </a:extLst>
                </a:gridCol>
              </a:tblGrid>
              <a:tr h="522233">
                <a:tc>
                  <a:txBody>
                    <a:bodyPr/>
                    <a:lstStyle/>
                    <a:p>
                      <a:pPr marL="0" indent="0" algn="l">
                        <a:buFont typeface="Arial" pitchFamily="34" charset="0"/>
                        <a:buNone/>
                      </a:pPr>
                      <a:r>
                        <a:rPr lang="en-US" sz="3600" dirty="0">
                          <a:solidFill>
                            <a:srgbClr val="FFFF00"/>
                          </a:solidFill>
                        </a:rPr>
                        <a:t>Instrument</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0" indent="0" algn="ctr">
                        <a:buFont typeface="Arial" pitchFamily="34" charset="0"/>
                        <a:buNone/>
                      </a:pPr>
                      <a:r>
                        <a:rPr lang="en-US" sz="3600" dirty="0">
                          <a:solidFill>
                            <a:srgbClr val="FFFF00"/>
                          </a:solidFill>
                        </a:rPr>
                        <a:t>Description </a:t>
                      </a:r>
                      <a:endParaRPr lang="en-US" sz="3600"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0"/>
                  </a:ext>
                </a:extLst>
              </a:tr>
              <a:tr h="1322990">
                <a:tc>
                  <a:txBody>
                    <a:bodyPr/>
                    <a:lstStyle/>
                    <a:p>
                      <a:pPr marL="0" indent="0" algn="l">
                        <a:buFont typeface="Arial" pitchFamily="34" charset="0"/>
                        <a:buNone/>
                      </a:pPr>
                      <a:r>
                        <a:rPr lang="en-US" sz="2000" b="1" dirty="0">
                          <a:solidFill>
                            <a:srgbClr val="FFFF00"/>
                          </a:solidFill>
                        </a:rPr>
                        <a:t>Taxation</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Clr>
                          <a:srgbClr val="FF0000"/>
                        </a:buClr>
                        <a:buFont typeface="Arial" pitchFamily="34" charset="0"/>
                        <a:buChar char="•"/>
                      </a:pPr>
                      <a:r>
                        <a:rPr lang="en-US" sz="2000" b="1" dirty="0">
                          <a:solidFill>
                            <a:srgbClr val="FFFF00"/>
                          </a:solidFill>
                        </a:rPr>
                        <a:t>It transfer</a:t>
                      </a:r>
                      <a:r>
                        <a:rPr lang="en-US" sz="2000" b="1" baseline="0" dirty="0">
                          <a:solidFill>
                            <a:srgbClr val="FFFF00"/>
                          </a:solidFill>
                        </a:rPr>
                        <a:t> income from the people to Govt. </a:t>
                      </a:r>
                    </a:p>
                    <a:p>
                      <a:pPr marL="342900" indent="-342900" algn="l">
                        <a:buClr>
                          <a:srgbClr val="FF0000"/>
                        </a:buClr>
                        <a:buFont typeface="Arial" pitchFamily="34" charset="0"/>
                        <a:buChar char="•"/>
                      </a:pPr>
                      <a:r>
                        <a:rPr lang="en-US" sz="2000" b="1" baseline="0" dirty="0">
                          <a:solidFill>
                            <a:srgbClr val="FFFF00"/>
                          </a:solidFill>
                        </a:rPr>
                        <a:t>It may be either direct or indirect</a:t>
                      </a:r>
                    </a:p>
                    <a:p>
                      <a:pPr marL="342900" indent="-342900" algn="l">
                        <a:buClr>
                          <a:srgbClr val="FF0000"/>
                        </a:buClr>
                        <a:buFont typeface="Arial" pitchFamily="34" charset="0"/>
                        <a:buChar char="•"/>
                      </a:pPr>
                      <a:r>
                        <a:rPr lang="en-US" sz="2000" b="1" baseline="0" dirty="0">
                          <a:solidFill>
                            <a:srgbClr val="FFFF00"/>
                          </a:solidFill>
                        </a:rPr>
                        <a:t>Increase in Tax reduces disposable income </a:t>
                      </a:r>
                    </a:p>
                    <a:p>
                      <a:pPr marL="342900" indent="-342900" algn="l">
                        <a:buClr>
                          <a:srgbClr val="FF0000"/>
                        </a:buClr>
                        <a:buFont typeface="Arial" pitchFamily="34" charset="0"/>
                        <a:buChar char="•"/>
                      </a:pPr>
                      <a:r>
                        <a:rPr lang="en-US" sz="2000" b="1" baseline="0" dirty="0">
                          <a:solidFill>
                            <a:srgbClr val="FFFF00"/>
                          </a:solidFill>
                        </a:rPr>
                        <a:t>To control inflation, taxation should be raised</a:t>
                      </a:r>
                    </a:p>
                    <a:p>
                      <a:pPr marL="0" indent="0" algn="l">
                        <a:buClr>
                          <a:srgbClr val="FF0000"/>
                        </a:buClr>
                        <a:buFont typeface="Arial" pitchFamily="34" charset="0"/>
                        <a:buNone/>
                      </a:pP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1"/>
                  </a:ext>
                </a:extLst>
              </a:tr>
              <a:tr h="1114097">
                <a:tc>
                  <a:txBody>
                    <a:bodyPr/>
                    <a:lstStyle/>
                    <a:p>
                      <a:pPr marL="0" indent="0" algn="l">
                        <a:buFont typeface="Arial" pitchFamily="34" charset="0"/>
                        <a:buNone/>
                      </a:pPr>
                      <a:r>
                        <a:rPr lang="en-US" sz="2000" b="1" dirty="0">
                          <a:solidFill>
                            <a:srgbClr val="FFFF00"/>
                          </a:solidFill>
                        </a:rPr>
                        <a:t>Public Expenditure </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Clr>
                          <a:srgbClr val="FF0000"/>
                        </a:buClr>
                        <a:buFont typeface="Arial" pitchFamily="34" charset="0"/>
                        <a:buChar char="•"/>
                      </a:pPr>
                      <a:r>
                        <a:rPr lang="en-US" sz="2000" b="1" dirty="0">
                          <a:solidFill>
                            <a:srgbClr val="FFFF00"/>
                          </a:solidFill>
                        </a:rPr>
                        <a:t> It raises wages and salaries of the employees  and thereby the </a:t>
                      </a:r>
                      <a:br>
                        <a:rPr lang="en-US" sz="2000" b="1" dirty="0">
                          <a:solidFill>
                            <a:srgbClr val="FFFF00"/>
                          </a:solidFill>
                        </a:rPr>
                      </a:br>
                      <a:r>
                        <a:rPr lang="en-US" sz="2000" b="1" dirty="0">
                          <a:solidFill>
                            <a:srgbClr val="FFFF00"/>
                          </a:solidFill>
                        </a:rPr>
                        <a:t> aggregate demand for goods and services</a:t>
                      </a:r>
                      <a:r>
                        <a:rPr lang="en-US" sz="2000" b="1" baseline="0" dirty="0">
                          <a:solidFill>
                            <a:srgbClr val="FFFF00"/>
                          </a:solidFill>
                        </a:rPr>
                        <a:t> </a:t>
                      </a:r>
                      <a:r>
                        <a:rPr lang="en-US" sz="2000" b="1" dirty="0">
                          <a:solidFill>
                            <a:srgbClr val="FFFF00"/>
                          </a:solidFill>
                        </a:rPr>
                        <a:t> </a:t>
                      </a:r>
                    </a:p>
                    <a:p>
                      <a:pPr marL="342900" indent="-342900" algn="l">
                        <a:buClr>
                          <a:srgbClr val="FF0000"/>
                        </a:buClr>
                        <a:buFont typeface="Arial" pitchFamily="34" charset="0"/>
                        <a:buChar char="•"/>
                      </a:pPr>
                      <a:r>
                        <a:rPr lang="en-US" sz="2000" b="1" baseline="0" dirty="0">
                          <a:solidFill>
                            <a:srgbClr val="FFFF00"/>
                          </a:solidFill>
                        </a:rPr>
                        <a:t> It is raised to fight recession and control inflation. </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2"/>
                  </a:ext>
                </a:extLst>
              </a:tr>
              <a:tr h="1079281">
                <a:tc>
                  <a:txBody>
                    <a:bodyPr/>
                    <a:lstStyle/>
                    <a:p>
                      <a:pPr marL="0" indent="0" algn="l">
                        <a:buFont typeface="Arial" pitchFamily="34" charset="0"/>
                        <a:buNone/>
                      </a:pPr>
                      <a:r>
                        <a:rPr lang="en-US" sz="2000" b="1" dirty="0">
                          <a:solidFill>
                            <a:srgbClr val="FFFF00"/>
                          </a:solidFill>
                        </a:rPr>
                        <a:t> Public Debt</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tc>
                  <a:txBody>
                    <a:bodyPr/>
                    <a:lstStyle/>
                    <a:p>
                      <a:pPr marL="342900" indent="-342900" algn="l">
                        <a:buClr>
                          <a:srgbClr val="FF0000"/>
                        </a:buClr>
                        <a:buFont typeface="Arial" pitchFamily="34" charset="0"/>
                        <a:buChar char="•"/>
                      </a:pPr>
                      <a:r>
                        <a:rPr lang="en-US" sz="2000" b="1" dirty="0">
                          <a:solidFill>
                            <a:srgbClr val="FFFF00"/>
                          </a:solidFill>
                        </a:rPr>
                        <a:t> When the Government borrows by</a:t>
                      </a:r>
                      <a:r>
                        <a:rPr lang="en-US" sz="2000" b="1" baseline="0" dirty="0">
                          <a:solidFill>
                            <a:srgbClr val="FFFF00"/>
                          </a:solidFill>
                        </a:rPr>
                        <a:t> floating a loan, there is   </a:t>
                      </a:r>
                      <a:br>
                        <a:rPr lang="en-US" sz="2000" b="1" baseline="0" dirty="0">
                          <a:solidFill>
                            <a:srgbClr val="FFFF00"/>
                          </a:solidFill>
                        </a:rPr>
                      </a:br>
                      <a:r>
                        <a:rPr lang="en-US" sz="2000" b="1" baseline="0" dirty="0">
                          <a:solidFill>
                            <a:srgbClr val="FFFF00"/>
                          </a:solidFill>
                        </a:rPr>
                        <a:t> transfer of funds from the public to the Government. </a:t>
                      </a:r>
                    </a:p>
                    <a:p>
                      <a:pPr marL="342900" indent="-342900" algn="l">
                        <a:buClr>
                          <a:srgbClr val="FF0000"/>
                        </a:buClr>
                        <a:buFont typeface="Arial" pitchFamily="34" charset="0"/>
                        <a:buChar char="•"/>
                      </a:pPr>
                      <a:r>
                        <a:rPr lang="en-US" sz="2000" b="1" dirty="0">
                          <a:solidFill>
                            <a:srgbClr val="FFFF00"/>
                          </a:solidFill>
                        </a:rPr>
                        <a:t> At the time of interest Payment</a:t>
                      </a:r>
                      <a:r>
                        <a:rPr lang="en-US" sz="2000" b="1" baseline="0" dirty="0">
                          <a:solidFill>
                            <a:srgbClr val="FFFF00"/>
                          </a:solidFill>
                        </a:rPr>
                        <a:t> and repayment of Public debt </a:t>
                      </a:r>
                      <a:br>
                        <a:rPr lang="en-US" sz="2000" b="1" baseline="0" dirty="0">
                          <a:solidFill>
                            <a:srgbClr val="FFFF00"/>
                          </a:solidFill>
                        </a:rPr>
                      </a:br>
                      <a:r>
                        <a:rPr lang="en-US" sz="2000" b="1" baseline="0" dirty="0">
                          <a:solidFill>
                            <a:srgbClr val="FFFF00"/>
                          </a:solidFill>
                        </a:rPr>
                        <a:t> funds are transferred from Government to Public</a:t>
                      </a:r>
                      <a:endParaRPr lang="en-US" sz="2000" b="1" dirty="0">
                        <a:solidFill>
                          <a:srgbClr val="FFFF00"/>
                        </a:solidFill>
                        <a:latin typeface="+mj-lt"/>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w="25400" h="25400" prst="angle"/>
                      <a:lightRig rig="flood" dir="t"/>
                    </a:cell3D>
                  </a:tcPr>
                </a:tc>
                <a:extLst>
                  <a:ext uri="{0D108BD9-81ED-4DB2-BD59-A6C34878D82A}">
                    <a16:rowId xmlns:a16="http://schemas.microsoft.com/office/drawing/2014/main" val="10003"/>
                  </a:ext>
                </a:extLst>
              </a:tr>
            </a:tbl>
          </a:graphicData>
        </a:graphic>
      </p:graphicFrame>
      <p:sp>
        <p:nvSpPr>
          <p:cNvPr id="5" name="Right Arrow 4"/>
          <p:cNvSpPr/>
          <p:nvPr/>
        </p:nvSpPr>
        <p:spPr>
          <a:xfrm>
            <a:off x="-76200"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1501140181"/>
      </p:ext>
    </p:extLst>
  </p:cSld>
  <p:clrMapOvr>
    <a:masterClrMapping/>
  </p:clrMapOvr>
  <mc:AlternateContent xmlns:mc="http://schemas.openxmlformats.org/markup-compatibility/2006" xmlns:p14="http://schemas.microsoft.com/office/powerpoint/2010/main">
    <mc:Choice Requires="p14">
      <p:transition spd="slow" p14:dur="2000" advTm="106033"/>
    </mc:Choice>
    <mc:Fallback xmlns="">
      <p:transition spd="slow" advTm="10603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circle(in)">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2176" y="228600"/>
            <a:ext cx="9298224" cy="6203010"/>
          </a:xfrm>
          <a:prstGeom prst="rect">
            <a:avLst/>
          </a:prstGeom>
          <a:noFill/>
          <a:ln>
            <a:noFill/>
          </a:ln>
          <a:effectLst>
            <a:glow rad="228600">
              <a:schemeClr val="accent1">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806920249"/>
      </p:ext>
    </p:extLst>
  </p:cSld>
  <p:clrMapOvr>
    <a:masterClrMapping/>
  </p:clrMapOvr>
  <mc:AlternateContent xmlns:mc="http://schemas.openxmlformats.org/markup-compatibility/2006" xmlns:p14="http://schemas.microsoft.com/office/powerpoint/2010/main">
    <mc:Choice Requires="p14">
      <p:transition spd="slow" p14:dur="2000" advTm="54231"/>
    </mc:Choice>
    <mc:Fallback xmlns="">
      <p:transition spd="slow" advTm="542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2000"/>
                                        <p:tgtEl>
                                          <p:spTgt spid="10242"/>
                                        </p:tgtEl>
                                      </p:cBhvr>
                                    </p:animEffect>
                                    <p:anim calcmode="lin" valueType="num">
                                      <p:cBhvr>
                                        <p:cTn id="8" dur="2000" fill="hold"/>
                                        <p:tgtEl>
                                          <p:spTgt spid="10242"/>
                                        </p:tgtEl>
                                        <p:attrNameLst>
                                          <p:attrName>style.rotation</p:attrName>
                                        </p:attrNameLst>
                                      </p:cBhvr>
                                      <p:tavLst>
                                        <p:tav tm="0">
                                          <p:val>
                                            <p:fltVal val="720"/>
                                          </p:val>
                                        </p:tav>
                                        <p:tav tm="100000">
                                          <p:val>
                                            <p:fltVal val="0"/>
                                          </p:val>
                                        </p:tav>
                                      </p:tavLst>
                                    </p:anim>
                                    <p:anim calcmode="lin" valueType="num">
                                      <p:cBhvr>
                                        <p:cTn id="9" dur="2000" fill="hold"/>
                                        <p:tgtEl>
                                          <p:spTgt spid="10242"/>
                                        </p:tgtEl>
                                        <p:attrNameLst>
                                          <p:attrName>ppt_h</p:attrName>
                                        </p:attrNameLst>
                                      </p:cBhvr>
                                      <p:tavLst>
                                        <p:tav tm="0">
                                          <p:val>
                                            <p:fltVal val="0"/>
                                          </p:val>
                                        </p:tav>
                                        <p:tav tm="100000">
                                          <p:val>
                                            <p:strVal val="#ppt_h"/>
                                          </p:val>
                                        </p:tav>
                                      </p:tavLst>
                                    </p:anim>
                                    <p:anim calcmode="lin" valueType="num">
                                      <p:cBhvr>
                                        <p:cTn id="10" dur="2000" fill="hold"/>
                                        <p:tgtEl>
                                          <p:spTgt spid="1024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00" y="152399"/>
            <a:ext cx="6934199" cy="914401"/>
          </a:xfrm>
        </p:spPr>
        <p:txBody>
          <a:bodyPr/>
          <a:lstStyle/>
          <a:p>
            <a:r>
              <a:rPr lang="en-US" b="1" dirty="0">
                <a:ln w="3175" cmpd="sng">
                  <a:solidFill>
                    <a:srgbClr val="FF0000"/>
                  </a:solidFill>
                </a:ln>
                <a:latin typeface="Algerian" pitchFamily="82" charset="0"/>
              </a:rPr>
              <a:t>Objectives of Fiscal Policy</a:t>
            </a:r>
          </a:p>
        </p:txBody>
      </p:sp>
      <p:sp>
        <p:nvSpPr>
          <p:cNvPr id="3" name="Content Placeholder 2"/>
          <p:cNvSpPr>
            <a:spLocks noGrp="1"/>
          </p:cNvSpPr>
          <p:nvPr>
            <p:ph idx="1"/>
          </p:nvPr>
        </p:nvSpPr>
        <p:spPr>
          <a:xfrm>
            <a:off x="1371601" y="1219200"/>
            <a:ext cx="5562599" cy="4711828"/>
          </a:xfrm>
        </p:spPr>
        <p:txBody>
          <a:bodyPr>
            <a:noAutofit/>
          </a:bodyPr>
          <a:lstStyle/>
          <a:p>
            <a:pPr>
              <a:buClr>
                <a:srgbClr val="FF0000"/>
              </a:buClr>
              <a:buFont typeface="Wingdings" pitchFamily="2" charset="2"/>
              <a:buChar char="ü"/>
            </a:pPr>
            <a:r>
              <a:rPr lang="en-US" sz="2800" b="1" dirty="0">
                <a:solidFill>
                  <a:srgbClr val="FFFF00"/>
                </a:solidFill>
                <a:latin typeface="+mj-lt"/>
              </a:rPr>
              <a:t>    Full Employment </a:t>
            </a:r>
          </a:p>
          <a:p>
            <a:pPr>
              <a:buClr>
                <a:srgbClr val="FF0000"/>
              </a:buClr>
              <a:buFont typeface="Wingdings" pitchFamily="2" charset="2"/>
              <a:buChar char="ü"/>
            </a:pPr>
            <a:r>
              <a:rPr lang="en-US" sz="2800" b="1" dirty="0">
                <a:solidFill>
                  <a:srgbClr val="FFFF00"/>
                </a:solidFill>
                <a:latin typeface="+mj-lt"/>
              </a:rPr>
              <a:t>     Price Stability </a:t>
            </a:r>
          </a:p>
          <a:p>
            <a:pPr>
              <a:buClr>
                <a:srgbClr val="FF0000"/>
              </a:buClr>
              <a:buFont typeface="Wingdings" pitchFamily="2" charset="2"/>
              <a:buChar char="ü"/>
            </a:pPr>
            <a:r>
              <a:rPr lang="en-US" sz="2800" b="1" dirty="0">
                <a:solidFill>
                  <a:srgbClr val="FFFF00"/>
                </a:solidFill>
                <a:latin typeface="+mj-lt"/>
              </a:rPr>
              <a:t>    Economic Growth </a:t>
            </a:r>
          </a:p>
          <a:p>
            <a:pPr>
              <a:buClr>
                <a:srgbClr val="FF0000"/>
              </a:buClr>
              <a:buFont typeface="Wingdings" pitchFamily="2" charset="2"/>
              <a:buChar char="ü"/>
            </a:pPr>
            <a:r>
              <a:rPr lang="en-US" sz="2800" b="1" dirty="0">
                <a:solidFill>
                  <a:srgbClr val="FFFF00"/>
                </a:solidFill>
                <a:latin typeface="+mj-lt"/>
              </a:rPr>
              <a:t>     Equitable distribution </a:t>
            </a:r>
          </a:p>
          <a:p>
            <a:pPr>
              <a:buClr>
                <a:srgbClr val="FF0000"/>
              </a:buClr>
              <a:buFont typeface="Wingdings" pitchFamily="2" charset="2"/>
              <a:buChar char="ü"/>
            </a:pPr>
            <a:r>
              <a:rPr lang="en-US" sz="2800" b="1" dirty="0">
                <a:solidFill>
                  <a:srgbClr val="FFFF00"/>
                </a:solidFill>
                <a:latin typeface="+mj-lt"/>
              </a:rPr>
              <a:t>     External stability </a:t>
            </a:r>
          </a:p>
          <a:p>
            <a:pPr>
              <a:buClr>
                <a:srgbClr val="FF0000"/>
              </a:buClr>
              <a:buFont typeface="Wingdings" pitchFamily="2" charset="2"/>
              <a:buChar char="ü"/>
            </a:pPr>
            <a:r>
              <a:rPr lang="en-US" sz="2800" b="1" dirty="0">
                <a:solidFill>
                  <a:srgbClr val="FFFF00"/>
                </a:solidFill>
                <a:latin typeface="+mj-lt"/>
              </a:rPr>
              <a:t>     Capital formation </a:t>
            </a:r>
          </a:p>
          <a:p>
            <a:pPr>
              <a:buClr>
                <a:srgbClr val="FF0000"/>
              </a:buClr>
              <a:buFont typeface="Wingdings" pitchFamily="2" charset="2"/>
              <a:buChar char="ü"/>
            </a:pPr>
            <a:r>
              <a:rPr lang="en-US" sz="2800" b="1" dirty="0">
                <a:solidFill>
                  <a:srgbClr val="FFFF00"/>
                </a:solidFill>
                <a:latin typeface="+mj-lt"/>
              </a:rPr>
              <a:t>     Regional balance </a:t>
            </a:r>
          </a:p>
        </p:txBody>
      </p:sp>
      <p:sp>
        <p:nvSpPr>
          <p:cNvPr id="4" name="Right Arrow 3"/>
          <p:cNvSpPr/>
          <p:nvPr/>
        </p:nvSpPr>
        <p:spPr>
          <a:xfrm>
            <a:off x="-34584" y="381000"/>
            <a:ext cx="1253784" cy="609600"/>
          </a:xfrm>
          <a:prstGeom prst="rightArrow">
            <a:avLst/>
          </a:prstGeom>
          <a:gradFill flip="none" rotWithShape="1">
            <a:gsLst>
              <a:gs pos="0">
                <a:schemeClr val="bg2">
                  <a:lumMod val="40000"/>
                  <a:lumOff val="60000"/>
                  <a:shade val="30000"/>
                  <a:satMod val="115000"/>
                </a:schemeClr>
              </a:gs>
              <a:gs pos="50000">
                <a:schemeClr val="bg2">
                  <a:lumMod val="40000"/>
                  <a:lumOff val="60000"/>
                  <a:shade val="67500"/>
                  <a:satMod val="115000"/>
                </a:schemeClr>
              </a:gs>
              <a:gs pos="100000">
                <a:schemeClr val="bg2">
                  <a:lumMod val="40000"/>
                  <a:lumOff val="60000"/>
                  <a:shade val="100000"/>
                  <a:satMod val="115000"/>
                </a:schemeClr>
              </a:gs>
            </a:gsLst>
            <a:path path="circle">
              <a:fillToRect l="50000" t="50000" r="50000" b="50000"/>
            </a:path>
            <a:tileRect/>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1219200"/>
            <a:ext cx="4067175" cy="47118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685120358"/>
      </p:ext>
    </p:extLst>
  </p:cSld>
  <p:clrMapOvr>
    <a:masterClrMapping/>
  </p:clrMapOvr>
  <mc:AlternateContent xmlns:mc="http://schemas.openxmlformats.org/markup-compatibility/2006" xmlns:p14="http://schemas.microsoft.com/office/powerpoint/2010/main">
    <mc:Choice Requires="p14">
      <p:transition spd="slow" p14:dur="2000" advTm="32007"/>
    </mc:Choice>
    <mc:Fallback xmlns="">
      <p:transition spd="slow" advTm="320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par>
                          <p:cTn id="15" fill="hold">
                            <p:stCondLst>
                              <p:cond delay="2000"/>
                            </p:stCondLst>
                            <p:childTnLst>
                              <p:par>
                                <p:cTn id="16" presetID="22" presetClass="entr" presetSubtype="4" fill="hold" grpId="0" nodeType="afterEffect">
                                  <p:stCondLst>
                                    <p:cond delay="50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wipe(down)">
                                      <p:cBhvr>
                                        <p:cTn id="18" dur="1000"/>
                                        <p:tgtEl>
                                          <p:spTgt spid="3">
                                            <p:txEl>
                                              <p:pRg st="0" end="0"/>
                                            </p:txEl>
                                          </p:spTgt>
                                        </p:tgtEl>
                                      </p:cBhvr>
                                    </p:animEffect>
                                  </p:childTnLst>
                                </p:cTn>
                              </p:par>
                            </p:childTnLst>
                          </p:cTn>
                        </p:par>
                        <p:par>
                          <p:cTn id="19" fill="hold">
                            <p:stCondLst>
                              <p:cond delay="3500"/>
                            </p:stCondLst>
                            <p:childTnLst>
                              <p:par>
                                <p:cTn id="20" presetID="22" presetClass="entr" presetSubtype="4" fill="hold" grpId="0" nodeType="afterEffect">
                                  <p:stCondLst>
                                    <p:cond delay="50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1000"/>
                                        <p:tgtEl>
                                          <p:spTgt spid="3">
                                            <p:txEl>
                                              <p:pRg st="1" end="1"/>
                                            </p:txEl>
                                          </p:spTgt>
                                        </p:tgtEl>
                                      </p:cBhvr>
                                    </p:animEffect>
                                  </p:childTnLst>
                                </p:cTn>
                              </p:par>
                            </p:childTnLst>
                          </p:cTn>
                        </p:par>
                        <p:par>
                          <p:cTn id="23" fill="hold">
                            <p:stCondLst>
                              <p:cond delay="5000"/>
                            </p:stCondLst>
                            <p:childTnLst>
                              <p:par>
                                <p:cTn id="24" presetID="22" presetClass="entr" presetSubtype="4" fill="hold" grpId="0" nodeType="afterEffect">
                                  <p:stCondLst>
                                    <p:cond delay="50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wipe(down)">
                                      <p:cBhvr>
                                        <p:cTn id="26" dur="1000"/>
                                        <p:tgtEl>
                                          <p:spTgt spid="3">
                                            <p:txEl>
                                              <p:pRg st="2" end="2"/>
                                            </p:txEl>
                                          </p:spTgt>
                                        </p:tgtEl>
                                      </p:cBhvr>
                                    </p:animEffect>
                                  </p:childTnLst>
                                </p:cTn>
                              </p:par>
                            </p:childTnLst>
                          </p:cTn>
                        </p:par>
                        <p:par>
                          <p:cTn id="27" fill="hold">
                            <p:stCondLst>
                              <p:cond delay="6500"/>
                            </p:stCondLst>
                            <p:childTnLst>
                              <p:par>
                                <p:cTn id="28" presetID="22" presetClass="entr" presetSubtype="4" fill="hold" grpId="0" nodeType="afterEffect">
                                  <p:stCondLst>
                                    <p:cond delay="50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wipe(down)">
                                      <p:cBhvr>
                                        <p:cTn id="30" dur="1000"/>
                                        <p:tgtEl>
                                          <p:spTgt spid="3">
                                            <p:txEl>
                                              <p:pRg st="3" end="3"/>
                                            </p:txEl>
                                          </p:spTgt>
                                        </p:tgtEl>
                                      </p:cBhvr>
                                    </p:animEffect>
                                  </p:childTnLst>
                                </p:cTn>
                              </p:par>
                            </p:childTnLst>
                          </p:cTn>
                        </p:par>
                        <p:par>
                          <p:cTn id="31" fill="hold">
                            <p:stCondLst>
                              <p:cond delay="8000"/>
                            </p:stCondLst>
                            <p:childTnLst>
                              <p:par>
                                <p:cTn id="32" presetID="22" presetClass="entr" presetSubtype="4" fill="hold" grpId="0" nodeType="afterEffect">
                                  <p:stCondLst>
                                    <p:cond delay="50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wipe(down)">
                                      <p:cBhvr>
                                        <p:cTn id="34" dur="1000"/>
                                        <p:tgtEl>
                                          <p:spTgt spid="3">
                                            <p:txEl>
                                              <p:pRg st="4" end="4"/>
                                            </p:txEl>
                                          </p:spTgt>
                                        </p:tgtEl>
                                      </p:cBhvr>
                                    </p:animEffect>
                                  </p:childTnLst>
                                </p:cTn>
                              </p:par>
                            </p:childTnLst>
                          </p:cTn>
                        </p:par>
                        <p:par>
                          <p:cTn id="35" fill="hold">
                            <p:stCondLst>
                              <p:cond delay="9500"/>
                            </p:stCondLst>
                            <p:childTnLst>
                              <p:par>
                                <p:cTn id="36" presetID="22" presetClass="entr" presetSubtype="4" fill="hold" grpId="0" nodeType="afterEffect">
                                  <p:stCondLst>
                                    <p:cond delay="50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wipe(down)">
                                      <p:cBhvr>
                                        <p:cTn id="38" dur="1000"/>
                                        <p:tgtEl>
                                          <p:spTgt spid="3">
                                            <p:txEl>
                                              <p:pRg st="5" end="5"/>
                                            </p:txEl>
                                          </p:spTgt>
                                        </p:tgtEl>
                                      </p:cBhvr>
                                    </p:animEffect>
                                  </p:childTnLst>
                                </p:cTn>
                              </p:par>
                            </p:childTnLst>
                          </p:cTn>
                        </p:par>
                        <p:par>
                          <p:cTn id="39" fill="hold">
                            <p:stCondLst>
                              <p:cond delay="11000"/>
                            </p:stCondLst>
                            <p:childTnLst>
                              <p:par>
                                <p:cTn id="40" presetID="22" presetClass="entr" presetSubtype="4" fill="hold" grpId="0" nodeType="afterEffect">
                                  <p:stCondLst>
                                    <p:cond delay="50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wipe(down)">
                                      <p:cBhvr>
                                        <p:cTn id="42" dur="1000"/>
                                        <p:tgtEl>
                                          <p:spTgt spid="3">
                                            <p:txEl>
                                              <p:pRg st="6" end="6"/>
                                            </p:txEl>
                                          </p:spTgt>
                                        </p:tgtEl>
                                      </p:cBhvr>
                                    </p:animEffect>
                                  </p:childTnLst>
                                </p:cTn>
                              </p:par>
                              <p:par>
                                <p:cTn id="43" presetID="25" presetClass="entr" presetSubtype="0" fill="hold" nodeType="withEffect">
                                  <p:stCondLst>
                                    <p:cond delay="500"/>
                                  </p:stCondLst>
                                  <p:childTnLst>
                                    <p:set>
                                      <p:cBhvr>
                                        <p:cTn id="44" dur="1" fill="hold">
                                          <p:stCondLst>
                                            <p:cond delay="0"/>
                                          </p:stCondLst>
                                        </p:cTn>
                                        <p:tgtEl>
                                          <p:spTgt spid="11266"/>
                                        </p:tgtEl>
                                        <p:attrNameLst>
                                          <p:attrName>style.visibility</p:attrName>
                                        </p:attrNameLst>
                                      </p:cBhvr>
                                      <p:to>
                                        <p:strVal val="visible"/>
                                      </p:to>
                                    </p:set>
                                    <p:anim calcmode="lin" valueType="num">
                                      <p:cBhvr>
                                        <p:cTn id="45" dur="500" decel="50000" fill="hold">
                                          <p:stCondLst>
                                            <p:cond delay="0"/>
                                          </p:stCondLst>
                                        </p:cTn>
                                        <p:tgtEl>
                                          <p:spTgt spid="11266"/>
                                        </p:tgtEl>
                                        <p:attrNameLst>
                                          <p:attrName>style.rotation</p:attrName>
                                        </p:attrNameLst>
                                      </p:cBhvr>
                                      <p:tavLst>
                                        <p:tav tm="0">
                                          <p:val>
                                            <p:fltVal val="-90"/>
                                          </p:val>
                                        </p:tav>
                                        <p:tav tm="100000">
                                          <p:val>
                                            <p:fltVal val="0"/>
                                          </p:val>
                                        </p:tav>
                                      </p:tavLst>
                                    </p:anim>
                                    <p:anim calcmode="lin" valueType="num">
                                      <p:cBhvr>
                                        <p:cTn id="46" dur="500" decel="50000" fill="hold">
                                          <p:stCondLst>
                                            <p:cond delay="0"/>
                                          </p:stCondLst>
                                        </p:cTn>
                                        <p:tgtEl>
                                          <p:spTgt spid="11266"/>
                                        </p:tgtEl>
                                        <p:attrNameLst>
                                          <p:attrName>ppt_w</p:attrName>
                                        </p:attrNameLst>
                                      </p:cBhvr>
                                      <p:tavLst>
                                        <p:tav tm="0">
                                          <p:val>
                                            <p:strVal val="#ppt_w"/>
                                          </p:val>
                                        </p:tav>
                                        <p:tav tm="100000">
                                          <p:val>
                                            <p:strVal val="#ppt_w*.05"/>
                                          </p:val>
                                        </p:tav>
                                      </p:tavLst>
                                    </p:anim>
                                    <p:anim calcmode="lin" valueType="num">
                                      <p:cBhvr>
                                        <p:cTn id="47" dur="500" accel="50000" fill="hold">
                                          <p:stCondLst>
                                            <p:cond delay="500"/>
                                          </p:stCondLst>
                                        </p:cTn>
                                        <p:tgtEl>
                                          <p:spTgt spid="11266"/>
                                        </p:tgtEl>
                                        <p:attrNameLst>
                                          <p:attrName>ppt_w</p:attrName>
                                        </p:attrNameLst>
                                      </p:cBhvr>
                                      <p:tavLst>
                                        <p:tav tm="0">
                                          <p:val>
                                            <p:strVal val="#ppt_w*.05"/>
                                          </p:val>
                                        </p:tav>
                                        <p:tav tm="100000">
                                          <p:val>
                                            <p:strVal val="#ppt_w"/>
                                          </p:val>
                                        </p:tav>
                                      </p:tavLst>
                                    </p:anim>
                                    <p:anim calcmode="lin" valueType="num">
                                      <p:cBhvr>
                                        <p:cTn id="48" dur="1000" fill="hold"/>
                                        <p:tgtEl>
                                          <p:spTgt spid="11266"/>
                                        </p:tgtEl>
                                        <p:attrNameLst>
                                          <p:attrName>ppt_h</p:attrName>
                                        </p:attrNameLst>
                                      </p:cBhvr>
                                      <p:tavLst>
                                        <p:tav tm="0">
                                          <p:val>
                                            <p:strVal val="#ppt_h"/>
                                          </p:val>
                                        </p:tav>
                                        <p:tav tm="100000">
                                          <p:val>
                                            <p:strVal val="#ppt_h"/>
                                          </p:val>
                                        </p:tav>
                                      </p:tavLst>
                                    </p:anim>
                                    <p:anim calcmode="lin" valueType="num">
                                      <p:cBhvr>
                                        <p:cTn id="49" dur="500" decel="50000" fill="hold">
                                          <p:stCondLst>
                                            <p:cond delay="0"/>
                                          </p:stCondLst>
                                        </p:cTn>
                                        <p:tgtEl>
                                          <p:spTgt spid="11266"/>
                                        </p:tgtEl>
                                        <p:attrNameLst>
                                          <p:attrName>ppt_x</p:attrName>
                                        </p:attrNameLst>
                                      </p:cBhvr>
                                      <p:tavLst>
                                        <p:tav tm="0">
                                          <p:val>
                                            <p:strVal val="#ppt_x+.4"/>
                                          </p:val>
                                        </p:tav>
                                        <p:tav tm="100000">
                                          <p:val>
                                            <p:strVal val="#ppt_x"/>
                                          </p:val>
                                        </p:tav>
                                      </p:tavLst>
                                    </p:anim>
                                    <p:anim calcmode="lin" valueType="num">
                                      <p:cBhvr>
                                        <p:cTn id="50" dur="500" decel="50000" fill="hold">
                                          <p:stCondLst>
                                            <p:cond delay="0"/>
                                          </p:stCondLst>
                                        </p:cTn>
                                        <p:tgtEl>
                                          <p:spTgt spid="11266"/>
                                        </p:tgtEl>
                                        <p:attrNameLst>
                                          <p:attrName>ppt_y</p:attrName>
                                        </p:attrNameLst>
                                      </p:cBhvr>
                                      <p:tavLst>
                                        <p:tav tm="0">
                                          <p:val>
                                            <p:strVal val="#ppt_y-.2"/>
                                          </p:val>
                                        </p:tav>
                                        <p:tav tm="100000">
                                          <p:val>
                                            <p:strVal val="#ppt_y+.1"/>
                                          </p:val>
                                        </p:tav>
                                      </p:tavLst>
                                    </p:anim>
                                    <p:anim calcmode="lin" valueType="num">
                                      <p:cBhvr>
                                        <p:cTn id="51" dur="500" accel="50000" fill="hold">
                                          <p:stCondLst>
                                            <p:cond delay="500"/>
                                          </p:stCondLst>
                                        </p:cTn>
                                        <p:tgtEl>
                                          <p:spTgt spid="11266"/>
                                        </p:tgtEl>
                                        <p:attrNameLst>
                                          <p:attrName>ppt_y</p:attrName>
                                        </p:attrNameLst>
                                      </p:cBhvr>
                                      <p:tavLst>
                                        <p:tav tm="0">
                                          <p:val>
                                            <p:strVal val="#ppt_y+.1"/>
                                          </p:val>
                                        </p:tav>
                                        <p:tav tm="100000">
                                          <p:val>
                                            <p:strVal val="#ppt_y"/>
                                          </p:val>
                                        </p:tav>
                                      </p:tavLst>
                                    </p:anim>
                                    <p:animEffect transition="in" filter="fade">
                                      <p:cBhvr>
                                        <p:cTn id="52" dur="1000" decel="50000">
                                          <p:stCondLst>
                                            <p:cond delay="0"/>
                                          </p:stCondLst>
                                        </p:cTn>
                                        <p:tgtEl>
                                          <p:spTgt spid="11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628836294"/>
              </p:ext>
            </p:extLst>
          </p:nvPr>
        </p:nvGraphicFramePr>
        <p:xfrm>
          <a:off x="279399" y="137160"/>
          <a:ext cx="11760201" cy="6568440"/>
        </p:xfrm>
        <a:graphic>
          <a:graphicData uri="http://schemas.openxmlformats.org/drawingml/2006/table">
            <a:tbl>
              <a:tblPr firstRow="1" bandRow="1">
                <a:tableStyleId>{BC89EF96-8CEA-46FF-86C4-4CE0E7609802}</a:tableStyleId>
              </a:tblPr>
              <a:tblGrid>
                <a:gridCol w="1155020">
                  <a:extLst>
                    <a:ext uri="{9D8B030D-6E8A-4147-A177-3AD203B41FA5}">
                      <a16:colId xmlns:a16="http://schemas.microsoft.com/office/drawing/2014/main" val="20000"/>
                    </a:ext>
                  </a:extLst>
                </a:gridCol>
                <a:gridCol w="2625045">
                  <a:extLst>
                    <a:ext uri="{9D8B030D-6E8A-4147-A177-3AD203B41FA5}">
                      <a16:colId xmlns:a16="http://schemas.microsoft.com/office/drawing/2014/main" val="20001"/>
                    </a:ext>
                  </a:extLst>
                </a:gridCol>
                <a:gridCol w="7980136">
                  <a:extLst>
                    <a:ext uri="{9D8B030D-6E8A-4147-A177-3AD203B41FA5}">
                      <a16:colId xmlns:a16="http://schemas.microsoft.com/office/drawing/2014/main" val="20002"/>
                    </a:ext>
                  </a:extLst>
                </a:gridCol>
              </a:tblGrid>
              <a:tr h="381000">
                <a:tc>
                  <a:txBody>
                    <a:bodyPr/>
                    <a:lstStyle/>
                    <a:p>
                      <a:pPr algn="ctr"/>
                      <a:r>
                        <a:rPr lang="en-US" sz="2400" b="1" dirty="0" err="1">
                          <a:solidFill>
                            <a:srgbClr val="FFFF00"/>
                          </a:solidFill>
                        </a:rPr>
                        <a:t>S.No</a:t>
                      </a:r>
                      <a:r>
                        <a:rPr lang="en-US" sz="2400" b="1" dirty="0">
                          <a:solidFill>
                            <a:srgbClr val="FFFF00"/>
                          </a:solidFill>
                        </a:rPr>
                        <a: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FFFF00"/>
                          </a:solidFill>
                        </a:rPr>
                        <a:t>Objectives</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dirty="0">
                          <a:solidFill>
                            <a:srgbClr val="FFFF00"/>
                          </a:solidFill>
                        </a:rPr>
                        <a:t>Descriptions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609600">
                <a:tc>
                  <a:txBody>
                    <a:bodyPr/>
                    <a:lstStyle/>
                    <a:p>
                      <a:pPr algn="ctr"/>
                      <a:r>
                        <a:rPr lang="en-US" sz="1600" b="1" dirty="0">
                          <a:solidFill>
                            <a:srgbClr val="FFFF00"/>
                          </a:solidFill>
                        </a:rPr>
                        <a:t>1.</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Full Employment</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the common objective in both developed &amp; developing countries </a:t>
                      </a:r>
                    </a:p>
                    <a:p>
                      <a:pPr algn="l">
                        <a:buFont typeface="Arial" charset="0"/>
                        <a:buChar char="•"/>
                      </a:pPr>
                      <a:r>
                        <a:rPr lang="en-US" sz="1600" b="1" dirty="0">
                          <a:solidFill>
                            <a:srgbClr val="FFFF00"/>
                          </a:solidFill>
                        </a:rPr>
                        <a:t>   It helps to create employment opportunities </a:t>
                      </a:r>
                    </a:p>
                    <a:p>
                      <a:pPr algn="l">
                        <a:buFont typeface="Arial" charset="0"/>
                        <a:buChar char="•"/>
                      </a:pPr>
                      <a:r>
                        <a:rPr lang="en-US" sz="1600" b="1" dirty="0">
                          <a:solidFill>
                            <a:srgbClr val="FFFF00"/>
                          </a:solidFill>
                        </a:rPr>
                        <a:t>   Rural employment </a:t>
                      </a:r>
                      <a:r>
                        <a:rPr lang="en-US" sz="1600" b="1" dirty="0" err="1">
                          <a:solidFill>
                            <a:srgbClr val="FFFF00"/>
                          </a:solidFill>
                        </a:rPr>
                        <a:t>programmes</a:t>
                      </a:r>
                      <a:r>
                        <a:rPr lang="en-US" sz="1600" b="1" dirty="0">
                          <a:solidFill>
                            <a:srgbClr val="FFFF00"/>
                          </a:solidFill>
                        </a:rPr>
                        <a:t> like  MGNREGS is aimed at employment generation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85800">
                <a:tc>
                  <a:txBody>
                    <a:bodyPr/>
                    <a:lstStyle/>
                    <a:p>
                      <a:pPr algn="ctr"/>
                      <a:r>
                        <a:rPr lang="en-US" sz="1600" b="1" dirty="0">
                          <a:solidFill>
                            <a:srgbClr val="FFFF00"/>
                          </a:solidFill>
                        </a:rPr>
                        <a:t>2.</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Price stability</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caused by mismatch between aggregate demand and aggregate</a:t>
                      </a:r>
                      <a:r>
                        <a:rPr lang="en-US" sz="1600" b="1" baseline="0" dirty="0">
                          <a:solidFill>
                            <a:srgbClr val="FFFF00"/>
                          </a:solidFill>
                        </a:rPr>
                        <a:t> supply </a:t>
                      </a:r>
                    </a:p>
                    <a:p>
                      <a:pPr algn="l">
                        <a:buFont typeface="Arial" charset="0"/>
                        <a:buChar char="•"/>
                      </a:pPr>
                      <a:r>
                        <a:rPr lang="en-US" sz="1600" b="1" baseline="0" dirty="0">
                          <a:solidFill>
                            <a:srgbClr val="FFFF00"/>
                          </a:solidFill>
                        </a:rPr>
                        <a:t>   Inflation is due to excess demand for goods. </a:t>
                      </a:r>
                    </a:p>
                    <a:p>
                      <a:pPr algn="l">
                        <a:buFont typeface="Arial" charset="0"/>
                        <a:buChar char="•"/>
                      </a:pPr>
                      <a:r>
                        <a:rPr lang="en-US" sz="1600" b="1" baseline="0" dirty="0">
                          <a:solidFill>
                            <a:srgbClr val="FFFF00"/>
                          </a:solidFill>
                        </a:rPr>
                        <a:t>   Taxation of income is the best  measure if excess demand is due to private spending. </a:t>
                      </a:r>
                    </a:p>
                    <a:p>
                      <a:pPr algn="l">
                        <a:buFont typeface="Arial" charset="0"/>
                        <a:buChar char="•"/>
                      </a:pPr>
                      <a:r>
                        <a:rPr lang="en-US" sz="1600" b="1" baseline="0" dirty="0">
                          <a:solidFill>
                            <a:srgbClr val="FFFF00"/>
                          </a:solidFill>
                        </a:rPr>
                        <a:t>   To fight depression the Government needs to increase its spending &amp; reduce taxation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94360">
                <a:tc>
                  <a:txBody>
                    <a:bodyPr/>
                    <a:lstStyle/>
                    <a:p>
                      <a:pPr algn="ctr"/>
                      <a:r>
                        <a:rPr lang="en-US" sz="1600" b="1" dirty="0">
                          <a:solidFill>
                            <a:srgbClr val="FFFF00"/>
                          </a:solidFill>
                        </a:rPr>
                        <a:t>3.</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Economic Growth</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used to increase the productive capacity of the economy </a:t>
                      </a:r>
                    </a:p>
                    <a:p>
                      <a:pPr algn="l">
                        <a:buFont typeface="Arial" charset="0"/>
                        <a:buChar char="•"/>
                      </a:pPr>
                      <a:r>
                        <a:rPr lang="en-US" sz="1600" b="1" dirty="0">
                          <a:solidFill>
                            <a:srgbClr val="FFFF00"/>
                          </a:solidFill>
                        </a:rPr>
                        <a:t>   Tax holidays and tax rebates for new industries stimulates investment </a:t>
                      </a:r>
                    </a:p>
                    <a:p>
                      <a:pPr algn="l">
                        <a:buFont typeface="Arial" charset="0"/>
                        <a:buChar char="•"/>
                      </a:pPr>
                      <a:r>
                        <a:rPr lang="en-US" sz="1600" b="1" dirty="0">
                          <a:solidFill>
                            <a:srgbClr val="FFFF00"/>
                          </a:solidFill>
                        </a:rPr>
                        <a:t>   Public sectors investments are to be increased to fill the gap left by private </a:t>
                      </a:r>
                      <a:r>
                        <a:rPr lang="en-US" sz="1600" b="1" baseline="0" dirty="0">
                          <a:solidFill>
                            <a:srgbClr val="FFFF00"/>
                          </a:solidFill>
                        </a:rPr>
                        <a:t> </a:t>
                      </a:r>
                      <a:r>
                        <a:rPr lang="en-US" sz="1600" b="1" dirty="0">
                          <a:solidFill>
                            <a:srgbClr val="FFFF00"/>
                          </a:solidFill>
                        </a:rPr>
                        <a:t>investment. </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94360">
                <a:tc>
                  <a:txBody>
                    <a:bodyPr/>
                    <a:lstStyle/>
                    <a:p>
                      <a:pPr algn="ctr"/>
                      <a:r>
                        <a:rPr lang="en-US" sz="1600" b="1" dirty="0">
                          <a:solidFill>
                            <a:srgbClr val="FFFF00"/>
                          </a:solidFill>
                        </a:rPr>
                        <a:t>4.</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Equitable distribution</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baseline="0" dirty="0">
                          <a:solidFill>
                            <a:srgbClr val="FFFF00"/>
                          </a:solidFill>
                        </a:rPr>
                        <a:t>    Progressive rates in taxation help to reduce the gap between rich and poor. </a:t>
                      </a:r>
                    </a:p>
                    <a:p>
                      <a:pPr algn="l">
                        <a:buFont typeface="Arial" charset="0"/>
                        <a:buChar char="•"/>
                      </a:pPr>
                      <a:r>
                        <a:rPr lang="en-US" sz="1600" b="1" baseline="0" dirty="0">
                          <a:solidFill>
                            <a:srgbClr val="FFFF00"/>
                          </a:solidFill>
                        </a:rPr>
                        <a:t>    Public expenditure through welfare schemes such as free education, noon meal for   </a:t>
                      </a:r>
                    </a:p>
                    <a:p>
                      <a:pPr algn="l">
                        <a:buFont typeface="Arial" charset="0"/>
                        <a:buNone/>
                      </a:pPr>
                      <a:r>
                        <a:rPr lang="en-US" sz="1600" b="1" baseline="0" dirty="0">
                          <a:solidFill>
                            <a:srgbClr val="FFFF00"/>
                          </a:solidFill>
                        </a:rPr>
                        <a:t>     school children and subsidies promote the living standard of people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685800">
                <a:tc>
                  <a:txBody>
                    <a:bodyPr/>
                    <a:lstStyle/>
                    <a:p>
                      <a:pPr algn="ctr"/>
                      <a:r>
                        <a:rPr lang="en-US" sz="1600" b="1" dirty="0">
                          <a:solidFill>
                            <a:srgbClr val="FFFF00"/>
                          </a:solidFill>
                        </a:rPr>
                        <a:t>5.</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Exchanges stability</a:t>
                      </a:r>
                      <a:r>
                        <a:rPr lang="en-US" sz="1600" b="1" baseline="0" dirty="0">
                          <a:solidFill>
                            <a:srgbClr val="FFFF00"/>
                          </a:solidFill>
                        </a:rPr>
                        <a:t>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Tax concession &amp; subsidy</a:t>
                      </a:r>
                      <a:r>
                        <a:rPr lang="en-US" sz="1600" b="1" baseline="0" dirty="0">
                          <a:solidFill>
                            <a:srgbClr val="FFFF00"/>
                          </a:solidFill>
                        </a:rPr>
                        <a:t> to export oriented units help to  boost exports</a:t>
                      </a:r>
                    </a:p>
                    <a:p>
                      <a:pPr algn="l">
                        <a:buFont typeface="Arial" charset="0"/>
                        <a:buChar char="•"/>
                      </a:pPr>
                      <a:r>
                        <a:rPr lang="en-US" sz="1600" b="1" baseline="0" dirty="0">
                          <a:solidFill>
                            <a:srgbClr val="FFFF00"/>
                          </a:solidFill>
                        </a:rPr>
                        <a:t>   Customs duty on import help to cut import bill </a:t>
                      </a:r>
                    </a:p>
                    <a:p>
                      <a:pPr algn="l">
                        <a:buFont typeface="Arial" charset="0"/>
                        <a:buChar char="•"/>
                      </a:pPr>
                      <a:r>
                        <a:rPr lang="en-US" sz="1600" b="1" baseline="0" dirty="0">
                          <a:solidFill>
                            <a:srgbClr val="FFFF00"/>
                          </a:solidFill>
                        </a:rPr>
                        <a:t>   The reduction in import duty on import enables reduction in cost and make the exports      </a:t>
                      </a:r>
                    </a:p>
                    <a:p>
                      <a:pPr algn="l">
                        <a:buFont typeface="Arial" charset="0"/>
                        <a:buNone/>
                      </a:pPr>
                      <a:r>
                        <a:rPr lang="en-US" sz="1600" b="1" baseline="0" dirty="0">
                          <a:solidFill>
                            <a:srgbClr val="FFFF00"/>
                          </a:solidFill>
                        </a:rPr>
                        <a:t>     competitive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685800">
                <a:tc>
                  <a:txBody>
                    <a:bodyPr/>
                    <a:lstStyle/>
                    <a:p>
                      <a:pPr algn="ctr"/>
                      <a:r>
                        <a:rPr lang="en-US" sz="1600" b="1" dirty="0">
                          <a:solidFill>
                            <a:srgbClr val="FFFF00"/>
                          </a:solidFill>
                        </a:rPr>
                        <a:t>6.</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Capital formation</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It is essential for economic development </a:t>
                      </a:r>
                    </a:p>
                    <a:p>
                      <a:pPr algn="l">
                        <a:buFont typeface="Arial" charset="0"/>
                        <a:buChar char="•"/>
                      </a:pPr>
                      <a:r>
                        <a:rPr lang="en-US" sz="1600" b="1" dirty="0">
                          <a:solidFill>
                            <a:srgbClr val="FFFF00"/>
                          </a:solidFill>
                        </a:rPr>
                        <a:t>    Tax relief, increase disposable  income,</a:t>
                      </a:r>
                      <a:r>
                        <a:rPr lang="en-US" sz="1600" b="1" baseline="0" dirty="0">
                          <a:solidFill>
                            <a:srgbClr val="FFFF00"/>
                          </a:solidFill>
                        </a:rPr>
                        <a:t> savings and thereby capital formation </a:t>
                      </a:r>
                    </a:p>
                    <a:p>
                      <a:pPr algn="l">
                        <a:buFont typeface="Arial" charset="0"/>
                        <a:buChar char="•"/>
                      </a:pPr>
                      <a:r>
                        <a:rPr lang="en-US" sz="1600" b="1" baseline="0" dirty="0">
                          <a:solidFill>
                            <a:srgbClr val="FFFF00"/>
                          </a:solidFill>
                        </a:rPr>
                        <a:t>    </a:t>
                      </a:r>
                      <a:r>
                        <a:rPr lang="en-US" sz="1600" b="1" baseline="0" dirty="0" err="1">
                          <a:solidFill>
                            <a:srgbClr val="FFFF00"/>
                          </a:solidFill>
                        </a:rPr>
                        <a:t>Govt</a:t>
                      </a:r>
                      <a:r>
                        <a:rPr lang="en-US" sz="1600" b="1" baseline="0" dirty="0">
                          <a:solidFill>
                            <a:srgbClr val="FFFF00"/>
                          </a:solidFill>
                        </a:rPr>
                        <a:t> expenditure on infra structure encourages private  investment.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685800">
                <a:tc>
                  <a:txBody>
                    <a:bodyPr/>
                    <a:lstStyle/>
                    <a:p>
                      <a:pPr algn="ctr"/>
                      <a:r>
                        <a:rPr lang="en-US" sz="1600" b="1" dirty="0">
                          <a:solidFill>
                            <a:srgbClr val="FFFF00"/>
                          </a:solidFill>
                        </a:rPr>
                        <a:t>7.</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600" b="1" dirty="0">
                          <a:solidFill>
                            <a:srgbClr val="FFFF00"/>
                          </a:solidFill>
                        </a:rPr>
                        <a:t>Regional balance</a:t>
                      </a: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buFont typeface="Arial" charset="0"/>
                        <a:buChar char="•"/>
                      </a:pPr>
                      <a:r>
                        <a:rPr lang="en-US" sz="1600" b="1" dirty="0">
                          <a:solidFill>
                            <a:srgbClr val="FFFF00"/>
                          </a:solidFill>
                        </a:rPr>
                        <a:t>    Fiscal incentives for industries help to narrow down regional imbalances. </a:t>
                      </a:r>
                    </a:p>
                    <a:p>
                      <a:pPr algn="l">
                        <a:buFont typeface="Arial" charset="0"/>
                        <a:buChar char="•"/>
                      </a:pPr>
                      <a:r>
                        <a:rPr lang="en-US" sz="1600" b="1" dirty="0">
                          <a:solidFill>
                            <a:srgbClr val="FFFF00"/>
                          </a:solidFill>
                        </a:rPr>
                        <a:t>    Public expenditure helps to start</a:t>
                      </a:r>
                      <a:r>
                        <a:rPr lang="en-US" sz="1600" b="1" baseline="0" dirty="0">
                          <a:solidFill>
                            <a:srgbClr val="FFFF00"/>
                          </a:solidFill>
                        </a:rPr>
                        <a:t> industrial estates in backward region and stimulates it </a:t>
                      </a:r>
                      <a:endParaRPr lang="en-US" sz="1600" b="1" dirty="0">
                        <a:solidFill>
                          <a:srgbClr val="FFFF00"/>
                        </a:solidFill>
                      </a:endParaRPr>
                    </a:p>
                  </a:txBody>
                  <a:tcPr marL="121920" marR="12192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462466749"/>
      </p:ext>
    </p:extLst>
  </p:cSld>
  <p:clrMapOvr>
    <a:masterClrMapping/>
  </p:clrMapOvr>
  <mc:AlternateContent xmlns:mc="http://schemas.openxmlformats.org/markup-compatibility/2006" xmlns:p14="http://schemas.microsoft.com/office/powerpoint/2010/main">
    <mc:Choice Requires="p14">
      <p:transition spd="slow" p14:dur="2000" advTm="287175"/>
    </mc:Choice>
    <mc:Fallback xmlns="">
      <p:transition spd="slow" advTm="28717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5775" y="-76200"/>
            <a:ext cx="10131425" cy="1456267"/>
          </a:xfrm>
        </p:spPr>
        <p:txBody>
          <a:bodyPr>
            <a:normAutofit/>
          </a:bodyPr>
          <a:lstStyle/>
          <a:p>
            <a:r>
              <a:rPr lang="en-US" sz="5400" b="1" dirty="0">
                <a:ln w="3175" cmpd="sng">
                  <a:solidFill>
                    <a:srgbClr val="FF0000"/>
                  </a:solidFill>
                </a:ln>
                <a:latin typeface="Algerian" pitchFamily="82" charset="0"/>
              </a:rPr>
              <a:t>Definition – Public Finance</a:t>
            </a:r>
            <a:endParaRPr lang="en-US" sz="5400" dirty="0"/>
          </a:p>
        </p:txBody>
      </p:sp>
      <p:sp>
        <p:nvSpPr>
          <p:cNvPr id="3" name="Content Placeholder 2"/>
          <p:cNvSpPr>
            <a:spLocks noGrp="1"/>
          </p:cNvSpPr>
          <p:nvPr>
            <p:ph idx="1"/>
          </p:nvPr>
        </p:nvSpPr>
        <p:spPr>
          <a:xfrm>
            <a:off x="-76200" y="1219200"/>
            <a:ext cx="10817225" cy="5029200"/>
          </a:xfrm>
        </p:spPr>
        <p:txBody>
          <a:bodyPr>
            <a:noAutofit/>
          </a:bodyPr>
          <a:lstStyle/>
          <a:p>
            <a:pPr lvl="1">
              <a:buNone/>
            </a:pPr>
            <a:endParaRPr lang="en-US" sz="3200" b="1" i="1" u="sng" dirty="0">
              <a:solidFill>
                <a:srgbClr val="FFFF00"/>
              </a:solidFill>
            </a:endParaRPr>
          </a:p>
          <a:p>
            <a:pPr lvl="1">
              <a:buNone/>
            </a:pPr>
            <a:r>
              <a:rPr lang="en-US" sz="3200" b="1" dirty="0">
                <a:solidFill>
                  <a:srgbClr val="FFFF00"/>
                </a:solidFill>
              </a:rPr>
              <a:t>				“Public Finance is one of those subjects that lie on the border line between Economics and Politics. It is concerned  with income and expenditure of Public authorities and with the adjustments of  one to the other”</a:t>
            </a:r>
          </a:p>
          <a:p>
            <a:pPr lvl="1">
              <a:buNone/>
            </a:pPr>
            <a:r>
              <a:rPr lang="en-US" sz="3200" b="1" dirty="0">
                <a:solidFill>
                  <a:srgbClr val="FFFF00"/>
                </a:solidFill>
              </a:rPr>
              <a:t>															            -   Huge Dalton</a:t>
            </a:r>
          </a:p>
          <a:p>
            <a:pPr lvl="1">
              <a:buNone/>
            </a:pPr>
            <a:endParaRPr lang="en-US" sz="3200" b="1" dirty="0">
              <a:solidFill>
                <a:srgbClr val="FFFF00"/>
              </a:solidFill>
            </a:endParaRPr>
          </a:p>
          <a:p>
            <a:pPr lvl="1">
              <a:buNone/>
            </a:pPr>
            <a:r>
              <a:rPr lang="en-US" sz="3200" b="1" dirty="0">
                <a:solidFill>
                  <a:srgbClr val="FFFF00"/>
                </a:solidFill>
              </a:rPr>
              <a:t>				“Public Finance is an investigation into the nature and principles of  the state revenue and expenditure”</a:t>
            </a:r>
          </a:p>
          <a:p>
            <a:pPr lvl="1">
              <a:buNone/>
            </a:pPr>
            <a:r>
              <a:rPr lang="en-US" sz="3200" b="1" dirty="0">
                <a:solidFill>
                  <a:srgbClr val="FFFF00"/>
                </a:solidFill>
              </a:rPr>
              <a:t>							  										  -   Adam Smith</a:t>
            </a:r>
          </a:p>
        </p:txBody>
      </p:sp>
      <p:sp>
        <p:nvSpPr>
          <p:cNvPr id="4" name="Right Arrow 3"/>
          <p:cNvSpPr/>
          <p:nvPr/>
        </p:nvSpPr>
        <p:spPr>
          <a:xfrm>
            <a:off x="0" y="381000"/>
            <a:ext cx="1143000" cy="457200"/>
          </a:xfrm>
          <a:prstGeom prst="rightArrow">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49465" y="2133600"/>
            <a:ext cx="1466335" cy="1957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668000" y="4572000"/>
            <a:ext cx="14478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11263587"/>
      </p:ext>
    </p:extLst>
  </p:cSld>
  <p:clrMapOvr>
    <a:masterClrMapping/>
  </p:clrMapOvr>
  <mc:AlternateContent xmlns:mc="http://schemas.openxmlformats.org/markup-compatibility/2006" xmlns:p14="http://schemas.microsoft.com/office/powerpoint/2010/main">
    <mc:Choice Requires="p14">
      <p:transition spd="slow" p14:dur="2000" advTm="74594"/>
    </mc:Choice>
    <mc:Fallback xmlns="">
      <p:transition spd="slow" advTm="745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4" dur="1000" fill="hold"/>
                                        <p:tgtEl>
                                          <p:spTgt spid="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circle(in)">
                                      <p:cBhvr>
                                        <p:cTn id="23" dur="2000"/>
                                        <p:tgtEl>
                                          <p:spTgt spid="3">
                                            <p:txEl>
                                              <p:pRg st="1" end="1"/>
                                            </p:txEl>
                                          </p:spTgt>
                                        </p:tgtEl>
                                      </p:cBhvr>
                                    </p:animEffect>
                                  </p:childTnLst>
                                </p:cTn>
                              </p:par>
                              <p:par>
                                <p:cTn id="24" presetID="6" presetClass="entr" presetSubtype="16" fill="hold" nodeType="with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par>
                                <p:cTn id="27" presetID="22" presetClass="entr" presetSubtype="4" fill="hold" nodeType="withEffect">
                                  <p:stCondLst>
                                    <p:cond delay="0"/>
                                  </p:stCondLst>
                                  <p:childTnLst>
                                    <p:set>
                                      <p:cBhvr>
                                        <p:cTn id="28" dur="1" fill="hold">
                                          <p:stCondLst>
                                            <p:cond delay="0"/>
                                          </p:stCondLst>
                                        </p:cTn>
                                        <p:tgtEl>
                                          <p:spTgt spid="4098"/>
                                        </p:tgtEl>
                                        <p:attrNameLst>
                                          <p:attrName>style.visibility</p:attrName>
                                        </p:attrNameLst>
                                      </p:cBhvr>
                                      <p:to>
                                        <p:strVal val="visible"/>
                                      </p:to>
                                    </p:set>
                                    <p:animEffect transition="in" filter="wipe(down)">
                                      <p:cBhvr>
                                        <p:cTn id="29" dur="500"/>
                                        <p:tgtEl>
                                          <p:spTgt spid="409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barn(inVertical)">
                                      <p:cBhvr>
                                        <p:cTn id="34" dur="500"/>
                                        <p:tgtEl>
                                          <p:spTgt spid="3">
                                            <p:txEl>
                                              <p:pRg st="4" end="4"/>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barn(inVertical)">
                                      <p:cBhvr>
                                        <p:cTn id="37" dur="500"/>
                                        <p:tgtEl>
                                          <p:spTgt spid="3">
                                            <p:txEl>
                                              <p:pRg st="5" end="5"/>
                                            </p:txEl>
                                          </p:spTgt>
                                        </p:tgtEl>
                                      </p:cBhvr>
                                    </p:animEffect>
                                  </p:childTnLst>
                                </p:cTn>
                              </p:par>
                              <p:par>
                                <p:cTn id="38" presetID="22" presetClass="entr" presetSubtype="4" fill="hold" nodeType="withEffect">
                                  <p:stCondLst>
                                    <p:cond delay="0"/>
                                  </p:stCondLst>
                                  <p:childTnLst>
                                    <p:set>
                                      <p:cBhvr>
                                        <p:cTn id="39" dur="1" fill="hold">
                                          <p:stCondLst>
                                            <p:cond delay="0"/>
                                          </p:stCondLst>
                                        </p:cTn>
                                        <p:tgtEl>
                                          <p:spTgt spid="4099"/>
                                        </p:tgtEl>
                                        <p:attrNameLst>
                                          <p:attrName>style.visibility</p:attrName>
                                        </p:attrNameLst>
                                      </p:cBhvr>
                                      <p:to>
                                        <p:strVal val="visible"/>
                                      </p:to>
                                    </p:set>
                                    <p:animEffect transition="in" filter="wipe(down)">
                                      <p:cBhvr>
                                        <p:cTn id="40"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5200" y="-76200"/>
            <a:ext cx="5715000" cy="1456267"/>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11500" b="1" cap="none" dirty="0">
                <a:ln w="11430">
                  <a:solidFill>
                    <a:srgbClr val="FF0000"/>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Conclusion</a:t>
            </a:r>
            <a:r>
              <a:rPr lang="en-US" sz="11500" b="1" cap="non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Chiller" pitchFamily="82" charset="0"/>
              </a:rPr>
              <a:t> </a:t>
            </a:r>
          </a:p>
        </p:txBody>
      </p:sp>
      <p:sp>
        <p:nvSpPr>
          <p:cNvPr id="3" name="Content Placeholder 2"/>
          <p:cNvSpPr>
            <a:spLocks noGrp="1"/>
          </p:cNvSpPr>
          <p:nvPr>
            <p:ph idx="1"/>
          </p:nvPr>
        </p:nvSpPr>
        <p:spPr>
          <a:xfrm>
            <a:off x="533400" y="2446867"/>
            <a:ext cx="11811000" cy="3649133"/>
          </a:xfrm>
        </p:spPr>
        <p:txBody>
          <a:bodyPr>
            <a:noAutofit/>
          </a:bodyPr>
          <a:lstStyle/>
          <a:p>
            <a:pPr>
              <a:buClr>
                <a:srgbClr val="FFFF00"/>
              </a:buClr>
              <a:buFont typeface="Wingdings" pitchFamily="2" charset="2"/>
              <a:buChar char="ü"/>
            </a:pPr>
            <a:r>
              <a:rPr lang="en-US" sz="3600" b="1" dirty="0">
                <a:solidFill>
                  <a:srgbClr val="00B050"/>
                </a:solidFill>
                <a:latin typeface="Chiller" pitchFamily="82" charset="0"/>
              </a:rPr>
              <a:t>  </a:t>
            </a:r>
            <a:r>
              <a:rPr lang="en-US" sz="3600" b="1" dirty="0">
                <a:ln>
                  <a:solidFill>
                    <a:srgbClr val="FFFF00"/>
                  </a:solidFill>
                </a:ln>
                <a:solidFill>
                  <a:srgbClr val="00B050"/>
                </a:solidFill>
                <a:latin typeface="Chiller" pitchFamily="82" charset="0"/>
              </a:rPr>
              <a:t>Revenue and expenditure of the centre, state and local Government.</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Public Revenue, Public expenditure. Public Debt, fiscal administration &amp; Fiscal     	 policy – Objectives &amp; function.</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Budget and its types</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Local bodies – establishment, function and source of income .</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Taxes – Types, need, evasion,  sources etc., </a:t>
            </a:r>
          </a:p>
          <a:p>
            <a:pPr>
              <a:buClr>
                <a:srgbClr val="FFFF00"/>
              </a:buClr>
              <a:buFont typeface="Wingdings" pitchFamily="2" charset="2"/>
              <a:buChar char="ü"/>
            </a:pPr>
            <a:r>
              <a:rPr lang="en-US" sz="3600" b="1" dirty="0">
                <a:ln>
                  <a:solidFill>
                    <a:srgbClr val="FFFF00"/>
                  </a:solidFill>
                </a:ln>
                <a:solidFill>
                  <a:srgbClr val="00B050"/>
                </a:solidFill>
                <a:latin typeface="Chiller" pitchFamily="82" charset="0"/>
              </a:rPr>
              <a:t>  There is a close association between government spending, private investment,  	   	 interest rate, consumption and income growth. </a:t>
            </a:r>
          </a:p>
          <a:p>
            <a:endParaRPr lang="en-US" sz="2800" b="1" dirty="0">
              <a:latin typeface="Chiller" pitchFamily="82" charset="0"/>
            </a:endParaRPr>
          </a:p>
        </p:txBody>
      </p:sp>
      <p:sp>
        <p:nvSpPr>
          <p:cNvPr id="4" name="Right Arrow 3"/>
          <p:cNvSpPr/>
          <p:nvPr/>
        </p:nvSpPr>
        <p:spPr>
          <a:xfrm>
            <a:off x="76200" y="457200"/>
            <a:ext cx="1253784" cy="609600"/>
          </a:xfrm>
          <a:prstGeom prst="rightArrow">
            <a:avLst/>
          </a:prstGeom>
          <a:gradFill>
            <a:gsLst>
              <a:gs pos="0">
                <a:srgbClr val="FF0000"/>
              </a:gs>
              <a:gs pos="82000">
                <a:srgbClr val="00B050"/>
              </a:gs>
              <a:gs pos="19000">
                <a:schemeClr val="bg2">
                  <a:lumMod val="40000"/>
                  <a:lumOff val="60000"/>
                </a:schemeClr>
              </a:gs>
              <a:gs pos="62000">
                <a:srgbClr val="FFFF00"/>
              </a:gs>
              <a:gs pos="41000">
                <a:schemeClr val="accent1">
                  <a:lumMod val="60000"/>
                  <a:lumOff val="40000"/>
                </a:schemeClr>
              </a:gs>
              <a:gs pos="100000">
                <a:schemeClr val="bg1"/>
              </a:gs>
            </a:gsLst>
            <a:lin ang="5400000" scaled="0"/>
          </a:gradFill>
          <a:ln>
            <a:solidFill>
              <a:srgbClr val="FF0000"/>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2000"/>
          </a:p>
        </p:txBody>
      </p:sp>
    </p:spTree>
    <p:custDataLst>
      <p:tags r:id="rId1"/>
    </p:custDataLst>
    <p:extLst>
      <p:ext uri="{BB962C8B-B14F-4D97-AF65-F5344CB8AC3E}">
        <p14:creationId xmlns:p14="http://schemas.microsoft.com/office/powerpoint/2010/main" val="3599231756"/>
      </p:ext>
    </p:extLst>
  </p:cSld>
  <p:clrMapOvr>
    <a:masterClrMapping/>
  </p:clrMapOvr>
  <mc:AlternateContent xmlns:mc="http://schemas.openxmlformats.org/markup-compatibility/2006" xmlns:p14="http://schemas.microsoft.com/office/powerpoint/2010/main">
    <mc:Choice Requires="p14">
      <p:transition spd="slow" p14:dur="2000" advTm="92144"/>
    </mc:Choice>
    <mc:Fallback xmlns="">
      <p:transition spd="slow" advTm="9214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8" presetClass="entr" presetSubtype="0" accel="50000" fill="hold" grpId="0" nodeType="clickEffect">
                                  <p:stCondLst>
                                    <p:cond delay="0"/>
                                  </p:stCondLst>
                                  <p:iterate type="lt">
                                    <p:tmPct val="50000"/>
                                  </p:iterate>
                                  <p:childTnLst>
                                    <p:set>
                                      <p:cBhvr>
                                        <p:cTn id="13" dur="1" fill="hold">
                                          <p:stCondLst>
                                            <p:cond delay="0"/>
                                          </p:stCondLst>
                                        </p:cTn>
                                        <p:tgtEl>
                                          <p:spTgt spid="2"/>
                                        </p:tgtEl>
                                        <p:attrNameLst>
                                          <p:attrName>style.visibility</p:attrName>
                                        </p:attrNameLst>
                                      </p:cBhvr>
                                      <p:to>
                                        <p:strVal val="visible"/>
                                      </p:to>
                                    </p:set>
                                    <p:set>
                                      <p:cBhvr>
                                        <p:cTn id="14" dur="455" fill="hold">
                                          <p:stCondLst>
                                            <p:cond delay="0"/>
                                          </p:stCondLst>
                                        </p:cTn>
                                        <p:tgtEl>
                                          <p:spTgt spid="2"/>
                                        </p:tgtEl>
                                        <p:attrNameLst>
                                          <p:attrName>style.rotation</p:attrName>
                                        </p:attrNameLst>
                                      </p:cBhvr>
                                      <p:to>
                                        <p:strVal val="-45.0"/>
                                      </p:to>
                                    </p:set>
                                    <p:anim calcmode="lin" valueType="num">
                                      <p:cBhvr>
                                        <p:cTn id="15" dur="455" fill="hold">
                                          <p:stCondLst>
                                            <p:cond delay="455"/>
                                          </p:stCondLst>
                                        </p:cTn>
                                        <p:tgtEl>
                                          <p:spTgt spid="2"/>
                                        </p:tgtEl>
                                        <p:attrNameLst>
                                          <p:attrName>style.rotation</p:attrName>
                                        </p:attrNameLst>
                                      </p:cBhvr>
                                      <p:tavLst>
                                        <p:tav tm="0">
                                          <p:val>
                                            <p:fltVal val="-45"/>
                                          </p:val>
                                        </p:tav>
                                        <p:tav tm="69900">
                                          <p:val>
                                            <p:fltVal val="45"/>
                                          </p:val>
                                        </p:tav>
                                        <p:tav tm="100000">
                                          <p:val>
                                            <p:fltVal val="0"/>
                                          </p:val>
                                        </p:tav>
                                      </p:tavLst>
                                    </p:anim>
                                    <p:anim calcmode="lin" valueType="num">
                                      <p:cBhvr>
                                        <p:cTn id="16" dur="455" fill="hold">
                                          <p:stCondLst>
                                            <p:cond delay="0"/>
                                          </p:stCondLst>
                                        </p:cTn>
                                        <p:tgtEl>
                                          <p:spTgt spid="2"/>
                                        </p:tgtEl>
                                        <p:attrNameLst>
                                          <p:attrName>ppt_y</p:attrName>
                                        </p:attrNameLst>
                                      </p:cBhvr>
                                      <p:tavLst>
                                        <p:tav tm="0">
                                          <p:val>
                                            <p:strVal val="#ppt_y-1"/>
                                          </p:val>
                                        </p:tav>
                                        <p:tav tm="100000">
                                          <p:val>
                                            <p:strVal val="#ppt_y-(0.354*#ppt_w-0.172*#ppt_h)"/>
                                          </p:val>
                                        </p:tav>
                                      </p:tavLst>
                                    </p:anim>
                                    <p:anim calcmode="lin" valueType="num">
                                      <p:cBhvr>
                                        <p:cTn id="17" dur="156" decel="50000" autoRev="1" fill="hold">
                                          <p:stCondLst>
                                            <p:cond delay="455"/>
                                          </p:stCondLst>
                                        </p:cTn>
                                        <p:tgtEl>
                                          <p:spTgt spid="2"/>
                                        </p:tgtEl>
                                        <p:attrNameLst>
                                          <p:attrName>ppt_y</p:attrName>
                                        </p:attrNameLst>
                                      </p:cBhvr>
                                      <p:tavLst>
                                        <p:tav tm="0">
                                          <p:val>
                                            <p:strVal val="#ppt_y-(0.354*#ppt_w-0.172*#ppt_h)"/>
                                          </p:val>
                                        </p:tav>
                                        <p:tav tm="100000">
                                          <p:val>
                                            <p:strVal val="#ppt_y-(0.354*#ppt_w-0.172*#ppt_h)-#ppt_h/2"/>
                                          </p:val>
                                        </p:tav>
                                      </p:tavLst>
                                    </p:anim>
                                    <p:anim calcmode="lin" valueType="num">
                                      <p:cBhvr>
                                        <p:cTn id="18" dur="136" fill="hold">
                                          <p:stCondLst>
                                            <p:cond delay="864"/>
                                          </p:stCondLst>
                                        </p:cTn>
                                        <p:tgtEl>
                                          <p:spTgt spid="2"/>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decel="50000" fill="hold">
                                          <p:stCondLst>
                                            <p:cond delay="0"/>
                                          </p:stCondLst>
                                        </p:cTn>
                                        <p:tgtEl>
                                          <p:spTgt spid="3">
                                            <p:txEl>
                                              <p:pRg st="0" end="0"/>
                                            </p:txEl>
                                          </p:spTgt>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3">
                                            <p:txEl>
                                              <p:pRg st="0" end="0"/>
                                            </p:txEl>
                                          </p:spTgt>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3">
                                            <p:txEl>
                                              <p:pRg st="0" end="0"/>
                                            </p:txEl>
                                          </p:spTgt>
                                        </p:tgtEl>
                                        <p:attrNameLst>
                                          <p:attrName>ppt_w</p:attrName>
                                        </p:attrNameLst>
                                      </p:cBhvr>
                                      <p:tavLst>
                                        <p:tav tm="0">
                                          <p:val>
                                            <p:strVal val="#ppt_w*.05"/>
                                          </p:val>
                                        </p:tav>
                                        <p:tav tm="100000">
                                          <p:val>
                                            <p:strVal val="#ppt_w"/>
                                          </p:val>
                                        </p:tav>
                                      </p:tavLst>
                                    </p:anim>
                                    <p:anim calcmode="lin" valueType="num">
                                      <p:cBhvr>
                                        <p:cTn id="26" dur="10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3">
                                            <p:txEl>
                                              <p:pRg st="0" end="0"/>
                                            </p:txEl>
                                          </p:spTgt>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3">
                                            <p:txEl>
                                              <p:pRg st="0" end="0"/>
                                            </p:txEl>
                                          </p:spTgt>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3">
                                            <p:txEl>
                                              <p:pRg st="0" end="0"/>
                                            </p:txEl>
                                          </p:spTgt>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3">
                                            <p:txEl>
                                              <p:pRg st="0" end="0"/>
                                            </p:txEl>
                                          </p:spTgt>
                                        </p:tgtEl>
                                      </p:cBhvr>
                                    </p:animEffect>
                                  </p:childTnLst>
                                </p:cTn>
                              </p:par>
                              <p:par>
                                <p:cTn id="31" presetID="25" presetClass="entr" presetSubtype="0" fill="hold" nodeType="with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 calcmode="lin" valueType="num">
                                      <p:cBhvr>
                                        <p:cTn id="33" dur="500" decel="50000" fill="hold">
                                          <p:stCondLst>
                                            <p:cond delay="0"/>
                                          </p:stCondLst>
                                        </p:cTn>
                                        <p:tgtEl>
                                          <p:spTgt spid="3">
                                            <p:txEl>
                                              <p:pRg st="1" end="1"/>
                                            </p:txEl>
                                          </p:spTgt>
                                        </p:tgtEl>
                                        <p:attrNameLst>
                                          <p:attrName>style.rotation</p:attrName>
                                        </p:attrNameLst>
                                      </p:cBhvr>
                                      <p:tavLst>
                                        <p:tav tm="0">
                                          <p:val>
                                            <p:fltVal val="-90"/>
                                          </p:val>
                                        </p:tav>
                                        <p:tav tm="100000">
                                          <p:val>
                                            <p:fltVal val="0"/>
                                          </p:val>
                                        </p:tav>
                                      </p:tavLst>
                                    </p:anim>
                                    <p:anim calcmode="lin" valueType="num">
                                      <p:cBhvr>
                                        <p:cTn id="34" dur="500" decel="50000" fill="hold">
                                          <p:stCondLst>
                                            <p:cond delay="0"/>
                                          </p:stCondLst>
                                        </p:cTn>
                                        <p:tgtEl>
                                          <p:spTgt spid="3">
                                            <p:txEl>
                                              <p:pRg st="1" end="1"/>
                                            </p:txEl>
                                          </p:spTgt>
                                        </p:tgtEl>
                                        <p:attrNameLst>
                                          <p:attrName>ppt_w</p:attrName>
                                        </p:attrNameLst>
                                      </p:cBhvr>
                                      <p:tavLst>
                                        <p:tav tm="0">
                                          <p:val>
                                            <p:strVal val="#ppt_w"/>
                                          </p:val>
                                        </p:tav>
                                        <p:tav tm="100000">
                                          <p:val>
                                            <p:strVal val="#ppt_w*.05"/>
                                          </p:val>
                                        </p:tav>
                                      </p:tavLst>
                                    </p:anim>
                                    <p:anim calcmode="lin" valueType="num">
                                      <p:cBhvr>
                                        <p:cTn id="35" dur="500" accel="50000" fill="hold">
                                          <p:stCondLst>
                                            <p:cond delay="500"/>
                                          </p:stCondLst>
                                        </p:cTn>
                                        <p:tgtEl>
                                          <p:spTgt spid="3">
                                            <p:txEl>
                                              <p:pRg st="1" end="1"/>
                                            </p:txEl>
                                          </p:spTgt>
                                        </p:tgtEl>
                                        <p:attrNameLst>
                                          <p:attrName>ppt_w</p:attrName>
                                        </p:attrNameLst>
                                      </p:cBhvr>
                                      <p:tavLst>
                                        <p:tav tm="0">
                                          <p:val>
                                            <p:strVal val="#ppt_w*.05"/>
                                          </p:val>
                                        </p:tav>
                                        <p:tav tm="100000">
                                          <p:val>
                                            <p:strVal val="#ppt_w"/>
                                          </p:val>
                                        </p:tav>
                                      </p:tavLst>
                                    </p:anim>
                                    <p:anim calcmode="lin" valueType="num">
                                      <p:cBhvr>
                                        <p:cTn id="36" dur="10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37" dur="500" decel="50000" fill="hold">
                                          <p:stCondLst>
                                            <p:cond delay="0"/>
                                          </p:stCondLst>
                                        </p:cTn>
                                        <p:tgtEl>
                                          <p:spTgt spid="3">
                                            <p:txEl>
                                              <p:pRg st="1" end="1"/>
                                            </p:txEl>
                                          </p:spTgt>
                                        </p:tgtEl>
                                        <p:attrNameLst>
                                          <p:attrName>ppt_x</p:attrName>
                                        </p:attrNameLst>
                                      </p:cBhvr>
                                      <p:tavLst>
                                        <p:tav tm="0">
                                          <p:val>
                                            <p:strVal val="#ppt_x+.4"/>
                                          </p:val>
                                        </p:tav>
                                        <p:tav tm="100000">
                                          <p:val>
                                            <p:strVal val="#ppt_x"/>
                                          </p:val>
                                        </p:tav>
                                      </p:tavLst>
                                    </p:anim>
                                    <p:anim calcmode="lin" valueType="num">
                                      <p:cBhvr>
                                        <p:cTn id="38" dur="500" decel="50000" fill="hold">
                                          <p:stCondLst>
                                            <p:cond delay="0"/>
                                          </p:stCondLst>
                                        </p:cTn>
                                        <p:tgtEl>
                                          <p:spTgt spid="3">
                                            <p:txEl>
                                              <p:pRg st="1" end="1"/>
                                            </p:txEl>
                                          </p:spTgt>
                                        </p:tgtEl>
                                        <p:attrNameLst>
                                          <p:attrName>ppt_y</p:attrName>
                                        </p:attrNameLst>
                                      </p:cBhvr>
                                      <p:tavLst>
                                        <p:tav tm="0">
                                          <p:val>
                                            <p:strVal val="#ppt_y-.2"/>
                                          </p:val>
                                        </p:tav>
                                        <p:tav tm="100000">
                                          <p:val>
                                            <p:strVal val="#ppt_y+.1"/>
                                          </p:val>
                                        </p:tav>
                                      </p:tavLst>
                                    </p:anim>
                                    <p:anim calcmode="lin" valueType="num">
                                      <p:cBhvr>
                                        <p:cTn id="39" dur="500" accel="50000" fill="hold">
                                          <p:stCondLst>
                                            <p:cond delay="500"/>
                                          </p:stCondLst>
                                        </p:cTn>
                                        <p:tgtEl>
                                          <p:spTgt spid="3">
                                            <p:txEl>
                                              <p:pRg st="1" end="1"/>
                                            </p:txEl>
                                          </p:spTgt>
                                        </p:tgtEl>
                                        <p:attrNameLst>
                                          <p:attrName>ppt_y</p:attrName>
                                        </p:attrNameLst>
                                      </p:cBhvr>
                                      <p:tavLst>
                                        <p:tav tm="0">
                                          <p:val>
                                            <p:strVal val="#ppt_y+.1"/>
                                          </p:val>
                                        </p:tav>
                                        <p:tav tm="100000">
                                          <p:val>
                                            <p:strVal val="#ppt_y"/>
                                          </p:val>
                                        </p:tav>
                                      </p:tavLst>
                                    </p:anim>
                                    <p:animEffect transition="in" filter="fade">
                                      <p:cBhvr>
                                        <p:cTn id="40" dur="1000" decel="50000">
                                          <p:stCondLst>
                                            <p:cond delay="0"/>
                                          </p:stCondLst>
                                        </p:cTn>
                                        <p:tgtEl>
                                          <p:spTgt spid="3">
                                            <p:txEl>
                                              <p:pRg st="1" end="1"/>
                                            </p:txEl>
                                          </p:spTgt>
                                        </p:tgtEl>
                                      </p:cBhvr>
                                    </p:animEffect>
                                  </p:childTnLst>
                                </p:cTn>
                              </p:par>
                              <p:par>
                                <p:cTn id="41" presetID="25" presetClass="entr" presetSubtype="0" fill="hold" nodeType="with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p:cTn id="43" dur="500" decel="50000" fill="hold">
                                          <p:stCondLst>
                                            <p:cond delay="0"/>
                                          </p:stCondLst>
                                        </p:cTn>
                                        <p:tgtEl>
                                          <p:spTgt spid="3">
                                            <p:txEl>
                                              <p:pRg st="2" end="2"/>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3">
                                            <p:txEl>
                                              <p:pRg st="2" end="2"/>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3">
                                            <p:txEl>
                                              <p:pRg st="2" end="2"/>
                                            </p:txEl>
                                          </p:spTgt>
                                        </p:tgtEl>
                                        <p:attrNameLst>
                                          <p:attrName>ppt_w</p:attrName>
                                        </p:attrNameLst>
                                      </p:cBhvr>
                                      <p:tavLst>
                                        <p:tav tm="0">
                                          <p:val>
                                            <p:strVal val="#ppt_w*.05"/>
                                          </p:val>
                                        </p:tav>
                                        <p:tav tm="100000">
                                          <p:val>
                                            <p:strVal val="#ppt_w"/>
                                          </p:val>
                                        </p:tav>
                                      </p:tavLst>
                                    </p:anim>
                                    <p:anim calcmode="lin" valueType="num">
                                      <p:cBhvr>
                                        <p:cTn id="46" dur="10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3">
                                            <p:txEl>
                                              <p:pRg st="2" end="2"/>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3">
                                            <p:txEl>
                                              <p:pRg st="2" end="2"/>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3">
                                            <p:txEl>
                                              <p:pRg st="2" end="2"/>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3">
                                            <p:txEl>
                                              <p:pRg st="2" end="2"/>
                                            </p:txEl>
                                          </p:spTgt>
                                        </p:tgtEl>
                                      </p:cBhvr>
                                    </p:animEffect>
                                  </p:childTnLst>
                                </p:cTn>
                              </p:par>
                              <p:par>
                                <p:cTn id="51" presetID="25" presetClass="entr" presetSubtype="0" fill="hold" nodeType="with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 calcmode="lin" valueType="num">
                                      <p:cBhvr>
                                        <p:cTn id="53" dur="500" decel="50000" fill="hold">
                                          <p:stCondLst>
                                            <p:cond delay="0"/>
                                          </p:stCondLst>
                                        </p:cTn>
                                        <p:tgtEl>
                                          <p:spTgt spid="3">
                                            <p:txEl>
                                              <p:pRg st="3" end="3"/>
                                            </p:txEl>
                                          </p:spTgt>
                                        </p:tgtEl>
                                        <p:attrNameLst>
                                          <p:attrName>style.rotation</p:attrName>
                                        </p:attrNameLst>
                                      </p:cBhvr>
                                      <p:tavLst>
                                        <p:tav tm="0">
                                          <p:val>
                                            <p:fltVal val="-90"/>
                                          </p:val>
                                        </p:tav>
                                        <p:tav tm="100000">
                                          <p:val>
                                            <p:fltVal val="0"/>
                                          </p:val>
                                        </p:tav>
                                      </p:tavLst>
                                    </p:anim>
                                    <p:anim calcmode="lin" valueType="num">
                                      <p:cBhvr>
                                        <p:cTn id="54" dur="500" decel="50000" fill="hold">
                                          <p:stCondLst>
                                            <p:cond delay="0"/>
                                          </p:stCondLst>
                                        </p:cTn>
                                        <p:tgtEl>
                                          <p:spTgt spid="3">
                                            <p:txEl>
                                              <p:pRg st="3" end="3"/>
                                            </p:txEl>
                                          </p:spTgt>
                                        </p:tgtEl>
                                        <p:attrNameLst>
                                          <p:attrName>ppt_w</p:attrName>
                                        </p:attrNameLst>
                                      </p:cBhvr>
                                      <p:tavLst>
                                        <p:tav tm="0">
                                          <p:val>
                                            <p:strVal val="#ppt_w"/>
                                          </p:val>
                                        </p:tav>
                                        <p:tav tm="100000">
                                          <p:val>
                                            <p:strVal val="#ppt_w*.05"/>
                                          </p:val>
                                        </p:tav>
                                      </p:tavLst>
                                    </p:anim>
                                    <p:anim calcmode="lin" valueType="num">
                                      <p:cBhvr>
                                        <p:cTn id="55" dur="500" accel="50000" fill="hold">
                                          <p:stCondLst>
                                            <p:cond delay="500"/>
                                          </p:stCondLst>
                                        </p:cTn>
                                        <p:tgtEl>
                                          <p:spTgt spid="3">
                                            <p:txEl>
                                              <p:pRg st="3" end="3"/>
                                            </p:txEl>
                                          </p:spTgt>
                                        </p:tgtEl>
                                        <p:attrNameLst>
                                          <p:attrName>ppt_w</p:attrName>
                                        </p:attrNameLst>
                                      </p:cBhvr>
                                      <p:tavLst>
                                        <p:tav tm="0">
                                          <p:val>
                                            <p:strVal val="#ppt_w*.05"/>
                                          </p:val>
                                        </p:tav>
                                        <p:tav tm="100000">
                                          <p:val>
                                            <p:strVal val="#ppt_w"/>
                                          </p:val>
                                        </p:tav>
                                      </p:tavLst>
                                    </p:anim>
                                    <p:anim calcmode="lin" valueType="num">
                                      <p:cBhvr>
                                        <p:cTn id="56" dur="10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57" dur="500" decel="50000" fill="hold">
                                          <p:stCondLst>
                                            <p:cond delay="0"/>
                                          </p:stCondLst>
                                        </p:cTn>
                                        <p:tgtEl>
                                          <p:spTgt spid="3">
                                            <p:txEl>
                                              <p:pRg st="3" end="3"/>
                                            </p:txEl>
                                          </p:spTgt>
                                        </p:tgtEl>
                                        <p:attrNameLst>
                                          <p:attrName>ppt_x</p:attrName>
                                        </p:attrNameLst>
                                      </p:cBhvr>
                                      <p:tavLst>
                                        <p:tav tm="0">
                                          <p:val>
                                            <p:strVal val="#ppt_x+.4"/>
                                          </p:val>
                                        </p:tav>
                                        <p:tav tm="100000">
                                          <p:val>
                                            <p:strVal val="#ppt_x"/>
                                          </p:val>
                                        </p:tav>
                                      </p:tavLst>
                                    </p:anim>
                                    <p:anim calcmode="lin" valueType="num">
                                      <p:cBhvr>
                                        <p:cTn id="58" dur="500" decel="50000" fill="hold">
                                          <p:stCondLst>
                                            <p:cond delay="0"/>
                                          </p:stCondLst>
                                        </p:cTn>
                                        <p:tgtEl>
                                          <p:spTgt spid="3">
                                            <p:txEl>
                                              <p:pRg st="3" end="3"/>
                                            </p:txEl>
                                          </p:spTgt>
                                        </p:tgtEl>
                                        <p:attrNameLst>
                                          <p:attrName>ppt_y</p:attrName>
                                        </p:attrNameLst>
                                      </p:cBhvr>
                                      <p:tavLst>
                                        <p:tav tm="0">
                                          <p:val>
                                            <p:strVal val="#ppt_y-.2"/>
                                          </p:val>
                                        </p:tav>
                                        <p:tav tm="100000">
                                          <p:val>
                                            <p:strVal val="#ppt_y+.1"/>
                                          </p:val>
                                        </p:tav>
                                      </p:tavLst>
                                    </p:anim>
                                    <p:anim calcmode="lin" valueType="num">
                                      <p:cBhvr>
                                        <p:cTn id="59" dur="500" accel="50000" fill="hold">
                                          <p:stCondLst>
                                            <p:cond delay="500"/>
                                          </p:stCondLst>
                                        </p:cTn>
                                        <p:tgtEl>
                                          <p:spTgt spid="3">
                                            <p:txEl>
                                              <p:pRg st="3" end="3"/>
                                            </p:txEl>
                                          </p:spTgt>
                                        </p:tgtEl>
                                        <p:attrNameLst>
                                          <p:attrName>ppt_y</p:attrName>
                                        </p:attrNameLst>
                                      </p:cBhvr>
                                      <p:tavLst>
                                        <p:tav tm="0">
                                          <p:val>
                                            <p:strVal val="#ppt_y+.1"/>
                                          </p:val>
                                        </p:tav>
                                        <p:tav tm="100000">
                                          <p:val>
                                            <p:strVal val="#ppt_y"/>
                                          </p:val>
                                        </p:tav>
                                      </p:tavLst>
                                    </p:anim>
                                    <p:animEffect transition="in" filter="fade">
                                      <p:cBhvr>
                                        <p:cTn id="60" dur="1000" decel="50000">
                                          <p:stCondLst>
                                            <p:cond delay="0"/>
                                          </p:stCondLst>
                                        </p:cTn>
                                        <p:tgtEl>
                                          <p:spTgt spid="3">
                                            <p:txEl>
                                              <p:pRg st="3" end="3"/>
                                            </p:txEl>
                                          </p:spTgt>
                                        </p:tgtEl>
                                      </p:cBhvr>
                                    </p:animEffect>
                                  </p:childTnLst>
                                </p:cTn>
                              </p:par>
                              <p:par>
                                <p:cTn id="61" presetID="25" presetClass="entr" presetSubtype="0" fill="hold" nodeType="withEffect">
                                  <p:stCondLst>
                                    <p:cond delay="0"/>
                                  </p:stCondLst>
                                  <p:childTnLst>
                                    <p:set>
                                      <p:cBhvr>
                                        <p:cTn id="62" dur="1" fill="hold">
                                          <p:stCondLst>
                                            <p:cond delay="0"/>
                                          </p:stCondLst>
                                        </p:cTn>
                                        <p:tgtEl>
                                          <p:spTgt spid="3">
                                            <p:txEl>
                                              <p:pRg st="4" end="4"/>
                                            </p:txEl>
                                          </p:spTgt>
                                        </p:tgtEl>
                                        <p:attrNameLst>
                                          <p:attrName>style.visibility</p:attrName>
                                        </p:attrNameLst>
                                      </p:cBhvr>
                                      <p:to>
                                        <p:strVal val="visible"/>
                                      </p:to>
                                    </p:set>
                                    <p:anim calcmode="lin" valueType="num">
                                      <p:cBhvr>
                                        <p:cTn id="63" dur="500" decel="50000" fill="hold">
                                          <p:stCondLst>
                                            <p:cond delay="0"/>
                                          </p:stCondLst>
                                        </p:cTn>
                                        <p:tgtEl>
                                          <p:spTgt spid="3">
                                            <p:txEl>
                                              <p:pRg st="4" end="4"/>
                                            </p:txEl>
                                          </p:spTgt>
                                        </p:tgtEl>
                                        <p:attrNameLst>
                                          <p:attrName>style.rotation</p:attrName>
                                        </p:attrNameLst>
                                      </p:cBhvr>
                                      <p:tavLst>
                                        <p:tav tm="0">
                                          <p:val>
                                            <p:fltVal val="-90"/>
                                          </p:val>
                                        </p:tav>
                                        <p:tav tm="100000">
                                          <p:val>
                                            <p:fltVal val="0"/>
                                          </p:val>
                                        </p:tav>
                                      </p:tavLst>
                                    </p:anim>
                                    <p:anim calcmode="lin" valueType="num">
                                      <p:cBhvr>
                                        <p:cTn id="64" dur="500" decel="50000" fill="hold">
                                          <p:stCondLst>
                                            <p:cond delay="0"/>
                                          </p:stCondLst>
                                        </p:cTn>
                                        <p:tgtEl>
                                          <p:spTgt spid="3">
                                            <p:txEl>
                                              <p:pRg st="4" end="4"/>
                                            </p:txEl>
                                          </p:spTgt>
                                        </p:tgtEl>
                                        <p:attrNameLst>
                                          <p:attrName>ppt_w</p:attrName>
                                        </p:attrNameLst>
                                      </p:cBhvr>
                                      <p:tavLst>
                                        <p:tav tm="0">
                                          <p:val>
                                            <p:strVal val="#ppt_w"/>
                                          </p:val>
                                        </p:tav>
                                        <p:tav tm="100000">
                                          <p:val>
                                            <p:strVal val="#ppt_w*.05"/>
                                          </p:val>
                                        </p:tav>
                                      </p:tavLst>
                                    </p:anim>
                                    <p:anim calcmode="lin" valueType="num">
                                      <p:cBhvr>
                                        <p:cTn id="65" dur="500" accel="50000" fill="hold">
                                          <p:stCondLst>
                                            <p:cond delay="500"/>
                                          </p:stCondLst>
                                        </p:cTn>
                                        <p:tgtEl>
                                          <p:spTgt spid="3">
                                            <p:txEl>
                                              <p:pRg st="4" end="4"/>
                                            </p:txEl>
                                          </p:spTgt>
                                        </p:tgtEl>
                                        <p:attrNameLst>
                                          <p:attrName>ppt_w</p:attrName>
                                        </p:attrNameLst>
                                      </p:cBhvr>
                                      <p:tavLst>
                                        <p:tav tm="0">
                                          <p:val>
                                            <p:strVal val="#ppt_w*.05"/>
                                          </p:val>
                                        </p:tav>
                                        <p:tav tm="100000">
                                          <p:val>
                                            <p:strVal val="#ppt_w"/>
                                          </p:val>
                                        </p:tav>
                                      </p:tavLst>
                                    </p:anim>
                                    <p:anim calcmode="lin" valueType="num">
                                      <p:cBhvr>
                                        <p:cTn id="66" dur="10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67" dur="500" decel="50000" fill="hold">
                                          <p:stCondLst>
                                            <p:cond delay="0"/>
                                          </p:stCondLst>
                                        </p:cTn>
                                        <p:tgtEl>
                                          <p:spTgt spid="3">
                                            <p:txEl>
                                              <p:pRg st="4" end="4"/>
                                            </p:txEl>
                                          </p:spTgt>
                                        </p:tgtEl>
                                        <p:attrNameLst>
                                          <p:attrName>ppt_x</p:attrName>
                                        </p:attrNameLst>
                                      </p:cBhvr>
                                      <p:tavLst>
                                        <p:tav tm="0">
                                          <p:val>
                                            <p:strVal val="#ppt_x+.4"/>
                                          </p:val>
                                        </p:tav>
                                        <p:tav tm="100000">
                                          <p:val>
                                            <p:strVal val="#ppt_x"/>
                                          </p:val>
                                        </p:tav>
                                      </p:tavLst>
                                    </p:anim>
                                    <p:anim calcmode="lin" valueType="num">
                                      <p:cBhvr>
                                        <p:cTn id="68" dur="500" decel="50000" fill="hold">
                                          <p:stCondLst>
                                            <p:cond delay="0"/>
                                          </p:stCondLst>
                                        </p:cTn>
                                        <p:tgtEl>
                                          <p:spTgt spid="3">
                                            <p:txEl>
                                              <p:pRg st="4" end="4"/>
                                            </p:txEl>
                                          </p:spTgt>
                                        </p:tgtEl>
                                        <p:attrNameLst>
                                          <p:attrName>ppt_y</p:attrName>
                                        </p:attrNameLst>
                                      </p:cBhvr>
                                      <p:tavLst>
                                        <p:tav tm="0">
                                          <p:val>
                                            <p:strVal val="#ppt_y-.2"/>
                                          </p:val>
                                        </p:tav>
                                        <p:tav tm="100000">
                                          <p:val>
                                            <p:strVal val="#ppt_y+.1"/>
                                          </p:val>
                                        </p:tav>
                                      </p:tavLst>
                                    </p:anim>
                                    <p:anim calcmode="lin" valueType="num">
                                      <p:cBhvr>
                                        <p:cTn id="69" dur="500" accel="50000" fill="hold">
                                          <p:stCondLst>
                                            <p:cond delay="500"/>
                                          </p:stCondLst>
                                        </p:cTn>
                                        <p:tgtEl>
                                          <p:spTgt spid="3">
                                            <p:txEl>
                                              <p:pRg st="4" end="4"/>
                                            </p:txEl>
                                          </p:spTgt>
                                        </p:tgtEl>
                                        <p:attrNameLst>
                                          <p:attrName>ppt_y</p:attrName>
                                        </p:attrNameLst>
                                      </p:cBhvr>
                                      <p:tavLst>
                                        <p:tav tm="0">
                                          <p:val>
                                            <p:strVal val="#ppt_y+.1"/>
                                          </p:val>
                                        </p:tav>
                                        <p:tav tm="100000">
                                          <p:val>
                                            <p:strVal val="#ppt_y"/>
                                          </p:val>
                                        </p:tav>
                                      </p:tavLst>
                                    </p:anim>
                                    <p:animEffect transition="in" filter="fade">
                                      <p:cBhvr>
                                        <p:cTn id="70" dur="1000" decel="50000">
                                          <p:stCondLst>
                                            <p:cond delay="0"/>
                                          </p:stCondLst>
                                        </p:cTn>
                                        <p:tgtEl>
                                          <p:spTgt spid="3">
                                            <p:txEl>
                                              <p:pRg st="4" end="4"/>
                                            </p:txEl>
                                          </p:spTgt>
                                        </p:tgtEl>
                                      </p:cBhvr>
                                    </p:animEffect>
                                  </p:childTnLst>
                                </p:cTn>
                              </p:par>
                              <p:par>
                                <p:cTn id="71" presetID="25" presetClass="entr" presetSubtype="0" fill="hold" nodeType="withEffect">
                                  <p:stCondLst>
                                    <p:cond delay="0"/>
                                  </p:stCondLst>
                                  <p:childTnLst>
                                    <p:set>
                                      <p:cBhvr>
                                        <p:cTn id="72" dur="1" fill="hold">
                                          <p:stCondLst>
                                            <p:cond delay="0"/>
                                          </p:stCondLst>
                                        </p:cTn>
                                        <p:tgtEl>
                                          <p:spTgt spid="3">
                                            <p:txEl>
                                              <p:pRg st="5" end="5"/>
                                            </p:txEl>
                                          </p:spTgt>
                                        </p:tgtEl>
                                        <p:attrNameLst>
                                          <p:attrName>style.visibility</p:attrName>
                                        </p:attrNameLst>
                                      </p:cBhvr>
                                      <p:to>
                                        <p:strVal val="visible"/>
                                      </p:to>
                                    </p:set>
                                    <p:anim calcmode="lin" valueType="num">
                                      <p:cBhvr>
                                        <p:cTn id="73" dur="500" decel="50000" fill="hold">
                                          <p:stCondLst>
                                            <p:cond delay="0"/>
                                          </p:stCondLst>
                                        </p:cTn>
                                        <p:tgtEl>
                                          <p:spTgt spid="3">
                                            <p:txEl>
                                              <p:pRg st="5" end="5"/>
                                            </p:txEl>
                                          </p:spTgt>
                                        </p:tgtEl>
                                        <p:attrNameLst>
                                          <p:attrName>style.rotation</p:attrName>
                                        </p:attrNameLst>
                                      </p:cBhvr>
                                      <p:tavLst>
                                        <p:tav tm="0">
                                          <p:val>
                                            <p:fltVal val="-90"/>
                                          </p:val>
                                        </p:tav>
                                        <p:tav tm="100000">
                                          <p:val>
                                            <p:fltVal val="0"/>
                                          </p:val>
                                        </p:tav>
                                      </p:tavLst>
                                    </p:anim>
                                    <p:anim calcmode="lin" valueType="num">
                                      <p:cBhvr>
                                        <p:cTn id="74" dur="500" decel="50000" fill="hold">
                                          <p:stCondLst>
                                            <p:cond delay="0"/>
                                          </p:stCondLst>
                                        </p:cTn>
                                        <p:tgtEl>
                                          <p:spTgt spid="3">
                                            <p:txEl>
                                              <p:pRg st="5" end="5"/>
                                            </p:txEl>
                                          </p:spTgt>
                                        </p:tgtEl>
                                        <p:attrNameLst>
                                          <p:attrName>ppt_w</p:attrName>
                                        </p:attrNameLst>
                                      </p:cBhvr>
                                      <p:tavLst>
                                        <p:tav tm="0">
                                          <p:val>
                                            <p:strVal val="#ppt_w"/>
                                          </p:val>
                                        </p:tav>
                                        <p:tav tm="100000">
                                          <p:val>
                                            <p:strVal val="#ppt_w*.05"/>
                                          </p:val>
                                        </p:tav>
                                      </p:tavLst>
                                    </p:anim>
                                    <p:anim calcmode="lin" valueType="num">
                                      <p:cBhvr>
                                        <p:cTn id="75" dur="500" accel="50000" fill="hold">
                                          <p:stCondLst>
                                            <p:cond delay="500"/>
                                          </p:stCondLst>
                                        </p:cTn>
                                        <p:tgtEl>
                                          <p:spTgt spid="3">
                                            <p:txEl>
                                              <p:pRg st="5" end="5"/>
                                            </p:txEl>
                                          </p:spTgt>
                                        </p:tgtEl>
                                        <p:attrNameLst>
                                          <p:attrName>ppt_w</p:attrName>
                                        </p:attrNameLst>
                                      </p:cBhvr>
                                      <p:tavLst>
                                        <p:tav tm="0">
                                          <p:val>
                                            <p:strVal val="#ppt_w*.05"/>
                                          </p:val>
                                        </p:tav>
                                        <p:tav tm="100000">
                                          <p:val>
                                            <p:strVal val="#ppt_w"/>
                                          </p:val>
                                        </p:tav>
                                      </p:tavLst>
                                    </p:anim>
                                    <p:anim calcmode="lin" valueType="num">
                                      <p:cBhvr>
                                        <p:cTn id="76" dur="10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77" dur="500" decel="50000" fill="hold">
                                          <p:stCondLst>
                                            <p:cond delay="0"/>
                                          </p:stCondLst>
                                        </p:cTn>
                                        <p:tgtEl>
                                          <p:spTgt spid="3">
                                            <p:txEl>
                                              <p:pRg st="5" end="5"/>
                                            </p:txEl>
                                          </p:spTgt>
                                        </p:tgtEl>
                                        <p:attrNameLst>
                                          <p:attrName>ppt_x</p:attrName>
                                        </p:attrNameLst>
                                      </p:cBhvr>
                                      <p:tavLst>
                                        <p:tav tm="0">
                                          <p:val>
                                            <p:strVal val="#ppt_x+.4"/>
                                          </p:val>
                                        </p:tav>
                                        <p:tav tm="100000">
                                          <p:val>
                                            <p:strVal val="#ppt_x"/>
                                          </p:val>
                                        </p:tav>
                                      </p:tavLst>
                                    </p:anim>
                                    <p:anim calcmode="lin" valueType="num">
                                      <p:cBhvr>
                                        <p:cTn id="78" dur="500" decel="50000" fill="hold">
                                          <p:stCondLst>
                                            <p:cond delay="0"/>
                                          </p:stCondLst>
                                        </p:cTn>
                                        <p:tgtEl>
                                          <p:spTgt spid="3">
                                            <p:txEl>
                                              <p:pRg st="5" end="5"/>
                                            </p:txEl>
                                          </p:spTgt>
                                        </p:tgtEl>
                                        <p:attrNameLst>
                                          <p:attrName>ppt_y</p:attrName>
                                        </p:attrNameLst>
                                      </p:cBhvr>
                                      <p:tavLst>
                                        <p:tav tm="0">
                                          <p:val>
                                            <p:strVal val="#ppt_y-.2"/>
                                          </p:val>
                                        </p:tav>
                                        <p:tav tm="100000">
                                          <p:val>
                                            <p:strVal val="#ppt_y+.1"/>
                                          </p:val>
                                        </p:tav>
                                      </p:tavLst>
                                    </p:anim>
                                    <p:anim calcmode="lin" valueType="num">
                                      <p:cBhvr>
                                        <p:cTn id="79" dur="500" accel="50000" fill="hold">
                                          <p:stCondLst>
                                            <p:cond delay="500"/>
                                          </p:stCondLst>
                                        </p:cTn>
                                        <p:tgtEl>
                                          <p:spTgt spid="3">
                                            <p:txEl>
                                              <p:pRg st="5" end="5"/>
                                            </p:txEl>
                                          </p:spTgt>
                                        </p:tgtEl>
                                        <p:attrNameLst>
                                          <p:attrName>ppt_y</p:attrName>
                                        </p:attrNameLst>
                                      </p:cBhvr>
                                      <p:tavLst>
                                        <p:tav tm="0">
                                          <p:val>
                                            <p:strVal val="#ppt_y+.1"/>
                                          </p:val>
                                        </p:tav>
                                        <p:tav tm="100000">
                                          <p:val>
                                            <p:strVal val="#ppt_y"/>
                                          </p:val>
                                        </p:tav>
                                      </p:tavLst>
                                    </p:anim>
                                    <p:animEffect transition="in" filter="fade">
                                      <p:cBhvr>
                                        <p:cTn id="80" dur="1000" decel="50000">
                                          <p:stCondLst>
                                            <p:cond delay="0"/>
                                          </p:stCondLst>
                                        </p:cTn>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82090" y="1066800"/>
            <a:ext cx="8943109" cy="3908762"/>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Script MT Bold" pitchFamily="66" charset="0"/>
              </a:rPr>
              <a:t>Prepared by.</a:t>
            </a:r>
          </a:p>
          <a:p>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Script MT Bold" pitchFamily="66" charset="0"/>
            </a:endParaRP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K. </a:t>
            </a:r>
            <a:r>
              <a:rPr lang="en-US" sz="4000" b="1" dirty="0" err="1">
                <a:ln w="11430">
                  <a:solidFill>
                    <a:srgbClr val="FF0000"/>
                  </a:solidFill>
                </a:ln>
                <a:effectLst>
                  <a:outerShdw blurRad="50800" dist="39000" dir="5460000" algn="tl">
                    <a:srgbClr val="000000">
                      <a:alpha val="38000"/>
                    </a:srgbClr>
                  </a:outerShdw>
                </a:effectLst>
                <a:latin typeface="Script MT Bold" pitchFamily="66" charset="0"/>
              </a:rPr>
              <a:t>Shanthi</a:t>
            </a:r>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  MA .MED</a:t>
            </a: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Vice Principal</a:t>
            </a: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Alpha Matric Higher Secondary School,</a:t>
            </a:r>
          </a:p>
          <a:p>
            <a:r>
              <a:rPr lang="en-US" sz="4000" b="1" dirty="0">
                <a:ln w="11430">
                  <a:solidFill>
                    <a:srgbClr val="FF0000"/>
                  </a:solidFill>
                </a:ln>
                <a:effectLst>
                  <a:outerShdw blurRad="50800" dist="39000" dir="5460000" algn="tl">
                    <a:srgbClr val="000000">
                      <a:alpha val="38000"/>
                    </a:srgbClr>
                  </a:outerShdw>
                </a:effectLst>
                <a:latin typeface="Script MT Bold" pitchFamily="66" charset="0"/>
              </a:rPr>
              <a:t>Pondicherry</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611567896"/>
      </p:ext>
    </p:extLst>
  </p:cSld>
  <p:clrMapOvr>
    <a:masterClrMapping/>
  </p:clrMapOvr>
  <mc:AlternateContent xmlns:mc="http://schemas.openxmlformats.org/markup-compatibility/2006" xmlns:p14="http://schemas.microsoft.com/office/powerpoint/2010/main">
    <mc:Choice Requires="p14">
      <p:transition spd="slow" p14:dur="2000" advTm="11507"/>
    </mc:Choice>
    <mc:Fallback xmlns="">
      <p:transition spd="slow" advTm="11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56" presetClass="entr" presetSubtype="0" fill="hold" nodeType="afterEffect">
                                  <p:stCondLst>
                                    <p:cond delay="0"/>
                                  </p:stCondLst>
                                  <p:iterate type="lt">
                                    <p:tmPct val="10000"/>
                                  </p:iterate>
                                  <p:childTnLst>
                                    <p:set>
                                      <p:cBhvr>
                                        <p:cTn id="9" dur="1" fill="hold">
                                          <p:stCondLst>
                                            <p:cond delay="0"/>
                                          </p:stCondLst>
                                        </p:cTn>
                                        <p:tgtEl>
                                          <p:spTgt spid="2">
                                            <p:txEl>
                                              <p:pRg st="0" end="0"/>
                                            </p:txEl>
                                          </p:spTgt>
                                        </p:tgtEl>
                                        <p:attrNameLst>
                                          <p:attrName>style.visibility</p:attrName>
                                        </p:attrNameLst>
                                      </p:cBhvr>
                                      <p:to>
                                        <p:strVal val="visible"/>
                                      </p:to>
                                    </p:set>
                                    <p:anim by="(-#ppt_w*2)" calcmode="lin" valueType="num">
                                      <p:cBhvr rctx="PPT">
                                        <p:cTn id="10" dur="500" autoRev="1" fill="hold">
                                          <p:stCondLst>
                                            <p:cond delay="0"/>
                                          </p:stCondLst>
                                        </p:cTn>
                                        <p:tgtEl>
                                          <p:spTgt spid="2">
                                            <p:txEl>
                                              <p:pRg st="0" end="0"/>
                                            </p:txEl>
                                          </p:spTgt>
                                        </p:tgtEl>
                                        <p:attrNameLst>
                                          <p:attrName>ppt_w</p:attrName>
                                        </p:attrNameLst>
                                      </p:cBhvr>
                                    </p:anim>
                                    <p:anim by="(#ppt_w*0.50)" calcmode="lin" valueType="num">
                                      <p:cBhvr>
                                        <p:cTn id="11" dur="500" decel="50000" autoRev="1" fill="hold">
                                          <p:stCondLst>
                                            <p:cond delay="0"/>
                                          </p:stCondLst>
                                        </p:cTn>
                                        <p:tgtEl>
                                          <p:spTgt spid="2">
                                            <p:txEl>
                                              <p:pRg st="0" end="0"/>
                                            </p:txEl>
                                          </p:spTgt>
                                        </p:tgtEl>
                                        <p:attrNameLst>
                                          <p:attrName>ppt_x</p:attrName>
                                        </p:attrNameLst>
                                      </p:cBhvr>
                                    </p:anim>
                                    <p:anim from="(-#ppt_h/2)" to="(#ppt_y)" calcmode="lin" valueType="num">
                                      <p:cBhvr>
                                        <p:cTn id="12" dur="1000" fill="hold">
                                          <p:stCondLst>
                                            <p:cond delay="0"/>
                                          </p:stCondLst>
                                        </p:cTn>
                                        <p:tgtEl>
                                          <p:spTgt spid="2">
                                            <p:txEl>
                                              <p:pRg st="0" end="0"/>
                                            </p:txEl>
                                          </p:spTgt>
                                        </p:tgtEl>
                                        <p:attrNameLst>
                                          <p:attrName>ppt_y</p:attrName>
                                        </p:attrNameLst>
                                      </p:cBhvr>
                                    </p:anim>
                                    <p:animRot by="21600000">
                                      <p:cBhvr>
                                        <p:cTn id="13" dur="1000" fill="hold">
                                          <p:stCondLst>
                                            <p:cond delay="0"/>
                                          </p:stCondLst>
                                        </p:cTn>
                                        <p:tgtEl>
                                          <p:spTgt spid="2">
                                            <p:txEl>
                                              <p:pRg st="0" end="0"/>
                                            </p:txEl>
                                          </p:spTgt>
                                        </p:tgtEl>
                                        <p:attrNameLst>
                                          <p:attrName>r</p:attrName>
                                        </p:attrNameLst>
                                      </p:cBhvr>
                                    </p:animRot>
                                  </p:childTnLst>
                                </p:cTn>
                              </p:par>
                            </p:childTnLst>
                          </p:cTn>
                        </p:par>
                        <p:par>
                          <p:cTn id="14" fill="hold">
                            <p:stCondLst>
                              <p:cond delay="2000"/>
                            </p:stCondLst>
                            <p:childTnLst>
                              <p:par>
                                <p:cTn id="15" presetID="56" presetClass="entr" presetSubtype="0" fill="hold" nodeType="afterEffect">
                                  <p:stCondLst>
                                    <p:cond delay="0"/>
                                  </p:stCondLst>
                                  <p:iterate type="lt">
                                    <p:tmPct val="10000"/>
                                  </p:iterate>
                                  <p:childTnLst>
                                    <p:set>
                                      <p:cBhvr>
                                        <p:cTn id="16" dur="1" fill="hold">
                                          <p:stCondLst>
                                            <p:cond delay="0"/>
                                          </p:stCondLst>
                                        </p:cTn>
                                        <p:tgtEl>
                                          <p:spTgt spid="2">
                                            <p:txEl>
                                              <p:pRg st="2" end="2"/>
                                            </p:txEl>
                                          </p:spTgt>
                                        </p:tgtEl>
                                        <p:attrNameLst>
                                          <p:attrName>style.visibility</p:attrName>
                                        </p:attrNameLst>
                                      </p:cBhvr>
                                      <p:to>
                                        <p:strVal val="visible"/>
                                      </p:to>
                                    </p:set>
                                    <p:anim by="(-#ppt_w*2)" calcmode="lin" valueType="num">
                                      <p:cBhvr rctx="PPT">
                                        <p:cTn id="17" dur="500" autoRev="1" fill="hold">
                                          <p:stCondLst>
                                            <p:cond delay="0"/>
                                          </p:stCondLst>
                                        </p:cTn>
                                        <p:tgtEl>
                                          <p:spTgt spid="2">
                                            <p:txEl>
                                              <p:pRg st="2" end="2"/>
                                            </p:txEl>
                                          </p:spTgt>
                                        </p:tgtEl>
                                        <p:attrNameLst>
                                          <p:attrName>ppt_w</p:attrName>
                                        </p:attrNameLst>
                                      </p:cBhvr>
                                    </p:anim>
                                    <p:anim by="(#ppt_w*0.50)" calcmode="lin" valueType="num">
                                      <p:cBhvr>
                                        <p:cTn id="18" dur="500" decel="50000" autoRev="1" fill="hold">
                                          <p:stCondLst>
                                            <p:cond delay="0"/>
                                          </p:stCondLst>
                                        </p:cTn>
                                        <p:tgtEl>
                                          <p:spTgt spid="2">
                                            <p:txEl>
                                              <p:pRg st="2" end="2"/>
                                            </p:txEl>
                                          </p:spTgt>
                                        </p:tgtEl>
                                        <p:attrNameLst>
                                          <p:attrName>ppt_x</p:attrName>
                                        </p:attrNameLst>
                                      </p:cBhvr>
                                    </p:anim>
                                    <p:anim from="(-#ppt_h/2)" to="(#ppt_y)" calcmode="lin" valueType="num">
                                      <p:cBhvr>
                                        <p:cTn id="19" dur="1000" fill="hold">
                                          <p:stCondLst>
                                            <p:cond delay="0"/>
                                          </p:stCondLst>
                                        </p:cTn>
                                        <p:tgtEl>
                                          <p:spTgt spid="2">
                                            <p:txEl>
                                              <p:pRg st="2" end="2"/>
                                            </p:txEl>
                                          </p:spTgt>
                                        </p:tgtEl>
                                        <p:attrNameLst>
                                          <p:attrName>ppt_y</p:attrName>
                                        </p:attrNameLst>
                                      </p:cBhvr>
                                    </p:anim>
                                    <p:animRot by="21600000">
                                      <p:cBhvr>
                                        <p:cTn id="20" dur="1000" fill="hold">
                                          <p:stCondLst>
                                            <p:cond delay="0"/>
                                          </p:stCondLst>
                                        </p:cTn>
                                        <p:tgtEl>
                                          <p:spTgt spid="2">
                                            <p:txEl>
                                              <p:pRg st="2" end="2"/>
                                            </p:txEl>
                                          </p:spTgt>
                                        </p:tgtEl>
                                        <p:attrNameLst>
                                          <p:attrName>r</p:attrName>
                                        </p:attrNameLst>
                                      </p:cBhvr>
                                    </p:animRot>
                                  </p:childTnLst>
                                </p:cTn>
                              </p:par>
                            </p:childTnLst>
                          </p:cTn>
                        </p:par>
                        <p:par>
                          <p:cTn id="21" fill="hold">
                            <p:stCondLst>
                              <p:cond delay="4400"/>
                            </p:stCondLst>
                            <p:childTnLst>
                              <p:par>
                                <p:cTn id="22" presetID="34" presetClass="emph" presetSubtype="0" fill="hold" nodeType="afterEffect">
                                  <p:stCondLst>
                                    <p:cond delay="0"/>
                                  </p:stCondLst>
                                  <p:iterate type="lt">
                                    <p:tmPct val="10000"/>
                                  </p:iterate>
                                  <p:childTnLst>
                                    <p:animMotion origin="layout" path="M 0.0 0.0 L 0.0 -0.07213" pathEditMode="relative" ptsTypes="">
                                      <p:cBhvr>
                                        <p:cTn id="23" dur="250" accel="50000" decel="50000" autoRev="1" fill="hold">
                                          <p:stCondLst>
                                            <p:cond delay="0"/>
                                          </p:stCondLst>
                                        </p:cTn>
                                        <p:tgtEl>
                                          <p:spTgt spid="2">
                                            <p:txEl>
                                              <p:pRg st="2" end="2"/>
                                            </p:txEl>
                                          </p:spTgt>
                                        </p:tgtEl>
                                        <p:attrNameLst>
                                          <p:attrName>ppt_x</p:attrName>
                                          <p:attrName>ppt_y</p:attrName>
                                        </p:attrNameLst>
                                      </p:cBhvr>
                                    </p:animMotion>
                                    <p:animRot by="1500000">
                                      <p:cBhvr>
                                        <p:cTn id="24" dur="125" fill="hold">
                                          <p:stCondLst>
                                            <p:cond delay="0"/>
                                          </p:stCondLst>
                                        </p:cTn>
                                        <p:tgtEl>
                                          <p:spTgt spid="2">
                                            <p:txEl>
                                              <p:pRg st="2" end="2"/>
                                            </p:txEl>
                                          </p:spTgt>
                                        </p:tgtEl>
                                        <p:attrNameLst>
                                          <p:attrName>r</p:attrName>
                                        </p:attrNameLst>
                                      </p:cBhvr>
                                    </p:animRot>
                                    <p:animRot by="-1500000">
                                      <p:cBhvr>
                                        <p:cTn id="25" dur="125" fill="hold">
                                          <p:stCondLst>
                                            <p:cond delay="125"/>
                                          </p:stCondLst>
                                        </p:cTn>
                                        <p:tgtEl>
                                          <p:spTgt spid="2">
                                            <p:txEl>
                                              <p:pRg st="2" end="2"/>
                                            </p:txEl>
                                          </p:spTgt>
                                        </p:tgtEl>
                                        <p:attrNameLst>
                                          <p:attrName>r</p:attrName>
                                        </p:attrNameLst>
                                      </p:cBhvr>
                                    </p:animRot>
                                    <p:animRot by="-1500000">
                                      <p:cBhvr>
                                        <p:cTn id="26" dur="125" fill="hold">
                                          <p:stCondLst>
                                            <p:cond delay="250"/>
                                          </p:stCondLst>
                                        </p:cTn>
                                        <p:tgtEl>
                                          <p:spTgt spid="2">
                                            <p:txEl>
                                              <p:pRg st="2" end="2"/>
                                            </p:txEl>
                                          </p:spTgt>
                                        </p:tgtEl>
                                        <p:attrNameLst>
                                          <p:attrName>r</p:attrName>
                                        </p:attrNameLst>
                                      </p:cBhvr>
                                    </p:animRot>
                                    <p:animRot by="1500000">
                                      <p:cBhvr>
                                        <p:cTn id="27" dur="125" fill="hold">
                                          <p:stCondLst>
                                            <p:cond delay="375"/>
                                          </p:stCondLst>
                                        </p:cTn>
                                        <p:tgtEl>
                                          <p:spTgt spid="2">
                                            <p:txEl>
                                              <p:pRg st="2" end="2"/>
                                            </p:txEl>
                                          </p:spTgt>
                                        </p:tgtEl>
                                        <p:attrNameLst>
                                          <p:attrName>r</p:attrName>
                                        </p:attrNameLst>
                                      </p:cBhvr>
                                    </p:animRot>
                                  </p:childTnLst>
                                </p:cTn>
                              </p:par>
                            </p:childTnLst>
                          </p:cTn>
                        </p:par>
                        <p:par>
                          <p:cTn id="28" fill="hold">
                            <p:stCondLst>
                              <p:cond delay="5600"/>
                            </p:stCondLst>
                            <p:childTnLst>
                              <p:par>
                                <p:cTn id="29" presetID="53" presetClass="entr" presetSubtype="16" fill="hold" nodeType="after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p:cTn id="31" dur="500" fill="hold"/>
                                        <p:tgtEl>
                                          <p:spTgt spid="2">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2">
                                            <p:txEl>
                                              <p:pRg st="3" end="3"/>
                                            </p:txEl>
                                          </p:spTgt>
                                        </p:tgtEl>
                                      </p:cBhvr>
                                    </p:animEffect>
                                  </p:childTnLst>
                                </p:cTn>
                              </p:par>
                            </p:childTnLst>
                          </p:cTn>
                        </p:par>
                        <p:par>
                          <p:cTn id="34" fill="hold">
                            <p:stCondLst>
                              <p:cond delay="6100"/>
                            </p:stCondLst>
                            <p:childTnLst>
                              <p:par>
                                <p:cTn id="35" presetID="53" presetClass="entr" presetSubtype="16" fill="hold" nodeType="after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 calcmode="lin" valueType="num">
                                      <p:cBhvr>
                                        <p:cTn id="37" dur="500" fill="hold"/>
                                        <p:tgtEl>
                                          <p:spTgt spid="2">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39" dur="500"/>
                                        <p:tgtEl>
                                          <p:spTgt spid="2">
                                            <p:txEl>
                                              <p:pRg st="4" end="4"/>
                                            </p:txEl>
                                          </p:spTgt>
                                        </p:tgtEl>
                                      </p:cBhvr>
                                    </p:animEffect>
                                  </p:childTnLst>
                                </p:cTn>
                              </p:par>
                            </p:childTnLst>
                          </p:cTn>
                        </p:par>
                        <p:par>
                          <p:cTn id="40" fill="hold">
                            <p:stCondLst>
                              <p:cond delay="6600"/>
                            </p:stCondLst>
                            <p:childTnLst>
                              <p:par>
                                <p:cTn id="41" presetID="53" presetClass="entr" presetSubtype="16" fill="hold" nodeType="afterEffect">
                                  <p:stCondLst>
                                    <p:cond delay="0"/>
                                  </p:stCondLst>
                                  <p:childTnLst>
                                    <p:set>
                                      <p:cBhvr>
                                        <p:cTn id="42" dur="1" fill="hold">
                                          <p:stCondLst>
                                            <p:cond delay="0"/>
                                          </p:stCondLst>
                                        </p:cTn>
                                        <p:tgtEl>
                                          <p:spTgt spid="2">
                                            <p:txEl>
                                              <p:pRg st="5" end="5"/>
                                            </p:txEl>
                                          </p:spTgt>
                                        </p:tgtEl>
                                        <p:attrNameLst>
                                          <p:attrName>style.visibility</p:attrName>
                                        </p:attrNameLst>
                                      </p:cBhvr>
                                      <p:to>
                                        <p:strVal val="visible"/>
                                      </p:to>
                                    </p:set>
                                    <p:anim calcmode="lin" valueType="num">
                                      <p:cBhvr>
                                        <p:cTn id="43" dur="500" fill="hold"/>
                                        <p:tgtEl>
                                          <p:spTgt spid="2">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2">
                                            <p:txEl>
                                              <p:pRg st="5" end="5"/>
                                            </p:txEl>
                                          </p:spTgt>
                                        </p:tgtEl>
                                        <p:attrNameLst>
                                          <p:attrName>ppt_h</p:attrName>
                                        </p:attrNameLst>
                                      </p:cBhvr>
                                      <p:tavLst>
                                        <p:tav tm="0">
                                          <p:val>
                                            <p:fltVal val="0"/>
                                          </p:val>
                                        </p:tav>
                                        <p:tav tm="100000">
                                          <p:val>
                                            <p:strVal val="#ppt_h"/>
                                          </p:val>
                                        </p:tav>
                                      </p:tavLst>
                                    </p:anim>
                                    <p:animEffect transition="in" filter="fade">
                                      <p:cBhvr>
                                        <p:cTn id="45"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6" fill="hold" display="0">
                  <p:stCondLst>
                    <p:cond delay="indefinite"/>
                  </p:stCondLst>
                  <p:endCondLst>
                    <p:cond evt="onStopAudio" delay="0">
                      <p:tgtEl>
                        <p:sldTgt/>
                      </p:tgtEl>
                    </p:cond>
                  </p:endCondLst>
                </p:cTn>
                <p:tgtEl>
                  <p:spTgt spid="3"/>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12192000" cy="659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25025" y="5010150"/>
            <a:ext cx="2466975"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6916"/>
          <a:stretch/>
        </p:blipFill>
        <p:spPr bwMode="auto">
          <a:xfrm>
            <a:off x="2971800" y="914399"/>
            <a:ext cx="6181725" cy="49457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10000" y="1996620"/>
            <a:ext cx="4126603" cy="278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403555826"/>
      </p:ext>
    </p:extLst>
  </p:cSld>
  <p:clrMapOvr>
    <a:masterClrMapping/>
  </p:clrMapOvr>
  <mc:AlternateContent xmlns:mc="http://schemas.openxmlformats.org/markup-compatibility/2006" xmlns:p14="http://schemas.microsoft.com/office/powerpoint/2010/main">
    <mc:Choice Requires="p14">
      <p:transition spd="slow" p14:dur="2000" advTm="13319"/>
    </mc:Choice>
    <mc:Fallback xmlns="">
      <p:transition spd="slow" advTm="133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3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anim calcmode="lin" valueType="num">
                                      <p:cBhvr>
                                        <p:cTn id="9" dur="1000" fill="hold"/>
                                        <p:tgtEl>
                                          <p:spTgt spid="12290"/>
                                        </p:tgtEl>
                                        <p:attrNameLst>
                                          <p:attrName>ppt_w</p:attrName>
                                        </p:attrNameLst>
                                      </p:cBhvr>
                                      <p:tavLst>
                                        <p:tav tm="0">
                                          <p:val>
                                            <p:fltVal val="0"/>
                                          </p:val>
                                        </p:tav>
                                        <p:tav tm="100000">
                                          <p:val>
                                            <p:strVal val="#ppt_w"/>
                                          </p:val>
                                        </p:tav>
                                      </p:tavLst>
                                    </p:anim>
                                    <p:anim calcmode="lin" valueType="num">
                                      <p:cBhvr>
                                        <p:cTn id="10" dur="1000" fill="hold"/>
                                        <p:tgtEl>
                                          <p:spTgt spid="12290"/>
                                        </p:tgtEl>
                                        <p:attrNameLst>
                                          <p:attrName>ppt_h</p:attrName>
                                        </p:attrNameLst>
                                      </p:cBhvr>
                                      <p:tavLst>
                                        <p:tav tm="0">
                                          <p:val>
                                            <p:fltVal val="0"/>
                                          </p:val>
                                        </p:tav>
                                        <p:tav tm="100000">
                                          <p:val>
                                            <p:strVal val="#ppt_h"/>
                                          </p:val>
                                        </p:tav>
                                      </p:tavLst>
                                    </p:anim>
                                    <p:anim calcmode="lin" valueType="num">
                                      <p:cBhvr>
                                        <p:cTn id="11" dur="1000" fill="hold"/>
                                        <p:tgtEl>
                                          <p:spTgt spid="12290"/>
                                        </p:tgtEl>
                                        <p:attrNameLst>
                                          <p:attrName>style.rotation</p:attrName>
                                        </p:attrNameLst>
                                      </p:cBhvr>
                                      <p:tavLst>
                                        <p:tav tm="0">
                                          <p:val>
                                            <p:fltVal val="90"/>
                                          </p:val>
                                        </p:tav>
                                        <p:tav tm="100000">
                                          <p:val>
                                            <p:fltVal val="0"/>
                                          </p:val>
                                        </p:tav>
                                      </p:tavLst>
                                    </p:anim>
                                    <p:animEffect transition="in" filter="fade">
                                      <p:cBhvr>
                                        <p:cTn id="12" dur="1000"/>
                                        <p:tgtEl>
                                          <p:spTgt spid="12290"/>
                                        </p:tgtEl>
                                      </p:cBhvr>
                                    </p:animEffect>
                                  </p:childTnLst>
                                </p:cTn>
                              </p:par>
                            </p:childTnLst>
                          </p:cTn>
                        </p:par>
                        <p:par>
                          <p:cTn id="13" fill="hold">
                            <p:stCondLst>
                              <p:cond delay="1000"/>
                            </p:stCondLst>
                            <p:childTnLst>
                              <p:par>
                                <p:cTn id="14" presetID="26" presetClass="emph" presetSubtype="0" fill="hold" nodeType="afterEffect">
                                  <p:stCondLst>
                                    <p:cond delay="0"/>
                                  </p:stCondLst>
                                  <p:childTnLst>
                                    <p:animEffect transition="out" filter="fade">
                                      <p:cBhvr>
                                        <p:cTn id="15" dur="500" tmFilter="0, 0; .2, .5; .8, .5; 1, 0"/>
                                        <p:tgtEl>
                                          <p:spTgt spid="12290"/>
                                        </p:tgtEl>
                                      </p:cBhvr>
                                    </p:animEffect>
                                    <p:animScale>
                                      <p:cBhvr>
                                        <p:cTn id="16" dur="250" autoRev="1" fill="hold"/>
                                        <p:tgtEl>
                                          <p:spTgt spid="12290"/>
                                        </p:tgtEl>
                                      </p:cBhvr>
                                      <p:by x="105000" y="105000"/>
                                    </p:animScale>
                                  </p:childTnLst>
                                </p:cTn>
                              </p:par>
                            </p:childTnLst>
                          </p:cTn>
                        </p:par>
                        <p:par>
                          <p:cTn id="17" fill="hold">
                            <p:stCondLst>
                              <p:cond delay="1500"/>
                            </p:stCondLst>
                            <p:childTnLst>
                              <p:par>
                                <p:cTn id="18" presetID="27" presetClass="emph" presetSubtype="0" fill="remove" nodeType="afterEffect">
                                  <p:stCondLst>
                                    <p:cond delay="0"/>
                                  </p:stCondLst>
                                  <p:childTnLst>
                                    <p:animClr clrSpc="rgb" dir="cw">
                                      <p:cBhvr override="childStyle">
                                        <p:cTn id="19" dur="250" autoRev="1" fill="remove"/>
                                        <p:tgtEl>
                                          <p:spTgt spid="12290"/>
                                        </p:tgtEl>
                                        <p:attrNameLst>
                                          <p:attrName>style.color</p:attrName>
                                        </p:attrNameLst>
                                      </p:cBhvr>
                                      <p:to>
                                        <a:schemeClr val="bg1"/>
                                      </p:to>
                                    </p:animClr>
                                    <p:animClr clrSpc="rgb" dir="cw">
                                      <p:cBhvr>
                                        <p:cTn id="20" dur="250" autoRev="1" fill="remove"/>
                                        <p:tgtEl>
                                          <p:spTgt spid="12290"/>
                                        </p:tgtEl>
                                        <p:attrNameLst>
                                          <p:attrName>fillcolor</p:attrName>
                                        </p:attrNameLst>
                                      </p:cBhvr>
                                      <p:to>
                                        <a:schemeClr val="bg1"/>
                                      </p:to>
                                    </p:animClr>
                                    <p:set>
                                      <p:cBhvr>
                                        <p:cTn id="21" dur="250" autoRev="1" fill="remove"/>
                                        <p:tgtEl>
                                          <p:spTgt spid="12290"/>
                                        </p:tgtEl>
                                        <p:attrNameLst>
                                          <p:attrName>fill.type</p:attrName>
                                        </p:attrNameLst>
                                      </p:cBhvr>
                                      <p:to>
                                        <p:strVal val="solid"/>
                                      </p:to>
                                    </p:set>
                                    <p:set>
                                      <p:cBhvr>
                                        <p:cTn id="22" dur="250" autoRev="1" fill="remove"/>
                                        <p:tgtEl>
                                          <p:spTgt spid="12290"/>
                                        </p:tgtEl>
                                        <p:attrNameLst>
                                          <p:attrName>fill.on</p:attrName>
                                        </p:attrNameLst>
                                      </p:cBhvr>
                                      <p:to>
                                        <p:strVal val="true"/>
                                      </p:to>
                                    </p:set>
                                  </p:childTnLst>
                                </p:cTn>
                              </p:par>
                            </p:childTnLst>
                          </p:cTn>
                        </p:par>
                        <p:par>
                          <p:cTn id="23" fill="hold">
                            <p:stCondLst>
                              <p:cond delay="2000"/>
                            </p:stCondLst>
                            <p:childTnLst>
                              <p:par>
                                <p:cTn id="24" presetID="32" presetClass="emph" presetSubtype="0" fill="hold" nodeType="afterEffect">
                                  <p:stCondLst>
                                    <p:cond delay="0"/>
                                  </p:stCondLst>
                                  <p:childTnLst>
                                    <p:animRot by="120000">
                                      <p:cBhvr>
                                        <p:cTn id="25" dur="100" fill="hold">
                                          <p:stCondLst>
                                            <p:cond delay="0"/>
                                          </p:stCondLst>
                                        </p:cTn>
                                        <p:tgtEl>
                                          <p:spTgt spid="12290"/>
                                        </p:tgtEl>
                                        <p:attrNameLst>
                                          <p:attrName>r</p:attrName>
                                        </p:attrNameLst>
                                      </p:cBhvr>
                                    </p:animRot>
                                    <p:animRot by="-240000">
                                      <p:cBhvr>
                                        <p:cTn id="26" dur="200" fill="hold">
                                          <p:stCondLst>
                                            <p:cond delay="200"/>
                                          </p:stCondLst>
                                        </p:cTn>
                                        <p:tgtEl>
                                          <p:spTgt spid="12290"/>
                                        </p:tgtEl>
                                        <p:attrNameLst>
                                          <p:attrName>r</p:attrName>
                                        </p:attrNameLst>
                                      </p:cBhvr>
                                    </p:animRot>
                                    <p:animRot by="240000">
                                      <p:cBhvr>
                                        <p:cTn id="27" dur="200" fill="hold">
                                          <p:stCondLst>
                                            <p:cond delay="400"/>
                                          </p:stCondLst>
                                        </p:cTn>
                                        <p:tgtEl>
                                          <p:spTgt spid="12290"/>
                                        </p:tgtEl>
                                        <p:attrNameLst>
                                          <p:attrName>r</p:attrName>
                                        </p:attrNameLst>
                                      </p:cBhvr>
                                    </p:animRot>
                                    <p:animRot by="-240000">
                                      <p:cBhvr>
                                        <p:cTn id="28" dur="200" fill="hold">
                                          <p:stCondLst>
                                            <p:cond delay="600"/>
                                          </p:stCondLst>
                                        </p:cTn>
                                        <p:tgtEl>
                                          <p:spTgt spid="12290"/>
                                        </p:tgtEl>
                                        <p:attrNameLst>
                                          <p:attrName>r</p:attrName>
                                        </p:attrNameLst>
                                      </p:cBhvr>
                                    </p:animRot>
                                    <p:animRot by="120000">
                                      <p:cBhvr>
                                        <p:cTn id="29" dur="200" fill="hold">
                                          <p:stCondLst>
                                            <p:cond delay="800"/>
                                          </p:stCondLst>
                                        </p:cTn>
                                        <p:tgtEl>
                                          <p:spTgt spid="12290"/>
                                        </p:tgtEl>
                                        <p:attrNameLst>
                                          <p:attrName>r</p:attrName>
                                        </p:attrNameLst>
                                      </p:cBhvr>
                                    </p:animRot>
                                  </p:childTnLst>
                                </p:cTn>
                              </p:par>
                            </p:childTnLst>
                          </p:cTn>
                        </p:par>
                        <p:par>
                          <p:cTn id="30" fill="hold">
                            <p:stCondLst>
                              <p:cond delay="3000"/>
                            </p:stCondLst>
                            <p:childTnLst>
                              <p:par>
                                <p:cTn id="31" presetID="6" presetClass="emph" presetSubtype="0" fill="hold" nodeType="afterEffect">
                                  <p:stCondLst>
                                    <p:cond delay="0"/>
                                  </p:stCondLst>
                                  <p:childTnLst>
                                    <p:animScale>
                                      <p:cBhvr>
                                        <p:cTn id="32" dur="2000" fill="hold"/>
                                        <p:tgtEl>
                                          <p:spTgt spid="12290"/>
                                        </p:tgtEl>
                                      </p:cBhvr>
                                      <p:by x="150000" y="150000"/>
                                    </p:animScale>
                                  </p:childTnLst>
                                </p:cTn>
                              </p:par>
                            </p:childTnLst>
                          </p:cTn>
                        </p:par>
                        <p:par>
                          <p:cTn id="33" fill="hold">
                            <p:stCondLst>
                              <p:cond delay="5000"/>
                            </p:stCondLst>
                            <p:childTnLst>
                              <p:par>
                                <p:cTn id="34" presetID="9" presetClass="emph" presetSubtype="0" nodeType="afterEffect">
                                  <p:stCondLst>
                                    <p:cond delay="0"/>
                                  </p:stCondLst>
                                  <p:childTnLst>
                                    <p:set>
                                      <p:cBhvr rctx="PPT">
                                        <p:cTn id="35" dur="indefinite"/>
                                        <p:tgtEl>
                                          <p:spTgt spid="12290"/>
                                        </p:tgtEl>
                                        <p:attrNameLst>
                                          <p:attrName>style.opacity</p:attrName>
                                        </p:attrNameLst>
                                      </p:cBhvr>
                                      <p:to>
                                        <p:strVal val="0.5"/>
                                      </p:to>
                                    </p:set>
                                    <p:animEffect filter="image" prLst="opacity: 0.5">
                                      <p:cBhvr rctx="IE">
                                        <p:cTn id="36" dur="indefinite"/>
                                        <p:tgtEl>
                                          <p:spTgt spid="12290"/>
                                        </p:tgtEl>
                                      </p:cBhvr>
                                    </p:animEffect>
                                  </p:childTnLst>
                                </p:cTn>
                              </p:par>
                            </p:childTnLst>
                          </p:cTn>
                        </p:par>
                        <p:par>
                          <p:cTn id="37" fill="hold">
                            <p:stCondLst>
                              <p:cond delay="5000"/>
                            </p:stCondLst>
                            <p:childTnLst>
                              <p:par>
                                <p:cTn id="38" presetID="21" presetClass="emph" presetSubtype="0" fill="hold" nodeType="afterEffect">
                                  <p:stCondLst>
                                    <p:cond delay="0"/>
                                  </p:stCondLst>
                                  <p:childTnLst>
                                    <p:animClr clrSpc="hsl" dir="cw">
                                      <p:cBhvr override="childStyle">
                                        <p:cTn id="39" dur="500" fill="hold"/>
                                        <p:tgtEl>
                                          <p:spTgt spid="12290"/>
                                        </p:tgtEl>
                                        <p:attrNameLst>
                                          <p:attrName>style.color</p:attrName>
                                        </p:attrNameLst>
                                      </p:cBhvr>
                                      <p:by>
                                        <p:hsl h="7200000" s="0" l="0"/>
                                      </p:by>
                                    </p:animClr>
                                    <p:animClr clrSpc="hsl" dir="cw">
                                      <p:cBhvr>
                                        <p:cTn id="40" dur="500" fill="hold"/>
                                        <p:tgtEl>
                                          <p:spTgt spid="12290"/>
                                        </p:tgtEl>
                                        <p:attrNameLst>
                                          <p:attrName>fillcolor</p:attrName>
                                        </p:attrNameLst>
                                      </p:cBhvr>
                                      <p:by>
                                        <p:hsl h="7200000" s="0" l="0"/>
                                      </p:by>
                                    </p:animClr>
                                    <p:animClr clrSpc="hsl" dir="cw">
                                      <p:cBhvr>
                                        <p:cTn id="41" dur="500" fill="hold"/>
                                        <p:tgtEl>
                                          <p:spTgt spid="12290"/>
                                        </p:tgtEl>
                                        <p:attrNameLst>
                                          <p:attrName>stroke.color</p:attrName>
                                        </p:attrNameLst>
                                      </p:cBhvr>
                                      <p:by>
                                        <p:hsl h="7200000" s="0" l="0"/>
                                      </p:by>
                                    </p:animClr>
                                    <p:set>
                                      <p:cBhvr>
                                        <p:cTn id="42" dur="500" fill="hold"/>
                                        <p:tgtEl>
                                          <p:spTgt spid="12290"/>
                                        </p:tgtEl>
                                        <p:attrNameLst>
                                          <p:attrName>fill.type</p:attrName>
                                        </p:attrNameLst>
                                      </p:cBhvr>
                                      <p:to>
                                        <p:strVal val="solid"/>
                                      </p:to>
                                    </p:set>
                                  </p:childTnLst>
                                </p:cTn>
                              </p:par>
                            </p:childTnLst>
                          </p:cTn>
                        </p:par>
                        <p:par>
                          <p:cTn id="43" fill="hold">
                            <p:stCondLst>
                              <p:cond delay="5500"/>
                            </p:stCondLst>
                            <p:childTnLst>
                              <p:par>
                                <p:cTn id="44" presetID="16" presetClass="exit" presetSubtype="21" fill="hold" nodeType="afterEffect">
                                  <p:stCondLst>
                                    <p:cond delay="0"/>
                                  </p:stCondLst>
                                  <p:childTnLst>
                                    <p:animEffect transition="out" filter="barn(inVertical)">
                                      <p:cBhvr>
                                        <p:cTn id="45" dur="500"/>
                                        <p:tgtEl>
                                          <p:spTgt spid="12290"/>
                                        </p:tgtEl>
                                      </p:cBhvr>
                                    </p:animEffect>
                                    <p:set>
                                      <p:cBhvr>
                                        <p:cTn id="46" dur="1" fill="hold">
                                          <p:stCondLst>
                                            <p:cond delay="499"/>
                                          </p:stCondLst>
                                        </p:cTn>
                                        <p:tgtEl>
                                          <p:spTgt spid="12290"/>
                                        </p:tgtEl>
                                        <p:attrNameLst>
                                          <p:attrName>style.visibility</p:attrName>
                                        </p:attrNameLst>
                                      </p:cBhvr>
                                      <p:to>
                                        <p:strVal val="hidden"/>
                                      </p:to>
                                    </p:set>
                                  </p:childTnLst>
                                </p:cTn>
                              </p:par>
                            </p:childTnLst>
                          </p:cTn>
                        </p:par>
                        <p:par>
                          <p:cTn id="47" fill="hold">
                            <p:stCondLst>
                              <p:cond delay="6000"/>
                            </p:stCondLst>
                            <p:childTnLst>
                              <p:par>
                                <p:cTn id="48" presetID="16" presetClass="entr" presetSubtype="37" fill="hold" nodeType="afterEffect">
                                  <p:stCondLst>
                                    <p:cond delay="0"/>
                                  </p:stCondLst>
                                  <p:childTnLst>
                                    <p:set>
                                      <p:cBhvr>
                                        <p:cTn id="49" dur="1" fill="hold">
                                          <p:stCondLst>
                                            <p:cond delay="0"/>
                                          </p:stCondLst>
                                        </p:cTn>
                                        <p:tgtEl>
                                          <p:spTgt spid="12291"/>
                                        </p:tgtEl>
                                        <p:attrNameLst>
                                          <p:attrName>style.visibility</p:attrName>
                                        </p:attrNameLst>
                                      </p:cBhvr>
                                      <p:to>
                                        <p:strVal val="visible"/>
                                      </p:to>
                                    </p:set>
                                    <p:animEffect transition="in" filter="barn(outVertical)">
                                      <p:cBhvr>
                                        <p:cTn id="50" dur="500"/>
                                        <p:tgtEl>
                                          <p:spTgt spid="12291"/>
                                        </p:tgtEl>
                                      </p:cBhvr>
                                    </p:animEffect>
                                  </p:childTnLst>
                                </p:cTn>
                              </p:par>
                            </p:childTnLst>
                          </p:cTn>
                        </p:par>
                        <p:par>
                          <p:cTn id="51" fill="hold">
                            <p:stCondLst>
                              <p:cond delay="6500"/>
                            </p:stCondLst>
                            <p:childTnLst>
                              <p:par>
                                <p:cTn id="52" presetID="1" presetClass="exit" presetSubtype="0" fill="hold" nodeType="afterEffect">
                                  <p:stCondLst>
                                    <p:cond delay="1500"/>
                                  </p:stCondLst>
                                  <p:childTnLst>
                                    <p:set>
                                      <p:cBhvr>
                                        <p:cTn id="53" dur="1" fill="hold">
                                          <p:stCondLst>
                                            <p:cond delay="0"/>
                                          </p:stCondLst>
                                        </p:cTn>
                                        <p:tgtEl>
                                          <p:spTgt spid="12292"/>
                                        </p:tgtEl>
                                        <p:attrNameLst>
                                          <p:attrName>style.visibility</p:attrName>
                                        </p:attrNameLst>
                                      </p:cBhvr>
                                      <p:to>
                                        <p:strVal val="hidden"/>
                                      </p:to>
                                    </p:set>
                                  </p:childTnLst>
                                  <p:subTnLst>
                                    <p:audio>
                                      <p:cMediaNode>
                                        <p:cTn display="0" masterRel="sameClick">
                                          <p:stCondLst>
                                            <p:cond evt="begin" delay="0">
                                              <p:tn val="52"/>
                                            </p:cond>
                                          </p:stCondLst>
                                          <p:endCondLst>
                                            <p:cond evt="onStopAudio" delay="0">
                                              <p:tgtEl>
                                                <p:sldTgt/>
                                              </p:tgtEl>
                                            </p:cond>
                                          </p:endCondLst>
                                        </p:cTn>
                                        <p:tgtEl>
                                          <p:sndTgt r:embed="rId4" name="applause.wav"/>
                                        </p:tgtEl>
                                      </p:cMediaNode>
                                    </p:audio>
                                  </p:subTnLst>
                                </p:cTn>
                              </p:par>
                            </p:childTnLst>
                          </p:cTn>
                        </p:par>
                        <p:par>
                          <p:cTn id="54" fill="hold">
                            <p:stCondLst>
                              <p:cond delay="8000"/>
                            </p:stCondLst>
                            <p:childTnLst>
                              <p:par>
                                <p:cTn id="55" presetID="42" presetClass="exit" presetSubtype="0" fill="hold" nodeType="afterEffect">
                                  <p:stCondLst>
                                    <p:cond delay="0"/>
                                  </p:stCondLst>
                                  <p:childTnLst>
                                    <p:animEffect transition="out" filter="fade">
                                      <p:cBhvr>
                                        <p:cTn id="56" dur="1000"/>
                                        <p:tgtEl>
                                          <p:spTgt spid="12291"/>
                                        </p:tgtEl>
                                      </p:cBhvr>
                                    </p:animEffect>
                                    <p:anim calcmode="lin" valueType="num">
                                      <p:cBhvr>
                                        <p:cTn id="57" dur="1000"/>
                                        <p:tgtEl>
                                          <p:spTgt spid="12291"/>
                                        </p:tgtEl>
                                        <p:attrNameLst>
                                          <p:attrName>ppt_x</p:attrName>
                                        </p:attrNameLst>
                                      </p:cBhvr>
                                      <p:tavLst>
                                        <p:tav tm="0">
                                          <p:val>
                                            <p:strVal val="ppt_x"/>
                                          </p:val>
                                        </p:tav>
                                        <p:tav tm="100000">
                                          <p:val>
                                            <p:strVal val="ppt_x"/>
                                          </p:val>
                                        </p:tav>
                                      </p:tavLst>
                                    </p:anim>
                                    <p:anim calcmode="lin" valueType="num">
                                      <p:cBhvr>
                                        <p:cTn id="58" dur="1000"/>
                                        <p:tgtEl>
                                          <p:spTgt spid="12291"/>
                                        </p:tgtEl>
                                        <p:attrNameLst>
                                          <p:attrName>ppt_y</p:attrName>
                                        </p:attrNameLst>
                                      </p:cBhvr>
                                      <p:tavLst>
                                        <p:tav tm="0">
                                          <p:val>
                                            <p:strVal val="ppt_y"/>
                                          </p:val>
                                        </p:tav>
                                        <p:tav tm="100000">
                                          <p:val>
                                            <p:strVal val="ppt_y+.1"/>
                                          </p:val>
                                        </p:tav>
                                      </p:tavLst>
                                    </p:anim>
                                    <p:set>
                                      <p:cBhvr>
                                        <p:cTn id="59" dur="1" fill="hold">
                                          <p:stCondLst>
                                            <p:cond delay="999"/>
                                          </p:stCondLst>
                                        </p:cTn>
                                        <p:tgtEl>
                                          <p:spTgt spid="12291"/>
                                        </p:tgtEl>
                                        <p:attrNameLst>
                                          <p:attrName>style.visibility</p:attrName>
                                        </p:attrNameLst>
                                      </p:cBhvr>
                                      <p:to>
                                        <p:strVal val="hidden"/>
                                      </p:to>
                                    </p:set>
                                  </p:childTnLst>
                                </p:cTn>
                              </p:par>
                            </p:childTnLst>
                          </p:cTn>
                        </p:par>
                        <p:par>
                          <p:cTn id="60" fill="hold">
                            <p:stCondLst>
                              <p:cond delay="9000"/>
                            </p:stCondLst>
                            <p:childTnLst>
                              <p:par>
                                <p:cTn id="61" presetID="53" presetClass="exit" presetSubtype="32" fill="hold" nodeType="afterEffect">
                                  <p:stCondLst>
                                    <p:cond delay="1500"/>
                                  </p:stCondLst>
                                  <p:childTnLst>
                                    <p:anim calcmode="lin" valueType="num">
                                      <p:cBhvr>
                                        <p:cTn id="62" dur="2000"/>
                                        <p:tgtEl>
                                          <p:spTgt spid="12293"/>
                                        </p:tgtEl>
                                        <p:attrNameLst>
                                          <p:attrName>ppt_w</p:attrName>
                                        </p:attrNameLst>
                                      </p:cBhvr>
                                      <p:tavLst>
                                        <p:tav tm="0">
                                          <p:val>
                                            <p:strVal val="ppt_w"/>
                                          </p:val>
                                        </p:tav>
                                        <p:tav tm="100000">
                                          <p:val>
                                            <p:fltVal val="0"/>
                                          </p:val>
                                        </p:tav>
                                      </p:tavLst>
                                    </p:anim>
                                    <p:anim calcmode="lin" valueType="num">
                                      <p:cBhvr>
                                        <p:cTn id="63" dur="2000"/>
                                        <p:tgtEl>
                                          <p:spTgt spid="12293"/>
                                        </p:tgtEl>
                                        <p:attrNameLst>
                                          <p:attrName>ppt_h</p:attrName>
                                        </p:attrNameLst>
                                      </p:cBhvr>
                                      <p:tavLst>
                                        <p:tav tm="0">
                                          <p:val>
                                            <p:strVal val="ppt_h"/>
                                          </p:val>
                                        </p:tav>
                                        <p:tav tm="100000">
                                          <p:val>
                                            <p:fltVal val="0"/>
                                          </p:val>
                                        </p:tav>
                                      </p:tavLst>
                                    </p:anim>
                                    <p:animEffect transition="out" filter="fade">
                                      <p:cBhvr>
                                        <p:cTn id="64" dur="2000"/>
                                        <p:tgtEl>
                                          <p:spTgt spid="12293"/>
                                        </p:tgtEl>
                                      </p:cBhvr>
                                    </p:animEffect>
                                    <p:set>
                                      <p:cBhvr>
                                        <p:cTn id="65" dur="1" fill="hold">
                                          <p:stCondLst>
                                            <p:cond delay="1999"/>
                                          </p:stCondLst>
                                        </p:cTn>
                                        <p:tgtEl>
                                          <p:spTgt spid="12293"/>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4"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6"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8|1.4|1.1"/>
</p:tagLst>
</file>

<file path=ppt/tags/tag10.xml><?xml version="1.0" encoding="utf-8"?>
<p:tagLst xmlns:a="http://schemas.openxmlformats.org/drawingml/2006/main" xmlns:r="http://schemas.openxmlformats.org/officeDocument/2006/relationships" xmlns:p="http://schemas.openxmlformats.org/presentationml/2006/main">
  <p:tag name="TIMING" val="|0.7|0.8|6.4|1.1"/>
</p:tagLst>
</file>

<file path=ppt/tags/tag11.xml><?xml version="1.0" encoding="utf-8"?>
<p:tagLst xmlns:a="http://schemas.openxmlformats.org/drawingml/2006/main" xmlns:r="http://schemas.openxmlformats.org/officeDocument/2006/relationships" xmlns:p="http://schemas.openxmlformats.org/presentationml/2006/main">
  <p:tag name="TIMING" val="|0|1.1|9.2"/>
</p:tagLst>
</file>

<file path=ppt/tags/tag12.xml><?xml version="1.0" encoding="utf-8"?>
<p:tagLst xmlns:a="http://schemas.openxmlformats.org/drawingml/2006/main" xmlns:r="http://schemas.openxmlformats.org/officeDocument/2006/relationships" xmlns:p="http://schemas.openxmlformats.org/presentationml/2006/main">
  <p:tag name="TIMING" val="|0.1|0.6|7"/>
</p:tagLst>
</file>

<file path=ppt/tags/tag13.xml><?xml version="1.0" encoding="utf-8"?>
<p:tagLst xmlns:a="http://schemas.openxmlformats.org/drawingml/2006/main" xmlns:r="http://schemas.openxmlformats.org/officeDocument/2006/relationships" xmlns:p="http://schemas.openxmlformats.org/presentationml/2006/main">
  <p:tag name="TIMING" val="|0.9|1.3|4.4"/>
</p:tagLst>
</file>

<file path=ppt/tags/tag14.xml><?xml version="1.0" encoding="utf-8"?>
<p:tagLst xmlns:a="http://schemas.openxmlformats.org/drawingml/2006/main" xmlns:r="http://schemas.openxmlformats.org/officeDocument/2006/relationships" xmlns:p="http://schemas.openxmlformats.org/presentationml/2006/main">
  <p:tag name="TIMING" val="|1.3|1.4"/>
</p:tagLst>
</file>

<file path=ppt/tags/tag15.xml><?xml version="1.0" encoding="utf-8"?>
<p:tagLst xmlns:a="http://schemas.openxmlformats.org/drawingml/2006/main" xmlns:r="http://schemas.openxmlformats.org/officeDocument/2006/relationships" xmlns:p="http://schemas.openxmlformats.org/presentationml/2006/main">
  <p:tag name="TIMING" val="|0.7|1"/>
</p:tagLst>
</file>

<file path=ppt/tags/tag16.xml><?xml version="1.0" encoding="utf-8"?>
<p:tagLst xmlns:a="http://schemas.openxmlformats.org/drawingml/2006/main" xmlns:r="http://schemas.openxmlformats.org/officeDocument/2006/relationships" xmlns:p="http://schemas.openxmlformats.org/presentationml/2006/main">
  <p:tag name="TIMING" val="|0|0.5|2.8"/>
</p:tagLst>
</file>

<file path=ppt/tags/tag17.xml><?xml version="1.0" encoding="utf-8"?>
<p:tagLst xmlns:a="http://schemas.openxmlformats.org/drawingml/2006/main" xmlns:r="http://schemas.openxmlformats.org/officeDocument/2006/relationships" xmlns:p="http://schemas.openxmlformats.org/presentationml/2006/main">
  <p:tag name="TIMING" val="|0|0.9|3.9"/>
</p:tagLst>
</file>

<file path=ppt/tags/tag18.xml><?xml version="1.0" encoding="utf-8"?>
<p:tagLst xmlns:a="http://schemas.openxmlformats.org/drawingml/2006/main" xmlns:r="http://schemas.openxmlformats.org/officeDocument/2006/relationships" xmlns:p="http://schemas.openxmlformats.org/presentationml/2006/main">
  <p:tag name="TIMING" val="|0.5|0.7|6.4|7.7|58|1.1"/>
</p:tagLst>
</file>

<file path=ppt/tags/tag19.xml><?xml version="1.0" encoding="utf-8"?>
<p:tagLst xmlns:a="http://schemas.openxmlformats.org/drawingml/2006/main" xmlns:r="http://schemas.openxmlformats.org/officeDocument/2006/relationships" xmlns:p="http://schemas.openxmlformats.org/presentationml/2006/main">
  <p:tag name="TIMING" val="|0.7|0.6|53.1|0.6"/>
</p:tagLst>
</file>

<file path=ppt/tags/tag2.xml><?xml version="1.0" encoding="utf-8"?>
<p:tagLst xmlns:a="http://schemas.openxmlformats.org/drawingml/2006/main" xmlns:r="http://schemas.openxmlformats.org/officeDocument/2006/relationships" xmlns:p="http://schemas.openxmlformats.org/presentationml/2006/main">
  <p:tag name="TIMING" val="|0.7"/>
</p:tagLst>
</file>

<file path=ppt/tags/tag20.xml><?xml version="1.0" encoding="utf-8"?>
<p:tagLst xmlns:a="http://schemas.openxmlformats.org/drawingml/2006/main" xmlns:r="http://schemas.openxmlformats.org/officeDocument/2006/relationships" xmlns:p="http://schemas.openxmlformats.org/presentationml/2006/main">
  <p:tag name="TIMING" val="|0.4|0.6|24.9|1"/>
</p:tagLst>
</file>

<file path=ppt/tags/tag21.xml><?xml version="1.0" encoding="utf-8"?>
<p:tagLst xmlns:a="http://schemas.openxmlformats.org/drawingml/2006/main" xmlns:r="http://schemas.openxmlformats.org/officeDocument/2006/relationships" xmlns:p="http://schemas.openxmlformats.org/presentationml/2006/main">
  <p:tag name="TIMING" val="|0.7|0.6|32.9|0.4"/>
</p:tagLst>
</file>

<file path=ppt/tags/tag22.xml><?xml version="1.0" encoding="utf-8"?>
<p:tagLst xmlns:a="http://schemas.openxmlformats.org/drawingml/2006/main" xmlns:r="http://schemas.openxmlformats.org/officeDocument/2006/relationships" xmlns:p="http://schemas.openxmlformats.org/presentationml/2006/main">
  <p:tag name="TIMING" val="|1.3|0.8|5.9"/>
</p:tagLst>
</file>

<file path=ppt/tags/tag23.xml><?xml version="1.0" encoding="utf-8"?>
<p:tagLst xmlns:a="http://schemas.openxmlformats.org/drawingml/2006/main" xmlns:r="http://schemas.openxmlformats.org/officeDocument/2006/relationships" xmlns:p="http://schemas.openxmlformats.org/presentationml/2006/main">
  <p:tag name="TIMING" val="|0.2|0.9|4.4|1.1"/>
</p:tagLst>
</file>

<file path=ppt/tags/tag24.xml><?xml version="1.0" encoding="utf-8"?>
<p:tagLst xmlns:a="http://schemas.openxmlformats.org/drawingml/2006/main" xmlns:r="http://schemas.openxmlformats.org/officeDocument/2006/relationships" xmlns:p="http://schemas.openxmlformats.org/presentationml/2006/main">
  <p:tag name="TIMING" val="|2.2|0.6"/>
</p:tagLst>
</file>

<file path=ppt/tags/tag25.xml><?xml version="1.0" encoding="utf-8"?>
<p:tagLst xmlns:a="http://schemas.openxmlformats.org/drawingml/2006/main" xmlns:r="http://schemas.openxmlformats.org/officeDocument/2006/relationships" xmlns:p="http://schemas.openxmlformats.org/presentationml/2006/main">
  <p:tag name="TIMING" val="|0.7|0.5|59.1"/>
</p:tagLst>
</file>

<file path=ppt/tags/tag26.xml><?xml version="1.0" encoding="utf-8"?>
<p:tagLst xmlns:a="http://schemas.openxmlformats.org/drawingml/2006/main" xmlns:r="http://schemas.openxmlformats.org/officeDocument/2006/relationships" xmlns:p="http://schemas.openxmlformats.org/presentationml/2006/main">
  <p:tag name="TIMING" val="|0.1|0.9|6.4|1.7|11.1"/>
</p:tagLst>
</file>

<file path=ppt/tags/tag27.xml><?xml version="1.0" encoding="utf-8"?>
<p:tagLst xmlns:a="http://schemas.openxmlformats.org/drawingml/2006/main" xmlns:r="http://schemas.openxmlformats.org/officeDocument/2006/relationships" xmlns:p="http://schemas.openxmlformats.org/presentationml/2006/main">
  <p:tag name="TIMING" val="|0.6"/>
</p:tagLst>
</file>

<file path=ppt/tags/tag28.xml><?xml version="1.0" encoding="utf-8"?>
<p:tagLst xmlns:a="http://schemas.openxmlformats.org/drawingml/2006/main" xmlns:r="http://schemas.openxmlformats.org/officeDocument/2006/relationships" xmlns:p="http://schemas.openxmlformats.org/presentationml/2006/main">
  <p:tag name="TIMING" val="|0|0.9"/>
</p:tagLst>
</file>

<file path=ppt/tags/tag29.xml><?xml version="1.0" encoding="utf-8"?>
<p:tagLst xmlns:a="http://schemas.openxmlformats.org/drawingml/2006/main" xmlns:r="http://schemas.openxmlformats.org/officeDocument/2006/relationships" xmlns:p="http://schemas.openxmlformats.org/presentationml/2006/main">
  <p:tag name="TIMING" val="|0.3|0.8|22.4"/>
</p:tagLst>
</file>

<file path=ppt/tags/tag3.xml><?xml version="1.0" encoding="utf-8"?>
<p:tagLst xmlns:a="http://schemas.openxmlformats.org/drawingml/2006/main" xmlns:r="http://schemas.openxmlformats.org/officeDocument/2006/relationships" xmlns:p="http://schemas.openxmlformats.org/presentationml/2006/main">
  <p:tag name="TIMING" val="|0.8|0.7|5.7|28.4|15.7"/>
</p:tagLst>
</file>

<file path=ppt/tags/tag30.xml><?xml version="1.0" encoding="utf-8"?>
<p:tagLst xmlns:a="http://schemas.openxmlformats.org/drawingml/2006/main" xmlns:r="http://schemas.openxmlformats.org/officeDocument/2006/relationships" xmlns:p="http://schemas.openxmlformats.org/presentationml/2006/main">
  <p:tag name="TIMING" val="|0.6|0.9|8"/>
</p:tagLst>
</file>

<file path=ppt/tags/tag31.xml><?xml version="1.0" encoding="utf-8"?>
<p:tagLst xmlns:a="http://schemas.openxmlformats.org/drawingml/2006/main" xmlns:r="http://schemas.openxmlformats.org/officeDocument/2006/relationships" xmlns:p="http://schemas.openxmlformats.org/presentationml/2006/main">
  <p:tag name="TIMING" val="|0"/>
</p:tagLst>
</file>

<file path=ppt/tags/tag32.xml><?xml version="1.0" encoding="utf-8"?>
<p:tagLst xmlns:a="http://schemas.openxmlformats.org/drawingml/2006/main" xmlns:r="http://schemas.openxmlformats.org/officeDocument/2006/relationships" xmlns:p="http://schemas.openxmlformats.org/presentationml/2006/main">
  <p:tag name="TIMING" val="|0.2|1|8"/>
</p:tagLst>
</file>

<file path=ppt/tags/tag33.xml><?xml version="1.0" encoding="utf-8"?>
<p:tagLst xmlns:a="http://schemas.openxmlformats.org/drawingml/2006/main" xmlns:r="http://schemas.openxmlformats.org/officeDocument/2006/relationships" xmlns:p="http://schemas.openxmlformats.org/presentationml/2006/main">
  <p:tag name="TIMING" val="|0|0.8|5.4"/>
</p:tagLst>
</file>

<file path=ppt/tags/tag34.xml><?xml version="1.0" encoding="utf-8"?>
<p:tagLst xmlns:a="http://schemas.openxmlformats.org/drawingml/2006/main" xmlns:r="http://schemas.openxmlformats.org/officeDocument/2006/relationships" xmlns:p="http://schemas.openxmlformats.org/presentationml/2006/main">
  <p:tag name="TIMING" val="|0.7|1|5.1"/>
</p:tagLst>
</file>

<file path=ppt/tags/tag35.xml><?xml version="1.0" encoding="utf-8"?>
<p:tagLst xmlns:a="http://schemas.openxmlformats.org/drawingml/2006/main" xmlns:r="http://schemas.openxmlformats.org/officeDocument/2006/relationships" xmlns:p="http://schemas.openxmlformats.org/presentationml/2006/main">
  <p:tag name="TIMING" val="|1|1.3|4.8"/>
</p:tagLst>
</file>

<file path=ppt/tags/tag36.xml><?xml version="1.0" encoding="utf-8"?>
<p:tagLst xmlns:a="http://schemas.openxmlformats.org/drawingml/2006/main" xmlns:r="http://schemas.openxmlformats.org/officeDocument/2006/relationships" xmlns:p="http://schemas.openxmlformats.org/presentationml/2006/main">
  <p:tag name="TIMING" val="|0|1.8|1.5"/>
</p:tagLst>
</file>

<file path=ppt/tags/tag37.xml><?xml version="1.0" encoding="utf-8"?>
<p:tagLst xmlns:a="http://schemas.openxmlformats.org/drawingml/2006/main" xmlns:r="http://schemas.openxmlformats.org/officeDocument/2006/relationships" xmlns:p="http://schemas.openxmlformats.org/presentationml/2006/main">
  <p:tag name="TIMING" val="|0.9|0.6|0.9"/>
</p:tagLst>
</file>

<file path=ppt/tags/tag38.xml><?xml version="1.0" encoding="utf-8"?>
<p:tagLst xmlns:a="http://schemas.openxmlformats.org/drawingml/2006/main" xmlns:r="http://schemas.openxmlformats.org/officeDocument/2006/relationships" xmlns:p="http://schemas.openxmlformats.org/presentationml/2006/main">
  <p:tag name="TIMING" val="|0.7"/>
</p:tagLst>
</file>

<file path=ppt/tags/tag39.xml><?xml version="1.0" encoding="utf-8"?>
<p:tagLst xmlns:a="http://schemas.openxmlformats.org/drawingml/2006/main" xmlns:r="http://schemas.openxmlformats.org/officeDocument/2006/relationships" xmlns:p="http://schemas.openxmlformats.org/presentationml/2006/main">
  <p:tag name="TIMING" val="|0"/>
</p:tagLst>
</file>

<file path=ppt/tags/tag4.xml><?xml version="1.0" encoding="utf-8"?>
<p:tagLst xmlns:a="http://schemas.openxmlformats.org/drawingml/2006/main" xmlns:r="http://schemas.openxmlformats.org/officeDocument/2006/relationships" xmlns:p="http://schemas.openxmlformats.org/presentationml/2006/main">
  <p:tag name="TIMING" val="|0.8|0.8|3.2|10|4.4"/>
</p:tagLst>
</file>

<file path=ppt/tags/tag40.xml><?xml version="1.0" encoding="utf-8"?>
<p:tagLst xmlns:a="http://schemas.openxmlformats.org/drawingml/2006/main" xmlns:r="http://schemas.openxmlformats.org/officeDocument/2006/relationships" xmlns:p="http://schemas.openxmlformats.org/presentationml/2006/main">
  <p:tag name="TIMING" val="|1|1.5|3.7"/>
</p:tagLst>
</file>

<file path=ppt/tags/tag41.xml><?xml version="1.0" encoding="utf-8"?>
<p:tagLst xmlns:a="http://schemas.openxmlformats.org/drawingml/2006/main" xmlns:r="http://schemas.openxmlformats.org/officeDocument/2006/relationships" xmlns:p="http://schemas.openxmlformats.org/presentationml/2006/main">
  <p:tag name="TIMING" val="|1.5|1.5|4.4"/>
</p:tagLst>
</file>

<file path=ppt/tags/tag42.xml><?xml version="1.0" encoding="utf-8"?>
<p:tagLst xmlns:a="http://schemas.openxmlformats.org/drawingml/2006/main" xmlns:r="http://schemas.openxmlformats.org/officeDocument/2006/relationships" xmlns:p="http://schemas.openxmlformats.org/presentationml/2006/main">
  <p:tag name="TIMING" val="|0.6|1.4|9.1"/>
</p:tagLst>
</file>

<file path=ppt/tags/tag43.xml><?xml version="1.0" encoding="utf-8"?>
<p:tagLst xmlns:a="http://schemas.openxmlformats.org/drawingml/2006/main" xmlns:r="http://schemas.openxmlformats.org/officeDocument/2006/relationships" xmlns:p="http://schemas.openxmlformats.org/presentationml/2006/main">
  <p:tag name="TIMING" val="|1.4|2.2|3.8"/>
</p:tagLst>
</file>

<file path=ppt/tags/tag44.xml><?xml version="1.0" encoding="utf-8"?>
<p:tagLst xmlns:a="http://schemas.openxmlformats.org/drawingml/2006/main" xmlns:r="http://schemas.openxmlformats.org/officeDocument/2006/relationships" xmlns:p="http://schemas.openxmlformats.org/presentationml/2006/main">
  <p:tag name="TIMING" val="|1.6|1.7|2.1"/>
</p:tagLst>
</file>

<file path=ppt/tags/tag45.xml><?xml version="1.0" encoding="utf-8"?>
<p:tagLst xmlns:a="http://schemas.openxmlformats.org/drawingml/2006/main" xmlns:r="http://schemas.openxmlformats.org/officeDocument/2006/relationships" xmlns:p="http://schemas.openxmlformats.org/presentationml/2006/main">
  <p:tag name="TIMING" val="|1|1.8|2.2|3.8"/>
</p:tagLst>
</file>

<file path=ppt/tags/tag46.xml><?xml version="1.0" encoding="utf-8"?>
<p:tagLst xmlns:a="http://schemas.openxmlformats.org/drawingml/2006/main" xmlns:r="http://schemas.openxmlformats.org/officeDocument/2006/relationships" xmlns:p="http://schemas.openxmlformats.org/presentationml/2006/main">
  <p:tag name="TIMING" val="|1.1|1.8|7"/>
</p:tagLst>
</file>

<file path=ppt/tags/tag47.xml><?xml version="1.0" encoding="utf-8"?>
<p:tagLst xmlns:a="http://schemas.openxmlformats.org/drawingml/2006/main" xmlns:r="http://schemas.openxmlformats.org/officeDocument/2006/relationships" xmlns:p="http://schemas.openxmlformats.org/presentationml/2006/main">
  <p:tag name="TIMING" val="|0.9|1.6|5.2"/>
</p:tagLst>
</file>

<file path=ppt/tags/tag48.xml><?xml version="1.0" encoding="utf-8"?>
<p:tagLst xmlns:a="http://schemas.openxmlformats.org/drawingml/2006/main" xmlns:r="http://schemas.openxmlformats.org/officeDocument/2006/relationships" xmlns:p="http://schemas.openxmlformats.org/presentationml/2006/main">
  <p:tag name="TIMING" val="|0.6|1.7|6.7"/>
</p:tagLst>
</file>

<file path=ppt/tags/tag49.xml><?xml version="1.0" encoding="utf-8"?>
<p:tagLst xmlns:a="http://schemas.openxmlformats.org/drawingml/2006/main" xmlns:r="http://schemas.openxmlformats.org/officeDocument/2006/relationships" xmlns:p="http://schemas.openxmlformats.org/presentationml/2006/main">
  <p:tag name="TIMING" val="|0.5"/>
</p:tagLst>
</file>

<file path=ppt/tags/tag5.xml><?xml version="1.0" encoding="utf-8"?>
<p:tagLst xmlns:a="http://schemas.openxmlformats.org/drawingml/2006/main" xmlns:r="http://schemas.openxmlformats.org/officeDocument/2006/relationships" xmlns:p="http://schemas.openxmlformats.org/presentationml/2006/main">
  <p:tag name="TIMING" val="|0.4|0.7|2.8"/>
</p:tagLst>
</file>

<file path=ppt/tags/tag50.xml><?xml version="1.0" encoding="utf-8"?>
<p:tagLst xmlns:a="http://schemas.openxmlformats.org/drawingml/2006/main" xmlns:r="http://schemas.openxmlformats.org/officeDocument/2006/relationships" xmlns:p="http://schemas.openxmlformats.org/presentationml/2006/main">
  <p:tag name="TIMING" val="|1.3|1.5|6"/>
</p:tagLst>
</file>

<file path=ppt/tags/tag51.xml><?xml version="1.0" encoding="utf-8"?>
<p:tagLst xmlns:a="http://schemas.openxmlformats.org/drawingml/2006/main" xmlns:r="http://schemas.openxmlformats.org/officeDocument/2006/relationships" xmlns:p="http://schemas.openxmlformats.org/presentationml/2006/main">
  <p:tag name="TIMING" val="|0.3|1.6|4.6"/>
</p:tagLst>
</file>

<file path=ppt/tags/tag52.xml><?xml version="1.0" encoding="utf-8"?>
<p:tagLst xmlns:a="http://schemas.openxmlformats.org/drawingml/2006/main" xmlns:r="http://schemas.openxmlformats.org/officeDocument/2006/relationships" xmlns:p="http://schemas.openxmlformats.org/presentationml/2006/main">
  <p:tag name="TIMING" val="|0"/>
</p:tagLst>
</file>

<file path=ppt/tags/tag53.xml><?xml version="1.0" encoding="utf-8"?>
<p:tagLst xmlns:a="http://schemas.openxmlformats.org/drawingml/2006/main" xmlns:r="http://schemas.openxmlformats.org/officeDocument/2006/relationships" xmlns:p="http://schemas.openxmlformats.org/presentationml/2006/main">
  <p:tag name="TIMING" val="|0|1.4|2.6"/>
</p:tagLst>
</file>

<file path=ppt/tags/tag54.xml><?xml version="1.0" encoding="utf-8"?>
<p:tagLst xmlns:a="http://schemas.openxmlformats.org/drawingml/2006/main" xmlns:r="http://schemas.openxmlformats.org/officeDocument/2006/relationships" xmlns:p="http://schemas.openxmlformats.org/presentationml/2006/main">
  <p:tag name="TIMING" val="|0"/>
</p:tagLst>
</file>

<file path=ppt/tags/tag55.xml><?xml version="1.0" encoding="utf-8"?>
<p:tagLst xmlns:a="http://schemas.openxmlformats.org/drawingml/2006/main" xmlns:r="http://schemas.openxmlformats.org/officeDocument/2006/relationships" xmlns:p="http://schemas.openxmlformats.org/presentationml/2006/main">
  <p:tag name="TIMING" val="|0.9|1.5"/>
</p:tagLst>
</file>

<file path=ppt/tags/tag56.xml><?xml version="1.0" encoding="utf-8"?>
<p:tagLst xmlns:a="http://schemas.openxmlformats.org/drawingml/2006/main" xmlns:r="http://schemas.openxmlformats.org/officeDocument/2006/relationships" xmlns:p="http://schemas.openxmlformats.org/presentationml/2006/main">
  <p:tag name="TIMING" val="|0.6"/>
</p:tagLst>
</file>

<file path=ppt/tags/tag57.xml><?xml version="1.0" encoding="utf-8"?>
<p:tagLst xmlns:a="http://schemas.openxmlformats.org/drawingml/2006/main" xmlns:r="http://schemas.openxmlformats.org/officeDocument/2006/relationships" xmlns:p="http://schemas.openxmlformats.org/presentationml/2006/main">
  <p:tag name="TIMING" val="|0.6|1.6"/>
</p:tagLst>
</file>

<file path=ppt/tags/tag58.xml><?xml version="1.0" encoding="utf-8"?>
<p:tagLst xmlns:a="http://schemas.openxmlformats.org/drawingml/2006/main" xmlns:r="http://schemas.openxmlformats.org/officeDocument/2006/relationships" xmlns:p="http://schemas.openxmlformats.org/presentationml/2006/main">
  <p:tag name="TIMING" val="|0.4"/>
</p:tagLst>
</file>

<file path=ppt/tags/tag59.xml><?xml version="1.0" encoding="utf-8"?>
<p:tagLst xmlns:a="http://schemas.openxmlformats.org/drawingml/2006/main" xmlns:r="http://schemas.openxmlformats.org/officeDocument/2006/relationships" xmlns:p="http://schemas.openxmlformats.org/presentationml/2006/main">
  <p:tag name="TIMING" val="|0.2|1.9|1.2"/>
</p:tagLst>
</file>

<file path=ppt/tags/tag6.xml><?xml version="1.0" encoding="utf-8"?>
<p:tagLst xmlns:a="http://schemas.openxmlformats.org/drawingml/2006/main" xmlns:r="http://schemas.openxmlformats.org/officeDocument/2006/relationships" xmlns:p="http://schemas.openxmlformats.org/presentationml/2006/main">
  <p:tag name="TIMING" val="|0.4|0.6|6"/>
</p:tagLst>
</file>

<file path=ppt/tags/tag60.xml><?xml version="1.0" encoding="utf-8"?>
<p:tagLst xmlns:a="http://schemas.openxmlformats.org/drawingml/2006/main" xmlns:r="http://schemas.openxmlformats.org/officeDocument/2006/relationships" xmlns:p="http://schemas.openxmlformats.org/presentationml/2006/main">
  <p:tag name="TIMING" val="|0.5|1.7|1.8"/>
</p:tagLst>
</file>

<file path=ppt/tags/tag61.xml><?xml version="1.0" encoding="utf-8"?>
<p:tagLst xmlns:a="http://schemas.openxmlformats.org/drawingml/2006/main" xmlns:r="http://schemas.openxmlformats.org/officeDocument/2006/relationships" xmlns:p="http://schemas.openxmlformats.org/presentationml/2006/main">
  <p:tag name="TIMING" val="|0|1.5"/>
</p:tagLst>
</file>

<file path=ppt/tags/tag62.xml><?xml version="1.0" encoding="utf-8"?>
<p:tagLst xmlns:a="http://schemas.openxmlformats.org/drawingml/2006/main" xmlns:r="http://schemas.openxmlformats.org/officeDocument/2006/relationships" xmlns:p="http://schemas.openxmlformats.org/presentationml/2006/main">
  <p:tag name="TIMING" val="|0.7|4.2"/>
</p:tagLst>
</file>

<file path=ppt/tags/tag63.xml><?xml version="1.0" encoding="utf-8"?>
<p:tagLst xmlns:a="http://schemas.openxmlformats.org/drawingml/2006/main" xmlns:r="http://schemas.openxmlformats.org/officeDocument/2006/relationships" xmlns:p="http://schemas.openxmlformats.org/presentationml/2006/main">
  <p:tag name="TIMING" val="|0.5|2.3"/>
</p:tagLst>
</file>

<file path=ppt/tags/tag64.xml><?xml version="1.0" encoding="utf-8"?>
<p:tagLst xmlns:a="http://schemas.openxmlformats.org/drawingml/2006/main" xmlns:r="http://schemas.openxmlformats.org/officeDocument/2006/relationships" xmlns:p="http://schemas.openxmlformats.org/presentationml/2006/main">
  <p:tag name="TIMING" val="|1.1|1.5|1.6"/>
</p:tagLst>
</file>

<file path=ppt/tags/tag65.xml><?xml version="1.0" encoding="utf-8"?>
<p:tagLst xmlns:a="http://schemas.openxmlformats.org/drawingml/2006/main" xmlns:r="http://schemas.openxmlformats.org/officeDocument/2006/relationships" xmlns:p="http://schemas.openxmlformats.org/presentationml/2006/main">
  <p:tag name="TIMING" val="|0.8|1.7|3.8"/>
</p:tagLst>
</file>

<file path=ppt/tags/tag66.xml><?xml version="1.0" encoding="utf-8"?>
<p:tagLst xmlns:a="http://schemas.openxmlformats.org/drawingml/2006/main" xmlns:r="http://schemas.openxmlformats.org/officeDocument/2006/relationships" xmlns:p="http://schemas.openxmlformats.org/presentationml/2006/main">
  <p:tag name="TIMING" val="|0.7"/>
</p:tagLst>
</file>

<file path=ppt/tags/tag67.xml><?xml version="1.0" encoding="utf-8"?>
<p:tagLst xmlns:a="http://schemas.openxmlformats.org/drawingml/2006/main" xmlns:r="http://schemas.openxmlformats.org/officeDocument/2006/relationships" xmlns:p="http://schemas.openxmlformats.org/presentationml/2006/main">
  <p:tag name="TIMING" val="|0.7|2"/>
</p:tagLst>
</file>

<file path=ppt/tags/tag68.xml><?xml version="1.0" encoding="utf-8"?>
<p:tagLst xmlns:a="http://schemas.openxmlformats.org/drawingml/2006/main" xmlns:r="http://schemas.openxmlformats.org/officeDocument/2006/relationships" xmlns:p="http://schemas.openxmlformats.org/presentationml/2006/main">
  <p:tag name="TIMING" val="|0.6|1.7|1.9"/>
</p:tagLst>
</file>

<file path=ppt/tags/tag69.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5|0.5|4.6|8.3"/>
</p:tagLst>
</file>

<file path=ppt/tags/tag70.xml><?xml version="1.0" encoding="utf-8"?>
<p:tagLst xmlns:a="http://schemas.openxmlformats.org/drawingml/2006/main" xmlns:r="http://schemas.openxmlformats.org/officeDocument/2006/relationships" xmlns:p="http://schemas.openxmlformats.org/presentationml/2006/main">
  <p:tag name="TIMING" val="|0.3|1.8"/>
</p:tagLst>
</file>

<file path=ppt/tags/tag71.xml><?xml version="1.0" encoding="utf-8"?>
<p:tagLst xmlns:a="http://schemas.openxmlformats.org/drawingml/2006/main" xmlns:r="http://schemas.openxmlformats.org/officeDocument/2006/relationships" xmlns:p="http://schemas.openxmlformats.org/presentationml/2006/main">
  <p:tag name="TIMING" val="|0.9|1.8|1.8"/>
</p:tagLst>
</file>

<file path=ppt/tags/tag72.xml><?xml version="1.0" encoding="utf-8"?>
<p:tagLst xmlns:a="http://schemas.openxmlformats.org/drawingml/2006/main" xmlns:r="http://schemas.openxmlformats.org/officeDocument/2006/relationships" xmlns:p="http://schemas.openxmlformats.org/presentationml/2006/main">
  <p:tag name="TIMING" val="|0.1|1.8"/>
</p:tagLst>
</file>

<file path=ppt/tags/tag73.xml><?xml version="1.0" encoding="utf-8"?>
<p:tagLst xmlns:a="http://schemas.openxmlformats.org/drawingml/2006/main" xmlns:r="http://schemas.openxmlformats.org/officeDocument/2006/relationships" xmlns:p="http://schemas.openxmlformats.org/presentationml/2006/main">
  <p:tag name="TIMING" val="|0.9|1.5|1.3"/>
</p:tagLst>
</file>

<file path=ppt/tags/tag74.xml><?xml version="1.0" encoding="utf-8"?>
<p:tagLst xmlns:a="http://schemas.openxmlformats.org/drawingml/2006/main" xmlns:r="http://schemas.openxmlformats.org/officeDocument/2006/relationships" xmlns:p="http://schemas.openxmlformats.org/presentationml/2006/main">
  <p:tag name="TIMING" val="|0.7|1.5"/>
</p:tagLst>
</file>

<file path=ppt/tags/tag75.xml><?xml version="1.0" encoding="utf-8"?>
<p:tagLst xmlns:a="http://schemas.openxmlformats.org/drawingml/2006/main" xmlns:r="http://schemas.openxmlformats.org/officeDocument/2006/relationships" xmlns:p="http://schemas.openxmlformats.org/presentationml/2006/main">
  <p:tag name="TIMING" val="|0.5|2|1.9"/>
</p:tagLst>
</file>

<file path=ppt/tags/tag76.xml><?xml version="1.0" encoding="utf-8"?>
<p:tagLst xmlns:a="http://schemas.openxmlformats.org/drawingml/2006/main" xmlns:r="http://schemas.openxmlformats.org/officeDocument/2006/relationships" xmlns:p="http://schemas.openxmlformats.org/presentationml/2006/main">
  <p:tag name="TIMING" val="|0.7|1.6|1.7"/>
</p:tagLst>
</file>

<file path=ppt/tags/tag77.xml><?xml version="1.0" encoding="utf-8"?>
<p:tagLst xmlns:a="http://schemas.openxmlformats.org/drawingml/2006/main" xmlns:r="http://schemas.openxmlformats.org/officeDocument/2006/relationships" xmlns:p="http://schemas.openxmlformats.org/presentationml/2006/main">
  <p:tag name="TIMING" val="|0.6"/>
</p:tagLst>
</file>

<file path=ppt/tags/tag78.xml><?xml version="1.0" encoding="utf-8"?>
<p:tagLst xmlns:a="http://schemas.openxmlformats.org/drawingml/2006/main" xmlns:r="http://schemas.openxmlformats.org/officeDocument/2006/relationships" xmlns:p="http://schemas.openxmlformats.org/presentationml/2006/main">
  <p:tag name="TIMING" val="|0.6|1.7|1.5"/>
</p:tagLst>
</file>

<file path=ppt/tags/tag79.xml><?xml version="1.0" encoding="utf-8"?>
<p:tagLst xmlns:a="http://schemas.openxmlformats.org/drawingml/2006/main" xmlns:r="http://schemas.openxmlformats.org/officeDocument/2006/relationships" xmlns:p="http://schemas.openxmlformats.org/presentationml/2006/main">
  <p:tag name="TIMING" val="|0"/>
</p:tagLst>
</file>

<file path=ppt/tags/tag8.xml><?xml version="1.0" encoding="utf-8"?>
<p:tagLst xmlns:a="http://schemas.openxmlformats.org/drawingml/2006/main" xmlns:r="http://schemas.openxmlformats.org/officeDocument/2006/relationships" xmlns:p="http://schemas.openxmlformats.org/presentationml/2006/main">
  <p:tag name="TIMING" val="|0.8|0.5|4.8"/>
</p:tagLst>
</file>

<file path=ppt/tags/tag80.xml><?xml version="1.0" encoding="utf-8"?>
<p:tagLst xmlns:a="http://schemas.openxmlformats.org/drawingml/2006/main" xmlns:r="http://schemas.openxmlformats.org/officeDocument/2006/relationships" xmlns:p="http://schemas.openxmlformats.org/presentationml/2006/main">
  <p:tag name="TIMING" val="|0.4|1.8"/>
</p:tagLst>
</file>

<file path=ppt/tags/tag81.xml><?xml version="1.0" encoding="utf-8"?>
<p:tagLst xmlns:a="http://schemas.openxmlformats.org/drawingml/2006/main" xmlns:r="http://schemas.openxmlformats.org/officeDocument/2006/relationships" xmlns:p="http://schemas.openxmlformats.org/presentationml/2006/main">
  <p:tag name="TIMING" val="|0.3|1.7|6.1"/>
</p:tagLst>
</file>

<file path=ppt/tags/tag9.xml><?xml version="1.0" encoding="utf-8"?>
<p:tagLst xmlns:a="http://schemas.openxmlformats.org/drawingml/2006/main" xmlns:r="http://schemas.openxmlformats.org/officeDocument/2006/relationships" xmlns:p="http://schemas.openxmlformats.org/presentationml/2006/main">
  <p:tag name="TIMING" val="|0.1|1.3|2.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elestial">
  <a:themeElements>
    <a:clrScheme name="Celestial">
      <a:dk1>
        <a:sysClr val="windowText" lastClr="000000"/>
      </a:dk1>
      <a:lt1>
        <a:sysClr val="window" lastClr="FFFFFF"/>
      </a:lt1>
      <a:dk2>
        <a:srgbClr val="18276C"/>
      </a:dk2>
      <a:lt2>
        <a:srgbClr val="EBEBEB"/>
      </a:lt2>
      <a:accent1>
        <a:srgbClr val="AC3EC1"/>
      </a:accent1>
      <a:accent2>
        <a:srgbClr val="477BD1"/>
      </a:accent2>
      <a:accent3>
        <a:srgbClr val="46B298"/>
      </a:accent3>
      <a:accent4>
        <a:srgbClr val="90BA4C"/>
      </a:accent4>
      <a:accent5>
        <a:srgbClr val="DD9D31"/>
      </a:accent5>
      <a:accent6>
        <a:srgbClr val="E25247"/>
      </a:accent6>
      <a:hlink>
        <a:srgbClr val="C573D2"/>
      </a:hlink>
      <a:folHlink>
        <a:srgbClr val="CCAEE8"/>
      </a:folHlink>
    </a:clrScheme>
    <a:fontScheme name="Celestial">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elestial">
      <a:fillStyleLst>
        <a:solidFill>
          <a:schemeClr val="phClr"/>
        </a:solidFill>
        <a:gradFill rotWithShape="1">
          <a:gsLst>
            <a:gs pos="0">
              <a:schemeClr val="phClr">
                <a:tint val="70000"/>
                <a:lumMod val="110000"/>
              </a:schemeClr>
            </a:gs>
            <a:gs pos="100000">
              <a:schemeClr val="phClr">
                <a:tint val="82000"/>
                <a:alpha val="74000"/>
              </a:schemeClr>
            </a:gs>
          </a:gsLst>
          <a:lin ang="5400000" scaled="0"/>
        </a:gradFill>
        <a:gradFill rotWithShape="1">
          <a:gsLst>
            <a:gs pos="0">
              <a:schemeClr val="phClr">
                <a:tint val="98000"/>
                <a:lumMod val="100000"/>
              </a:schemeClr>
            </a:gs>
            <a:gs pos="100000">
              <a:schemeClr val="phClr">
                <a:shade val="88000"/>
                <a:lumMod val="88000"/>
              </a:schemeClr>
            </a:gs>
          </a:gsLst>
          <a:lin ang="5400000" scaled="1"/>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65000"/>
              </a:srgbClr>
            </a:outerShdw>
          </a:effectLst>
          <a:scene3d>
            <a:camera prst="orthographicFront">
              <a:rot lat="0" lon="0" rev="0"/>
            </a:camera>
            <a:lightRig rig="threePt" dir="tl">
              <a:rot lat="0" lon="0" rev="1200000"/>
            </a:lightRig>
          </a:scene3d>
          <a:sp3d>
            <a:bevelT w="38100" h="12700"/>
          </a:sp3d>
        </a:effectStyle>
      </a:effectStyleLst>
      <a:bgFillStyleLst>
        <a:solidFill>
          <a:schemeClr val="phClr"/>
        </a:solidFill>
        <a:gradFill rotWithShape="1">
          <a:gsLst>
            <a:gs pos="0">
              <a:schemeClr val="phClr">
                <a:tint val="90000"/>
                <a:shade val="96000"/>
                <a:hueMod val="100000"/>
                <a:satMod val="180000"/>
                <a:lumMod val="110000"/>
              </a:schemeClr>
            </a:gs>
            <a:gs pos="100000">
              <a:schemeClr val="phClr">
                <a:shade val="96000"/>
                <a:satMod val="160000"/>
                <a:lumMod val="100000"/>
              </a:schemeClr>
            </a:gs>
          </a:gsLst>
          <a:lin ang="4740000" scaled="1"/>
        </a:gradFill>
        <a:blipFill>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Celestial" id="{C4BB2A3D-0E93-4C5F-B0D2-9D3FCE089CC5}" vid="{42E5908D-19A2-46FD-89FA-638B126129EF}"/>
    </a:ext>
  </a:extLst>
</a:theme>
</file>

<file path=docProps/app.xml><?xml version="1.0" encoding="utf-8"?>
<Properties xmlns="http://schemas.openxmlformats.org/officeDocument/2006/extended-properties" xmlns:vt="http://schemas.openxmlformats.org/officeDocument/2006/docPropsVTypes">
  <TotalTime>2298</TotalTime>
  <Words>4416</Words>
  <Application>Microsoft Office PowerPoint</Application>
  <PresentationFormat>Widescreen</PresentationFormat>
  <Paragraphs>942</Paragraphs>
  <Slides>92</Slides>
  <Notes>0</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92</vt:i4>
      </vt:variant>
    </vt:vector>
  </HeadingPairs>
  <TitlesOfParts>
    <vt:vector size="109" baseType="lpstr">
      <vt:lpstr>Aharoni</vt:lpstr>
      <vt:lpstr>Algerian</vt:lpstr>
      <vt:lpstr>Arial</vt:lpstr>
      <vt:lpstr>Arial Black</vt:lpstr>
      <vt:lpstr>Blackadder ITC</vt:lpstr>
      <vt:lpstr>Brush Script MT</vt:lpstr>
      <vt:lpstr>Calibri</vt:lpstr>
      <vt:lpstr>Calibri Light</vt:lpstr>
      <vt:lpstr>Chiller</vt:lpstr>
      <vt:lpstr>Cooper Black</vt:lpstr>
      <vt:lpstr>Freestyle Script</vt:lpstr>
      <vt:lpstr>Impact</vt:lpstr>
      <vt:lpstr>Lucida Calligraphy</vt:lpstr>
      <vt:lpstr>Script MT Bold</vt:lpstr>
      <vt:lpstr>Times New Roman</vt:lpstr>
      <vt:lpstr>Wingdings</vt:lpstr>
      <vt:lpstr>Celestial</vt:lpstr>
      <vt:lpstr>PowerPoint Presentation</vt:lpstr>
      <vt:lpstr>PowerPoint Presentation</vt:lpstr>
      <vt:lpstr>PowerPoint Presentation</vt:lpstr>
      <vt:lpstr>PowerPoint Presentation</vt:lpstr>
      <vt:lpstr>PowerPoint Presentation</vt:lpstr>
      <vt:lpstr>Learning Objectives</vt:lpstr>
      <vt:lpstr>Introduction </vt:lpstr>
      <vt:lpstr>Meaning – Public Finance</vt:lpstr>
      <vt:lpstr>Definition – Public Finance</vt:lpstr>
      <vt:lpstr>Scope of Public Finance</vt:lpstr>
      <vt:lpstr>Explanation</vt:lpstr>
      <vt:lpstr>Public  Finance  Vs   Private  Finance</vt:lpstr>
      <vt:lpstr>Similarities between  Public Finance and Private Finance</vt:lpstr>
      <vt:lpstr>Dissimilarities  Between  Public  &amp; Private  finance</vt:lpstr>
      <vt:lpstr>PowerPoint Presentation</vt:lpstr>
      <vt:lpstr>Functions of Modern State</vt:lpstr>
      <vt:lpstr>Public Expenditure</vt:lpstr>
      <vt:lpstr>Public Expenditure</vt:lpstr>
      <vt:lpstr>Classification  of  Public Expenditure </vt:lpstr>
      <vt:lpstr>Causes for the increase in Government Expenditure</vt:lpstr>
      <vt:lpstr>PowerPoint Presentation</vt:lpstr>
      <vt:lpstr>PowerPoint Presentation</vt:lpstr>
      <vt:lpstr>PowerPoint Presentation</vt:lpstr>
      <vt:lpstr>Public revenue meaning</vt:lpstr>
      <vt:lpstr>Tax Revenue  MEANING</vt:lpstr>
      <vt:lpstr>PowerPoint Presentation</vt:lpstr>
      <vt:lpstr>Characteristics of Tax</vt:lpstr>
      <vt:lpstr>Non  Tax  Revenue</vt:lpstr>
      <vt:lpstr>PowerPoint Presentation</vt:lpstr>
      <vt:lpstr>PowerPoint Presentation</vt:lpstr>
      <vt:lpstr>Canons of Taxation </vt:lpstr>
      <vt:lpstr>Direct Tax and Indirect Tax</vt:lpstr>
      <vt:lpstr>PowerPoint Presentation</vt:lpstr>
      <vt:lpstr>Merits of Direct Taxes</vt:lpstr>
      <vt:lpstr>Demerits of Direct Taxes</vt:lpstr>
      <vt:lpstr>Indirect Tax</vt:lpstr>
      <vt:lpstr>PowerPoint Presentation</vt:lpstr>
      <vt:lpstr>Merits of Indirect Taxes</vt:lpstr>
      <vt:lpstr>Demerits of Indirect Tax</vt:lpstr>
      <vt:lpstr>PowerPoint Presentation</vt:lpstr>
      <vt:lpstr>GST  (Goods and Service Tax)</vt:lpstr>
      <vt:lpstr>Components of GST</vt:lpstr>
      <vt:lpstr>PowerPoint Presentation</vt:lpstr>
      <vt:lpstr>Nature of Sales Tax, VAT and GST</vt:lpstr>
      <vt:lpstr>Advantages of GST</vt:lpstr>
      <vt:lpstr>PUBLIC DEBT</vt:lpstr>
      <vt:lpstr>Definitions </vt:lpstr>
      <vt:lpstr>Types of Public Debt</vt:lpstr>
      <vt:lpstr>Causes for the increase in Public Debt</vt:lpstr>
      <vt:lpstr>PowerPoint Presentation</vt:lpstr>
      <vt:lpstr>Methods of Redemption of Public Debt</vt:lpstr>
      <vt:lpstr>PowerPoint Presentation</vt:lpstr>
      <vt:lpstr>Budget   meaning</vt:lpstr>
      <vt:lpstr>Budget  definition</vt:lpstr>
      <vt:lpstr>PowerPoint Presentation</vt:lpstr>
      <vt:lpstr>Types of Budget</vt:lpstr>
      <vt:lpstr>PowerPoint Presentation</vt:lpstr>
      <vt:lpstr>PowerPoint Presentation</vt:lpstr>
      <vt:lpstr>PowerPoint Presentation</vt:lpstr>
      <vt:lpstr>Budgetary Procedure </vt:lpstr>
      <vt:lpstr>PowerPoint Presentation</vt:lpstr>
      <vt:lpstr>PowerPoint Presentation</vt:lpstr>
      <vt:lpstr>Execution of the Budget</vt:lpstr>
      <vt:lpstr>Budgetary Deficit</vt:lpstr>
      <vt:lpstr>Federal Finance</vt:lpstr>
      <vt:lpstr>Central  -  State   Financial  Relationship  Union  Source </vt:lpstr>
      <vt:lpstr>STATE  SOURCE</vt:lpstr>
      <vt:lpstr>PowerPoint Presentation</vt:lpstr>
      <vt:lpstr>PowerPoint Presentation</vt:lpstr>
      <vt:lpstr>Taxes which are levied and collected by the union and distributed between  union and states</vt:lpstr>
      <vt:lpstr>Principles of Federal Finance</vt:lpstr>
      <vt:lpstr>Principles  of  Federal  Finance</vt:lpstr>
      <vt:lpstr>PowerPoint Presentation</vt:lpstr>
      <vt:lpstr>History of Finance Commission</vt:lpstr>
      <vt:lpstr>PowerPoint Presentation</vt:lpstr>
      <vt:lpstr>Functions of Finance Commission of India</vt:lpstr>
      <vt:lpstr>Local  Finance</vt:lpstr>
      <vt:lpstr>PowerPoint Presentation</vt:lpstr>
      <vt:lpstr>District  Board  or  Zila  Parishads</vt:lpstr>
      <vt:lpstr>PowerPoint Presentation</vt:lpstr>
      <vt:lpstr>Municipalities </vt:lpstr>
      <vt:lpstr>PowerPoint Presentation</vt:lpstr>
      <vt:lpstr>Municipal Corporation</vt:lpstr>
      <vt:lpstr>PowerPoint Presentation</vt:lpstr>
      <vt:lpstr>Fiscal Policy</vt:lpstr>
      <vt:lpstr>Fiscal Instruments </vt:lpstr>
      <vt:lpstr>PowerPoint Presentation</vt:lpstr>
      <vt:lpstr>Objectives of Fiscal Policy</vt:lpstr>
      <vt:lpstr>PowerPoint Presentation</vt:lpstr>
      <vt:lpstr>Conclusion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Fiscal economic</dc:title>
  <dc:creator>Unknown User</dc:creator>
  <cp:lastModifiedBy>SysSoft</cp:lastModifiedBy>
  <cp:revision>147</cp:revision>
  <dcterms:created xsi:type="dcterms:W3CDTF">2020-05-24T13:09:24Z</dcterms:created>
  <dcterms:modified xsi:type="dcterms:W3CDTF">2024-06-20T04:48:53Z</dcterms:modified>
</cp:coreProperties>
</file>