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5" r:id="rId4"/>
    <p:sldId id="270" r:id="rId5"/>
    <p:sldId id="271" r:id="rId6"/>
    <p:sldId id="284" r:id="rId7"/>
    <p:sldId id="272" r:id="rId8"/>
    <p:sldId id="283" r:id="rId9"/>
    <p:sldId id="273" r:id="rId10"/>
    <p:sldId id="277" r:id="rId11"/>
    <p:sldId id="285" r:id="rId12"/>
    <p:sldId id="274" r:id="rId13"/>
    <p:sldId id="286" r:id="rId14"/>
    <p:sldId id="275" r:id="rId15"/>
    <p:sldId id="287" r:id="rId16"/>
    <p:sldId id="288"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DBD0A-B044-43C4-9D07-28B77B51298D}" type="datetimeFigureOut">
              <a:rPr lang="en-US" smtClean="0"/>
              <a:pPr/>
              <a:t>11/12/2024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E1737F-41A8-4CB4-81B3-EFE75FC63F6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DBD0A-B044-43C4-9D07-28B77B51298D}" type="datetimeFigureOut">
              <a:rPr lang="en-US" smtClean="0"/>
              <a:pPr/>
              <a:t>11/12/2024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1737F-41A8-4CB4-81B3-EFE75FC63F6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643998" cy="642942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urlz MT" pitchFamily="82" charset="0"/>
              </a:rPr>
              <a:t>MACAVITY , THE MYSTERY CAT</a:t>
            </a:r>
          </a:p>
          <a:p>
            <a:pPr algn="ctr"/>
            <a:r>
              <a:rPr lang="en-US" sz="4000" b="1" dirty="0">
                <a:solidFill>
                  <a:schemeClr val="tx1"/>
                </a:solidFill>
                <a:latin typeface="Curlz MT" pitchFamily="82" charset="0"/>
              </a:rPr>
              <a:t>By</a:t>
            </a:r>
          </a:p>
          <a:p>
            <a:pPr algn="ctr"/>
            <a:r>
              <a:rPr lang="en-US" sz="4000" b="1" dirty="0" err="1">
                <a:solidFill>
                  <a:schemeClr val="tx1"/>
                </a:solidFill>
                <a:latin typeface="Curlz MT" pitchFamily="82" charset="0"/>
              </a:rPr>
              <a:t>T.S.Eliot</a:t>
            </a:r>
            <a:endParaRPr lang="en-US" sz="4000" b="1" dirty="0">
              <a:solidFill>
                <a:schemeClr val="tx1"/>
              </a:solidFill>
              <a:latin typeface="Curlz MT" pitchFamily="82" charset="0"/>
            </a:endParaRPr>
          </a:p>
          <a:p>
            <a:pPr algn="ctr"/>
            <a:endParaRPr lang="en-IN" sz="4000" b="1" dirty="0">
              <a:solidFill>
                <a:schemeClr val="tx1"/>
              </a:solidFill>
              <a:latin typeface="Curlz MT" pitchFamily="82" charset="0"/>
            </a:endParaRPr>
          </a:p>
        </p:txBody>
      </p:sp>
      <p:pic>
        <p:nvPicPr>
          <p:cNvPr id="3" name="Picture 5" descr="C:\Users\Win\Downloads\download (80).jpg"/>
          <p:cNvPicPr>
            <a:picLocks noChangeAspect="1" noChangeArrowheads="1"/>
          </p:cNvPicPr>
          <p:nvPr/>
        </p:nvPicPr>
        <p:blipFill>
          <a:blip r:embed="rId2"/>
          <a:srcRect/>
          <a:stretch>
            <a:fillRect/>
          </a:stretch>
        </p:blipFill>
        <p:spPr bwMode="auto">
          <a:xfrm>
            <a:off x="714348" y="4214818"/>
            <a:ext cx="2571750" cy="1781175"/>
          </a:xfrm>
          <a:prstGeom prst="rect">
            <a:avLst/>
          </a:prstGeom>
          <a:noFill/>
        </p:spPr>
      </p:pic>
      <p:pic>
        <p:nvPicPr>
          <p:cNvPr id="1026" name="Picture 2" descr="C:\Users\Win\Downloads\download (89).jpg"/>
          <p:cNvPicPr>
            <a:picLocks noChangeAspect="1" noChangeArrowheads="1"/>
          </p:cNvPicPr>
          <p:nvPr/>
        </p:nvPicPr>
        <p:blipFill>
          <a:blip r:embed="rId3"/>
          <a:srcRect/>
          <a:stretch>
            <a:fillRect/>
          </a:stretch>
        </p:blipFill>
        <p:spPr bwMode="auto">
          <a:xfrm>
            <a:off x="6643702" y="3357562"/>
            <a:ext cx="1685925" cy="2705100"/>
          </a:xfrm>
          <a:prstGeom prst="rect">
            <a:avLst/>
          </a:prstGeom>
          <a:noFill/>
        </p:spPr>
      </p:pic>
      <p:sp>
        <p:nvSpPr>
          <p:cNvPr id="4" name="Rectangle 3">
            <a:extLst>
              <a:ext uri="{FF2B5EF4-FFF2-40B4-BE49-F238E27FC236}">
                <a16:creationId xmlns:a16="http://schemas.microsoft.com/office/drawing/2014/main" id="{DABF61C4-1DD7-4174-B3AB-463CE4E36F92}"/>
              </a:ext>
            </a:extLst>
          </p:cNvPr>
          <p:cNvSpPr/>
          <p:nvPr/>
        </p:nvSpPr>
        <p:spPr>
          <a:xfrm>
            <a:off x="1662778" y="692696"/>
            <a:ext cx="5861550"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rPr>
              <a:t>www.Padasalai.Net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142984"/>
            <a:ext cx="8286808" cy="830997"/>
          </a:xfrm>
          <a:prstGeom prst="rect">
            <a:avLst/>
          </a:prstGeom>
        </p:spPr>
        <p:txBody>
          <a:bodyPr wrap="square">
            <a:spAutoFit/>
          </a:bodyPr>
          <a:lstStyle/>
          <a:p>
            <a:r>
              <a:rPr lang="en-IN" sz="2400" b="1" dirty="0"/>
              <a:t>He’s outwardly respectable. (They say he cheats at cards.)</a:t>
            </a:r>
          </a:p>
          <a:p>
            <a:r>
              <a:rPr lang="en-IN" sz="2400" b="1" dirty="0"/>
              <a:t>And his footprints are not found in any file of Scotland Yard’s.</a:t>
            </a:r>
          </a:p>
        </p:txBody>
      </p:sp>
      <p:pic>
        <p:nvPicPr>
          <p:cNvPr id="10241" name="Picture 1" descr="C:\Users\Win\Downloads\images (93).jpg"/>
          <p:cNvPicPr>
            <a:picLocks noChangeAspect="1" noChangeArrowheads="1"/>
          </p:cNvPicPr>
          <p:nvPr/>
        </p:nvPicPr>
        <p:blipFill>
          <a:blip r:embed="rId2"/>
          <a:srcRect/>
          <a:stretch>
            <a:fillRect/>
          </a:stretch>
        </p:blipFill>
        <p:spPr bwMode="auto">
          <a:xfrm>
            <a:off x="428596" y="2928934"/>
            <a:ext cx="2928958" cy="2786082"/>
          </a:xfrm>
          <a:prstGeom prst="rect">
            <a:avLst/>
          </a:prstGeom>
          <a:noFill/>
          <a:ln>
            <a:solidFill>
              <a:schemeClr val="tx1"/>
            </a:solidFill>
          </a:ln>
        </p:spPr>
      </p:pic>
      <p:pic>
        <p:nvPicPr>
          <p:cNvPr id="10242" name="Picture 2" descr="C:\Users\Win\Downloads\images (94).jpg"/>
          <p:cNvPicPr>
            <a:picLocks noChangeAspect="1" noChangeArrowheads="1"/>
          </p:cNvPicPr>
          <p:nvPr/>
        </p:nvPicPr>
        <p:blipFill>
          <a:blip r:embed="rId3"/>
          <a:srcRect/>
          <a:stretch>
            <a:fillRect/>
          </a:stretch>
        </p:blipFill>
        <p:spPr bwMode="auto">
          <a:xfrm>
            <a:off x="6286512" y="2928934"/>
            <a:ext cx="2143140" cy="2857520"/>
          </a:xfrm>
          <a:prstGeom prst="rect">
            <a:avLst/>
          </a:prstGeom>
          <a:noFill/>
          <a:ln>
            <a:solidFill>
              <a:schemeClr val="tx1"/>
            </a:solidFill>
          </a:ln>
        </p:spPr>
      </p:pic>
      <p:sp>
        <p:nvSpPr>
          <p:cNvPr id="3" name="Rectangle 2">
            <a:extLst>
              <a:ext uri="{FF2B5EF4-FFF2-40B4-BE49-F238E27FC236}">
                <a16:creationId xmlns:a16="http://schemas.microsoft.com/office/drawing/2014/main" id="{E0F362B4-D07B-45A3-8863-0E5EF777EE30}"/>
              </a:ext>
            </a:extLst>
          </p:cNvPr>
          <p:cNvSpPr/>
          <p:nvPr/>
        </p:nvSpPr>
        <p:spPr>
          <a:xfrm>
            <a:off x="1691680" y="260648"/>
            <a:ext cx="4968552" cy="646331"/>
          </a:xfrm>
          <a:prstGeom prst="rect">
            <a:avLst/>
          </a:prstGeom>
        </p:spPr>
        <p:txBody>
          <a:bodyPr wrap="square">
            <a:spAutoFit/>
          </a:bodyPr>
          <a:lstStyle/>
          <a:p>
            <a:pPr algn="ctr"/>
            <a:r>
              <a:rPr lang="en-US" sz="3600" b="1" dirty="0">
                <a:ln w="12700">
                  <a:solidFill>
                    <a:schemeClr val="accent3">
                      <a:lumMod val="50000"/>
                    </a:schemeClr>
                  </a:solidFill>
                  <a:prstDash val="solid"/>
                </a:ln>
                <a:solidFill>
                  <a:srgbClr val="00B050"/>
                </a:solidFill>
                <a:effectLst>
                  <a:innerShdw blurRad="177800">
                    <a:schemeClr val="accent3">
                      <a:lumMod val="50000"/>
                    </a:schemeClr>
                  </a:innerShdw>
                </a:effectLst>
              </a:rPr>
              <a:t>www.Padasalai.Net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714620"/>
            <a:ext cx="7858180" cy="830997"/>
          </a:xfrm>
          <a:prstGeom prst="rect">
            <a:avLst/>
          </a:prstGeom>
        </p:spPr>
        <p:txBody>
          <a:bodyPr wrap="square">
            <a:spAutoFit/>
          </a:bodyPr>
          <a:lstStyle/>
          <a:p>
            <a:r>
              <a:rPr lang="en-IN" sz="2400" b="1" dirty="0"/>
              <a:t>And when the </a:t>
            </a:r>
            <a:r>
              <a:rPr lang="en-IN" sz="2400" b="1" dirty="0">
                <a:solidFill>
                  <a:srgbClr val="C00000"/>
                </a:solidFill>
              </a:rPr>
              <a:t>larder’s</a:t>
            </a:r>
            <a:r>
              <a:rPr lang="en-IN" sz="2400" b="1" dirty="0"/>
              <a:t> looted, or the jewel-case is </a:t>
            </a:r>
            <a:r>
              <a:rPr lang="en-IN" sz="2400" b="1" dirty="0">
                <a:solidFill>
                  <a:srgbClr val="C00000"/>
                </a:solidFill>
              </a:rPr>
              <a:t>rifled,</a:t>
            </a:r>
          </a:p>
          <a:p>
            <a:r>
              <a:rPr lang="en-IN" sz="2400" b="1" dirty="0"/>
              <a:t>Or when the milk is missing, or another </a:t>
            </a:r>
            <a:r>
              <a:rPr lang="en-IN" sz="2400" b="1" dirty="0" err="1">
                <a:solidFill>
                  <a:srgbClr val="C00000"/>
                </a:solidFill>
              </a:rPr>
              <a:t>Peke’s</a:t>
            </a:r>
            <a:r>
              <a:rPr lang="en-IN" sz="2400" b="1" dirty="0"/>
              <a:t> been </a:t>
            </a:r>
            <a:r>
              <a:rPr lang="en-IN" sz="2400" b="1" dirty="0">
                <a:solidFill>
                  <a:srgbClr val="C00000"/>
                </a:solidFill>
              </a:rPr>
              <a:t>stifled,</a:t>
            </a:r>
          </a:p>
        </p:txBody>
      </p:sp>
      <p:pic>
        <p:nvPicPr>
          <p:cNvPr id="39938" name="Picture 2" descr="C:\Users\Win\Downloads\images (92).jpg"/>
          <p:cNvPicPr>
            <a:picLocks noChangeAspect="1" noChangeArrowheads="1"/>
          </p:cNvPicPr>
          <p:nvPr/>
        </p:nvPicPr>
        <p:blipFill>
          <a:blip r:embed="rId2"/>
          <a:srcRect/>
          <a:stretch>
            <a:fillRect/>
          </a:stretch>
        </p:blipFill>
        <p:spPr bwMode="auto">
          <a:xfrm>
            <a:off x="785786" y="142852"/>
            <a:ext cx="1847850" cy="2466975"/>
          </a:xfrm>
          <a:prstGeom prst="rect">
            <a:avLst/>
          </a:prstGeom>
          <a:noFill/>
        </p:spPr>
      </p:pic>
      <p:pic>
        <p:nvPicPr>
          <p:cNvPr id="39939" name="Picture 3" descr="C:\Users\Win\Downloads\download (87).jpg"/>
          <p:cNvPicPr>
            <a:picLocks noChangeAspect="1" noChangeArrowheads="1"/>
          </p:cNvPicPr>
          <p:nvPr/>
        </p:nvPicPr>
        <p:blipFill>
          <a:blip r:embed="rId3"/>
          <a:srcRect/>
          <a:stretch>
            <a:fillRect/>
          </a:stretch>
        </p:blipFill>
        <p:spPr bwMode="auto">
          <a:xfrm>
            <a:off x="3357554" y="642918"/>
            <a:ext cx="3086100" cy="1928826"/>
          </a:xfrm>
          <a:prstGeom prst="rect">
            <a:avLst/>
          </a:prstGeom>
          <a:noFill/>
        </p:spPr>
      </p:pic>
      <p:pic>
        <p:nvPicPr>
          <p:cNvPr id="5" name="Picture 5" descr="C:\Users\Win\Downloads\images (82).jpg"/>
          <p:cNvPicPr>
            <a:picLocks noChangeAspect="1" noChangeArrowheads="1"/>
          </p:cNvPicPr>
          <p:nvPr/>
        </p:nvPicPr>
        <p:blipFill>
          <a:blip r:embed="rId4"/>
          <a:srcRect l="15075" t="8858" r="17085" b="8464"/>
          <a:stretch>
            <a:fillRect/>
          </a:stretch>
        </p:blipFill>
        <p:spPr bwMode="auto">
          <a:xfrm>
            <a:off x="142844" y="3857628"/>
            <a:ext cx="1285884" cy="2000264"/>
          </a:xfrm>
          <a:prstGeom prst="rect">
            <a:avLst/>
          </a:prstGeom>
          <a:noFill/>
        </p:spPr>
      </p:pic>
      <p:pic>
        <p:nvPicPr>
          <p:cNvPr id="6" name="Picture 2" descr="C:\Users\Win\Downloads\istockphoto-1207832332-612x612.jpg"/>
          <p:cNvPicPr>
            <a:picLocks noChangeAspect="1" noChangeArrowheads="1"/>
          </p:cNvPicPr>
          <p:nvPr/>
        </p:nvPicPr>
        <p:blipFill>
          <a:blip r:embed="rId5"/>
          <a:srcRect/>
          <a:stretch>
            <a:fillRect/>
          </a:stretch>
        </p:blipFill>
        <p:spPr bwMode="auto">
          <a:xfrm>
            <a:off x="1643042" y="4214818"/>
            <a:ext cx="1865376" cy="1243584"/>
          </a:xfrm>
          <a:prstGeom prst="rect">
            <a:avLst/>
          </a:prstGeom>
          <a:noFill/>
        </p:spPr>
      </p:pic>
      <p:pic>
        <p:nvPicPr>
          <p:cNvPr id="7" name="Picture 3" descr="C:\Users\Win\Downloads\images (80).jpg"/>
          <p:cNvPicPr>
            <a:picLocks noChangeAspect="1" noChangeArrowheads="1"/>
          </p:cNvPicPr>
          <p:nvPr/>
        </p:nvPicPr>
        <p:blipFill>
          <a:blip r:embed="rId6"/>
          <a:srcRect l="15000" t="11139" b="10890"/>
          <a:stretch>
            <a:fillRect/>
          </a:stretch>
        </p:blipFill>
        <p:spPr bwMode="auto">
          <a:xfrm>
            <a:off x="3714744" y="4214818"/>
            <a:ext cx="2024060" cy="1500198"/>
          </a:xfrm>
          <a:prstGeom prst="rect">
            <a:avLst/>
          </a:prstGeom>
          <a:noFill/>
        </p:spPr>
      </p:pic>
      <p:pic>
        <p:nvPicPr>
          <p:cNvPr id="8" name="Picture 4" descr="C:\Users\Win\Downloads\artworks-goSI7J6U2GpUelpp-7uI44A-t500x500.jpg"/>
          <p:cNvPicPr>
            <a:picLocks noChangeAspect="1" noChangeArrowheads="1"/>
          </p:cNvPicPr>
          <p:nvPr/>
        </p:nvPicPr>
        <p:blipFill>
          <a:blip r:embed="rId7"/>
          <a:srcRect/>
          <a:stretch>
            <a:fillRect/>
          </a:stretch>
        </p:blipFill>
        <p:spPr bwMode="auto">
          <a:xfrm>
            <a:off x="6643702" y="357166"/>
            <a:ext cx="2238424" cy="2238424"/>
          </a:xfrm>
          <a:prstGeom prst="rect">
            <a:avLst/>
          </a:prstGeom>
          <a:noFill/>
        </p:spPr>
      </p:pic>
      <p:sp>
        <p:nvSpPr>
          <p:cNvPr id="9" name="Oval 8"/>
          <p:cNvSpPr/>
          <p:nvPr/>
        </p:nvSpPr>
        <p:spPr>
          <a:xfrm>
            <a:off x="5857884" y="3857628"/>
            <a:ext cx="3143272" cy="2786082"/>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Larder – cupboard for storing food</a:t>
            </a:r>
          </a:p>
          <a:p>
            <a:pPr algn="ctr"/>
            <a:r>
              <a:rPr lang="en-US" b="1" dirty="0">
                <a:solidFill>
                  <a:schemeClr val="tx1"/>
                </a:solidFill>
              </a:rPr>
              <a:t>Rifle  ---  ransack to steal</a:t>
            </a:r>
          </a:p>
          <a:p>
            <a:pPr algn="ctr"/>
            <a:r>
              <a:rPr lang="en-US" b="1" dirty="0" err="1">
                <a:solidFill>
                  <a:schemeClr val="tx1"/>
                </a:solidFill>
              </a:rPr>
              <a:t>Peke</a:t>
            </a:r>
            <a:r>
              <a:rPr lang="en-US" b="1" dirty="0">
                <a:solidFill>
                  <a:schemeClr val="tx1"/>
                </a:solidFill>
              </a:rPr>
              <a:t>  --- a Pekinese dog</a:t>
            </a:r>
          </a:p>
          <a:p>
            <a:pPr algn="ctr"/>
            <a:r>
              <a:rPr lang="en-US" b="1" dirty="0">
                <a:solidFill>
                  <a:schemeClr val="tx1"/>
                </a:solidFill>
              </a:rPr>
              <a:t>Stifle --- to suppress someone from acting</a:t>
            </a:r>
            <a:endParaRPr lang="en-IN"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57232"/>
            <a:ext cx="7929618" cy="830997"/>
          </a:xfrm>
          <a:prstGeom prst="rect">
            <a:avLst/>
          </a:prstGeom>
        </p:spPr>
        <p:txBody>
          <a:bodyPr wrap="square">
            <a:spAutoFit/>
          </a:bodyPr>
          <a:lstStyle/>
          <a:p>
            <a:r>
              <a:rPr lang="en-IN" sz="2400" b="1" dirty="0"/>
              <a:t>Or the greenhouse glass is broken, and the </a:t>
            </a:r>
            <a:r>
              <a:rPr lang="en-IN" sz="2400" b="1" dirty="0">
                <a:solidFill>
                  <a:srgbClr val="C00000"/>
                </a:solidFill>
              </a:rPr>
              <a:t>trellis</a:t>
            </a:r>
            <a:r>
              <a:rPr lang="en-IN" sz="2400" b="1" dirty="0"/>
              <a:t> past repair</a:t>
            </a:r>
          </a:p>
          <a:p>
            <a:r>
              <a:rPr lang="en-IN" sz="2400" b="1" dirty="0"/>
              <a:t>Ay, there’s the wonder of the thing! </a:t>
            </a:r>
            <a:r>
              <a:rPr lang="en-IN" sz="2400" b="1" dirty="0" err="1"/>
              <a:t>Macavity’s</a:t>
            </a:r>
            <a:r>
              <a:rPr lang="en-IN" sz="2400" b="1" dirty="0"/>
              <a:t> not there!</a:t>
            </a:r>
          </a:p>
        </p:txBody>
      </p:sp>
      <p:pic>
        <p:nvPicPr>
          <p:cNvPr id="9217" name="Picture 1" descr="C:\Users\Win\Downloads\images (95).jpg"/>
          <p:cNvPicPr>
            <a:picLocks noChangeAspect="1" noChangeArrowheads="1"/>
          </p:cNvPicPr>
          <p:nvPr/>
        </p:nvPicPr>
        <p:blipFill>
          <a:blip r:embed="rId2"/>
          <a:srcRect/>
          <a:stretch>
            <a:fillRect/>
          </a:stretch>
        </p:blipFill>
        <p:spPr bwMode="auto">
          <a:xfrm>
            <a:off x="285720" y="2714620"/>
            <a:ext cx="2857500" cy="2214578"/>
          </a:xfrm>
          <a:prstGeom prst="rect">
            <a:avLst/>
          </a:prstGeom>
          <a:noFill/>
        </p:spPr>
      </p:pic>
      <p:pic>
        <p:nvPicPr>
          <p:cNvPr id="9218" name="Picture 2" descr="C:\Users\Win\Downloads\images (96).jpg"/>
          <p:cNvPicPr>
            <a:picLocks noChangeAspect="1" noChangeArrowheads="1"/>
          </p:cNvPicPr>
          <p:nvPr/>
        </p:nvPicPr>
        <p:blipFill>
          <a:blip r:embed="rId3"/>
          <a:srcRect/>
          <a:stretch>
            <a:fillRect/>
          </a:stretch>
        </p:blipFill>
        <p:spPr bwMode="auto">
          <a:xfrm>
            <a:off x="3428992" y="2714620"/>
            <a:ext cx="2619375" cy="2171703"/>
          </a:xfrm>
          <a:prstGeom prst="rect">
            <a:avLst/>
          </a:prstGeom>
          <a:noFill/>
          <a:ln>
            <a:solidFill>
              <a:schemeClr val="tx1"/>
            </a:solidFill>
          </a:ln>
        </p:spPr>
      </p:pic>
      <p:sp>
        <p:nvSpPr>
          <p:cNvPr id="5" name="Oval 4"/>
          <p:cNvSpPr/>
          <p:nvPr/>
        </p:nvSpPr>
        <p:spPr>
          <a:xfrm>
            <a:off x="5929322" y="4572008"/>
            <a:ext cx="2786082" cy="1928826"/>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Trellis  --- a wooden bar used as a support for creepers</a:t>
            </a:r>
            <a:endParaRPr lang="en-IN" b="1" dirty="0">
              <a:solidFill>
                <a:schemeClr val="tx1"/>
              </a:solidFill>
            </a:endParaRPr>
          </a:p>
        </p:txBody>
      </p:sp>
      <p:sp>
        <p:nvSpPr>
          <p:cNvPr id="3" name="Rectangle 2">
            <a:extLst>
              <a:ext uri="{FF2B5EF4-FFF2-40B4-BE49-F238E27FC236}">
                <a16:creationId xmlns:a16="http://schemas.microsoft.com/office/drawing/2014/main" id="{706F21AE-0B59-43FD-AEA4-5F30AF00068C}"/>
              </a:ext>
            </a:extLst>
          </p:cNvPr>
          <p:cNvSpPr/>
          <p:nvPr/>
        </p:nvSpPr>
        <p:spPr>
          <a:xfrm>
            <a:off x="2483768" y="357166"/>
            <a:ext cx="4320480" cy="646331"/>
          </a:xfrm>
          <a:prstGeom prst="rect">
            <a:avLst/>
          </a:prstGeom>
        </p:spPr>
        <p:txBody>
          <a:bodyPr wrap="square">
            <a:spAutoFit/>
          </a:bodyPr>
          <a:lstStyle/>
          <a:p>
            <a:pPr algn="ctr"/>
            <a:r>
              <a:rPr lang="en-US" sz="3600" b="1" dirty="0">
                <a:ln w="12700">
                  <a:solidFill>
                    <a:schemeClr val="accent3">
                      <a:lumMod val="50000"/>
                    </a:schemeClr>
                  </a:solidFill>
                  <a:prstDash val="solid"/>
                </a:ln>
                <a:solidFill>
                  <a:srgbClr val="00B050"/>
                </a:solidFill>
                <a:effectLst>
                  <a:innerShdw blurRad="177800">
                    <a:schemeClr val="accent3">
                      <a:lumMod val="50000"/>
                    </a:schemeClr>
                  </a:innerShdw>
                </a:effectLst>
              </a:rPr>
              <a:t>www.Padasalai.Net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71546"/>
            <a:ext cx="8429684" cy="830997"/>
          </a:xfrm>
          <a:prstGeom prst="rect">
            <a:avLst/>
          </a:prstGeom>
        </p:spPr>
        <p:txBody>
          <a:bodyPr wrap="square">
            <a:spAutoFit/>
          </a:bodyPr>
          <a:lstStyle/>
          <a:p>
            <a:r>
              <a:rPr lang="en-IN" sz="2400" b="1" dirty="0"/>
              <a:t>And when the Foreign Office find a Treaty’s gone astray,</a:t>
            </a:r>
          </a:p>
          <a:p>
            <a:r>
              <a:rPr lang="en-IN" sz="2400" b="1" dirty="0"/>
              <a:t>Or the </a:t>
            </a:r>
            <a:r>
              <a:rPr lang="en-IN" sz="2400" b="1" dirty="0">
                <a:solidFill>
                  <a:srgbClr val="C00000"/>
                </a:solidFill>
              </a:rPr>
              <a:t>Admiralty</a:t>
            </a:r>
            <a:r>
              <a:rPr lang="en-IN" sz="2400" b="1" dirty="0"/>
              <a:t> lose some plans and drawings by the way,</a:t>
            </a:r>
          </a:p>
        </p:txBody>
      </p:sp>
      <p:pic>
        <p:nvPicPr>
          <p:cNvPr id="3" name="Picture 3" descr="C:\Users\Win\Downloads\images (89).jpg"/>
          <p:cNvPicPr>
            <a:picLocks noChangeAspect="1" noChangeArrowheads="1"/>
          </p:cNvPicPr>
          <p:nvPr/>
        </p:nvPicPr>
        <p:blipFill>
          <a:blip r:embed="rId2"/>
          <a:srcRect/>
          <a:stretch>
            <a:fillRect/>
          </a:stretch>
        </p:blipFill>
        <p:spPr bwMode="auto">
          <a:xfrm>
            <a:off x="428596" y="2786058"/>
            <a:ext cx="3000396" cy="2928958"/>
          </a:xfrm>
          <a:prstGeom prst="rect">
            <a:avLst/>
          </a:prstGeom>
          <a:noFill/>
        </p:spPr>
      </p:pic>
      <p:pic>
        <p:nvPicPr>
          <p:cNvPr id="4" name="Picture 4" descr="C:\Users\Win\Downloads\images (90).jpg"/>
          <p:cNvPicPr>
            <a:picLocks noChangeAspect="1" noChangeArrowheads="1"/>
          </p:cNvPicPr>
          <p:nvPr/>
        </p:nvPicPr>
        <p:blipFill>
          <a:blip r:embed="rId3"/>
          <a:srcRect/>
          <a:stretch>
            <a:fillRect/>
          </a:stretch>
        </p:blipFill>
        <p:spPr bwMode="auto">
          <a:xfrm>
            <a:off x="3428992" y="2786058"/>
            <a:ext cx="2857520" cy="2928957"/>
          </a:xfrm>
          <a:prstGeom prst="rect">
            <a:avLst/>
          </a:prstGeom>
          <a:noFill/>
        </p:spPr>
      </p:pic>
      <p:sp>
        <p:nvSpPr>
          <p:cNvPr id="5" name="Oval 4"/>
          <p:cNvSpPr/>
          <p:nvPr/>
        </p:nvSpPr>
        <p:spPr>
          <a:xfrm>
            <a:off x="2071670" y="5857892"/>
            <a:ext cx="6000792" cy="714380"/>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Admiralty  ---  a Government Department that administered the British navy</a:t>
            </a:r>
            <a:endParaRPr lang="en-IN"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000108"/>
            <a:ext cx="6786610" cy="1323439"/>
          </a:xfrm>
          <a:prstGeom prst="rect">
            <a:avLst/>
          </a:prstGeom>
        </p:spPr>
        <p:txBody>
          <a:bodyPr wrap="square">
            <a:spAutoFit/>
          </a:bodyPr>
          <a:lstStyle/>
          <a:p>
            <a:r>
              <a:rPr lang="en-IN" sz="2000" b="1" dirty="0"/>
              <a:t>There may be a scrap of paper in the hall or on the stair</a:t>
            </a:r>
          </a:p>
          <a:p>
            <a:r>
              <a:rPr lang="en-IN" sz="2000" b="1" dirty="0"/>
              <a:t>But it’s useless to investigate, </a:t>
            </a:r>
            <a:r>
              <a:rPr lang="en-IN" sz="2000" b="1" dirty="0" err="1"/>
              <a:t>Macavity’s</a:t>
            </a:r>
            <a:r>
              <a:rPr lang="en-IN" sz="2000" b="1" dirty="0"/>
              <a:t> not there!</a:t>
            </a:r>
          </a:p>
          <a:p>
            <a:r>
              <a:rPr lang="en-IN" sz="2000" b="1" dirty="0"/>
              <a:t>And when the loss has been disclosed, the Secret Service say:</a:t>
            </a:r>
          </a:p>
          <a:p>
            <a:r>
              <a:rPr lang="en-IN" sz="2000" b="1" dirty="0"/>
              <a:t>‘It must have been </a:t>
            </a:r>
            <a:r>
              <a:rPr lang="en-IN" sz="2000" b="1" dirty="0" err="1"/>
              <a:t>Macavity</a:t>
            </a:r>
            <a:r>
              <a:rPr lang="en-IN" sz="2000" b="1" dirty="0"/>
              <a:t>!’ but he’s a mile away.</a:t>
            </a:r>
          </a:p>
        </p:txBody>
      </p:sp>
      <p:pic>
        <p:nvPicPr>
          <p:cNvPr id="8193" name="Picture 1" descr="C:\Users\Win\Downloads\download (88).jpg"/>
          <p:cNvPicPr>
            <a:picLocks noChangeAspect="1" noChangeArrowheads="1"/>
          </p:cNvPicPr>
          <p:nvPr/>
        </p:nvPicPr>
        <p:blipFill>
          <a:blip r:embed="rId2"/>
          <a:srcRect/>
          <a:stretch>
            <a:fillRect/>
          </a:stretch>
        </p:blipFill>
        <p:spPr bwMode="auto">
          <a:xfrm>
            <a:off x="928662" y="2928934"/>
            <a:ext cx="2700343" cy="3143272"/>
          </a:xfrm>
          <a:prstGeom prst="rect">
            <a:avLst/>
          </a:prstGeom>
          <a:noFill/>
        </p:spPr>
      </p:pic>
      <p:pic>
        <p:nvPicPr>
          <p:cNvPr id="4" name="Picture 2" descr="C:\Users\Win\Downloads\images (77).jpg"/>
          <p:cNvPicPr>
            <a:picLocks noChangeAspect="1" noChangeArrowheads="1"/>
          </p:cNvPicPr>
          <p:nvPr/>
        </p:nvPicPr>
        <p:blipFill>
          <a:blip r:embed="rId3"/>
          <a:srcRect/>
          <a:stretch>
            <a:fillRect/>
          </a:stretch>
        </p:blipFill>
        <p:spPr bwMode="auto">
          <a:xfrm>
            <a:off x="4714876" y="2857496"/>
            <a:ext cx="2500330" cy="335758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1285860"/>
            <a:ext cx="6429420" cy="1200329"/>
          </a:xfrm>
          <a:prstGeom prst="rect">
            <a:avLst/>
          </a:prstGeom>
        </p:spPr>
        <p:txBody>
          <a:bodyPr wrap="square">
            <a:spAutoFit/>
          </a:bodyPr>
          <a:lstStyle/>
          <a:p>
            <a:r>
              <a:rPr lang="en-IN" b="1" dirty="0"/>
              <a:t>You’ll be sure to find him resting, or a licking of his thumbs,</a:t>
            </a:r>
          </a:p>
          <a:p>
            <a:r>
              <a:rPr lang="en-IN" b="1" dirty="0"/>
              <a:t>Or engaged in doing complicated long division sums.</a:t>
            </a:r>
          </a:p>
          <a:p>
            <a:r>
              <a:rPr lang="en-IN" b="1" dirty="0" err="1"/>
              <a:t>Macavity</a:t>
            </a:r>
            <a:r>
              <a:rPr lang="en-IN" b="1" dirty="0"/>
              <a:t>, </a:t>
            </a:r>
            <a:r>
              <a:rPr lang="en-IN" b="1" dirty="0" err="1"/>
              <a:t>Macavity</a:t>
            </a:r>
            <a:r>
              <a:rPr lang="en-IN" b="1" dirty="0"/>
              <a:t>, there’s no one like </a:t>
            </a:r>
            <a:r>
              <a:rPr lang="en-IN" b="1" dirty="0" err="1"/>
              <a:t>Macavity</a:t>
            </a:r>
            <a:r>
              <a:rPr lang="en-IN" b="1" dirty="0"/>
              <a:t>,</a:t>
            </a:r>
          </a:p>
          <a:p>
            <a:r>
              <a:rPr lang="en-IN" b="1" dirty="0"/>
              <a:t>There never was a Cat of such </a:t>
            </a:r>
            <a:r>
              <a:rPr lang="en-IN" b="1" dirty="0">
                <a:solidFill>
                  <a:srgbClr val="C00000"/>
                </a:solidFill>
              </a:rPr>
              <a:t>deceitfulness</a:t>
            </a:r>
            <a:r>
              <a:rPr lang="en-IN" b="1" dirty="0"/>
              <a:t> and </a:t>
            </a:r>
            <a:r>
              <a:rPr lang="en-IN" b="1" dirty="0">
                <a:solidFill>
                  <a:srgbClr val="C00000"/>
                </a:solidFill>
              </a:rPr>
              <a:t>suavity.</a:t>
            </a:r>
          </a:p>
        </p:txBody>
      </p:sp>
      <p:pic>
        <p:nvPicPr>
          <p:cNvPr id="40962" name="Picture 2" descr="C:\Users\Win\Downloads\istockphoto-1333585514-612x612.jpg"/>
          <p:cNvPicPr>
            <a:picLocks noChangeAspect="1" noChangeArrowheads="1"/>
          </p:cNvPicPr>
          <p:nvPr/>
        </p:nvPicPr>
        <p:blipFill>
          <a:blip r:embed="rId2"/>
          <a:srcRect/>
          <a:stretch>
            <a:fillRect/>
          </a:stretch>
        </p:blipFill>
        <p:spPr bwMode="auto">
          <a:xfrm>
            <a:off x="214282" y="3214686"/>
            <a:ext cx="2312805" cy="2500330"/>
          </a:xfrm>
          <a:prstGeom prst="rect">
            <a:avLst/>
          </a:prstGeom>
          <a:noFill/>
        </p:spPr>
      </p:pic>
      <p:pic>
        <p:nvPicPr>
          <p:cNvPr id="40963" name="Picture 3" descr="C:\Users\Win\Downloads\23466a996ca911eebb2dbeb332dff282_upscaled.jpg"/>
          <p:cNvPicPr>
            <a:picLocks noChangeAspect="1" noChangeArrowheads="1"/>
          </p:cNvPicPr>
          <p:nvPr/>
        </p:nvPicPr>
        <p:blipFill>
          <a:blip r:embed="rId3" cstate="print"/>
          <a:srcRect/>
          <a:stretch>
            <a:fillRect/>
          </a:stretch>
        </p:blipFill>
        <p:spPr bwMode="auto">
          <a:xfrm>
            <a:off x="2786050" y="3214686"/>
            <a:ext cx="2557115" cy="2462138"/>
          </a:xfrm>
          <a:prstGeom prst="rect">
            <a:avLst/>
          </a:prstGeom>
          <a:noFill/>
        </p:spPr>
      </p:pic>
      <p:sp>
        <p:nvSpPr>
          <p:cNvPr id="5" name="Oval 4"/>
          <p:cNvSpPr/>
          <p:nvPr/>
        </p:nvSpPr>
        <p:spPr>
          <a:xfrm>
            <a:off x="5572132" y="3929066"/>
            <a:ext cx="3429024" cy="2000264"/>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Deceitfulness  ---  cunningness</a:t>
            </a:r>
          </a:p>
          <a:p>
            <a:pPr algn="ctr"/>
            <a:r>
              <a:rPr lang="en-US" b="1" dirty="0">
                <a:solidFill>
                  <a:schemeClr val="tx1"/>
                </a:solidFill>
              </a:rPr>
              <a:t>Suavity --- confidence and sophistication</a:t>
            </a:r>
            <a:endParaRPr lang="en-IN" b="1" dirty="0">
              <a:solidFill>
                <a:schemeClr val="tx1"/>
              </a:solidFill>
            </a:endParaRPr>
          </a:p>
        </p:txBody>
      </p:sp>
      <p:sp>
        <p:nvSpPr>
          <p:cNvPr id="3" name="Rectangle 2">
            <a:extLst>
              <a:ext uri="{FF2B5EF4-FFF2-40B4-BE49-F238E27FC236}">
                <a16:creationId xmlns:a16="http://schemas.microsoft.com/office/drawing/2014/main" id="{5ECF1E20-2414-497C-9330-527040815DD8}"/>
              </a:ext>
            </a:extLst>
          </p:cNvPr>
          <p:cNvSpPr/>
          <p:nvPr/>
        </p:nvSpPr>
        <p:spPr>
          <a:xfrm>
            <a:off x="1979712" y="332657"/>
            <a:ext cx="5472608" cy="646331"/>
          </a:xfrm>
          <a:prstGeom prst="rect">
            <a:avLst/>
          </a:prstGeom>
        </p:spPr>
        <p:txBody>
          <a:bodyPr wrap="square">
            <a:spAutoFit/>
          </a:bodyPr>
          <a:lstStyle/>
          <a:p>
            <a:pPr algn="ctr"/>
            <a:r>
              <a:rPr lang="en-US" sz="3600" b="1" dirty="0">
                <a:ln w="12700">
                  <a:solidFill>
                    <a:schemeClr val="accent3">
                      <a:lumMod val="50000"/>
                    </a:schemeClr>
                  </a:solidFill>
                  <a:prstDash val="solid"/>
                </a:ln>
                <a:solidFill>
                  <a:srgbClr val="00B050"/>
                </a:solidFill>
                <a:effectLst>
                  <a:innerShdw blurRad="177800">
                    <a:schemeClr val="accent3">
                      <a:lumMod val="50000"/>
                    </a:schemeClr>
                  </a:innerShdw>
                </a:effectLst>
              </a:rPr>
              <a:t>www.Padasalai.Net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6929486" cy="1754326"/>
          </a:xfrm>
          <a:prstGeom prst="rect">
            <a:avLst/>
          </a:prstGeom>
        </p:spPr>
        <p:txBody>
          <a:bodyPr wrap="square">
            <a:spAutoFit/>
          </a:bodyPr>
          <a:lstStyle/>
          <a:p>
            <a:r>
              <a:rPr lang="en-IN" dirty="0"/>
              <a:t>He always has an </a:t>
            </a:r>
            <a:r>
              <a:rPr lang="en-IN" b="1" dirty="0">
                <a:solidFill>
                  <a:srgbClr val="C00000"/>
                </a:solidFill>
              </a:rPr>
              <a:t>alibi,</a:t>
            </a:r>
            <a:r>
              <a:rPr lang="en-IN" b="1" dirty="0"/>
              <a:t> and one or two to spare:</a:t>
            </a:r>
          </a:p>
          <a:p>
            <a:r>
              <a:rPr lang="en-IN" dirty="0"/>
              <a:t>At whatever time the deed took place, MACAVITY WASN’T THERE!</a:t>
            </a:r>
          </a:p>
          <a:p>
            <a:r>
              <a:rPr lang="en-IN" dirty="0"/>
              <a:t>And they say that all the Cats whose wicked deeds are widely known,</a:t>
            </a:r>
          </a:p>
          <a:p>
            <a:r>
              <a:rPr lang="en-IN" dirty="0"/>
              <a:t>(I might mention </a:t>
            </a:r>
            <a:r>
              <a:rPr lang="en-IN" b="1" dirty="0" err="1"/>
              <a:t>Mungojerrie</a:t>
            </a:r>
            <a:r>
              <a:rPr lang="en-IN" b="1" dirty="0"/>
              <a:t>, I might mention </a:t>
            </a:r>
            <a:r>
              <a:rPr lang="en-IN" b="1" dirty="0" err="1"/>
              <a:t>Griddlebone</a:t>
            </a:r>
            <a:r>
              <a:rPr lang="en-IN" b="1" dirty="0"/>
              <a:t>)</a:t>
            </a:r>
          </a:p>
          <a:p>
            <a:r>
              <a:rPr lang="en-IN" dirty="0"/>
              <a:t>Are nothing more than agents for the Cat who all the time</a:t>
            </a:r>
          </a:p>
          <a:p>
            <a:r>
              <a:rPr lang="en-IN" dirty="0"/>
              <a:t>Just controls their operations: the </a:t>
            </a:r>
            <a:r>
              <a:rPr lang="en-IN" b="1" dirty="0"/>
              <a:t>Napoleon of Crime.</a:t>
            </a:r>
            <a:endParaRPr lang="en-IN" dirty="0"/>
          </a:p>
        </p:txBody>
      </p:sp>
      <p:pic>
        <p:nvPicPr>
          <p:cNvPr id="41986" name="Picture 2" descr="C:\Users\Win\Downloads\B155FD70-AE18-48E3-8434-43A1ACBCBE07.jpg"/>
          <p:cNvPicPr>
            <a:picLocks noChangeAspect="1" noChangeArrowheads="1"/>
          </p:cNvPicPr>
          <p:nvPr/>
        </p:nvPicPr>
        <p:blipFill>
          <a:blip r:embed="rId2"/>
          <a:srcRect t="23913"/>
          <a:stretch>
            <a:fillRect/>
          </a:stretch>
        </p:blipFill>
        <p:spPr bwMode="auto">
          <a:xfrm>
            <a:off x="428596" y="4000504"/>
            <a:ext cx="3143272" cy="2500330"/>
          </a:xfrm>
          <a:prstGeom prst="rect">
            <a:avLst/>
          </a:prstGeom>
          <a:noFill/>
        </p:spPr>
      </p:pic>
      <p:pic>
        <p:nvPicPr>
          <p:cNvPr id="41987" name="Picture 3" descr="C:\Users\Win\Downloads\images (97).jpg"/>
          <p:cNvPicPr>
            <a:picLocks noChangeAspect="1" noChangeArrowheads="1"/>
          </p:cNvPicPr>
          <p:nvPr/>
        </p:nvPicPr>
        <p:blipFill>
          <a:blip r:embed="rId3"/>
          <a:srcRect/>
          <a:stretch>
            <a:fillRect/>
          </a:stretch>
        </p:blipFill>
        <p:spPr bwMode="auto">
          <a:xfrm>
            <a:off x="6858016" y="3714752"/>
            <a:ext cx="1743075" cy="2857520"/>
          </a:xfrm>
          <a:prstGeom prst="rect">
            <a:avLst/>
          </a:prstGeom>
          <a:noFill/>
        </p:spPr>
      </p:pic>
      <p:pic>
        <p:nvPicPr>
          <p:cNvPr id="41988" name="Picture 4" descr="C:\Users\Win\Downloads\Mungojerrie.jpg"/>
          <p:cNvPicPr>
            <a:picLocks noChangeAspect="1" noChangeArrowheads="1"/>
          </p:cNvPicPr>
          <p:nvPr/>
        </p:nvPicPr>
        <p:blipFill>
          <a:blip r:embed="rId4"/>
          <a:srcRect/>
          <a:stretch>
            <a:fillRect/>
          </a:stretch>
        </p:blipFill>
        <p:spPr bwMode="auto">
          <a:xfrm>
            <a:off x="4429124" y="3714752"/>
            <a:ext cx="2143140" cy="2928958"/>
          </a:xfrm>
          <a:prstGeom prst="rect">
            <a:avLst/>
          </a:prstGeom>
          <a:noFill/>
        </p:spPr>
      </p:pic>
      <p:sp>
        <p:nvSpPr>
          <p:cNvPr id="6" name="Oval 5"/>
          <p:cNvSpPr/>
          <p:nvPr/>
        </p:nvSpPr>
        <p:spPr>
          <a:xfrm>
            <a:off x="3357554" y="2500306"/>
            <a:ext cx="5286412" cy="1000132"/>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Alibi  ---  a claim of evidence that one was  elsewhere when a crime was committed</a:t>
            </a:r>
            <a:endParaRPr lang="en-IN"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572560" cy="6286544"/>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solidFill>
                  <a:schemeClr val="tx1"/>
                </a:solidFill>
                <a:latin typeface="Comic Sans MS" pitchFamily="66" charset="0"/>
              </a:rPr>
              <a:t>PRESENTED  BY</a:t>
            </a:r>
          </a:p>
          <a:p>
            <a:pPr algn="ctr"/>
            <a:endParaRPr lang="en-US" b="1" dirty="0">
              <a:solidFill>
                <a:schemeClr val="tx1"/>
              </a:solidFill>
              <a:latin typeface="Comic Sans MS" pitchFamily="66" charset="0"/>
            </a:endParaRPr>
          </a:p>
          <a:p>
            <a:pPr algn="ctr"/>
            <a:r>
              <a:rPr lang="en-US" b="1" dirty="0">
                <a:solidFill>
                  <a:schemeClr val="tx1"/>
                </a:solidFill>
                <a:latin typeface="Comic Sans MS" pitchFamily="66" charset="0"/>
              </a:rPr>
              <a:t>      N.J.GOMATHI,</a:t>
            </a:r>
          </a:p>
          <a:p>
            <a:pPr algn="ctr"/>
            <a:r>
              <a:rPr lang="en-US" b="1" dirty="0">
                <a:solidFill>
                  <a:schemeClr val="tx1"/>
                </a:solidFill>
                <a:latin typeface="Comic Sans MS" pitchFamily="66" charset="0"/>
              </a:rPr>
              <a:t>                    P.G.ASSISTANT (ENGLISH)</a:t>
            </a:r>
          </a:p>
          <a:p>
            <a:pPr algn="ctr"/>
            <a:r>
              <a:rPr lang="en-US" b="1" dirty="0">
                <a:solidFill>
                  <a:schemeClr val="tx1"/>
                </a:solidFill>
                <a:latin typeface="Comic Sans MS" pitchFamily="66" charset="0"/>
              </a:rPr>
              <a:t>            GGHSS, WALAJAPET,</a:t>
            </a:r>
          </a:p>
          <a:p>
            <a:pPr algn="ctr"/>
            <a:r>
              <a:rPr lang="en-US" b="1" dirty="0">
                <a:solidFill>
                  <a:schemeClr val="tx1"/>
                </a:solidFill>
                <a:latin typeface="Comic Sans MS" pitchFamily="66" charset="0"/>
              </a:rPr>
              <a:t>         RANIPET DISTRICT</a:t>
            </a:r>
            <a:endParaRPr lang="en-IN" b="1" dirty="0">
              <a:solidFill>
                <a:schemeClr val="tx1"/>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4643470" cy="642942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chemeClr val="tx1"/>
                </a:solidFill>
              </a:rPr>
              <a:t>Thomas Stearns Eliot (1888 – 1965) was an essayist, a critic, a playwright and a pioneering poet of the twentieth century. He attended Smith Academy in St. Louis and then the Milton Academy in Massachusetts. He graduated from Harvard University and then left for France and the Sorbonne to study philosophy. Eliot returned to Harvard and deepened his knowledge by reading Indian philosophy and studying Sanskrit. He also finished his advanced degree at Harvard. Some of his popular poems include ‘</a:t>
            </a:r>
            <a:r>
              <a:rPr lang="en-IN" b="1" i="1" dirty="0">
                <a:solidFill>
                  <a:schemeClr val="tx1"/>
                </a:solidFill>
              </a:rPr>
              <a:t>The Wasteland’, ‘Love Song of J. Alfred </a:t>
            </a:r>
            <a:r>
              <a:rPr lang="en-IN" b="1" i="1" dirty="0" err="1">
                <a:solidFill>
                  <a:schemeClr val="tx1"/>
                </a:solidFill>
              </a:rPr>
              <a:t>Prufrock</a:t>
            </a:r>
            <a:r>
              <a:rPr lang="en-IN" b="1" i="1" dirty="0">
                <a:solidFill>
                  <a:schemeClr val="tx1"/>
                </a:solidFill>
              </a:rPr>
              <a:t>’, ‘Ash Wednesday’, ‘Four Quartets’, ‘Journey of the Magi’, ‘After Strange Gods’ and ‘Naming of Cats’. </a:t>
            </a:r>
            <a:r>
              <a:rPr lang="en-IN" b="1" dirty="0">
                <a:solidFill>
                  <a:schemeClr val="tx1"/>
                </a:solidFill>
              </a:rPr>
              <a:t>T.S. Eliot won the Order of Merit and received the Nobel Prize for Literature in the year 1948</a:t>
            </a:r>
          </a:p>
        </p:txBody>
      </p:sp>
      <p:pic>
        <p:nvPicPr>
          <p:cNvPr id="1026" name="Picture 2" descr="C:\Users\Win\Downloads\download (81).jpg"/>
          <p:cNvPicPr>
            <a:picLocks noChangeAspect="1" noChangeArrowheads="1"/>
          </p:cNvPicPr>
          <p:nvPr/>
        </p:nvPicPr>
        <p:blipFill>
          <a:blip r:embed="rId2"/>
          <a:srcRect/>
          <a:stretch>
            <a:fillRect/>
          </a:stretch>
        </p:blipFill>
        <p:spPr bwMode="auto">
          <a:xfrm>
            <a:off x="5357818" y="642918"/>
            <a:ext cx="3214710" cy="521497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714356"/>
            <a:ext cx="7215238" cy="1323439"/>
          </a:xfrm>
          <a:prstGeom prst="rect">
            <a:avLst/>
          </a:prstGeom>
        </p:spPr>
        <p:txBody>
          <a:bodyPr wrap="square">
            <a:spAutoFit/>
          </a:bodyPr>
          <a:lstStyle/>
          <a:p>
            <a:r>
              <a:rPr lang="en-IN" sz="2000" b="1" dirty="0" err="1"/>
              <a:t>Macavity’s</a:t>
            </a:r>
            <a:r>
              <a:rPr lang="en-IN" sz="2000" b="1" dirty="0"/>
              <a:t> a Mystery Cat: he’s called the Hidden Paw</a:t>
            </a:r>
          </a:p>
          <a:p>
            <a:r>
              <a:rPr lang="en-IN" sz="2000" b="1" dirty="0"/>
              <a:t>For he’s the master criminal who can </a:t>
            </a:r>
            <a:r>
              <a:rPr lang="en-IN" sz="2000" b="1" dirty="0">
                <a:solidFill>
                  <a:srgbClr val="C00000"/>
                </a:solidFill>
              </a:rPr>
              <a:t>defy</a:t>
            </a:r>
            <a:r>
              <a:rPr lang="en-IN" sz="2000" b="1" dirty="0"/>
              <a:t> the Law.</a:t>
            </a:r>
          </a:p>
          <a:p>
            <a:r>
              <a:rPr lang="en-IN" sz="2000" b="1" dirty="0"/>
              <a:t>He’s the </a:t>
            </a:r>
            <a:r>
              <a:rPr lang="en-IN" sz="2000" b="1" dirty="0">
                <a:solidFill>
                  <a:srgbClr val="C00000"/>
                </a:solidFill>
              </a:rPr>
              <a:t>bafflement</a:t>
            </a:r>
            <a:r>
              <a:rPr lang="en-IN" sz="2000" b="1" dirty="0"/>
              <a:t> of </a:t>
            </a:r>
            <a:r>
              <a:rPr lang="en-IN" sz="2000" b="1" dirty="0">
                <a:solidFill>
                  <a:srgbClr val="C00000"/>
                </a:solidFill>
              </a:rPr>
              <a:t>Scotland Yard</a:t>
            </a:r>
            <a:r>
              <a:rPr lang="en-IN" sz="2000" b="1" dirty="0"/>
              <a:t>, the Flying Squad’s despair:</a:t>
            </a:r>
          </a:p>
          <a:p>
            <a:r>
              <a:rPr lang="en-IN" sz="2000" b="1" dirty="0"/>
              <a:t>For when they reach the scene of crime — </a:t>
            </a:r>
            <a:r>
              <a:rPr lang="en-IN" sz="2000" b="1" dirty="0" err="1"/>
              <a:t>Macavity’s</a:t>
            </a:r>
            <a:r>
              <a:rPr lang="en-IN" sz="2000" b="1" dirty="0"/>
              <a:t> not there!</a:t>
            </a:r>
          </a:p>
        </p:txBody>
      </p:sp>
      <p:pic>
        <p:nvPicPr>
          <p:cNvPr id="2050" name="Picture 2" descr="C:\Users\Win\Downloads\new-scotland-yard-police-headquarters-in-london-B98HCN.jpg"/>
          <p:cNvPicPr>
            <a:picLocks noChangeAspect="1" noChangeArrowheads="1"/>
          </p:cNvPicPr>
          <p:nvPr/>
        </p:nvPicPr>
        <p:blipFill>
          <a:blip r:embed="rId2" cstate="print"/>
          <a:srcRect b="7317"/>
          <a:stretch>
            <a:fillRect/>
          </a:stretch>
        </p:blipFill>
        <p:spPr bwMode="auto">
          <a:xfrm>
            <a:off x="4000496" y="2428868"/>
            <a:ext cx="2892152" cy="2714644"/>
          </a:xfrm>
          <a:prstGeom prst="rect">
            <a:avLst/>
          </a:prstGeom>
          <a:noFill/>
        </p:spPr>
      </p:pic>
      <p:pic>
        <p:nvPicPr>
          <p:cNvPr id="5" name="Picture 1" descr="C:\Users\Win\Downloads\felis-catus-catus-ginger-cat-walking-on-wooden-beam-front-view-PFHXYB.jpg"/>
          <p:cNvPicPr>
            <a:picLocks noChangeAspect="1" noChangeArrowheads="1"/>
          </p:cNvPicPr>
          <p:nvPr/>
        </p:nvPicPr>
        <p:blipFill>
          <a:blip r:embed="rId3"/>
          <a:srcRect l="34763" r="14007" b="22437"/>
          <a:stretch>
            <a:fillRect/>
          </a:stretch>
        </p:blipFill>
        <p:spPr bwMode="auto">
          <a:xfrm>
            <a:off x="642910" y="2143116"/>
            <a:ext cx="2000264" cy="3286148"/>
          </a:xfrm>
          <a:prstGeom prst="rect">
            <a:avLst/>
          </a:prstGeom>
          <a:noFill/>
        </p:spPr>
      </p:pic>
      <p:sp>
        <p:nvSpPr>
          <p:cNvPr id="6" name="Oval 5"/>
          <p:cNvSpPr/>
          <p:nvPr/>
        </p:nvSpPr>
        <p:spPr>
          <a:xfrm>
            <a:off x="1928794" y="5643578"/>
            <a:ext cx="6786610" cy="1071570"/>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Defy  --  to resist or to challenge</a:t>
            </a:r>
          </a:p>
          <a:p>
            <a:pPr algn="ctr"/>
            <a:r>
              <a:rPr lang="en-US" b="1" dirty="0">
                <a:solidFill>
                  <a:schemeClr val="tx1"/>
                </a:solidFill>
              </a:rPr>
              <a:t>Bafflement  ----  total confusion</a:t>
            </a:r>
          </a:p>
          <a:p>
            <a:pPr algn="ctr"/>
            <a:r>
              <a:rPr lang="en-US" b="1" dirty="0">
                <a:solidFill>
                  <a:schemeClr val="tx1"/>
                </a:solidFill>
              </a:rPr>
              <a:t>Scotland yard  --  The headquarters of London Metropolitan Police service</a:t>
            </a:r>
            <a:endParaRPr lang="en-IN" b="1" dirty="0">
              <a:solidFill>
                <a:schemeClr val="tx1"/>
              </a:solidFill>
            </a:endParaRPr>
          </a:p>
        </p:txBody>
      </p:sp>
      <p:sp>
        <p:nvSpPr>
          <p:cNvPr id="2" name="Rectangle 1">
            <a:extLst>
              <a:ext uri="{FF2B5EF4-FFF2-40B4-BE49-F238E27FC236}">
                <a16:creationId xmlns:a16="http://schemas.microsoft.com/office/drawing/2014/main" id="{2BAA1F2A-9F3F-409F-BFFD-D94B725D232D}"/>
              </a:ext>
            </a:extLst>
          </p:cNvPr>
          <p:cNvSpPr/>
          <p:nvPr/>
        </p:nvSpPr>
        <p:spPr>
          <a:xfrm>
            <a:off x="2123728" y="214291"/>
            <a:ext cx="4032448" cy="584775"/>
          </a:xfrm>
          <a:prstGeom prst="rect">
            <a:avLst/>
          </a:prstGeom>
        </p:spPr>
        <p:txBody>
          <a:bodyPr wrap="square">
            <a:spAutoFit/>
          </a:bodyPr>
          <a:lstStyle/>
          <a:p>
            <a:pPr algn="ctr"/>
            <a:r>
              <a:rPr lang="en-US" sz="3200" b="1" dirty="0">
                <a:ln w="12700">
                  <a:solidFill>
                    <a:schemeClr val="accent3">
                      <a:lumMod val="50000"/>
                    </a:schemeClr>
                  </a:solidFill>
                  <a:prstDash val="solid"/>
                </a:ln>
                <a:solidFill>
                  <a:srgbClr val="00B050"/>
                </a:solidFill>
                <a:effectLst>
                  <a:innerShdw blurRad="177800">
                    <a:schemeClr val="accent3">
                      <a:lumMod val="50000"/>
                    </a:schemeClr>
                  </a:innerShdw>
                </a:effectLst>
              </a:rPr>
              <a:t>www.Padasalai.Net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2857496"/>
            <a:ext cx="6786610" cy="1200329"/>
          </a:xfrm>
          <a:prstGeom prst="rect">
            <a:avLst/>
          </a:prstGeom>
        </p:spPr>
        <p:txBody>
          <a:bodyPr wrap="square">
            <a:spAutoFit/>
          </a:bodyPr>
          <a:lstStyle/>
          <a:p>
            <a:r>
              <a:rPr lang="en-IN" b="1" dirty="0" err="1"/>
              <a:t>Macavity</a:t>
            </a:r>
            <a:r>
              <a:rPr lang="en-IN" b="1" dirty="0"/>
              <a:t>, </a:t>
            </a:r>
            <a:r>
              <a:rPr lang="en-IN" b="1" dirty="0" err="1"/>
              <a:t>Macavity</a:t>
            </a:r>
            <a:r>
              <a:rPr lang="en-IN" b="1" dirty="0"/>
              <a:t>, there’s no one like </a:t>
            </a:r>
            <a:r>
              <a:rPr lang="en-IN" b="1" dirty="0" err="1"/>
              <a:t>Macavity</a:t>
            </a:r>
            <a:r>
              <a:rPr lang="en-IN" b="1" dirty="0"/>
              <a:t>,</a:t>
            </a:r>
          </a:p>
          <a:p>
            <a:r>
              <a:rPr lang="en-IN" b="1" dirty="0"/>
              <a:t>He’s broken every human law, he breaks the law of gravity.</a:t>
            </a:r>
          </a:p>
          <a:p>
            <a:r>
              <a:rPr lang="en-IN" b="1" dirty="0"/>
              <a:t>His powers of </a:t>
            </a:r>
            <a:r>
              <a:rPr lang="en-IN" b="1" dirty="0">
                <a:solidFill>
                  <a:srgbClr val="C00000"/>
                </a:solidFill>
              </a:rPr>
              <a:t>levitation</a:t>
            </a:r>
            <a:r>
              <a:rPr lang="en-IN" b="1" dirty="0"/>
              <a:t> would make a </a:t>
            </a:r>
            <a:r>
              <a:rPr lang="en-IN" b="1" dirty="0">
                <a:solidFill>
                  <a:srgbClr val="C00000"/>
                </a:solidFill>
              </a:rPr>
              <a:t>fakir </a:t>
            </a:r>
            <a:r>
              <a:rPr lang="en-IN" b="1" dirty="0"/>
              <a:t>stare,</a:t>
            </a:r>
          </a:p>
          <a:p>
            <a:r>
              <a:rPr lang="en-IN" b="1" dirty="0"/>
              <a:t>And when you reach the scene of crime — </a:t>
            </a:r>
            <a:r>
              <a:rPr lang="en-IN" b="1" dirty="0" err="1"/>
              <a:t>Macavity’s</a:t>
            </a:r>
            <a:r>
              <a:rPr lang="en-IN" b="1" dirty="0"/>
              <a:t> not there!</a:t>
            </a:r>
          </a:p>
        </p:txBody>
      </p:sp>
      <p:pic>
        <p:nvPicPr>
          <p:cNvPr id="3" name="Picture 2" descr="C:\Users\Win\Downloads\main-qimg-ed229686323ddb5e72c909aa3e2718ef-lq.jpg"/>
          <p:cNvPicPr>
            <a:picLocks noChangeAspect="1" noChangeArrowheads="1"/>
          </p:cNvPicPr>
          <p:nvPr/>
        </p:nvPicPr>
        <p:blipFill>
          <a:blip r:embed="rId2"/>
          <a:srcRect/>
          <a:stretch>
            <a:fillRect/>
          </a:stretch>
        </p:blipFill>
        <p:spPr bwMode="auto">
          <a:xfrm>
            <a:off x="642910" y="500042"/>
            <a:ext cx="1643074" cy="2000264"/>
          </a:xfrm>
          <a:prstGeom prst="rect">
            <a:avLst/>
          </a:prstGeom>
          <a:noFill/>
        </p:spPr>
      </p:pic>
      <p:pic>
        <p:nvPicPr>
          <p:cNvPr id="4" name="Picture 7" descr="C:\Users\Win\Downloads\images (79).jpg"/>
          <p:cNvPicPr>
            <a:picLocks noChangeAspect="1" noChangeArrowheads="1"/>
          </p:cNvPicPr>
          <p:nvPr/>
        </p:nvPicPr>
        <p:blipFill>
          <a:blip r:embed="rId3"/>
          <a:srcRect t="6666" r="6666" b="20001"/>
          <a:stretch>
            <a:fillRect/>
          </a:stretch>
        </p:blipFill>
        <p:spPr bwMode="auto">
          <a:xfrm>
            <a:off x="3286116" y="642918"/>
            <a:ext cx="2000264" cy="1571636"/>
          </a:xfrm>
          <a:prstGeom prst="rect">
            <a:avLst/>
          </a:prstGeom>
          <a:noFill/>
        </p:spPr>
      </p:pic>
      <p:pic>
        <p:nvPicPr>
          <p:cNvPr id="5" name="Picture 5" descr="C:\Users\Win\Downloads\f4ec6c5ff37383ef5e9cfc9bee429445.jpg"/>
          <p:cNvPicPr>
            <a:picLocks noChangeAspect="1" noChangeArrowheads="1"/>
          </p:cNvPicPr>
          <p:nvPr/>
        </p:nvPicPr>
        <p:blipFill>
          <a:blip r:embed="rId4"/>
          <a:srcRect l="9092" t="7691" r="12121" b="11539"/>
          <a:stretch>
            <a:fillRect/>
          </a:stretch>
        </p:blipFill>
        <p:spPr bwMode="auto">
          <a:xfrm>
            <a:off x="6000760" y="785794"/>
            <a:ext cx="1857388" cy="1500198"/>
          </a:xfrm>
          <a:prstGeom prst="rect">
            <a:avLst/>
          </a:prstGeom>
          <a:noFill/>
        </p:spPr>
      </p:pic>
      <p:pic>
        <p:nvPicPr>
          <p:cNvPr id="8" name="Picture 4" descr="C:\Users\Win\Downloads\00c2d2e3a011324fb87e5eb2de5670a3.jpg"/>
          <p:cNvPicPr>
            <a:picLocks noChangeAspect="1" noChangeArrowheads="1"/>
          </p:cNvPicPr>
          <p:nvPr/>
        </p:nvPicPr>
        <p:blipFill>
          <a:blip r:embed="rId5"/>
          <a:srcRect b="26316"/>
          <a:stretch>
            <a:fillRect/>
          </a:stretch>
        </p:blipFill>
        <p:spPr bwMode="auto">
          <a:xfrm>
            <a:off x="428596" y="4500570"/>
            <a:ext cx="2084186" cy="1785950"/>
          </a:xfrm>
          <a:prstGeom prst="rect">
            <a:avLst/>
          </a:prstGeom>
          <a:noFill/>
        </p:spPr>
      </p:pic>
      <p:pic>
        <p:nvPicPr>
          <p:cNvPr id="9" name="Picture 3" descr="C:\Users\Win\Downloads\images (84).jpg"/>
          <p:cNvPicPr>
            <a:picLocks noChangeAspect="1" noChangeArrowheads="1"/>
          </p:cNvPicPr>
          <p:nvPr/>
        </p:nvPicPr>
        <p:blipFill>
          <a:blip r:embed="rId6"/>
          <a:srcRect l="9978" t="3139" r="6873" b="12114"/>
          <a:stretch>
            <a:fillRect/>
          </a:stretch>
        </p:blipFill>
        <p:spPr bwMode="auto">
          <a:xfrm>
            <a:off x="3286116" y="4500570"/>
            <a:ext cx="1785950" cy="1928826"/>
          </a:xfrm>
          <a:prstGeom prst="rect">
            <a:avLst/>
          </a:prstGeom>
          <a:noFill/>
        </p:spPr>
      </p:pic>
      <p:sp>
        <p:nvSpPr>
          <p:cNvPr id="10" name="Oval 9"/>
          <p:cNvSpPr/>
          <p:nvPr/>
        </p:nvSpPr>
        <p:spPr>
          <a:xfrm>
            <a:off x="5143504" y="4786322"/>
            <a:ext cx="3786214" cy="1928826"/>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Levitation – the action of rising and floating in air</a:t>
            </a:r>
          </a:p>
          <a:p>
            <a:pPr algn="ctr"/>
            <a:r>
              <a:rPr lang="en-US" b="1" dirty="0">
                <a:solidFill>
                  <a:schemeClr val="tx1"/>
                </a:solidFill>
              </a:rPr>
              <a:t>Fakir  - A holy person who lives on alms and has the power to levitate</a:t>
            </a:r>
            <a:endParaRPr lang="en-IN"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2714620"/>
            <a:ext cx="6429420" cy="1200329"/>
          </a:xfrm>
          <a:prstGeom prst="rect">
            <a:avLst/>
          </a:prstGeom>
        </p:spPr>
        <p:txBody>
          <a:bodyPr wrap="square">
            <a:spAutoFit/>
          </a:bodyPr>
          <a:lstStyle/>
          <a:p>
            <a:r>
              <a:rPr lang="en-IN" b="1" dirty="0"/>
              <a:t>You may seek him in the basement, you may look up in the air —</a:t>
            </a:r>
          </a:p>
          <a:p>
            <a:r>
              <a:rPr lang="en-IN" b="1" dirty="0"/>
              <a:t>But I tell you once and once again, </a:t>
            </a:r>
            <a:r>
              <a:rPr lang="en-IN" b="1" dirty="0" err="1"/>
              <a:t>Macavity’s</a:t>
            </a:r>
            <a:r>
              <a:rPr lang="en-IN" b="1" dirty="0"/>
              <a:t> not there!</a:t>
            </a:r>
          </a:p>
          <a:p>
            <a:r>
              <a:rPr lang="en-IN" b="1" dirty="0" err="1"/>
              <a:t>Macavity’s</a:t>
            </a:r>
            <a:r>
              <a:rPr lang="en-IN" b="1" dirty="0"/>
              <a:t> a </a:t>
            </a:r>
            <a:r>
              <a:rPr lang="en-IN" b="1" dirty="0">
                <a:solidFill>
                  <a:srgbClr val="C00000"/>
                </a:solidFill>
              </a:rPr>
              <a:t>ginger </a:t>
            </a:r>
            <a:r>
              <a:rPr lang="en-IN" b="1" dirty="0"/>
              <a:t>cat, he’s very tall and thin;</a:t>
            </a:r>
          </a:p>
          <a:p>
            <a:r>
              <a:rPr lang="en-IN" b="1" dirty="0"/>
              <a:t>You would know him if you saw him, for his eyes are sunken in.</a:t>
            </a:r>
          </a:p>
        </p:txBody>
      </p:sp>
      <p:pic>
        <p:nvPicPr>
          <p:cNvPr id="3" name="Picture 3" descr="C:\Users\Win\Downloads\031bffe6321811eebd8caa24e39cd74a_upscaled.jpg"/>
          <p:cNvPicPr>
            <a:picLocks noChangeAspect="1" noChangeArrowheads="1"/>
          </p:cNvPicPr>
          <p:nvPr/>
        </p:nvPicPr>
        <p:blipFill>
          <a:blip r:embed="rId2" cstate="print"/>
          <a:srcRect/>
          <a:stretch>
            <a:fillRect/>
          </a:stretch>
        </p:blipFill>
        <p:spPr bwMode="auto">
          <a:xfrm>
            <a:off x="357158" y="142852"/>
            <a:ext cx="2159015" cy="2286016"/>
          </a:xfrm>
          <a:prstGeom prst="rect">
            <a:avLst/>
          </a:prstGeom>
          <a:noFill/>
          <a:ln>
            <a:solidFill>
              <a:schemeClr val="accent6">
                <a:lumMod val="50000"/>
              </a:schemeClr>
            </a:solidFill>
          </a:ln>
        </p:spPr>
      </p:pic>
      <p:pic>
        <p:nvPicPr>
          <p:cNvPr id="4" name="Picture 4" descr="C:\Users\Win\Downloads\Article Hero cat exercise.jpg"/>
          <p:cNvPicPr>
            <a:picLocks noChangeAspect="1" noChangeArrowheads="1"/>
          </p:cNvPicPr>
          <p:nvPr/>
        </p:nvPicPr>
        <p:blipFill>
          <a:blip r:embed="rId3" cstate="print"/>
          <a:srcRect/>
          <a:stretch>
            <a:fillRect/>
          </a:stretch>
        </p:blipFill>
        <p:spPr bwMode="auto">
          <a:xfrm>
            <a:off x="6500826" y="285728"/>
            <a:ext cx="2202256" cy="2027391"/>
          </a:xfrm>
          <a:prstGeom prst="rect">
            <a:avLst/>
          </a:prstGeom>
          <a:noFill/>
          <a:ln>
            <a:solidFill>
              <a:schemeClr val="accent6">
                <a:lumMod val="50000"/>
              </a:schemeClr>
            </a:solidFill>
          </a:ln>
        </p:spPr>
      </p:pic>
      <p:pic>
        <p:nvPicPr>
          <p:cNvPr id="5" name="Picture 3" descr="C:\Users\Win\Downloads\images (76).jpg"/>
          <p:cNvPicPr>
            <a:picLocks noChangeAspect="1" noChangeArrowheads="1"/>
          </p:cNvPicPr>
          <p:nvPr/>
        </p:nvPicPr>
        <p:blipFill>
          <a:blip r:embed="rId4"/>
          <a:srcRect/>
          <a:stretch>
            <a:fillRect/>
          </a:stretch>
        </p:blipFill>
        <p:spPr bwMode="auto">
          <a:xfrm>
            <a:off x="6429388" y="4286256"/>
            <a:ext cx="2143125" cy="2143125"/>
          </a:xfrm>
          <a:prstGeom prst="rect">
            <a:avLst/>
          </a:prstGeom>
          <a:noFill/>
          <a:ln>
            <a:solidFill>
              <a:schemeClr val="accent6">
                <a:lumMod val="50000"/>
              </a:schemeClr>
            </a:solidFill>
          </a:ln>
        </p:spPr>
      </p:pic>
      <p:sp>
        <p:nvSpPr>
          <p:cNvPr id="6146" name="AutoShape 2" descr="A tall, thin ginger cat with a disheveled and scruffy appearance, representing Macavity from T.S. Eliot's 'Old Possum's Book of Practical Cats'. The cat has piercing yellow eyes, tufts of fur sticking out, and is wearing a mischievous expression. He stands in a shadowy, mysterious alley with a foggy backdrop, adding to his elusive and cunning na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148" name="AutoShape 4" descr="A tall, thin ginger cat with a disheveled and scruffy appearance, representing Macavity from T.S. Eliot's 'Old Possum's Book of Practical Cats'. The cat has piercing yellow eyes, tufts of fur sticking out, and is wearing a mischievous expression. He stands in a shadowy, mysterious alley with a foggy backdrop, adding to his elusive and cunning na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150" name="AutoShape 6" descr="file:///C:/Users/Win/Downloads/DALL%C2%B7E%202024-10-03%2012.41.39%20-%20A%20tall,%20thin%20ginger%20cat%20with%20a%20disheveled%20and%20scruffy%20appearance,%20representing%20Macavity%20from%20T.S.%20Eliot's%20'Old%20Possum's%20Book%20of%20Practical%20Cats'.%20The%20c.webp"/>
          <p:cNvSpPr>
            <a:spLocks noChangeAspect="1" noChangeArrowheads="1"/>
          </p:cNvSpPr>
          <p:nvPr/>
        </p:nvSpPr>
        <p:spPr bwMode="auto">
          <a:xfrm>
            <a:off x="155575" y="-3314700"/>
            <a:ext cx="6915150" cy="691515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152" name="Picture 8" descr="C:\Users\Win\Downloads\macavity_the_mystery_cat_by_nuepi_d41un4e-fullview.jpg"/>
          <p:cNvPicPr>
            <a:picLocks noChangeAspect="1" noChangeArrowheads="1"/>
          </p:cNvPicPr>
          <p:nvPr/>
        </p:nvPicPr>
        <p:blipFill>
          <a:blip r:embed="rId5" cstate="print"/>
          <a:srcRect/>
          <a:stretch>
            <a:fillRect/>
          </a:stretch>
        </p:blipFill>
        <p:spPr bwMode="auto">
          <a:xfrm>
            <a:off x="285720" y="4143380"/>
            <a:ext cx="2143140" cy="2357454"/>
          </a:xfrm>
          <a:prstGeom prst="rect">
            <a:avLst/>
          </a:prstGeom>
          <a:noFill/>
          <a:ln>
            <a:solidFill>
              <a:schemeClr val="accent6">
                <a:lumMod val="50000"/>
              </a:schemeClr>
            </a:solidFill>
          </a:ln>
        </p:spPr>
      </p:pic>
      <p:sp>
        <p:nvSpPr>
          <p:cNvPr id="10" name="Oval 9"/>
          <p:cNvSpPr/>
          <p:nvPr/>
        </p:nvSpPr>
        <p:spPr>
          <a:xfrm>
            <a:off x="2786050" y="5000636"/>
            <a:ext cx="3286148" cy="1143008"/>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Ginger  - alert and cautious</a:t>
            </a:r>
            <a:endParaRPr lang="en-IN"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928670"/>
            <a:ext cx="8429684" cy="830997"/>
          </a:xfrm>
          <a:prstGeom prst="rect">
            <a:avLst/>
          </a:prstGeom>
        </p:spPr>
        <p:txBody>
          <a:bodyPr wrap="square">
            <a:spAutoFit/>
          </a:bodyPr>
          <a:lstStyle/>
          <a:p>
            <a:r>
              <a:rPr lang="en-IN" sz="2400" b="1" dirty="0"/>
              <a:t>His brow is deeply lined with thought, his head is highly domed;</a:t>
            </a:r>
          </a:p>
          <a:p>
            <a:r>
              <a:rPr lang="en-IN" sz="2400" b="1" dirty="0"/>
              <a:t>His coat is dusty from neglect, his whiskers are uncombed.</a:t>
            </a:r>
          </a:p>
        </p:txBody>
      </p:sp>
      <p:pic>
        <p:nvPicPr>
          <p:cNvPr id="38914" name="Picture 2" descr="C:\Users\Win\Downloads\download (86).jpg"/>
          <p:cNvPicPr>
            <a:picLocks noChangeAspect="1" noChangeArrowheads="1"/>
          </p:cNvPicPr>
          <p:nvPr/>
        </p:nvPicPr>
        <p:blipFill>
          <a:blip r:embed="rId2"/>
          <a:srcRect/>
          <a:stretch>
            <a:fillRect/>
          </a:stretch>
        </p:blipFill>
        <p:spPr bwMode="auto">
          <a:xfrm>
            <a:off x="5143504" y="2928934"/>
            <a:ext cx="3714776" cy="2928958"/>
          </a:xfrm>
          <a:prstGeom prst="rect">
            <a:avLst/>
          </a:prstGeom>
          <a:noFill/>
        </p:spPr>
      </p:pic>
      <p:pic>
        <p:nvPicPr>
          <p:cNvPr id="38915" name="Picture 3" descr="C:\Users\Win\Downloads\images (91).jpg"/>
          <p:cNvPicPr>
            <a:picLocks noChangeAspect="1" noChangeArrowheads="1"/>
          </p:cNvPicPr>
          <p:nvPr/>
        </p:nvPicPr>
        <p:blipFill>
          <a:blip r:embed="rId3"/>
          <a:srcRect/>
          <a:stretch>
            <a:fillRect/>
          </a:stretch>
        </p:blipFill>
        <p:spPr bwMode="auto">
          <a:xfrm>
            <a:off x="714348" y="2928934"/>
            <a:ext cx="3267077" cy="28575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428868"/>
            <a:ext cx="8358246" cy="1200329"/>
          </a:xfrm>
          <a:prstGeom prst="rect">
            <a:avLst/>
          </a:prstGeom>
        </p:spPr>
        <p:txBody>
          <a:bodyPr wrap="square">
            <a:spAutoFit/>
          </a:bodyPr>
          <a:lstStyle/>
          <a:p>
            <a:r>
              <a:rPr lang="en-IN" sz="2400" b="1" dirty="0"/>
              <a:t>He sways his head from side to side, with movements like a       </a:t>
            </a:r>
          </a:p>
          <a:p>
            <a:r>
              <a:rPr lang="en-IN" sz="2400" b="1" dirty="0"/>
              <a:t>                                                                                                          snake;</a:t>
            </a:r>
          </a:p>
          <a:p>
            <a:r>
              <a:rPr lang="en-IN" sz="2400" b="1" dirty="0"/>
              <a:t>And when you think he’s half asleep, he’s always wide awake.</a:t>
            </a:r>
          </a:p>
        </p:txBody>
      </p:sp>
      <p:pic>
        <p:nvPicPr>
          <p:cNvPr id="5121" name="Picture 1" descr="C:\Users\Win\Downloads\ginger_cat_with_blue_eyes__by_montrealdigital_dgqxqc9-pre.jpg"/>
          <p:cNvPicPr>
            <a:picLocks noChangeAspect="1" noChangeArrowheads="1"/>
          </p:cNvPicPr>
          <p:nvPr/>
        </p:nvPicPr>
        <p:blipFill>
          <a:blip r:embed="rId2" cstate="print"/>
          <a:srcRect/>
          <a:stretch>
            <a:fillRect/>
          </a:stretch>
        </p:blipFill>
        <p:spPr bwMode="auto">
          <a:xfrm>
            <a:off x="5572132" y="3929066"/>
            <a:ext cx="1879257" cy="2708341"/>
          </a:xfrm>
          <a:prstGeom prst="rect">
            <a:avLst/>
          </a:prstGeom>
          <a:noFill/>
        </p:spPr>
      </p:pic>
      <p:pic>
        <p:nvPicPr>
          <p:cNvPr id="5" name="Picture 2" descr="C:\Users\Win\Downloads\tabby-cat-6788375_1280.jpg"/>
          <p:cNvPicPr>
            <a:picLocks noChangeAspect="1" noChangeArrowheads="1"/>
          </p:cNvPicPr>
          <p:nvPr/>
        </p:nvPicPr>
        <p:blipFill>
          <a:blip r:embed="rId3" cstate="print"/>
          <a:srcRect/>
          <a:stretch>
            <a:fillRect/>
          </a:stretch>
        </p:blipFill>
        <p:spPr bwMode="auto">
          <a:xfrm>
            <a:off x="1071538" y="4000504"/>
            <a:ext cx="2571768" cy="2518190"/>
          </a:xfrm>
          <a:prstGeom prst="rect">
            <a:avLst/>
          </a:prstGeom>
          <a:noFill/>
        </p:spPr>
      </p:pic>
      <p:pic>
        <p:nvPicPr>
          <p:cNvPr id="6" name="Picture 3" descr="C:\Users\Win\Downloads\images (76).jpg"/>
          <p:cNvPicPr>
            <a:picLocks noChangeAspect="1" noChangeArrowheads="1"/>
          </p:cNvPicPr>
          <p:nvPr/>
        </p:nvPicPr>
        <p:blipFill>
          <a:blip r:embed="rId4"/>
          <a:srcRect/>
          <a:stretch>
            <a:fillRect/>
          </a:stretch>
        </p:blipFill>
        <p:spPr bwMode="auto">
          <a:xfrm>
            <a:off x="3428992" y="285728"/>
            <a:ext cx="2143125" cy="2143125"/>
          </a:xfrm>
          <a:prstGeom prst="rect">
            <a:avLst/>
          </a:prstGeom>
          <a:noFill/>
          <a:ln>
            <a:solidFill>
              <a:schemeClr val="accent6">
                <a:lumMod val="50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428736"/>
            <a:ext cx="7500990" cy="830997"/>
          </a:xfrm>
          <a:prstGeom prst="rect">
            <a:avLst/>
          </a:prstGeom>
        </p:spPr>
        <p:txBody>
          <a:bodyPr wrap="square">
            <a:spAutoFit/>
          </a:bodyPr>
          <a:lstStyle/>
          <a:p>
            <a:r>
              <a:rPr lang="en-IN" sz="2400" b="1" dirty="0" err="1"/>
              <a:t>Macavity</a:t>
            </a:r>
            <a:r>
              <a:rPr lang="en-IN" sz="2400" b="1" dirty="0"/>
              <a:t>, </a:t>
            </a:r>
            <a:r>
              <a:rPr lang="en-IN" sz="2400" b="1" dirty="0" err="1"/>
              <a:t>Macavity</a:t>
            </a:r>
            <a:r>
              <a:rPr lang="en-IN" sz="2400" b="1" dirty="0"/>
              <a:t>, there’s no one like </a:t>
            </a:r>
            <a:r>
              <a:rPr lang="en-IN" sz="2400" b="1" dirty="0" err="1"/>
              <a:t>Macavity</a:t>
            </a:r>
            <a:r>
              <a:rPr lang="en-IN" sz="2400" b="1" dirty="0"/>
              <a:t>,</a:t>
            </a:r>
          </a:p>
          <a:p>
            <a:r>
              <a:rPr lang="en-IN" sz="2400" b="1" dirty="0"/>
              <a:t>For he’s a </a:t>
            </a:r>
            <a:r>
              <a:rPr lang="en-IN" sz="2400" b="1" dirty="0">
                <a:solidFill>
                  <a:srgbClr val="C00000"/>
                </a:solidFill>
              </a:rPr>
              <a:t>fiend</a:t>
            </a:r>
            <a:r>
              <a:rPr lang="en-IN" sz="2400" b="1" dirty="0"/>
              <a:t> in feline shape, a monster of </a:t>
            </a:r>
            <a:r>
              <a:rPr lang="en-IN" sz="2400" b="1" dirty="0">
                <a:solidFill>
                  <a:srgbClr val="C00000"/>
                </a:solidFill>
              </a:rPr>
              <a:t>depravity.</a:t>
            </a:r>
          </a:p>
        </p:txBody>
      </p:sp>
      <p:pic>
        <p:nvPicPr>
          <p:cNvPr id="3" name="Picture 3" descr="C:\Users\Win\Downloads\download (79).jpg"/>
          <p:cNvPicPr>
            <a:picLocks noChangeAspect="1" noChangeArrowheads="1"/>
          </p:cNvPicPr>
          <p:nvPr/>
        </p:nvPicPr>
        <p:blipFill>
          <a:blip r:embed="rId2"/>
          <a:srcRect l="13235" r="11764" b="6566"/>
          <a:stretch>
            <a:fillRect/>
          </a:stretch>
        </p:blipFill>
        <p:spPr bwMode="auto">
          <a:xfrm>
            <a:off x="7072330" y="3071810"/>
            <a:ext cx="1214446" cy="2643182"/>
          </a:xfrm>
          <a:prstGeom prst="rect">
            <a:avLst/>
          </a:prstGeom>
          <a:noFill/>
        </p:spPr>
      </p:pic>
      <p:sp>
        <p:nvSpPr>
          <p:cNvPr id="1026" name="AutoShape 2" descr="mystery cat by DrPepsi -- Fur Affinit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7" name="Picture 3" descr="C:\Users\Win\Downloads\download (85).jpg"/>
          <p:cNvPicPr>
            <a:picLocks noChangeAspect="1" noChangeArrowheads="1"/>
          </p:cNvPicPr>
          <p:nvPr/>
        </p:nvPicPr>
        <p:blipFill>
          <a:blip r:embed="rId3"/>
          <a:srcRect l="51020" t="2439" b="2439"/>
          <a:stretch>
            <a:fillRect/>
          </a:stretch>
        </p:blipFill>
        <p:spPr bwMode="auto">
          <a:xfrm>
            <a:off x="785786" y="3071810"/>
            <a:ext cx="1714512" cy="2786082"/>
          </a:xfrm>
          <a:prstGeom prst="rect">
            <a:avLst/>
          </a:prstGeom>
          <a:noFill/>
        </p:spPr>
      </p:pic>
      <p:sp>
        <p:nvSpPr>
          <p:cNvPr id="6" name="Oval 5"/>
          <p:cNvSpPr/>
          <p:nvPr/>
        </p:nvSpPr>
        <p:spPr>
          <a:xfrm>
            <a:off x="2643174" y="3929066"/>
            <a:ext cx="3929090" cy="1714512"/>
          </a:xfrm>
          <a:prstGeom prst="ellipse">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Fiend – demon</a:t>
            </a:r>
          </a:p>
          <a:p>
            <a:pPr algn="ctr"/>
            <a:r>
              <a:rPr lang="en-US" b="1" dirty="0">
                <a:solidFill>
                  <a:schemeClr val="tx1"/>
                </a:solidFill>
              </a:rPr>
              <a:t>Feline – cat</a:t>
            </a:r>
          </a:p>
          <a:p>
            <a:pPr algn="ctr"/>
            <a:r>
              <a:rPr lang="en-US" b="1" dirty="0">
                <a:solidFill>
                  <a:schemeClr val="tx1"/>
                </a:solidFill>
              </a:rPr>
              <a:t>Depravity – evil quality</a:t>
            </a:r>
            <a:endParaRPr lang="en-IN" b="1" dirty="0">
              <a:solidFill>
                <a:schemeClr val="tx1"/>
              </a:solidFill>
            </a:endParaRPr>
          </a:p>
        </p:txBody>
      </p:sp>
      <p:sp>
        <p:nvSpPr>
          <p:cNvPr id="4" name="Rectangle 3">
            <a:extLst>
              <a:ext uri="{FF2B5EF4-FFF2-40B4-BE49-F238E27FC236}">
                <a16:creationId xmlns:a16="http://schemas.microsoft.com/office/drawing/2014/main" id="{93DFDDA0-1068-424F-A6DE-FFA8C9862678}"/>
              </a:ext>
            </a:extLst>
          </p:cNvPr>
          <p:cNvSpPr/>
          <p:nvPr/>
        </p:nvSpPr>
        <p:spPr>
          <a:xfrm>
            <a:off x="1979712" y="548680"/>
            <a:ext cx="4592552" cy="646331"/>
          </a:xfrm>
          <a:prstGeom prst="rect">
            <a:avLst/>
          </a:prstGeom>
        </p:spPr>
        <p:txBody>
          <a:bodyPr wrap="square">
            <a:spAutoFit/>
          </a:bodyPr>
          <a:lstStyle/>
          <a:p>
            <a:pPr algn="ctr"/>
            <a:r>
              <a:rPr lang="en-US" sz="3600" b="1" dirty="0">
                <a:ln w="12700">
                  <a:solidFill>
                    <a:schemeClr val="accent3">
                      <a:lumMod val="50000"/>
                    </a:schemeClr>
                  </a:solidFill>
                  <a:prstDash val="solid"/>
                </a:ln>
                <a:solidFill>
                  <a:srgbClr val="00B050"/>
                </a:solidFill>
                <a:effectLst>
                  <a:innerShdw blurRad="177800">
                    <a:schemeClr val="accent3">
                      <a:lumMod val="50000"/>
                    </a:schemeClr>
                  </a:innerShdw>
                </a:effectLst>
              </a:rPr>
              <a:t>www.Padasalai.Net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857364"/>
            <a:ext cx="7215238" cy="707886"/>
          </a:xfrm>
          <a:prstGeom prst="rect">
            <a:avLst/>
          </a:prstGeom>
        </p:spPr>
        <p:txBody>
          <a:bodyPr wrap="square">
            <a:spAutoFit/>
          </a:bodyPr>
          <a:lstStyle/>
          <a:p>
            <a:r>
              <a:rPr lang="en-IN" sz="2000" b="1" dirty="0"/>
              <a:t>You may meet him in a by-street, you may see him in the square —</a:t>
            </a:r>
          </a:p>
          <a:p>
            <a:r>
              <a:rPr lang="en-IN" sz="2000" b="1" dirty="0"/>
              <a:t>But when a crime’s discovered, then </a:t>
            </a:r>
            <a:r>
              <a:rPr lang="en-IN" sz="2000" b="1" dirty="0" err="1"/>
              <a:t>Macavity’s</a:t>
            </a:r>
            <a:r>
              <a:rPr lang="en-IN" sz="2000" b="1" dirty="0"/>
              <a:t> not there!</a:t>
            </a:r>
          </a:p>
        </p:txBody>
      </p:sp>
      <p:pic>
        <p:nvPicPr>
          <p:cNvPr id="3" name="Picture 2" descr="C:\Users\Win\Downloads\images (88).jpg"/>
          <p:cNvPicPr>
            <a:picLocks noChangeAspect="1" noChangeArrowheads="1"/>
          </p:cNvPicPr>
          <p:nvPr/>
        </p:nvPicPr>
        <p:blipFill>
          <a:blip r:embed="rId2"/>
          <a:srcRect/>
          <a:stretch>
            <a:fillRect/>
          </a:stretch>
        </p:blipFill>
        <p:spPr bwMode="auto">
          <a:xfrm>
            <a:off x="642910" y="3429000"/>
            <a:ext cx="3000376" cy="2500330"/>
          </a:xfrm>
          <a:prstGeom prst="rect">
            <a:avLst/>
          </a:prstGeom>
          <a:noFill/>
        </p:spPr>
      </p:pic>
      <p:pic>
        <p:nvPicPr>
          <p:cNvPr id="4" name="Picture 5" descr="C:\Users\Win\Downloads\a08b58ae-c88f-4560-95d6-e734ef808d9b.jpg"/>
          <p:cNvPicPr>
            <a:picLocks noChangeAspect="1" noChangeArrowheads="1"/>
          </p:cNvPicPr>
          <p:nvPr/>
        </p:nvPicPr>
        <p:blipFill>
          <a:blip r:embed="rId3" cstate="print"/>
          <a:srcRect/>
          <a:stretch>
            <a:fillRect/>
          </a:stretch>
        </p:blipFill>
        <p:spPr bwMode="auto">
          <a:xfrm>
            <a:off x="5286380" y="3500438"/>
            <a:ext cx="3024190" cy="242889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863</Words>
  <Application>Microsoft Office PowerPoint</Application>
  <PresentationFormat>On-screen Show (4:3)</PresentationFormat>
  <Paragraphs>77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Curlz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SysSoft</cp:lastModifiedBy>
  <cp:revision>52</cp:revision>
  <dcterms:created xsi:type="dcterms:W3CDTF">2024-10-01T05:31:40Z</dcterms:created>
  <dcterms:modified xsi:type="dcterms:W3CDTF">2024-11-12T07:19:22Z</dcterms:modified>
</cp:coreProperties>
</file>