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0" r:id="rId3"/>
    <p:sldId id="298" r:id="rId4"/>
    <p:sldId id="257" r:id="rId5"/>
    <p:sldId id="258" r:id="rId6"/>
    <p:sldId id="264" r:id="rId7"/>
    <p:sldId id="265" r:id="rId8"/>
    <p:sldId id="263" r:id="rId9"/>
    <p:sldId id="287" r:id="rId10"/>
    <p:sldId id="261" r:id="rId11"/>
    <p:sldId id="284" r:id="rId12"/>
    <p:sldId id="270" r:id="rId13"/>
    <p:sldId id="288" r:id="rId14"/>
    <p:sldId id="285" r:id="rId15"/>
    <p:sldId id="266" r:id="rId16"/>
    <p:sldId id="268" r:id="rId17"/>
    <p:sldId id="289" r:id="rId18"/>
    <p:sldId id="273" r:id="rId19"/>
    <p:sldId id="272" r:id="rId20"/>
    <p:sldId id="282" r:id="rId21"/>
    <p:sldId id="281" r:id="rId22"/>
    <p:sldId id="279" r:id="rId23"/>
    <p:sldId id="292" r:id="rId24"/>
    <p:sldId id="278" r:id="rId25"/>
    <p:sldId id="277" r:id="rId26"/>
    <p:sldId id="290" r:id="rId27"/>
    <p:sldId id="293" r:id="rId28"/>
    <p:sldId id="297" r:id="rId29"/>
    <p:sldId id="296" r:id="rId30"/>
    <p:sldId id="295" r:id="rId31"/>
    <p:sldId id="294" r:id="rId32"/>
    <p:sldId id="29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9D812-E103-4932-8E68-6F3956699652}" type="datetimeFigureOut">
              <a:rPr lang="en-US" smtClean="0"/>
              <a:pPr/>
              <a:t>11/12/2024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41A499-16EE-4F9F-8F27-3336336C79AA}"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E41A499-16EE-4F9F-8F27-3336336C79AA}" type="slidenum">
              <a:rPr lang="en-IN" smtClean="0"/>
              <a:pPr/>
              <a:t>2</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FE41A499-16EE-4F9F-8F27-3336336C79AA}" type="slidenum">
              <a:rPr lang="en-IN" smtClean="0"/>
              <a:pPr/>
              <a:t>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045F6-373D-4797-90F3-096A7E5A83D3}" type="datetimeFigureOut">
              <a:rPr lang="en-US" smtClean="0"/>
              <a:pPr/>
              <a:t>11/12/2024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32B13E-1D01-41CF-8504-7009E49B25FA}"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045F6-373D-4797-90F3-096A7E5A83D3}" type="datetimeFigureOut">
              <a:rPr lang="en-US" smtClean="0"/>
              <a:pPr/>
              <a:t>11/12/2024</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2B13E-1D01-41CF-8504-7009E49B25FA}"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pt HD wallpapers | Pxfuel"/>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TextBox 5"/>
          <p:cNvSpPr txBox="1"/>
          <p:nvPr/>
        </p:nvSpPr>
        <p:spPr>
          <a:xfrm>
            <a:off x="1071538" y="2643182"/>
            <a:ext cx="6507185" cy="923330"/>
          </a:xfrm>
          <a:prstGeom prst="rect">
            <a:avLst/>
          </a:prstGeom>
          <a:noFill/>
        </p:spPr>
        <p:txBody>
          <a:bodyPr wrap="square" rtlCol="0">
            <a:spAutoFit/>
          </a:bodyPr>
          <a:lstStyle/>
          <a:p>
            <a:pPr algn="ctr"/>
            <a:r>
              <a:rPr lang="en-US" sz="5400" dirty="0">
                <a:solidFill>
                  <a:schemeClr val="accent2">
                    <a:lumMod val="50000"/>
                  </a:schemeClr>
                </a:solidFill>
                <a:latin typeface="Algerian" pitchFamily="82" charset="0"/>
              </a:rPr>
              <a:t>TIGHT CORNERS</a:t>
            </a:r>
            <a:endParaRPr lang="en-IN" sz="5400" dirty="0">
              <a:solidFill>
                <a:schemeClr val="accent2">
                  <a:lumMod val="50000"/>
                </a:schemeClr>
              </a:solidFill>
              <a:latin typeface="Algerian" pitchFamily="82" charset="0"/>
            </a:endParaRPr>
          </a:p>
        </p:txBody>
      </p:sp>
      <p:sp>
        <p:nvSpPr>
          <p:cNvPr id="7" name="TextBox 6"/>
          <p:cNvSpPr txBox="1"/>
          <p:nvPr/>
        </p:nvSpPr>
        <p:spPr>
          <a:xfrm>
            <a:off x="3786182" y="3929066"/>
            <a:ext cx="2906565" cy="1661993"/>
          </a:xfrm>
          <a:prstGeom prst="rect">
            <a:avLst/>
          </a:prstGeom>
          <a:noFill/>
        </p:spPr>
        <p:txBody>
          <a:bodyPr wrap="none" rtlCol="0">
            <a:spAutoFit/>
          </a:bodyPr>
          <a:lstStyle/>
          <a:p>
            <a:pPr algn="ctr"/>
            <a:r>
              <a:rPr lang="en-US" sz="4000" dirty="0"/>
              <a:t>BY</a:t>
            </a:r>
          </a:p>
          <a:p>
            <a:pPr algn="ctr"/>
            <a:endParaRPr lang="en-US" dirty="0"/>
          </a:p>
          <a:p>
            <a:pPr algn="ctr"/>
            <a:r>
              <a:rPr lang="en-US" sz="4400" dirty="0">
                <a:solidFill>
                  <a:schemeClr val="accent2">
                    <a:lumMod val="50000"/>
                  </a:schemeClr>
                </a:solidFill>
                <a:latin typeface="Algerian" pitchFamily="82" charset="0"/>
              </a:rPr>
              <a:t>E.V.LUCAS</a:t>
            </a:r>
            <a:endParaRPr lang="en-IN" sz="4400" dirty="0">
              <a:solidFill>
                <a:schemeClr val="accent2">
                  <a:lumMod val="50000"/>
                </a:schemeClr>
              </a:solidFill>
              <a:latin typeface="Algerian" pitchFamily="82" charset="0"/>
            </a:endParaRPr>
          </a:p>
        </p:txBody>
      </p:sp>
      <p:pic>
        <p:nvPicPr>
          <p:cNvPr id="9" name="Picture 2" descr="Selling Your Property at Auction - Carter Oliver"/>
          <p:cNvPicPr>
            <a:picLocks noChangeAspect="1" noChangeArrowheads="1"/>
          </p:cNvPicPr>
          <p:nvPr/>
        </p:nvPicPr>
        <p:blipFill>
          <a:blip r:embed="rId3" cstate="print"/>
          <a:srcRect/>
          <a:stretch>
            <a:fillRect/>
          </a:stretch>
        </p:blipFill>
        <p:spPr bwMode="auto">
          <a:xfrm>
            <a:off x="7072330" y="1500174"/>
            <a:ext cx="1357322" cy="1143008"/>
          </a:xfrm>
          <a:prstGeom prst="rect">
            <a:avLst/>
          </a:prstGeom>
          <a:noFill/>
          <a:ln>
            <a:solidFill>
              <a:schemeClr val="accent2">
                <a:lumMod val="75000"/>
              </a:schemeClr>
            </a:solidFill>
          </a:ln>
        </p:spPr>
      </p:pic>
      <p:sp>
        <p:nvSpPr>
          <p:cNvPr id="2" name="Rectangle 1">
            <a:extLst>
              <a:ext uri="{FF2B5EF4-FFF2-40B4-BE49-F238E27FC236}">
                <a16:creationId xmlns:a16="http://schemas.microsoft.com/office/drawing/2014/main" id="{2BB4752F-C208-462B-A693-1BEC49D3885D}"/>
              </a:ext>
            </a:extLst>
          </p:cNvPr>
          <p:cNvSpPr/>
          <p:nvPr/>
        </p:nvSpPr>
        <p:spPr>
          <a:xfrm>
            <a:off x="1662774" y="452911"/>
            <a:ext cx="5818452"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rgbClr val="002060"/>
                </a:solidFill>
                <a:effectLst>
                  <a:outerShdw dist="38100" dir="2700000" algn="bl" rotWithShape="0">
                    <a:schemeClr val="accent5"/>
                  </a:outerShdw>
                </a:effectLst>
              </a:rPr>
              <a:t>www.Padasalai.Net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pic>
        <p:nvPicPr>
          <p:cNvPr id="3" name="Picture 2" descr="Christie's - Wikipedia"/>
          <p:cNvPicPr/>
          <p:nvPr/>
        </p:nvPicPr>
        <p:blipFill>
          <a:blip r:embed="rId3" cstate="print"/>
          <a:srcRect/>
          <a:stretch>
            <a:fillRect/>
          </a:stretch>
        </p:blipFill>
        <p:spPr bwMode="auto">
          <a:xfrm>
            <a:off x="500034" y="500042"/>
            <a:ext cx="2685870" cy="3643338"/>
          </a:xfrm>
          <a:prstGeom prst="rect">
            <a:avLst/>
          </a:prstGeom>
          <a:noFill/>
          <a:ln w="9525">
            <a:solidFill>
              <a:schemeClr val="accent2">
                <a:lumMod val="50000"/>
              </a:schemeClr>
            </a:solidFill>
            <a:miter lim="800000"/>
            <a:headEnd/>
            <a:tailEnd/>
          </a:ln>
        </p:spPr>
      </p:pic>
      <p:pic>
        <p:nvPicPr>
          <p:cNvPr id="4" name="Picture 3" descr="C:\Users\Win\Downloads\christies-auction-house.jpg__1536x0_q75_crop-scale_subsampling-2_upscale-false.jpg"/>
          <p:cNvPicPr/>
          <p:nvPr/>
        </p:nvPicPr>
        <p:blipFill>
          <a:blip r:embed="rId4" cstate="print"/>
          <a:srcRect/>
          <a:stretch>
            <a:fillRect/>
          </a:stretch>
        </p:blipFill>
        <p:spPr bwMode="auto">
          <a:xfrm>
            <a:off x="4643438" y="428604"/>
            <a:ext cx="3571900" cy="3714776"/>
          </a:xfrm>
          <a:prstGeom prst="rect">
            <a:avLst/>
          </a:prstGeom>
          <a:noFill/>
          <a:ln w="9525">
            <a:noFill/>
            <a:miter lim="800000"/>
            <a:headEnd/>
            <a:tailEnd/>
          </a:ln>
        </p:spPr>
      </p:pic>
      <p:sp>
        <p:nvSpPr>
          <p:cNvPr id="5" name="TextBox 4"/>
          <p:cNvSpPr txBox="1"/>
          <p:nvPr/>
        </p:nvSpPr>
        <p:spPr>
          <a:xfrm>
            <a:off x="1928794" y="4714884"/>
            <a:ext cx="5500726" cy="1200329"/>
          </a:xfrm>
          <a:prstGeom prst="rect">
            <a:avLst/>
          </a:prstGeom>
          <a:noFill/>
        </p:spPr>
        <p:txBody>
          <a:bodyPr wrap="square" rtlCol="0">
            <a:spAutoFit/>
          </a:bodyPr>
          <a:lstStyle/>
          <a:p>
            <a:pPr algn="just"/>
            <a:r>
              <a:rPr lang="en-US" sz="2400" dirty="0">
                <a:latin typeface="Comic Sans MS" pitchFamily="66" charset="0"/>
              </a:rPr>
              <a:t>The narrator entered Christie’s as his friend persuaded him to visit the sale - room </a:t>
            </a:r>
            <a:endParaRPr lang="en-IN" sz="2400" dirty="0">
              <a:latin typeface="Comic Sans MS"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 name="TextBox 9"/>
          <p:cNvSpPr txBox="1"/>
          <p:nvPr/>
        </p:nvSpPr>
        <p:spPr>
          <a:xfrm>
            <a:off x="1071538" y="3357562"/>
            <a:ext cx="7858180" cy="830997"/>
          </a:xfrm>
          <a:prstGeom prst="rect">
            <a:avLst/>
          </a:prstGeom>
          <a:noFill/>
        </p:spPr>
        <p:txBody>
          <a:bodyPr wrap="square" rtlCol="0">
            <a:spAutoFit/>
          </a:bodyPr>
          <a:lstStyle/>
          <a:p>
            <a:r>
              <a:rPr lang="en-US" sz="2400" dirty="0">
                <a:latin typeface="Comic Sans MS" pitchFamily="66" charset="0"/>
              </a:rPr>
              <a:t>They were selling Barbizon pictures, and getting tremendous sum for each </a:t>
            </a:r>
            <a:endParaRPr lang="en-IN" sz="2400" dirty="0">
              <a:latin typeface="Comic Sans MS" pitchFamily="66" charset="0"/>
            </a:endParaRPr>
          </a:p>
        </p:txBody>
      </p:sp>
      <p:pic>
        <p:nvPicPr>
          <p:cNvPr id="12" name="Picture 3" descr="E:\Users\Win\Desktop\XI PPTs\images (5).jpg"/>
          <p:cNvPicPr>
            <a:picLocks noChangeAspect="1" noChangeArrowheads="1"/>
          </p:cNvPicPr>
          <p:nvPr/>
        </p:nvPicPr>
        <p:blipFill>
          <a:blip r:embed="rId3"/>
          <a:srcRect/>
          <a:stretch>
            <a:fillRect/>
          </a:stretch>
        </p:blipFill>
        <p:spPr bwMode="auto">
          <a:xfrm>
            <a:off x="6215074" y="4500570"/>
            <a:ext cx="2400300" cy="2119314"/>
          </a:xfrm>
          <a:prstGeom prst="rect">
            <a:avLst/>
          </a:prstGeom>
          <a:noFill/>
        </p:spPr>
      </p:pic>
      <p:pic>
        <p:nvPicPr>
          <p:cNvPr id="14" name="Picture 4" descr="E:\Users\Win\Desktop\XI PPTs\download (3).jpg"/>
          <p:cNvPicPr>
            <a:picLocks noChangeAspect="1" noChangeArrowheads="1"/>
          </p:cNvPicPr>
          <p:nvPr/>
        </p:nvPicPr>
        <p:blipFill>
          <a:blip r:embed="rId4"/>
          <a:srcRect/>
          <a:stretch>
            <a:fillRect/>
          </a:stretch>
        </p:blipFill>
        <p:spPr bwMode="auto">
          <a:xfrm>
            <a:off x="3071802" y="500042"/>
            <a:ext cx="2571768" cy="2138367"/>
          </a:xfrm>
          <a:prstGeom prst="rect">
            <a:avLst/>
          </a:prstGeom>
          <a:noFill/>
        </p:spPr>
      </p:pic>
      <p:pic>
        <p:nvPicPr>
          <p:cNvPr id="15" name="Picture 2" descr="E:\Users\Win\Desktop\New folder (4)\images (7).jpg"/>
          <p:cNvPicPr>
            <a:picLocks noChangeAspect="1" noChangeArrowheads="1"/>
          </p:cNvPicPr>
          <p:nvPr/>
        </p:nvPicPr>
        <p:blipFill>
          <a:blip r:embed="rId5"/>
          <a:srcRect/>
          <a:stretch>
            <a:fillRect/>
          </a:stretch>
        </p:blipFill>
        <p:spPr bwMode="auto">
          <a:xfrm>
            <a:off x="6072198" y="642918"/>
            <a:ext cx="2609850" cy="1752600"/>
          </a:xfrm>
          <a:prstGeom prst="rect">
            <a:avLst/>
          </a:prstGeom>
          <a:noFill/>
        </p:spPr>
      </p:pic>
      <p:pic>
        <p:nvPicPr>
          <p:cNvPr id="16" name="Picture 6" descr="E:\Users\Win\Desktop\XI PPTs\images (9).jpg"/>
          <p:cNvPicPr>
            <a:picLocks noChangeAspect="1" noChangeArrowheads="1"/>
          </p:cNvPicPr>
          <p:nvPr/>
        </p:nvPicPr>
        <p:blipFill>
          <a:blip r:embed="rId6"/>
          <a:srcRect/>
          <a:stretch>
            <a:fillRect/>
          </a:stretch>
        </p:blipFill>
        <p:spPr bwMode="auto">
          <a:xfrm>
            <a:off x="357158" y="4500570"/>
            <a:ext cx="2543175" cy="2143140"/>
          </a:xfrm>
          <a:prstGeom prst="rect">
            <a:avLst/>
          </a:prstGeom>
          <a:noFill/>
        </p:spPr>
      </p:pic>
      <p:pic>
        <p:nvPicPr>
          <p:cNvPr id="17" name="Picture 2" descr="Waterfall at Terni"/>
          <p:cNvPicPr>
            <a:picLocks noChangeAspect="1" noChangeArrowheads="1"/>
          </p:cNvPicPr>
          <p:nvPr/>
        </p:nvPicPr>
        <p:blipFill>
          <a:blip r:embed="rId7" cstate="print"/>
          <a:srcRect/>
          <a:stretch>
            <a:fillRect/>
          </a:stretch>
        </p:blipFill>
        <p:spPr bwMode="auto">
          <a:xfrm>
            <a:off x="3500430" y="4500570"/>
            <a:ext cx="2295383" cy="2143140"/>
          </a:xfrm>
          <a:prstGeom prst="rect">
            <a:avLst/>
          </a:prstGeom>
          <a:noFill/>
        </p:spPr>
      </p:pic>
      <p:pic>
        <p:nvPicPr>
          <p:cNvPr id="18" name="Picture 5" descr="C:\Users\Win\Downloads\WhatsApp Image 2024-10-04 at 3.33.03 PM.jpeg"/>
          <p:cNvPicPr>
            <a:picLocks noChangeAspect="1" noChangeArrowheads="1"/>
          </p:cNvPicPr>
          <p:nvPr/>
        </p:nvPicPr>
        <p:blipFill>
          <a:blip r:embed="rId8" cstate="print"/>
          <a:srcRect/>
          <a:stretch>
            <a:fillRect/>
          </a:stretch>
        </p:blipFill>
        <p:spPr bwMode="auto">
          <a:xfrm>
            <a:off x="285720" y="428604"/>
            <a:ext cx="2643206" cy="235745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TextBox 2"/>
          <p:cNvSpPr txBox="1"/>
          <p:nvPr/>
        </p:nvSpPr>
        <p:spPr>
          <a:xfrm>
            <a:off x="4572000" y="1928802"/>
            <a:ext cx="3429024" cy="3143272"/>
          </a:xfrm>
          <a:prstGeom prst="rect">
            <a:avLst/>
          </a:prstGeom>
          <a:noFill/>
        </p:spPr>
        <p:txBody>
          <a:bodyPr wrap="square" rtlCol="0">
            <a:spAutoFit/>
          </a:bodyPr>
          <a:lstStyle/>
          <a:p>
            <a:pPr algn="just"/>
            <a:r>
              <a:rPr lang="en-US" sz="2400" b="1" dirty="0">
                <a:latin typeface="Comic Sans MS" pitchFamily="66" charset="0"/>
              </a:rPr>
              <a:t>The narrator found himself bidding too just for fun. He had sixty – three pounds in the bank and not enough securities to borrow even five hundred pounds</a:t>
            </a:r>
            <a:r>
              <a:rPr lang="en-US" dirty="0"/>
              <a:t>.</a:t>
            </a:r>
            <a:endParaRPr lang="en-IN" dirty="0"/>
          </a:p>
        </p:txBody>
      </p:sp>
      <p:sp>
        <p:nvSpPr>
          <p:cNvPr id="5124" name="AutoShape 4" descr="Going, going, gone: Covid-19 boosts online art auctions - The Economic Tim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26" name="AutoShape 6" descr="Going, going, gone: Covid-19 boosts online art auctions - The Economic Tim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28" name="AutoShape 8" descr="3 Techniques to Master First-Price Auction Ado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30" name="AutoShape 10" descr="3 Techniques to Master First-Price Auction Adop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133" name="Picture 13" descr="C:\Users\Win\Downloads\download (59).jpg"/>
          <p:cNvPicPr>
            <a:picLocks noChangeAspect="1" noChangeArrowheads="1"/>
          </p:cNvPicPr>
          <p:nvPr/>
        </p:nvPicPr>
        <p:blipFill>
          <a:blip r:embed="rId3"/>
          <a:srcRect/>
          <a:stretch>
            <a:fillRect/>
          </a:stretch>
        </p:blipFill>
        <p:spPr bwMode="auto">
          <a:xfrm>
            <a:off x="4714876" y="5214950"/>
            <a:ext cx="3086100" cy="1476375"/>
          </a:xfrm>
          <a:prstGeom prst="rect">
            <a:avLst/>
          </a:prstGeom>
          <a:noFill/>
          <a:ln>
            <a:solidFill>
              <a:schemeClr val="accent4"/>
            </a:solidFill>
          </a:ln>
        </p:spPr>
      </p:pic>
      <p:pic>
        <p:nvPicPr>
          <p:cNvPr id="14" name="Picture 6">
            <a:extLst>
              <a:ext uri="{FF2B5EF4-FFF2-40B4-BE49-F238E27FC236}">
                <a16:creationId xmlns:a16="http://schemas.microsoft.com/office/drawing/2014/main" id="{06B9B8D5-1C5D-F743-8FC5-D9ED07640A75}"/>
              </a:ext>
            </a:extLst>
          </p:cNvPr>
          <p:cNvPicPr>
            <a:picLocks noChangeAspect="1"/>
          </p:cNvPicPr>
          <p:nvPr/>
        </p:nvPicPr>
        <p:blipFill>
          <a:blip r:embed="rId4" cstate="print"/>
          <a:srcRect/>
          <a:stretch>
            <a:fillRect/>
          </a:stretch>
        </p:blipFill>
        <p:spPr>
          <a:xfrm>
            <a:off x="4450937" y="214291"/>
            <a:ext cx="3621525" cy="1643073"/>
          </a:xfrm>
          <a:prstGeom prst="rect">
            <a:avLst/>
          </a:prstGeom>
        </p:spPr>
      </p:pic>
      <p:pic>
        <p:nvPicPr>
          <p:cNvPr id="12" name="Picture 2" descr="198 House Bidding War Stock Photos, High-Res Pictures, and Images - Getty  Images"/>
          <p:cNvPicPr>
            <a:picLocks noChangeAspect="1" noChangeArrowheads="1"/>
          </p:cNvPicPr>
          <p:nvPr/>
        </p:nvPicPr>
        <p:blipFill>
          <a:blip r:embed="rId5"/>
          <a:srcRect b="7692"/>
          <a:stretch>
            <a:fillRect/>
          </a:stretch>
        </p:blipFill>
        <p:spPr bwMode="auto">
          <a:xfrm>
            <a:off x="500034" y="1928802"/>
            <a:ext cx="3614722" cy="35719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TextBox 2"/>
          <p:cNvSpPr txBox="1"/>
          <p:nvPr/>
        </p:nvSpPr>
        <p:spPr>
          <a:xfrm>
            <a:off x="4214810" y="2857496"/>
            <a:ext cx="4214842" cy="2246769"/>
          </a:xfrm>
          <a:prstGeom prst="rect">
            <a:avLst/>
          </a:prstGeom>
          <a:noFill/>
        </p:spPr>
        <p:txBody>
          <a:bodyPr wrap="square" rtlCol="0">
            <a:spAutoFit/>
          </a:bodyPr>
          <a:lstStyle/>
          <a:p>
            <a:pPr algn="just"/>
            <a:r>
              <a:rPr lang="en-US" sz="2800" b="1" dirty="0">
                <a:latin typeface="Comic Sans MS" pitchFamily="66" charset="0"/>
              </a:rPr>
              <a:t>His friend warned him that he would get caught. The narrator  told that he was not going to run any risks.</a:t>
            </a:r>
            <a:endParaRPr lang="en-IN" sz="2800" b="1" dirty="0">
              <a:latin typeface="Comic Sans MS" pitchFamily="66" charset="0"/>
            </a:endParaRPr>
          </a:p>
        </p:txBody>
      </p:sp>
      <p:pic>
        <p:nvPicPr>
          <p:cNvPr id="5" name="Picture 2" descr="C:\Users\Win\Downloads\WhatsApp Image 2024-10-06 at 5.19.15 PM.jpeg"/>
          <p:cNvPicPr>
            <a:picLocks noChangeAspect="1" noChangeArrowheads="1"/>
          </p:cNvPicPr>
          <p:nvPr/>
        </p:nvPicPr>
        <p:blipFill>
          <a:blip r:embed="rId3"/>
          <a:srcRect/>
          <a:stretch>
            <a:fillRect/>
          </a:stretch>
        </p:blipFill>
        <p:spPr bwMode="auto">
          <a:xfrm>
            <a:off x="285720" y="1285860"/>
            <a:ext cx="3500462" cy="478634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TextBox 2"/>
          <p:cNvSpPr txBox="1"/>
          <p:nvPr/>
        </p:nvSpPr>
        <p:spPr>
          <a:xfrm>
            <a:off x="4214810" y="2714620"/>
            <a:ext cx="4286280" cy="2677656"/>
          </a:xfrm>
          <a:prstGeom prst="rect">
            <a:avLst/>
          </a:prstGeom>
          <a:noFill/>
        </p:spPr>
        <p:txBody>
          <a:bodyPr wrap="square" rtlCol="0">
            <a:spAutoFit/>
          </a:bodyPr>
          <a:lstStyle/>
          <a:p>
            <a:pPr algn="just"/>
            <a:r>
              <a:rPr lang="en-US" sz="3200" b="1" dirty="0" err="1">
                <a:latin typeface="Comic Sans MS" pitchFamily="66" charset="0"/>
              </a:rPr>
              <a:t>Everytime</a:t>
            </a:r>
            <a:r>
              <a:rPr lang="en-US" sz="3200" b="1" dirty="0">
                <a:latin typeface="Comic Sans MS" pitchFamily="66" charset="0"/>
              </a:rPr>
              <a:t>, someone else made a higher bid and the narr</a:t>
            </a:r>
            <a:r>
              <a:rPr lang="en-US" sz="3600" b="1" dirty="0">
                <a:latin typeface="Comic Sans MS" pitchFamily="66" charset="0"/>
              </a:rPr>
              <a:t>ator was not caught.</a:t>
            </a:r>
            <a:endParaRPr lang="en-IN" sz="3600" b="1" dirty="0">
              <a:latin typeface="Comic Sans MS" pitchFamily="66" charset="0"/>
            </a:endParaRPr>
          </a:p>
        </p:txBody>
      </p:sp>
      <p:pic>
        <p:nvPicPr>
          <p:cNvPr id="3074" name="Picture 2" descr="C:\Users\Win\Downloads\A_lively_scene_inside_Christie's_auction_center,_w.jpg"/>
          <p:cNvPicPr>
            <a:picLocks noChangeAspect="1" noChangeArrowheads="1"/>
          </p:cNvPicPr>
          <p:nvPr/>
        </p:nvPicPr>
        <p:blipFill>
          <a:blip r:embed="rId3"/>
          <a:srcRect/>
          <a:stretch>
            <a:fillRect/>
          </a:stretch>
        </p:blipFill>
        <p:spPr bwMode="auto">
          <a:xfrm>
            <a:off x="285720" y="1571612"/>
            <a:ext cx="3714752" cy="428628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TextBox 2"/>
          <p:cNvSpPr txBox="1"/>
          <p:nvPr/>
        </p:nvSpPr>
        <p:spPr>
          <a:xfrm>
            <a:off x="4214810" y="2143116"/>
            <a:ext cx="4429156" cy="1815882"/>
          </a:xfrm>
          <a:prstGeom prst="rect">
            <a:avLst/>
          </a:prstGeom>
          <a:noFill/>
        </p:spPr>
        <p:txBody>
          <a:bodyPr wrap="square" rtlCol="0">
            <a:spAutoFit/>
          </a:bodyPr>
          <a:lstStyle/>
          <a:p>
            <a:pPr algn="just"/>
            <a:r>
              <a:rPr lang="en-US" sz="2800" b="1" dirty="0">
                <a:latin typeface="Comic Sans MS" pitchFamily="66" charset="0"/>
              </a:rPr>
              <a:t>After sometime, a picture was put up and a bid for 4000 guineas was raised</a:t>
            </a:r>
            <a:endParaRPr lang="en-IN" sz="2800" b="1" dirty="0">
              <a:latin typeface="Comic Sans MS" pitchFamily="66" charset="0"/>
            </a:endParaRPr>
          </a:p>
        </p:txBody>
      </p:sp>
      <p:pic>
        <p:nvPicPr>
          <p:cNvPr id="3076" name="Picture 4" descr="LBMA | First Guineas struck by the Royal Mint"/>
          <p:cNvPicPr>
            <a:picLocks noChangeAspect="1" noChangeArrowheads="1"/>
          </p:cNvPicPr>
          <p:nvPr/>
        </p:nvPicPr>
        <p:blipFill>
          <a:blip r:embed="rId3"/>
          <a:srcRect/>
          <a:stretch>
            <a:fillRect/>
          </a:stretch>
        </p:blipFill>
        <p:spPr bwMode="auto">
          <a:xfrm>
            <a:off x="45720288" y="714356"/>
            <a:ext cx="21574276" cy="3256495"/>
          </a:xfrm>
          <a:prstGeom prst="rect">
            <a:avLst/>
          </a:prstGeom>
          <a:noFill/>
        </p:spPr>
      </p:pic>
      <p:pic>
        <p:nvPicPr>
          <p:cNvPr id="3078" name="Picture 6" descr="Guinea 1663 King Charles II, First Bust, Coin from England - Online Coin  Club"/>
          <p:cNvPicPr>
            <a:picLocks noChangeAspect="1" noChangeArrowheads="1"/>
          </p:cNvPicPr>
          <p:nvPr/>
        </p:nvPicPr>
        <p:blipFill>
          <a:blip r:embed="rId4"/>
          <a:srcRect/>
          <a:stretch>
            <a:fillRect/>
          </a:stretch>
        </p:blipFill>
        <p:spPr bwMode="auto">
          <a:xfrm>
            <a:off x="6215075" y="71439"/>
            <a:ext cx="1571635" cy="1571635"/>
          </a:xfrm>
          <a:prstGeom prst="rect">
            <a:avLst/>
          </a:prstGeom>
          <a:noFill/>
          <a:ln>
            <a:solidFill>
              <a:schemeClr val="tx1"/>
            </a:solidFill>
          </a:ln>
        </p:spPr>
      </p:pic>
      <p:pic>
        <p:nvPicPr>
          <p:cNvPr id="3080" name="Picture 8" descr="Guinea (coin) - Wikipedia"/>
          <p:cNvPicPr>
            <a:picLocks noChangeAspect="1" noChangeArrowheads="1"/>
          </p:cNvPicPr>
          <p:nvPr/>
        </p:nvPicPr>
        <p:blipFill>
          <a:blip r:embed="rId5"/>
          <a:srcRect/>
          <a:stretch>
            <a:fillRect/>
          </a:stretch>
        </p:blipFill>
        <p:spPr bwMode="auto">
          <a:xfrm>
            <a:off x="3857605" y="142853"/>
            <a:ext cx="1785949" cy="1785949"/>
          </a:xfrm>
          <a:prstGeom prst="rect">
            <a:avLst/>
          </a:prstGeom>
          <a:noFill/>
          <a:ln>
            <a:solidFill>
              <a:schemeClr val="tx1"/>
            </a:solidFill>
          </a:ln>
        </p:spPr>
      </p:pic>
      <p:pic>
        <p:nvPicPr>
          <p:cNvPr id="3082" name="Picture 10" descr="1 Guinea - George I (3rd portrait) - United Kingdom – Numista"/>
          <p:cNvPicPr>
            <a:picLocks noChangeAspect="1" noChangeArrowheads="1"/>
          </p:cNvPicPr>
          <p:nvPr/>
        </p:nvPicPr>
        <p:blipFill>
          <a:blip r:embed="rId6"/>
          <a:srcRect/>
          <a:stretch>
            <a:fillRect/>
          </a:stretch>
        </p:blipFill>
        <p:spPr bwMode="auto">
          <a:xfrm>
            <a:off x="6929454" y="4714884"/>
            <a:ext cx="1828798" cy="1869988"/>
          </a:xfrm>
          <a:prstGeom prst="rect">
            <a:avLst/>
          </a:prstGeom>
          <a:noFill/>
          <a:ln>
            <a:solidFill>
              <a:schemeClr val="tx1"/>
            </a:solidFill>
          </a:ln>
        </p:spPr>
      </p:pic>
      <p:pic>
        <p:nvPicPr>
          <p:cNvPr id="9" name="Picture 6">
            <a:extLst>
              <a:ext uri="{FF2B5EF4-FFF2-40B4-BE49-F238E27FC236}">
                <a16:creationId xmlns:a16="http://schemas.microsoft.com/office/drawing/2014/main" id="{2AB1ECE1-706B-2E49-928A-586112C5FB64}"/>
              </a:ext>
            </a:extLst>
          </p:cNvPr>
          <p:cNvPicPr>
            <a:picLocks noChangeAspect="1"/>
          </p:cNvPicPr>
          <p:nvPr/>
        </p:nvPicPr>
        <p:blipFill>
          <a:blip r:embed="rId7" cstate="print"/>
          <a:srcRect t="6291" b="2485"/>
          <a:stretch>
            <a:fillRect/>
          </a:stretch>
        </p:blipFill>
        <p:spPr>
          <a:xfrm>
            <a:off x="4143372" y="4500570"/>
            <a:ext cx="2643206" cy="2071702"/>
          </a:xfrm>
          <a:prstGeom prst="rect">
            <a:avLst/>
          </a:prstGeom>
          <a:ln>
            <a:solidFill>
              <a:schemeClr val="tx1"/>
            </a:solidFill>
          </a:ln>
        </p:spPr>
      </p:pic>
      <p:pic>
        <p:nvPicPr>
          <p:cNvPr id="10" name="Picture 6" descr="E:\Users\Win\Desktop\XI PPTs\hq720.jpg"/>
          <p:cNvPicPr>
            <a:picLocks noChangeAspect="1" noChangeArrowheads="1"/>
          </p:cNvPicPr>
          <p:nvPr/>
        </p:nvPicPr>
        <p:blipFill>
          <a:blip r:embed="rId8"/>
          <a:srcRect/>
          <a:stretch>
            <a:fillRect/>
          </a:stretch>
        </p:blipFill>
        <p:spPr bwMode="auto">
          <a:xfrm>
            <a:off x="285720" y="1428736"/>
            <a:ext cx="3357586" cy="421484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4143372" y="2143116"/>
            <a:ext cx="4357718" cy="1815882"/>
          </a:xfrm>
          <a:prstGeom prst="rect">
            <a:avLst/>
          </a:prstGeom>
          <a:noFill/>
        </p:spPr>
        <p:txBody>
          <a:bodyPr wrap="square" rtlCol="0">
            <a:spAutoFit/>
          </a:bodyPr>
          <a:lstStyle/>
          <a:p>
            <a:pPr algn="just"/>
            <a:r>
              <a:rPr lang="en-US" sz="2800" b="1" dirty="0">
                <a:latin typeface="Comic Sans MS" pitchFamily="66" charset="0"/>
              </a:rPr>
              <a:t>The narrator on a sudden impulse added 50 more guineas, to the amount offered</a:t>
            </a:r>
            <a:endParaRPr lang="en-IN" sz="2800" b="1" dirty="0">
              <a:latin typeface="Comic Sans MS" pitchFamily="66" charset="0"/>
            </a:endParaRPr>
          </a:p>
        </p:txBody>
      </p:sp>
      <p:pic>
        <p:nvPicPr>
          <p:cNvPr id="14337" name="Picture 1" descr="C:\Users\Win\Downloads\WhatsApp Image 2024-10-06 at 5.56.52 PM.jpeg"/>
          <p:cNvPicPr>
            <a:picLocks noChangeAspect="1" noChangeArrowheads="1"/>
          </p:cNvPicPr>
          <p:nvPr/>
        </p:nvPicPr>
        <p:blipFill>
          <a:blip r:embed="rId3"/>
          <a:srcRect/>
          <a:stretch>
            <a:fillRect/>
          </a:stretch>
        </p:blipFill>
        <p:spPr bwMode="auto">
          <a:xfrm>
            <a:off x="285720" y="1214422"/>
            <a:ext cx="3714776" cy="471490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5" name="TextBox 4"/>
          <p:cNvSpPr txBox="1"/>
          <p:nvPr/>
        </p:nvSpPr>
        <p:spPr>
          <a:xfrm>
            <a:off x="4286249" y="2857496"/>
            <a:ext cx="4429156" cy="1077218"/>
          </a:xfrm>
          <a:prstGeom prst="rect">
            <a:avLst/>
          </a:prstGeom>
          <a:noFill/>
        </p:spPr>
        <p:txBody>
          <a:bodyPr wrap="square" rtlCol="0">
            <a:spAutoFit/>
          </a:bodyPr>
          <a:lstStyle/>
          <a:p>
            <a:r>
              <a:rPr lang="en-US" sz="3200" b="1" dirty="0">
                <a:latin typeface="Comic Sans MS" pitchFamily="66" charset="0"/>
              </a:rPr>
              <a:t>Unfortunately he had made the highest bid</a:t>
            </a:r>
            <a:endParaRPr lang="en-IN" sz="3200" b="1" dirty="0">
              <a:latin typeface="Comic Sans MS" pitchFamily="66" charset="0"/>
            </a:endParaRPr>
          </a:p>
        </p:txBody>
      </p:sp>
      <p:pic>
        <p:nvPicPr>
          <p:cNvPr id="46082" name="Picture 2" descr="C:\Users\Win\Downloads\A_man_standing_in_the_middle_of_Christie's_auction.jpg"/>
          <p:cNvPicPr>
            <a:picLocks noChangeAspect="1" noChangeArrowheads="1"/>
          </p:cNvPicPr>
          <p:nvPr/>
        </p:nvPicPr>
        <p:blipFill>
          <a:blip r:embed="rId3"/>
          <a:srcRect/>
          <a:stretch>
            <a:fillRect/>
          </a:stretch>
        </p:blipFill>
        <p:spPr bwMode="auto">
          <a:xfrm>
            <a:off x="214282" y="1357298"/>
            <a:ext cx="3714752" cy="442915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4" name="TextBox 3"/>
          <p:cNvSpPr txBox="1"/>
          <p:nvPr/>
        </p:nvSpPr>
        <p:spPr>
          <a:xfrm>
            <a:off x="4357686" y="2857496"/>
            <a:ext cx="4214842" cy="1384995"/>
          </a:xfrm>
          <a:prstGeom prst="rect">
            <a:avLst/>
          </a:prstGeom>
          <a:noFill/>
        </p:spPr>
        <p:txBody>
          <a:bodyPr wrap="square" rtlCol="0">
            <a:spAutoFit/>
          </a:bodyPr>
          <a:lstStyle/>
          <a:p>
            <a:pPr algn="just"/>
            <a:r>
              <a:rPr lang="en-US" sz="2800" b="1" dirty="0">
                <a:latin typeface="Comic Sans MS" pitchFamily="66" charset="0"/>
              </a:rPr>
              <a:t>The picture was declared sold to the narrator</a:t>
            </a:r>
            <a:endParaRPr lang="en-IN" sz="2800" b="1" dirty="0">
              <a:latin typeface="Comic Sans MS" pitchFamily="66" charset="0"/>
            </a:endParaRPr>
          </a:p>
        </p:txBody>
      </p:sp>
      <p:pic>
        <p:nvPicPr>
          <p:cNvPr id="5" name="Picture 1" descr="E:\Users\Win\Desktop\XI PPTs\images (12).jpg"/>
          <p:cNvPicPr>
            <a:picLocks noChangeAspect="1" noChangeArrowheads="1"/>
          </p:cNvPicPr>
          <p:nvPr/>
        </p:nvPicPr>
        <p:blipFill>
          <a:blip r:embed="rId3"/>
          <a:srcRect/>
          <a:stretch>
            <a:fillRect/>
          </a:stretch>
        </p:blipFill>
        <p:spPr bwMode="auto">
          <a:xfrm>
            <a:off x="1071538" y="2786058"/>
            <a:ext cx="2609850" cy="1752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5" name="Cloud Callout 4"/>
          <p:cNvSpPr/>
          <p:nvPr/>
        </p:nvSpPr>
        <p:spPr>
          <a:xfrm>
            <a:off x="2928926" y="857232"/>
            <a:ext cx="2214578" cy="1285860"/>
          </a:xfrm>
          <a:prstGeom prst="cloud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What shall I do now? I have only 63 pounds</a:t>
            </a:r>
            <a:endParaRPr lang="en-IN" sz="1600" b="1" dirty="0">
              <a:solidFill>
                <a:schemeClr val="tx1"/>
              </a:solidFill>
            </a:endParaRPr>
          </a:p>
        </p:txBody>
      </p:sp>
      <p:pic>
        <p:nvPicPr>
          <p:cNvPr id="11265" name="Picture 1" descr="E:\Users\Win\Desktop\XI PPTs\2dcf06f1-ddd8-4131-9fd4-9be5bbcf8b77.jpg"/>
          <p:cNvPicPr>
            <a:picLocks noChangeAspect="1" noChangeArrowheads="1"/>
          </p:cNvPicPr>
          <p:nvPr/>
        </p:nvPicPr>
        <p:blipFill>
          <a:blip r:embed="rId3"/>
          <a:srcRect t="23529" r="21538"/>
          <a:stretch>
            <a:fillRect/>
          </a:stretch>
        </p:blipFill>
        <p:spPr bwMode="auto">
          <a:xfrm>
            <a:off x="1071538" y="2357430"/>
            <a:ext cx="3643338" cy="3714776"/>
          </a:xfrm>
          <a:prstGeom prst="rect">
            <a:avLst/>
          </a:prstGeom>
          <a:noFill/>
        </p:spPr>
      </p:pic>
      <p:sp>
        <p:nvSpPr>
          <p:cNvPr id="6" name="TextBox 5"/>
          <p:cNvSpPr txBox="1"/>
          <p:nvPr/>
        </p:nvSpPr>
        <p:spPr>
          <a:xfrm>
            <a:off x="4857752" y="2786058"/>
            <a:ext cx="4071966" cy="1815882"/>
          </a:xfrm>
          <a:prstGeom prst="rect">
            <a:avLst/>
          </a:prstGeom>
          <a:noFill/>
        </p:spPr>
        <p:txBody>
          <a:bodyPr wrap="square" rtlCol="0">
            <a:spAutoFit/>
          </a:bodyPr>
          <a:lstStyle/>
          <a:p>
            <a:pPr algn="just"/>
            <a:r>
              <a:rPr lang="en-US" sz="2800" b="1" dirty="0">
                <a:latin typeface="Comic Sans MS" pitchFamily="66" charset="0"/>
              </a:rPr>
              <a:t>The narrator suddenly remembered that he had only sixty three pounds</a:t>
            </a:r>
            <a:endParaRPr lang="en-IN" sz="2800" b="1" dirty="0">
              <a:latin typeface="Comic Sans MS"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4"/>
          <a:srcRect/>
          <a:stretch>
            <a:fillRect/>
          </a:stretch>
        </p:blipFill>
        <p:spPr bwMode="auto">
          <a:xfrm>
            <a:off x="500034" y="1285860"/>
            <a:ext cx="3000396" cy="3929090"/>
          </a:xfrm>
          <a:prstGeom prst="rect">
            <a:avLst/>
          </a:prstGeom>
          <a:noFill/>
          <a:ln w="9525">
            <a:noFill/>
            <a:miter lim="800000"/>
            <a:headEnd/>
            <a:tailEnd/>
          </a:ln>
          <a:effectLst/>
        </p:spPr>
      </p:pic>
      <p:sp>
        <p:nvSpPr>
          <p:cNvPr id="4" name="Rectangle 3"/>
          <p:cNvSpPr/>
          <p:nvPr/>
        </p:nvSpPr>
        <p:spPr>
          <a:xfrm>
            <a:off x="3857620" y="1000108"/>
            <a:ext cx="4572000" cy="4801314"/>
          </a:xfrm>
          <a:prstGeom prst="rect">
            <a:avLst/>
          </a:prstGeom>
        </p:spPr>
        <p:txBody>
          <a:bodyPr>
            <a:spAutoFit/>
          </a:bodyPr>
          <a:lstStyle/>
          <a:p>
            <a:pPr algn="just"/>
            <a:r>
              <a:rPr lang="en-US" dirty="0"/>
              <a:t>Edward </a:t>
            </a:r>
            <a:r>
              <a:rPr lang="en-US" dirty="0" err="1"/>
              <a:t>Verrall</a:t>
            </a:r>
            <a:r>
              <a:rPr lang="en-US" dirty="0"/>
              <a:t> Lucas, (1868 – 1938) was an English </a:t>
            </a:r>
            <a:r>
              <a:rPr lang="en-US" dirty="0" err="1"/>
              <a:t>humourist</a:t>
            </a:r>
            <a:r>
              <a:rPr lang="en-US" dirty="0"/>
              <a:t>, essayist, playwright, biographer, publisher, poet, novelist, short story writer and editor. Born to a Quaker family on the fringes of London, Lucas began work at the age of sixteen, apprenticed to a bookseller. After that he turned to journalism, and worked on a local paper in Brighton and then on a London evening paper. He was commissioned to write a biography of Bernard Barton, the Quaker poet. This led to further commissions, including the editing of the works of Charles Lamb. Lucas joined the staff of the humorous magazine Punch in 1904, and remained there for the rest of his life. He was a prolific writer, most celebrated for his short essays, but he also produced verses, novels and plays.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15" name="TextBox 14"/>
          <p:cNvSpPr txBox="1"/>
          <p:nvPr/>
        </p:nvSpPr>
        <p:spPr>
          <a:xfrm>
            <a:off x="4572000" y="1071546"/>
            <a:ext cx="4357718" cy="4401205"/>
          </a:xfrm>
          <a:prstGeom prst="rect">
            <a:avLst/>
          </a:prstGeom>
          <a:noFill/>
        </p:spPr>
        <p:txBody>
          <a:bodyPr wrap="square" rtlCol="0">
            <a:spAutoFit/>
          </a:bodyPr>
          <a:lstStyle/>
          <a:p>
            <a:pPr algn="just"/>
            <a:r>
              <a:rPr lang="en-US" sz="2800" b="1" dirty="0">
                <a:latin typeface="Comic Sans MS" pitchFamily="66" charset="0"/>
              </a:rPr>
              <a:t>His friend had left the place roaring with laughter at the narrator’s predicament. He left the place in order to find a remote place in which to lean against the hall and laugh.</a:t>
            </a:r>
          </a:p>
          <a:p>
            <a:pPr algn="just"/>
            <a:r>
              <a:rPr lang="en-US" sz="2800" b="1" dirty="0">
                <a:latin typeface="Comic Sans MS" pitchFamily="66" charset="0"/>
              </a:rPr>
              <a:t> </a:t>
            </a:r>
            <a:endParaRPr lang="en-IN" sz="2800" b="1" dirty="0">
              <a:latin typeface="Comic Sans MS" pitchFamily="66" charset="0"/>
            </a:endParaRPr>
          </a:p>
        </p:txBody>
      </p:sp>
      <p:sp>
        <p:nvSpPr>
          <p:cNvPr id="10242" name="AutoShape 2" descr="blob:https://web.whatsapp.com/1be5cc69-06de-4330-9810-53b3aaf4ec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243" name="Picture 3" descr="E:\Users\Win\Desktop\XI PPTs\1be5cc69-06de-4330-9810-53b3aaf4ecae.jpg"/>
          <p:cNvPicPr>
            <a:picLocks noChangeAspect="1" noChangeArrowheads="1"/>
          </p:cNvPicPr>
          <p:nvPr/>
        </p:nvPicPr>
        <p:blipFill>
          <a:blip r:embed="rId3" cstate="print"/>
          <a:srcRect/>
          <a:stretch>
            <a:fillRect/>
          </a:stretch>
        </p:blipFill>
        <p:spPr bwMode="auto">
          <a:xfrm>
            <a:off x="428596" y="357166"/>
            <a:ext cx="3061629" cy="3000396"/>
          </a:xfrm>
          <a:prstGeom prst="rect">
            <a:avLst/>
          </a:prstGeom>
          <a:noFill/>
        </p:spPr>
      </p:pic>
      <p:sp>
        <p:nvSpPr>
          <p:cNvPr id="13314" name="AutoShape 2" descr="blob:https://web.whatsapp.com/4f1c6ba4-1aca-426f-b837-7981f42b4c5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5" name="Picture 3"/>
          <p:cNvPicPr>
            <a:picLocks noChangeAspect="1" noChangeArrowheads="1"/>
          </p:cNvPicPr>
          <p:nvPr/>
        </p:nvPicPr>
        <p:blipFill>
          <a:blip r:embed="rId4" cstate="print"/>
          <a:srcRect/>
          <a:stretch>
            <a:fillRect/>
          </a:stretch>
        </p:blipFill>
        <p:spPr bwMode="auto">
          <a:xfrm>
            <a:off x="428596" y="3571876"/>
            <a:ext cx="3170960" cy="300039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4" name="Oval 3"/>
          <p:cNvSpPr/>
          <p:nvPr/>
        </p:nvSpPr>
        <p:spPr>
          <a:xfrm>
            <a:off x="3428992" y="214290"/>
            <a:ext cx="2428892" cy="178595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2" descr="C:\Users\Win\Downloads\public-relations-social-group-cartoon-human-behavior-png-favpng-CNdrVkELAnessheX8Gj92XSnS.jpg"/>
          <p:cNvPicPr>
            <a:picLocks noChangeAspect="1" noChangeArrowheads="1"/>
          </p:cNvPicPr>
          <p:nvPr/>
        </p:nvPicPr>
        <p:blipFill>
          <a:blip r:embed="rId3"/>
          <a:srcRect l="11111" t="3448" r="8333"/>
          <a:stretch>
            <a:fillRect/>
          </a:stretch>
        </p:blipFill>
        <p:spPr bwMode="auto">
          <a:xfrm>
            <a:off x="3714744" y="428604"/>
            <a:ext cx="2071702" cy="1439121"/>
          </a:xfrm>
          <a:prstGeom prst="ellipse">
            <a:avLst/>
          </a:prstGeom>
          <a:noFill/>
        </p:spPr>
      </p:pic>
      <p:sp>
        <p:nvSpPr>
          <p:cNvPr id="6" name="Cloud Callout 5"/>
          <p:cNvSpPr/>
          <p:nvPr/>
        </p:nvSpPr>
        <p:spPr>
          <a:xfrm>
            <a:off x="1071538" y="1142984"/>
            <a:ext cx="2357454" cy="96983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Who will help me? Friends  or relations?</a:t>
            </a:r>
            <a:endParaRPr lang="en-IN" sz="1600" dirty="0">
              <a:solidFill>
                <a:schemeClr val="tx1"/>
              </a:solidFill>
            </a:endParaRPr>
          </a:p>
        </p:txBody>
      </p:sp>
      <p:pic>
        <p:nvPicPr>
          <p:cNvPr id="7" name="Picture 1" descr="E:\Users\Win\Desktop\XI PPTs\2dcf06f1-ddd8-4131-9fd4-9be5bbcf8b77.jpg"/>
          <p:cNvPicPr>
            <a:picLocks noChangeAspect="1" noChangeArrowheads="1"/>
          </p:cNvPicPr>
          <p:nvPr/>
        </p:nvPicPr>
        <p:blipFill>
          <a:blip r:embed="rId4"/>
          <a:srcRect l="20000" t="26470" r="23076"/>
          <a:stretch>
            <a:fillRect/>
          </a:stretch>
        </p:blipFill>
        <p:spPr bwMode="auto">
          <a:xfrm>
            <a:off x="357158" y="2357430"/>
            <a:ext cx="2643206" cy="3571900"/>
          </a:xfrm>
          <a:prstGeom prst="rect">
            <a:avLst/>
          </a:prstGeom>
          <a:noFill/>
        </p:spPr>
      </p:pic>
      <p:sp>
        <p:nvSpPr>
          <p:cNvPr id="8" name="Rectangle 7"/>
          <p:cNvSpPr/>
          <p:nvPr/>
        </p:nvSpPr>
        <p:spPr>
          <a:xfrm>
            <a:off x="3786182" y="2786058"/>
            <a:ext cx="4572000" cy="2246769"/>
          </a:xfrm>
          <a:prstGeom prst="rect">
            <a:avLst/>
          </a:prstGeom>
        </p:spPr>
        <p:txBody>
          <a:bodyPr wrap="square">
            <a:spAutoFit/>
          </a:bodyPr>
          <a:lstStyle/>
          <a:p>
            <a:pPr algn="just"/>
            <a:r>
              <a:rPr lang="en-US" sz="2800" dirty="0">
                <a:latin typeface="Comic Sans MS" pitchFamily="66" charset="0"/>
              </a:rPr>
              <a:t>He was running over the names of uncles and other persons from whom it might be possible to borrow, but wasn’t;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2"/>
            </a:solidFill>
          </a:ln>
        </p:spPr>
      </p:pic>
      <p:pic>
        <p:nvPicPr>
          <p:cNvPr id="3" name="Picture 1" descr="E:\Users\Win\Desktop\XI PPTs\2dcf06f1-ddd8-4131-9fd4-9be5bbcf8b77.jpg"/>
          <p:cNvPicPr>
            <a:picLocks noChangeAspect="1" noChangeArrowheads="1"/>
          </p:cNvPicPr>
          <p:nvPr/>
        </p:nvPicPr>
        <p:blipFill>
          <a:blip r:embed="rId3"/>
          <a:srcRect l="20000" t="23529" r="21538" b="7353"/>
          <a:stretch>
            <a:fillRect/>
          </a:stretch>
        </p:blipFill>
        <p:spPr bwMode="auto">
          <a:xfrm>
            <a:off x="500034" y="2214554"/>
            <a:ext cx="2714644" cy="3357586"/>
          </a:xfrm>
          <a:prstGeom prst="rect">
            <a:avLst/>
          </a:prstGeom>
          <a:noFill/>
        </p:spPr>
      </p:pic>
      <p:sp>
        <p:nvSpPr>
          <p:cNvPr id="4" name="Cloud Callout 3"/>
          <p:cNvSpPr/>
          <p:nvPr/>
        </p:nvSpPr>
        <p:spPr>
          <a:xfrm>
            <a:off x="1071538" y="785794"/>
            <a:ext cx="2571768" cy="1285884"/>
          </a:xfrm>
          <a:prstGeom prst="cloudCallou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Shall I approach private lenders</a:t>
            </a:r>
            <a:endParaRPr lang="en-IN" b="1" dirty="0">
              <a:solidFill>
                <a:schemeClr val="tx1"/>
              </a:solidFill>
            </a:endParaRPr>
          </a:p>
        </p:txBody>
      </p:sp>
      <p:pic>
        <p:nvPicPr>
          <p:cNvPr id="5" name="Picture 2" descr="C:\Users\Win\Downloads\Money-Lender-License.jpg"/>
          <p:cNvPicPr>
            <a:picLocks noChangeAspect="1" noChangeArrowheads="1"/>
          </p:cNvPicPr>
          <p:nvPr/>
        </p:nvPicPr>
        <p:blipFill>
          <a:blip r:embed="rId4" cstate="print"/>
          <a:srcRect/>
          <a:stretch>
            <a:fillRect/>
          </a:stretch>
        </p:blipFill>
        <p:spPr bwMode="auto">
          <a:xfrm>
            <a:off x="7643834" y="214290"/>
            <a:ext cx="1264975" cy="1571636"/>
          </a:xfrm>
          <a:prstGeom prst="rect">
            <a:avLst/>
          </a:prstGeom>
          <a:noFill/>
          <a:ln>
            <a:solidFill>
              <a:schemeClr val="tx1"/>
            </a:solidFill>
          </a:ln>
        </p:spPr>
      </p:pic>
      <p:sp>
        <p:nvSpPr>
          <p:cNvPr id="6" name="TextBox 5"/>
          <p:cNvSpPr txBox="1"/>
          <p:nvPr/>
        </p:nvSpPr>
        <p:spPr>
          <a:xfrm>
            <a:off x="4357686" y="2928934"/>
            <a:ext cx="4000528" cy="1815882"/>
          </a:xfrm>
          <a:prstGeom prst="rect">
            <a:avLst/>
          </a:prstGeom>
          <a:noFill/>
        </p:spPr>
        <p:txBody>
          <a:bodyPr wrap="square" rtlCol="0">
            <a:spAutoFit/>
          </a:bodyPr>
          <a:lstStyle/>
          <a:p>
            <a:pPr algn="just"/>
            <a:r>
              <a:rPr lang="en-US" sz="2800" dirty="0">
                <a:latin typeface="Comic Sans MS" pitchFamily="66" charset="0"/>
              </a:rPr>
              <a:t>He was wondering if he could approach a private money lender to get a loan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solidFill>
            <a:schemeClr val="bg2"/>
          </a:solidFill>
          <a:ln>
            <a:solidFill>
              <a:schemeClr val="tx1"/>
            </a:solidFill>
          </a:ln>
        </p:spPr>
      </p:pic>
      <p:sp>
        <p:nvSpPr>
          <p:cNvPr id="6" name="Cloud Callout 5"/>
          <p:cNvSpPr/>
          <p:nvPr/>
        </p:nvSpPr>
        <p:spPr>
          <a:xfrm>
            <a:off x="1000100" y="857232"/>
            <a:ext cx="2786082" cy="1571636"/>
          </a:xfrm>
          <a:prstGeom prst="cloudCallou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Shall I confess that I have no money </a:t>
            </a:r>
            <a:r>
              <a:rPr lang="en-US" dirty="0"/>
              <a:t>?</a:t>
            </a:r>
            <a:endParaRPr lang="en-IN" dirty="0"/>
          </a:p>
        </p:txBody>
      </p:sp>
      <p:pic>
        <p:nvPicPr>
          <p:cNvPr id="7" name="Picture 1" descr="E:\Users\Win\Desktop\XI PPTs\2dcf06f1-ddd8-4131-9fd4-9be5bbcf8b77.jpg"/>
          <p:cNvPicPr>
            <a:picLocks noChangeAspect="1" noChangeArrowheads="1"/>
          </p:cNvPicPr>
          <p:nvPr/>
        </p:nvPicPr>
        <p:blipFill>
          <a:blip r:embed="rId3"/>
          <a:srcRect l="23077" t="27941" r="21538"/>
          <a:stretch>
            <a:fillRect/>
          </a:stretch>
        </p:blipFill>
        <p:spPr bwMode="auto">
          <a:xfrm>
            <a:off x="500034" y="2643182"/>
            <a:ext cx="2571768" cy="3500462"/>
          </a:xfrm>
          <a:prstGeom prst="rect">
            <a:avLst/>
          </a:prstGeom>
          <a:noFill/>
        </p:spPr>
      </p:pic>
      <p:sp>
        <p:nvSpPr>
          <p:cNvPr id="8" name="TextBox 7"/>
          <p:cNvSpPr txBox="1"/>
          <p:nvPr/>
        </p:nvSpPr>
        <p:spPr>
          <a:xfrm>
            <a:off x="3929058" y="3071810"/>
            <a:ext cx="4643470" cy="2308324"/>
          </a:xfrm>
          <a:prstGeom prst="rect">
            <a:avLst/>
          </a:prstGeom>
          <a:noFill/>
        </p:spPr>
        <p:txBody>
          <a:bodyPr wrap="square" rtlCol="0">
            <a:spAutoFit/>
          </a:bodyPr>
          <a:lstStyle/>
          <a:p>
            <a:pPr algn="just"/>
            <a:r>
              <a:rPr lang="en-US" sz="2400" b="1" dirty="0">
                <a:latin typeface="Comic Sans MS" pitchFamily="66" charset="0"/>
              </a:rPr>
              <a:t>He even thought of confessing that he was not so rich. But he was afraid to do so as the staff of Christie looked prosperous and </a:t>
            </a:r>
            <a:r>
              <a:rPr lang="en-US" sz="2400" b="1" dirty="0" err="1">
                <a:latin typeface="Comic Sans MS" pitchFamily="66" charset="0"/>
              </a:rPr>
              <a:t>unsympethetic</a:t>
            </a:r>
            <a:r>
              <a:rPr lang="en-US" sz="2400" b="1" dirty="0">
                <a:latin typeface="Comic Sans MS" pitchFamily="66" charset="0"/>
              </a:rPr>
              <a:t>.</a:t>
            </a:r>
          </a:p>
        </p:txBody>
      </p:sp>
      <p:pic>
        <p:nvPicPr>
          <p:cNvPr id="10241" name="Picture 1"/>
          <p:cNvPicPr>
            <a:picLocks noChangeAspect="1" noChangeArrowheads="1"/>
          </p:cNvPicPr>
          <p:nvPr/>
        </p:nvPicPr>
        <p:blipFill>
          <a:blip r:embed="rId4" cstate="print"/>
          <a:srcRect/>
          <a:stretch>
            <a:fillRect/>
          </a:stretch>
        </p:blipFill>
        <p:spPr bwMode="auto">
          <a:xfrm>
            <a:off x="6500826" y="500042"/>
            <a:ext cx="2000264" cy="200026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7215142"/>
          </a:xfrm>
          <a:prstGeom prst="rect">
            <a:avLst/>
          </a:prstGeom>
          <a:noFill/>
          <a:ln>
            <a:solidFill>
              <a:schemeClr val="tx1"/>
            </a:solidFill>
          </a:ln>
        </p:spPr>
      </p:pic>
      <p:sp>
        <p:nvSpPr>
          <p:cNvPr id="3" name="Rectangle 2"/>
          <p:cNvSpPr/>
          <p:nvPr/>
        </p:nvSpPr>
        <p:spPr>
          <a:xfrm>
            <a:off x="4572000" y="2214554"/>
            <a:ext cx="4143372" cy="3046988"/>
          </a:xfrm>
          <a:prstGeom prst="rect">
            <a:avLst/>
          </a:prstGeom>
        </p:spPr>
        <p:txBody>
          <a:bodyPr wrap="square">
            <a:spAutoFit/>
          </a:bodyPr>
          <a:lstStyle/>
          <a:p>
            <a:pPr algn="just"/>
            <a:r>
              <a:rPr lang="en-US" sz="2400" dirty="0">
                <a:latin typeface="Comic Sans MS" pitchFamily="66" charset="0"/>
              </a:rPr>
              <a:t>Meanwhile the sale came to an end and the narrator stood on the outskirts of the little knot of buyers round the desk who were writing </a:t>
            </a:r>
            <a:r>
              <a:rPr lang="en-US" sz="2400" dirty="0" err="1">
                <a:latin typeface="Comic Sans MS" pitchFamily="66" charset="0"/>
              </a:rPr>
              <a:t>cheques</a:t>
            </a:r>
            <a:r>
              <a:rPr lang="en-US" sz="2400" dirty="0">
                <a:latin typeface="Comic Sans MS" pitchFamily="66" charset="0"/>
              </a:rPr>
              <a:t> and giving instructions. Naturally he preferred to be the last</a:t>
            </a:r>
          </a:p>
        </p:txBody>
      </p:sp>
      <p:pic>
        <p:nvPicPr>
          <p:cNvPr id="4" name="Picture 3"/>
          <p:cNvPicPr>
            <a:picLocks noChangeAspect="1" noChangeArrowheads="1"/>
          </p:cNvPicPr>
          <p:nvPr/>
        </p:nvPicPr>
        <p:blipFill>
          <a:blip r:embed="rId3"/>
          <a:srcRect/>
          <a:stretch>
            <a:fillRect/>
          </a:stretch>
        </p:blipFill>
        <p:spPr bwMode="auto">
          <a:xfrm>
            <a:off x="285720" y="1428736"/>
            <a:ext cx="4000528" cy="471490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4143372" y="2000240"/>
            <a:ext cx="4786346" cy="3108543"/>
          </a:xfrm>
          <a:prstGeom prst="rect">
            <a:avLst/>
          </a:prstGeom>
        </p:spPr>
        <p:txBody>
          <a:bodyPr wrap="square">
            <a:spAutoFit/>
          </a:bodyPr>
          <a:lstStyle/>
          <a:p>
            <a:pPr algn="just"/>
            <a:r>
              <a:rPr lang="en-US" dirty="0"/>
              <a:t> </a:t>
            </a:r>
            <a:r>
              <a:rPr lang="en-US" sz="2800" b="1" dirty="0">
                <a:latin typeface="Comic Sans MS" pitchFamily="66" charset="0"/>
              </a:rPr>
              <a:t>It was there that he was joined by his friend; but only for a moment, for on a look at his face he rammed his handkerchief in his mouth and again disappeared. </a:t>
            </a:r>
          </a:p>
        </p:txBody>
      </p:sp>
      <p:sp>
        <p:nvSpPr>
          <p:cNvPr id="8194" name="AutoShape 2" descr="blob:https://web.whatsapp.com/eb3de8eb-aaef-4e70-901a-6d084204b35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srcRect l="32653" t="2041" r="26531"/>
          <a:stretch>
            <a:fillRect/>
          </a:stretch>
        </p:blipFill>
        <p:spPr bwMode="auto">
          <a:xfrm>
            <a:off x="357158" y="428604"/>
            <a:ext cx="2571768" cy="600079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4714876" y="1571612"/>
            <a:ext cx="4000496" cy="3170099"/>
          </a:xfrm>
          <a:prstGeom prst="rect">
            <a:avLst/>
          </a:prstGeom>
        </p:spPr>
        <p:txBody>
          <a:bodyPr wrap="square">
            <a:spAutoFit/>
          </a:bodyPr>
          <a:lstStyle/>
          <a:p>
            <a:pPr algn="just"/>
            <a:r>
              <a:rPr lang="en-US" sz="2000" dirty="0">
                <a:latin typeface="Comic Sans MS" pitchFamily="66" charset="0"/>
              </a:rPr>
              <a:t> A man approached the narrator and asked if he was the gent who bought the big Daubigny?.</a:t>
            </a:r>
          </a:p>
          <a:p>
            <a:pPr algn="just"/>
            <a:r>
              <a:rPr lang="en-US" sz="2000" dirty="0">
                <a:latin typeface="Comic Sans MS" pitchFamily="66" charset="0"/>
              </a:rPr>
              <a:t>  The narrator admitted it. </a:t>
            </a:r>
          </a:p>
          <a:p>
            <a:pPr algn="just"/>
            <a:r>
              <a:rPr lang="en-US" sz="2000" dirty="0">
                <a:latin typeface="Comic Sans MS" pitchFamily="66" charset="0"/>
              </a:rPr>
              <a:t>And then the </a:t>
            </a:r>
            <a:r>
              <a:rPr lang="en-US" sz="2000" dirty="0" err="1">
                <a:latin typeface="Comic Sans MS" pitchFamily="66" charset="0"/>
              </a:rPr>
              <a:t>inexpected</a:t>
            </a:r>
            <a:r>
              <a:rPr lang="en-US" sz="2000" dirty="0">
                <a:latin typeface="Comic Sans MS" pitchFamily="66" charset="0"/>
              </a:rPr>
              <a:t> happened. The man said that the gent who offered four thousand guineas wants to know if the narrator would take fifty guineas for his bid.”</a:t>
            </a:r>
          </a:p>
        </p:txBody>
      </p:sp>
      <p:pic>
        <p:nvPicPr>
          <p:cNvPr id="2050" name="Picture 2"/>
          <p:cNvPicPr>
            <a:picLocks noChangeAspect="1" noChangeArrowheads="1"/>
          </p:cNvPicPr>
          <p:nvPr/>
        </p:nvPicPr>
        <p:blipFill>
          <a:blip r:embed="rId3" cstate="print"/>
          <a:srcRect/>
          <a:stretch>
            <a:fillRect/>
          </a:stretch>
        </p:blipFill>
        <p:spPr bwMode="auto">
          <a:xfrm>
            <a:off x="571472" y="1928802"/>
            <a:ext cx="3571900" cy="3286148"/>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4" name="Rectangle 3"/>
          <p:cNvSpPr/>
          <p:nvPr/>
        </p:nvSpPr>
        <p:spPr>
          <a:xfrm>
            <a:off x="4429124" y="2071678"/>
            <a:ext cx="4572000" cy="3170099"/>
          </a:xfrm>
          <a:prstGeom prst="rect">
            <a:avLst/>
          </a:prstGeom>
        </p:spPr>
        <p:txBody>
          <a:bodyPr wrap="square">
            <a:spAutoFit/>
          </a:bodyPr>
          <a:lstStyle/>
          <a:p>
            <a:r>
              <a:rPr lang="en-US" sz="2000" dirty="0">
                <a:latin typeface="Comic Sans MS" pitchFamily="66" charset="0"/>
              </a:rPr>
              <a:t>“Is that the most he would offer?”, the narrator asked with the presence of mind. </a:t>
            </a:r>
          </a:p>
          <a:p>
            <a:endParaRPr lang="en-US" sz="2000" dirty="0">
              <a:latin typeface="Comic Sans MS" pitchFamily="66" charset="0"/>
            </a:endParaRPr>
          </a:p>
          <a:p>
            <a:r>
              <a:rPr lang="en-US" sz="2000" dirty="0">
                <a:latin typeface="Comic Sans MS" pitchFamily="66" charset="0"/>
              </a:rPr>
              <a:t>“It’s not for me to say,” he replied. “No ‘arm in trying for a bit more, is there?” </a:t>
            </a:r>
          </a:p>
          <a:p>
            <a:endParaRPr lang="en-US" sz="2000" dirty="0">
              <a:latin typeface="Comic Sans MS" pitchFamily="66" charset="0"/>
            </a:endParaRPr>
          </a:p>
          <a:p>
            <a:r>
              <a:rPr lang="en-US" sz="2000" dirty="0">
                <a:latin typeface="Comic Sans MS" pitchFamily="66" charset="0"/>
              </a:rPr>
              <a:t>“Tell him I’ll take a hundred,” the narrator said.   And he got it.</a:t>
            </a:r>
          </a:p>
        </p:txBody>
      </p:sp>
      <p:pic>
        <p:nvPicPr>
          <p:cNvPr id="5" name="Picture 2"/>
          <p:cNvPicPr>
            <a:picLocks noChangeAspect="1" noChangeArrowheads="1"/>
          </p:cNvPicPr>
          <p:nvPr/>
        </p:nvPicPr>
        <p:blipFill>
          <a:blip r:embed="rId3" cstate="print"/>
          <a:srcRect/>
          <a:stretch>
            <a:fillRect/>
          </a:stretch>
        </p:blipFill>
        <p:spPr bwMode="auto">
          <a:xfrm>
            <a:off x="571472" y="1928802"/>
            <a:ext cx="3571900" cy="328614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4286248" y="1214422"/>
            <a:ext cx="4572000" cy="5078313"/>
          </a:xfrm>
          <a:prstGeom prst="rect">
            <a:avLst/>
          </a:prstGeom>
        </p:spPr>
        <p:txBody>
          <a:bodyPr>
            <a:spAutoFit/>
          </a:bodyPr>
          <a:lstStyle/>
          <a:p>
            <a:pPr algn="just"/>
            <a:r>
              <a:rPr lang="en-US" dirty="0">
                <a:latin typeface="Comic Sans MS" pitchFamily="66" charset="0"/>
              </a:rPr>
              <a:t>When  the narrator found  his friend he was laughing too, but he became grave at once on seeing the </a:t>
            </a:r>
            <a:r>
              <a:rPr lang="en-US" dirty="0" err="1">
                <a:latin typeface="Comic Sans MS" pitchFamily="66" charset="0"/>
              </a:rPr>
              <a:t>cheque</a:t>
            </a:r>
            <a:r>
              <a:rPr lang="en-US" dirty="0">
                <a:latin typeface="Comic Sans MS" pitchFamily="66" charset="0"/>
              </a:rPr>
              <a:t>.</a:t>
            </a:r>
          </a:p>
          <a:p>
            <a:pPr algn="just"/>
            <a:r>
              <a:rPr lang="en-US" dirty="0">
                <a:latin typeface="Comic Sans MS" pitchFamily="66" charset="0"/>
              </a:rPr>
              <a:t>     </a:t>
            </a:r>
          </a:p>
          <a:p>
            <a:pPr algn="just"/>
            <a:r>
              <a:rPr lang="en-US" dirty="0">
                <a:latin typeface="Comic Sans MS" pitchFamily="66" charset="0"/>
              </a:rPr>
              <a:t>  “Well, I’m hanged!” he said. “Of all the luck! Well, I’m hanged!” Then he said, “Don’t forget that if it hadn’t been for me, you wouldn’t have come into Christie’s at all.” </a:t>
            </a:r>
          </a:p>
          <a:p>
            <a:pPr algn="just"/>
            <a:r>
              <a:rPr lang="en-US" dirty="0">
                <a:latin typeface="Comic Sans MS" pitchFamily="66" charset="0"/>
              </a:rPr>
              <a:t> </a:t>
            </a:r>
          </a:p>
          <a:p>
            <a:pPr algn="just"/>
            <a:r>
              <a:rPr lang="en-US" dirty="0">
                <a:latin typeface="Comic Sans MS" pitchFamily="66" charset="0"/>
              </a:rPr>
              <a:t>   “I shall never forget it,” the narrator said “It is indelibly branded in letters of fire on my heart. My hair hasn’t gone white, has it?” </a:t>
            </a:r>
          </a:p>
          <a:p>
            <a:pPr algn="just"/>
            <a:endParaRPr lang="en-US" dirty="0">
              <a:latin typeface="Comic Sans MS" pitchFamily="66" charset="0"/>
            </a:endParaRPr>
          </a:p>
          <a:p>
            <a:pPr algn="just"/>
            <a:r>
              <a:rPr lang="en-US" dirty="0">
                <a:latin typeface="Comic Sans MS" pitchFamily="66" charset="0"/>
              </a:rPr>
              <a:t>Thus the narrator got out of a mental tight corner with a sudden stroke of luck.</a:t>
            </a:r>
          </a:p>
        </p:txBody>
      </p:sp>
      <p:pic>
        <p:nvPicPr>
          <p:cNvPr id="1026" name="Picture 2"/>
          <p:cNvPicPr>
            <a:picLocks noChangeAspect="1" noChangeArrowheads="1"/>
          </p:cNvPicPr>
          <p:nvPr/>
        </p:nvPicPr>
        <p:blipFill>
          <a:blip r:embed="rId3" cstate="print"/>
          <a:srcRect/>
          <a:stretch>
            <a:fillRect/>
          </a:stretch>
        </p:blipFill>
        <p:spPr bwMode="auto">
          <a:xfrm>
            <a:off x="214282" y="1643050"/>
            <a:ext cx="3857652" cy="3857652"/>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428596" y="1285860"/>
            <a:ext cx="7215238" cy="4524315"/>
          </a:xfrm>
          <a:prstGeom prst="rect">
            <a:avLst/>
          </a:prstGeom>
        </p:spPr>
        <p:txBody>
          <a:bodyPr wrap="square">
            <a:spAutoFit/>
          </a:bodyPr>
          <a:lstStyle/>
          <a:p>
            <a:r>
              <a:rPr lang="en-US" b="1" dirty="0">
                <a:solidFill>
                  <a:srgbClr val="FF0000"/>
                </a:solidFill>
              </a:rPr>
              <a:t>Brittany</a:t>
            </a:r>
            <a:r>
              <a:rPr lang="en-US" dirty="0"/>
              <a:t> –  a region on the coast of North–West France</a:t>
            </a:r>
          </a:p>
          <a:p>
            <a:r>
              <a:rPr lang="en-US" b="1" dirty="0">
                <a:solidFill>
                  <a:srgbClr val="FF0000"/>
                </a:solidFill>
              </a:rPr>
              <a:t>St. James’ Street, King Street </a:t>
            </a:r>
            <a:r>
              <a:rPr lang="en-US" dirty="0"/>
              <a:t>– well-known commercial streets in London</a:t>
            </a:r>
          </a:p>
          <a:p>
            <a:r>
              <a:rPr lang="en-US" b="1" dirty="0" err="1">
                <a:solidFill>
                  <a:srgbClr val="FF0000"/>
                </a:solidFill>
              </a:rPr>
              <a:t>bloatocrat</a:t>
            </a:r>
            <a:r>
              <a:rPr lang="en-US" b="1" dirty="0">
                <a:solidFill>
                  <a:srgbClr val="FF0000"/>
                </a:solidFill>
              </a:rPr>
              <a:t> </a:t>
            </a:r>
            <a:r>
              <a:rPr lang="en-US" dirty="0"/>
              <a:t>– a  fat and rich person of high station – a term coined by E.V. Lucas by </a:t>
            </a:r>
            <a:r>
              <a:rPr lang="en-US" b="1" dirty="0"/>
              <a:t>blending the words ‘bloated’ and ‘aristocrat’ </a:t>
            </a:r>
          </a:p>
          <a:p>
            <a:r>
              <a:rPr lang="en-US" b="1" dirty="0">
                <a:solidFill>
                  <a:srgbClr val="FF0000"/>
                </a:solidFill>
              </a:rPr>
              <a:t>electrified </a:t>
            </a:r>
            <a:r>
              <a:rPr lang="en-US" dirty="0"/>
              <a:t>–  shocked by something unexpected</a:t>
            </a:r>
          </a:p>
          <a:p>
            <a:r>
              <a:rPr lang="en-US" b="1" dirty="0">
                <a:solidFill>
                  <a:srgbClr val="FF0000"/>
                </a:solidFill>
              </a:rPr>
              <a:t>crescendo </a:t>
            </a:r>
            <a:r>
              <a:rPr lang="en-US" dirty="0"/>
              <a:t>– progress towards a climax</a:t>
            </a:r>
          </a:p>
          <a:p>
            <a:r>
              <a:rPr lang="en-US" b="1" dirty="0">
                <a:solidFill>
                  <a:srgbClr val="FF0000"/>
                </a:solidFill>
              </a:rPr>
              <a:t>congealed</a:t>
            </a:r>
            <a:r>
              <a:rPr lang="en-US" dirty="0"/>
              <a:t>  – thickened as if frozen (through fear etc.)</a:t>
            </a:r>
          </a:p>
          <a:p>
            <a:r>
              <a:rPr lang="en-US" b="1" dirty="0">
                <a:solidFill>
                  <a:srgbClr val="FF0000"/>
                </a:solidFill>
              </a:rPr>
              <a:t>smothered </a:t>
            </a:r>
            <a:r>
              <a:rPr lang="en-US" dirty="0"/>
              <a:t> – suppressed</a:t>
            </a:r>
          </a:p>
          <a:p>
            <a:r>
              <a:rPr lang="en-US" b="1" dirty="0">
                <a:solidFill>
                  <a:srgbClr val="FF0000"/>
                </a:solidFill>
              </a:rPr>
              <a:t>nonchalantly </a:t>
            </a:r>
            <a:r>
              <a:rPr lang="en-US" dirty="0"/>
              <a:t> – unconcernedly, coolly</a:t>
            </a:r>
          </a:p>
          <a:p>
            <a:r>
              <a:rPr lang="en-US" b="1" dirty="0">
                <a:solidFill>
                  <a:srgbClr val="FF0000"/>
                </a:solidFill>
              </a:rPr>
              <a:t>glibly</a:t>
            </a:r>
            <a:r>
              <a:rPr lang="en-US" dirty="0"/>
              <a:t> – smoothly but not sincerely</a:t>
            </a:r>
          </a:p>
          <a:p>
            <a:r>
              <a:rPr lang="en-US" b="1" dirty="0">
                <a:solidFill>
                  <a:srgbClr val="FF0000"/>
                </a:solidFill>
              </a:rPr>
              <a:t>note of hand  </a:t>
            </a:r>
            <a:r>
              <a:rPr lang="en-US" dirty="0"/>
              <a:t>– promissory note </a:t>
            </a:r>
          </a:p>
          <a:p>
            <a:r>
              <a:rPr lang="en-US" b="1" dirty="0">
                <a:solidFill>
                  <a:srgbClr val="FF0000"/>
                </a:solidFill>
              </a:rPr>
              <a:t>rectitude</a:t>
            </a:r>
            <a:r>
              <a:rPr lang="en-US" dirty="0"/>
              <a:t>  – honesty, good </a:t>
            </a:r>
            <a:r>
              <a:rPr lang="en-US" dirty="0" err="1"/>
              <a:t>behaviour</a:t>
            </a:r>
            <a:endParaRPr lang="en-US" dirty="0"/>
          </a:p>
          <a:p>
            <a:r>
              <a:rPr lang="en-US" b="1" dirty="0">
                <a:solidFill>
                  <a:srgbClr val="FF0000"/>
                </a:solidFill>
              </a:rPr>
              <a:t>farthing</a:t>
            </a:r>
            <a:r>
              <a:rPr lang="en-US" dirty="0"/>
              <a:t>  –as low as a paisa</a:t>
            </a:r>
          </a:p>
          <a:p>
            <a:r>
              <a:rPr lang="en-US" b="1" dirty="0">
                <a:solidFill>
                  <a:srgbClr val="FF0000"/>
                </a:solidFill>
              </a:rPr>
              <a:t>baize  </a:t>
            </a:r>
            <a:r>
              <a:rPr lang="en-US" dirty="0"/>
              <a:t>–coarse </a:t>
            </a:r>
            <a:r>
              <a:rPr lang="en-US" dirty="0" err="1"/>
              <a:t>woollen</a:t>
            </a:r>
            <a:r>
              <a:rPr lang="en-US" dirty="0"/>
              <a:t> material</a:t>
            </a:r>
          </a:p>
          <a:p>
            <a:r>
              <a:rPr lang="en-US" b="1" dirty="0">
                <a:solidFill>
                  <a:srgbClr val="FF0000"/>
                </a:solidFill>
              </a:rPr>
              <a:t>guile  </a:t>
            </a:r>
            <a:r>
              <a:rPr lang="en-US" dirty="0"/>
              <a:t>–cunning, deceit</a:t>
            </a:r>
          </a:p>
          <a:p>
            <a:r>
              <a:rPr lang="en-US" b="1" dirty="0">
                <a:solidFill>
                  <a:srgbClr val="FF0000"/>
                </a:solidFill>
              </a:rPr>
              <a:t>indelible</a:t>
            </a:r>
            <a:r>
              <a:rPr lang="en-US" dirty="0"/>
              <a:t> – cannot be rubbed out or removed</a:t>
            </a:r>
          </a:p>
        </p:txBody>
      </p:sp>
      <p:sp>
        <p:nvSpPr>
          <p:cNvPr id="4" name="TextBox 3"/>
          <p:cNvSpPr txBox="1"/>
          <p:nvPr/>
        </p:nvSpPr>
        <p:spPr>
          <a:xfrm>
            <a:off x="714348" y="785794"/>
            <a:ext cx="1181798" cy="369332"/>
          </a:xfrm>
          <a:prstGeom prst="rect">
            <a:avLst/>
          </a:prstGeom>
          <a:noFill/>
        </p:spPr>
        <p:txBody>
          <a:bodyPr wrap="none" rtlCol="0">
            <a:spAutoFit/>
          </a:bodyPr>
          <a:lstStyle/>
          <a:p>
            <a:r>
              <a:rPr lang="en-US" b="1" dirty="0">
                <a:solidFill>
                  <a:srgbClr val="0000FF"/>
                </a:solidFill>
              </a:rPr>
              <a:t>GLOSSARY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1571604" y="2357430"/>
            <a:ext cx="6643734" cy="2677656"/>
          </a:xfrm>
          <a:prstGeom prst="rect">
            <a:avLst/>
          </a:prstGeom>
        </p:spPr>
        <p:txBody>
          <a:bodyPr wrap="square">
            <a:spAutoFit/>
          </a:bodyPr>
          <a:lstStyle/>
          <a:p>
            <a:pPr algn="just"/>
            <a:r>
              <a:rPr lang="en-IN" sz="2400" b="1" dirty="0">
                <a:latin typeface="Comic Sans MS" pitchFamily="66" charset="0"/>
              </a:rPr>
              <a:t>In ‘Tight Corners’, E.V. Lucas narrates</a:t>
            </a:r>
          </a:p>
          <a:p>
            <a:pPr algn="just"/>
            <a:r>
              <a:rPr lang="en-IN" sz="2400" b="1" dirty="0">
                <a:latin typeface="Comic Sans MS" pitchFamily="66" charset="0"/>
              </a:rPr>
              <a:t>the story of how he was rescued from</a:t>
            </a:r>
          </a:p>
          <a:p>
            <a:pPr algn="just"/>
            <a:r>
              <a:rPr lang="en-IN" sz="2400" b="1" dirty="0">
                <a:latin typeface="Comic Sans MS" pitchFamily="66" charset="0"/>
              </a:rPr>
              <a:t>humiliation at an auction house, by a</a:t>
            </a:r>
          </a:p>
          <a:p>
            <a:pPr algn="just"/>
            <a:r>
              <a:rPr lang="en-IN" sz="2400" b="1" dirty="0">
                <a:latin typeface="Comic Sans MS" pitchFamily="66" charset="0"/>
              </a:rPr>
              <a:t>sudden stroke of luck. Let’s read on and</a:t>
            </a:r>
          </a:p>
          <a:p>
            <a:pPr algn="just"/>
            <a:r>
              <a:rPr lang="en-IN" sz="2400" b="1" dirty="0">
                <a:latin typeface="Comic Sans MS" pitchFamily="66" charset="0"/>
              </a:rPr>
              <a:t>get to know how he got himself in a tight</a:t>
            </a:r>
          </a:p>
          <a:p>
            <a:pPr algn="just"/>
            <a:r>
              <a:rPr lang="en-IN" sz="2400" b="1" dirty="0">
                <a:latin typeface="Comic Sans MS" pitchFamily="66" charset="0"/>
              </a:rPr>
              <a:t>corner and found his way out of that</a:t>
            </a:r>
          </a:p>
          <a:p>
            <a:pPr algn="just"/>
            <a:r>
              <a:rPr lang="en-IN" sz="2400" b="1" dirty="0">
                <a:latin typeface="Comic Sans MS" pitchFamily="66" charset="0"/>
              </a:rPr>
              <a:t>situation.</a:t>
            </a:r>
            <a:endParaRPr lang="en-IN" sz="2400" dirty="0">
              <a:latin typeface="Comic Sans MS" pitchFamily="66" charset="0"/>
            </a:endParaRPr>
          </a:p>
        </p:txBody>
      </p:sp>
      <p:sp>
        <p:nvSpPr>
          <p:cNvPr id="2" name="TextBox 1">
            <a:extLst>
              <a:ext uri="{FF2B5EF4-FFF2-40B4-BE49-F238E27FC236}">
                <a16:creationId xmlns:a16="http://schemas.microsoft.com/office/drawing/2014/main" id="{04192623-6073-4B46-8CEB-B0EC29F022D8}"/>
              </a:ext>
            </a:extLst>
          </p:cNvPr>
          <p:cNvSpPr txBox="1"/>
          <p:nvPr/>
        </p:nvSpPr>
        <p:spPr>
          <a:xfrm>
            <a:off x="2771800" y="1052736"/>
            <a:ext cx="4176464" cy="369332"/>
          </a:xfrm>
          <a:prstGeom prst="rect">
            <a:avLst/>
          </a:prstGeom>
          <a:noFill/>
        </p:spPr>
        <p:txBody>
          <a:bodyPr wrap="square" rtlCol="0">
            <a:spAutoFit/>
          </a:bodyPr>
          <a:lstStyle/>
          <a:p>
            <a:endParaRPr lang="en-IN" dirty="0"/>
          </a:p>
        </p:txBody>
      </p:sp>
      <p:sp>
        <p:nvSpPr>
          <p:cNvPr id="5" name="Rectangle 4">
            <a:extLst>
              <a:ext uri="{FF2B5EF4-FFF2-40B4-BE49-F238E27FC236}">
                <a16:creationId xmlns:a16="http://schemas.microsoft.com/office/drawing/2014/main" id="{BC044EC6-268F-414D-8F8F-238735F8FD0C}"/>
              </a:ext>
            </a:extLst>
          </p:cNvPr>
          <p:cNvSpPr/>
          <p:nvPr/>
        </p:nvSpPr>
        <p:spPr>
          <a:xfrm>
            <a:off x="2503837" y="2967335"/>
            <a:ext cx="4136325" cy="923330"/>
          </a:xfrm>
          <a:prstGeom prst="rect">
            <a:avLst/>
          </a:prstGeom>
          <a:noFill/>
        </p:spPr>
        <p:txBody>
          <a:bodyPr wrap="squar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ctangle 6">
            <a:extLst>
              <a:ext uri="{FF2B5EF4-FFF2-40B4-BE49-F238E27FC236}">
                <a16:creationId xmlns:a16="http://schemas.microsoft.com/office/drawing/2014/main" id="{B97F8F47-33DD-4EAA-B0CA-D9FDF807CDD1}"/>
              </a:ext>
            </a:extLst>
          </p:cNvPr>
          <p:cNvSpPr/>
          <p:nvPr/>
        </p:nvSpPr>
        <p:spPr>
          <a:xfrm>
            <a:off x="1662778" y="534516"/>
            <a:ext cx="5909618"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002060"/>
                </a:solidFill>
                <a:effectLst>
                  <a:outerShdw dist="38100" dir="2700000" algn="bl" rotWithShape="0">
                    <a:schemeClr val="accent5"/>
                  </a:outerShdw>
                </a:effectLst>
              </a:rPr>
              <a:t>www.Padasalai.Net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428596" y="1785926"/>
            <a:ext cx="8286808" cy="4801314"/>
          </a:xfrm>
          <a:prstGeom prst="rect">
            <a:avLst/>
          </a:prstGeom>
        </p:spPr>
        <p:txBody>
          <a:bodyPr wrap="square">
            <a:spAutoFit/>
          </a:bodyPr>
          <a:lstStyle/>
          <a:p>
            <a:r>
              <a:rPr lang="en-US" sz="2400" b="1" dirty="0"/>
              <a:t>1 alarm bells ringing        ---      a sign of something  going wrong </a:t>
            </a:r>
          </a:p>
          <a:p>
            <a:endParaRPr lang="en-US" sz="2400" b="1" dirty="0"/>
          </a:p>
          <a:p>
            <a:r>
              <a:rPr lang="en-US" sz="2400" b="1" dirty="0"/>
              <a:t>2 back to the wall             ----      in serious difficulty </a:t>
            </a:r>
          </a:p>
          <a:p>
            <a:endParaRPr lang="en-US" sz="2400" b="1" dirty="0"/>
          </a:p>
          <a:p>
            <a:r>
              <a:rPr lang="en-US" sz="2400" b="1" dirty="0"/>
              <a:t>3 grasp /clutch at straws   -----   try any method to overcome a crisis </a:t>
            </a:r>
          </a:p>
          <a:p>
            <a:endParaRPr lang="en-US" sz="2400" b="1" dirty="0"/>
          </a:p>
          <a:p>
            <a:r>
              <a:rPr lang="en-US" sz="2400" b="1" dirty="0"/>
              <a:t> 4 saved by the bell           -------  help at the last moment rescuing one from a difficult </a:t>
            </a:r>
          </a:p>
          <a:p>
            <a:r>
              <a:rPr lang="en-US" sz="2400" b="1" dirty="0"/>
              <a:t>                                                         situation</a:t>
            </a:r>
          </a:p>
          <a:p>
            <a:r>
              <a:rPr lang="en-US" sz="2400" b="1" dirty="0"/>
              <a:t> 5. hang out to dry             -------  abandoning one who is in difficulty</a:t>
            </a:r>
          </a:p>
          <a:p>
            <a:r>
              <a:rPr lang="en-US" dirty="0"/>
              <a:t> </a:t>
            </a:r>
          </a:p>
        </p:txBody>
      </p:sp>
      <p:sp>
        <p:nvSpPr>
          <p:cNvPr id="4" name="TextBox 3"/>
          <p:cNvSpPr txBox="1"/>
          <p:nvPr/>
        </p:nvSpPr>
        <p:spPr>
          <a:xfrm>
            <a:off x="2786050" y="357166"/>
            <a:ext cx="2913939" cy="369332"/>
          </a:xfrm>
          <a:prstGeom prst="rect">
            <a:avLst/>
          </a:prstGeom>
          <a:noFill/>
        </p:spPr>
        <p:txBody>
          <a:bodyPr wrap="none" rtlCol="0">
            <a:spAutoFit/>
          </a:bodyPr>
          <a:lstStyle/>
          <a:p>
            <a:pPr algn="r"/>
            <a:r>
              <a:rPr lang="en-US" dirty="0"/>
              <a:t>IDIOMS USED IN THE LESSON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3" name="Rectangle 2"/>
          <p:cNvSpPr/>
          <p:nvPr/>
        </p:nvSpPr>
        <p:spPr>
          <a:xfrm>
            <a:off x="2214546" y="1285860"/>
            <a:ext cx="6500842" cy="3108543"/>
          </a:xfrm>
          <a:prstGeom prst="rect">
            <a:avLst/>
          </a:prstGeom>
        </p:spPr>
        <p:txBody>
          <a:bodyPr wrap="square">
            <a:spAutoFit/>
          </a:bodyPr>
          <a:lstStyle/>
          <a:p>
            <a:r>
              <a:rPr lang="en-US" sz="2800" b="1" dirty="0"/>
              <a:t>1.tight corners  - critical situation</a:t>
            </a:r>
          </a:p>
          <a:p>
            <a:r>
              <a:rPr lang="en-US" sz="2800" b="1" dirty="0"/>
              <a:t>2.shot his bolt  -- to exhaust one’s            </a:t>
            </a:r>
          </a:p>
          <a:p>
            <a:r>
              <a:rPr lang="en-US" sz="2800" b="1" dirty="0"/>
              <a:t>                                Resources too early</a:t>
            </a:r>
          </a:p>
          <a:p>
            <a:r>
              <a:rPr lang="en-US" sz="2800" b="1" dirty="0"/>
              <a:t>3.in a nice pickle  - in a difficult situation</a:t>
            </a:r>
          </a:p>
          <a:p>
            <a:endParaRPr lang="en-US" sz="2800" b="1" dirty="0"/>
          </a:p>
          <a:p>
            <a:r>
              <a:rPr lang="en-US" sz="2800" b="1" dirty="0"/>
              <a:t>4.have cold feet   -- too fearful to complete </a:t>
            </a:r>
          </a:p>
          <a:p>
            <a:r>
              <a:rPr lang="en-US" sz="2800" b="1" dirty="0"/>
              <a:t>                                   an action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4" name="TextBox 3"/>
          <p:cNvSpPr txBox="1"/>
          <p:nvPr/>
        </p:nvSpPr>
        <p:spPr>
          <a:xfrm>
            <a:off x="4572000" y="3929066"/>
            <a:ext cx="3366627" cy="2308324"/>
          </a:xfrm>
          <a:prstGeom prst="rect">
            <a:avLst/>
          </a:prstGeom>
          <a:noFill/>
        </p:spPr>
        <p:txBody>
          <a:bodyPr wrap="none" rtlCol="0">
            <a:spAutoFit/>
          </a:bodyPr>
          <a:lstStyle/>
          <a:p>
            <a:r>
              <a:rPr lang="en-US" b="1" dirty="0">
                <a:solidFill>
                  <a:schemeClr val="accent2">
                    <a:lumMod val="50000"/>
                  </a:schemeClr>
                </a:solidFill>
                <a:latin typeface="Comic Sans MS" pitchFamily="66" charset="0"/>
              </a:rPr>
              <a:t>PRESENTED BY</a:t>
            </a:r>
          </a:p>
          <a:p>
            <a:endParaRPr lang="en-US" b="1" dirty="0">
              <a:solidFill>
                <a:schemeClr val="accent2">
                  <a:lumMod val="50000"/>
                </a:schemeClr>
              </a:solidFill>
              <a:latin typeface="Comic Sans MS" pitchFamily="66" charset="0"/>
            </a:endParaRPr>
          </a:p>
          <a:p>
            <a:r>
              <a:rPr lang="en-US" b="1" dirty="0">
                <a:solidFill>
                  <a:schemeClr val="accent2">
                    <a:lumMod val="50000"/>
                  </a:schemeClr>
                </a:solidFill>
                <a:latin typeface="Comic Sans MS" pitchFamily="66" charset="0"/>
              </a:rPr>
              <a:t>N.J.GOMATHI, </a:t>
            </a:r>
          </a:p>
          <a:p>
            <a:r>
              <a:rPr lang="en-US" b="1" dirty="0">
                <a:solidFill>
                  <a:schemeClr val="accent2">
                    <a:lumMod val="50000"/>
                  </a:schemeClr>
                </a:solidFill>
                <a:latin typeface="Comic Sans MS" pitchFamily="66" charset="0"/>
              </a:rPr>
              <a:t>PG ASSISTANT (ENGLISH)</a:t>
            </a:r>
          </a:p>
          <a:p>
            <a:r>
              <a:rPr lang="en-US" b="1" dirty="0">
                <a:solidFill>
                  <a:schemeClr val="accent2">
                    <a:lumMod val="50000"/>
                  </a:schemeClr>
                </a:solidFill>
                <a:latin typeface="Comic Sans MS" pitchFamily="66" charset="0"/>
              </a:rPr>
              <a:t>GGHSS, WALAJAPET,</a:t>
            </a:r>
          </a:p>
          <a:p>
            <a:r>
              <a:rPr lang="en-US" b="1" dirty="0">
                <a:solidFill>
                  <a:schemeClr val="accent2">
                    <a:lumMod val="50000"/>
                  </a:schemeClr>
                </a:solidFill>
                <a:latin typeface="Comic Sans MS" pitchFamily="66" charset="0"/>
              </a:rPr>
              <a:t>RANIPET DISTRICT,</a:t>
            </a:r>
          </a:p>
          <a:p>
            <a:r>
              <a:rPr lang="en-US" b="1" dirty="0">
                <a:solidFill>
                  <a:schemeClr val="accent2">
                    <a:lumMod val="50000"/>
                  </a:schemeClr>
                </a:solidFill>
                <a:latin typeface="Comic Sans MS" pitchFamily="66" charset="0"/>
              </a:rPr>
              <a:t>6379464189</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 name="TextBox 7"/>
          <p:cNvSpPr txBox="1"/>
          <p:nvPr/>
        </p:nvSpPr>
        <p:spPr>
          <a:xfrm>
            <a:off x="1785918" y="4714884"/>
            <a:ext cx="5429288" cy="1200329"/>
          </a:xfrm>
          <a:prstGeom prst="rect">
            <a:avLst/>
          </a:prstGeom>
          <a:noFill/>
        </p:spPr>
        <p:txBody>
          <a:bodyPr wrap="square" rtlCol="0">
            <a:spAutoFit/>
          </a:bodyPr>
          <a:lstStyle/>
          <a:p>
            <a:pPr algn="just"/>
            <a:r>
              <a:rPr lang="en-US" sz="2400" b="1" dirty="0">
                <a:latin typeface="Comic Sans MS" pitchFamily="66" charset="0"/>
              </a:rPr>
              <a:t>The talk was running of the critical situations in which they had found themselves</a:t>
            </a:r>
            <a:endParaRPr lang="en-IN" sz="2400" b="1" dirty="0">
              <a:latin typeface="Comic Sans MS" pitchFamily="66" charset="0"/>
            </a:endParaRPr>
          </a:p>
        </p:txBody>
      </p:sp>
      <p:pic>
        <p:nvPicPr>
          <p:cNvPr id="5" name="Picture 2" descr="C:\Users\Win\Downloads\WhatsApp Image 2024-10-04 at 10.41.36 PM.jpeg"/>
          <p:cNvPicPr>
            <a:picLocks noChangeAspect="1" noChangeArrowheads="1"/>
          </p:cNvPicPr>
          <p:nvPr/>
        </p:nvPicPr>
        <p:blipFill>
          <a:blip r:embed="rId3"/>
          <a:srcRect/>
          <a:stretch>
            <a:fillRect/>
          </a:stretch>
        </p:blipFill>
        <p:spPr bwMode="auto">
          <a:xfrm>
            <a:off x="1214414" y="571480"/>
            <a:ext cx="6786586" cy="400052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5286380" y="2500306"/>
            <a:ext cx="3071834" cy="1938992"/>
          </a:xfrm>
          <a:prstGeom prst="rect">
            <a:avLst/>
          </a:prstGeom>
          <a:noFill/>
        </p:spPr>
        <p:txBody>
          <a:bodyPr wrap="square" rtlCol="0">
            <a:spAutoFit/>
          </a:bodyPr>
          <a:lstStyle/>
          <a:p>
            <a:pPr algn="just"/>
            <a:r>
              <a:rPr lang="en-US" sz="2400" b="1" dirty="0">
                <a:latin typeface="Comic Sans MS" pitchFamily="66" charset="0"/>
              </a:rPr>
              <a:t>One man had been caught by the tide in Brittany and escaped by the skin of his teeth</a:t>
            </a:r>
            <a:endParaRPr lang="en-IN" sz="2400" b="1" dirty="0">
              <a:latin typeface="Comic Sans MS" pitchFamily="66" charset="0"/>
            </a:endParaRPr>
          </a:p>
        </p:txBody>
      </p:sp>
      <p:pic>
        <p:nvPicPr>
          <p:cNvPr id="6" name="Picture 2" descr="E:\Users\Win\Desktop\New folder (4)\man_escaping_tide.jpg"/>
          <p:cNvPicPr>
            <a:picLocks noChangeAspect="1" noChangeArrowheads="1"/>
          </p:cNvPicPr>
          <p:nvPr/>
        </p:nvPicPr>
        <p:blipFill>
          <a:blip r:embed="rId3"/>
          <a:srcRect/>
          <a:stretch>
            <a:fillRect/>
          </a:stretch>
        </p:blipFill>
        <p:spPr bwMode="auto">
          <a:xfrm>
            <a:off x="571472" y="1285860"/>
            <a:ext cx="3786214" cy="492922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428596" y="2714620"/>
            <a:ext cx="4286280" cy="2062103"/>
          </a:xfrm>
          <a:prstGeom prst="rect">
            <a:avLst/>
          </a:prstGeom>
          <a:noFill/>
        </p:spPr>
        <p:txBody>
          <a:bodyPr wrap="square" rtlCol="0">
            <a:spAutoFit/>
          </a:bodyPr>
          <a:lstStyle/>
          <a:p>
            <a:pPr algn="just"/>
            <a:r>
              <a:rPr lang="en-US" sz="3200" b="1" dirty="0">
                <a:latin typeface="Comic Sans MS" pitchFamily="66" charset="0"/>
              </a:rPr>
              <a:t>Another had been on an elephant when a wounded tiger charged at it.</a:t>
            </a:r>
            <a:endParaRPr lang="en-IN" sz="3200" b="1" dirty="0">
              <a:latin typeface="Comic Sans MS" pitchFamily="66" charset="0"/>
            </a:endParaRPr>
          </a:p>
        </p:txBody>
      </p:sp>
      <p:pic>
        <p:nvPicPr>
          <p:cNvPr id="6" name="Picture 2" descr="E:\Users\Win\Desktop\New folder (4)\man_on_elephant_charged_by_tiger.jpg"/>
          <p:cNvPicPr>
            <a:picLocks noChangeAspect="1" noChangeArrowheads="1"/>
          </p:cNvPicPr>
          <p:nvPr/>
        </p:nvPicPr>
        <p:blipFill>
          <a:blip r:embed="rId3"/>
          <a:srcRect/>
          <a:stretch>
            <a:fillRect/>
          </a:stretch>
        </p:blipFill>
        <p:spPr bwMode="auto">
          <a:xfrm>
            <a:off x="5000628" y="1500174"/>
            <a:ext cx="3714744" cy="435771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5214942" y="2143116"/>
            <a:ext cx="3000396" cy="2554545"/>
          </a:xfrm>
          <a:prstGeom prst="rect">
            <a:avLst/>
          </a:prstGeom>
          <a:noFill/>
        </p:spPr>
        <p:txBody>
          <a:bodyPr wrap="square" rtlCol="0">
            <a:spAutoFit/>
          </a:bodyPr>
          <a:lstStyle/>
          <a:p>
            <a:pPr algn="just"/>
            <a:r>
              <a:rPr lang="en-US" sz="3200" b="1" dirty="0">
                <a:latin typeface="Comic Sans MS" pitchFamily="66" charset="0"/>
              </a:rPr>
              <a:t>A third had been on the top storey of a burning building</a:t>
            </a:r>
            <a:endParaRPr lang="en-IN" sz="3200" b="1" dirty="0">
              <a:latin typeface="Comic Sans MS" pitchFamily="66" charset="0"/>
            </a:endParaRPr>
          </a:p>
        </p:txBody>
      </p:sp>
      <p:pic>
        <p:nvPicPr>
          <p:cNvPr id="7" name="Picture 2" descr="E:\Users\Win\Desktop\XI PPTs\download (1).jpg"/>
          <p:cNvPicPr>
            <a:picLocks noChangeAspect="1" noChangeArrowheads="1"/>
          </p:cNvPicPr>
          <p:nvPr/>
        </p:nvPicPr>
        <p:blipFill>
          <a:blip r:embed="rId3"/>
          <a:srcRect/>
          <a:stretch>
            <a:fillRect/>
          </a:stretch>
        </p:blipFill>
        <p:spPr bwMode="auto">
          <a:xfrm>
            <a:off x="428596" y="1357298"/>
            <a:ext cx="3714776" cy="457203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4214811" y="2714620"/>
            <a:ext cx="4071966" cy="954107"/>
          </a:xfrm>
          <a:prstGeom prst="rect">
            <a:avLst/>
          </a:prstGeom>
          <a:noFill/>
        </p:spPr>
        <p:txBody>
          <a:bodyPr wrap="square" rtlCol="0">
            <a:spAutoFit/>
          </a:bodyPr>
          <a:lstStyle/>
          <a:p>
            <a:pPr algn="just"/>
            <a:r>
              <a:rPr lang="en-US" sz="2800" b="1" dirty="0">
                <a:latin typeface="Comic Sans MS" pitchFamily="66" charset="0"/>
              </a:rPr>
              <a:t>A fourth  one was torpedoed in the war</a:t>
            </a:r>
            <a:endParaRPr lang="en-IN" sz="2800" b="1" dirty="0">
              <a:latin typeface="Comic Sans MS" pitchFamily="66" charset="0"/>
            </a:endParaRPr>
          </a:p>
        </p:txBody>
      </p:sp>
      <p:pic>
        <p:nvPicPr>
          <p:cNvPr id="5" name="Picture 2" descr="E:\Users\Win\Desktop\New folder (4)\man_torpedoed_in_war.jpg"/>
          <p:cNvPicPr>
            <a:picLocks noChangeAspect="1" noChangeArrowheads="1"/>
          </p:cNvPicPr>
          <p:nvPr/>
        </p:nvPicPr>
        <p:blipFill>
          <a:blip r:embed="rId3"/>
          <a:srcRect/>
          <a:stretch>
            <a:fillRect/>
          </a:stretch>
        </p:blipFill>
        <p:spPr bwMode="auto">
          <a:xfrm>
            <a:off x="285720" y="1285860"/>
            <a:ext cx="3714776" cy="435771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Win\Downloads\vintage-powerpoint-ppt-background-11625397376bvg3doym0a.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chemeClr val="tx1"/>
            </a:solidFill>
          </a:ln>
        </p:spPr>
      </p:pic>
      <p:sp>
        <p:nvSpPr>
          <p:cNvPr id="2050" name="AutoShape 2" descr="Free vector antique auction isometric composi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2" name="AutoShape 4" descr="Free vector antique auction isometric composi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4" name="AutoShape 6" descr="https://img.freepik.com/free-vector/antique-auction-isometric-composition_1284-22062.jpg?w=740&amp;t=st=1693834832~exp=1693835432~hmac=64dec927556b03d4b942739e8b076e0b432891d050a37ea354cbcf9c09776f3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Free vector antique auction isometric composi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0" name="TextBox 9"/>
          <p:cNvSpPr txBox="1"/>
          <p:nvPr/>
        </p:nvSpPr>
        <p:spPr>
          <a:xfrm>
            <a:off x="1500166" y="4786322"/>
            <a:ext cx="6715172" cy="1815882"/>
          </a:xfrm>
          <a:prstGeom prst="rect">
            <a:avLst/>
          </a:prstGeom>
          <a:noFill/>
        </p:spPr>
        <p:txBody>
          <a:bodyPr wrap="square" rtlCol="0">
            <a:spAutoFit/>
          </a:bodyPr>
          <a:lstStyle/>
          <a:p>
            <a:pPr algn="just"/>
            <a:r>
              <a:rPr lang="en-US" sz="2800" b="1" dirty="0">
                <a:latin typeface="Comic Sans MS" pitchFamily="66" charset="0"/>
              </a:rPr>
              <a:t>The narrator told that tight corners can be tighter when they are </a:t>
            </a:r>
            <a:r>
              <a:rPr lang="en-US" sz="2800" b="1" dirty="0" err="1">
                <a:latin typeface="Comic Sans MS" pitchFamily="66" charset="0"/>
              </a:rPr>
              <a:t>mental.And</a:t>
            </a:r>
            <a:r>
              <a:rPr lang="en-US" sz="2800" b="1" dirty="0">
                <a:latin typeface="Comic Sans MS" pitchFamily="66" charset="0"/>
              </a:rPr>
              <a:t> he started to tell his experience at Christie’s</a:t>
            </a:r>
            <a:endParaRPr lang="en-IN" sz="2800" b="1" dirty="0">
              <a:latin typeface="Comic Sans MS" pitchFamily="66" charset="0"/>
            </a:endParaRPr>
          </a:p>
        </p:txBody>
      </p:sp>
      <p:pic>
        <p:nvPicPr>
          <p:cNvPr id="2" name="Picture 2" descr="C:\Users\Win\Downloads\WhatsApp Image 2024-10-04 at 10.41.36 PM.jpeg"/>
          <p:cNvPicPr>
            <a:picLocks noChangeAspect="1" noChangeArrowheads="1"/>
          </p:cNvPicPr>
          <p:nvPr/>
        </p:nvPicPr>
        <p:blipFill>
          <a:blip r:embed="rId3"/>
          <a:srcRect/>
          <a:stretch>
            <a:fillRect/>
          </a:stretch>
        </p:blipFill>
        <p:spPr bwMode="auto">
          <a:xfrm>
            <a:off x="1714480" y="571480"/>
            <a:ext cx="6286520" cy="400052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1189</Words>
  <Application>Microsoft Office PowerPoint</Application>
  <PresentationFormat>On-screen Show (4:3)</PresentationFormat>
  <Paragraphs>99</Paragraphs>
  <Slides>32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Algerian</vt: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c:creator>
  <cp:lastModifiedBy>SysSoft</cp:lastModifiedBy>
  <cp:revision>81</cp:revision>
  <dcterms:created xsi:type="dcterms:W3CDTF">2023-08-31T13:25:49Z</dcterms:created>
  <dcterms:modified xsi:type="dcterms:W3CDTF">2024-11-12T07:13:47Z</dcterms:modified>
</cp:coreProperties>
</file>