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3" r:id="rId3"/>
    <p:sldId id="278" r:id="rId4"/>
    <p:sldId id="277" r:id="rId5"/>
    <p:sldId id="283" r:id="rId6"/>
    <p:sldId id="282" r:id="rId7"/>
    <p:sldId id="281" r:id="rId8"/>
    <p:sldId id="280" r:id="rId9"/>
    <p:sldId id="285" r:id="rId10"/>
    <p:sldId id="284" r:id="rId11"/>
    <p:sldId id="279" r:id="rId12"/>
    <p:sldId id="286" r:id="rId13"/>
    <p:sldId id="288" r:id="rId14"/>
    <p:sldId id="291" r:id="rId15"/>
    <p:sldId id="287" r:id="rId16"/>
    <p:sldId id="290"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4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1D3BD-A29C-4D17-9862-D8B3B97E58CF}" type="datetimeFigureOut">
              <a:rPr lang="en-US" smtClean="0"/>
              <a:pPr/>
              <a:t>11/12/2024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99AD8-9DAB-4149-934A-1C7A0488624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D6315-C6EE-490B-AA03-BCA79CCE70F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7A047-8CC7-4B8F-A124-A26C02F506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D6315-C6EE-490B-AA03-BCA79CCE70F8}"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A047-8CC7-4B8F-A124-A26C02F506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2209800" y="1905000"/>
            <a:ext cx="5193765" cy="2769989"/>
          </a:xfrm>
          <a:prstGeom prst="rect">
            <a:avLst/>
          </a:prstGeom>
          <a:noFill/>
        </p:spPr>
        <p:txBody>
          <a:bodyPr wrap="square" rtlCol="0">
            <a:spAutoFit/>
          </a:bodyPr>
          <a:lstStyle/>
          <a:p>
            <a:pPr algn="ctr"/>
            <a:r>
              <a:rPr lang="en-US" sz="2400" dirty="0">
                <a:latin typeface="Algerian" pitchFamily="82" charset="0"/>
              </a:rPr>
              <a:t>THE SINGING LESSON</a:t>
            </a:r>
          </a:p>
          <a:p>
            <a:pPr algn="ctr"/>
            <a:endParaRPr lang="en-US" sz="2400" dirty="0">
              <a:latin typeface="Algerian" pitchFamily="82" charset="0"/>
            </a:endParaRPr>
          </a:p>
          <a:p>
            <a:pPr algn="ctr"/>
            <a:r>
              <a:rPr lang="en-US" sz="2400" dirty="0">
                <a:latin typeface="Algerian" pitchFamily="82" charset="0"/>
              </a:rPr>
              <a:t>BY</a:t>
            </a:r>
          </a:p>
          <a:p>
            <a:pPr algn="ctr"/>
            <a:endParaRPr lang="en-US" sz="2400" dirty="0">
              <a:latin typeface="Algerian" pitchFamily="82" charset="0"/>
            </a:endParaRPr>
          </a:p>
          <a:p>
            <a:pPr algn="ctr"/>
            <a:r>
              <a:rPr lang="en-US" sz="2400" dirty="0">
                <a:latin typeface="Algerian" pitchFamily="82" charset="0"/>
              </a:rPr>
              <a:t>Kathleen </a:t>
            </a:r>
            <a:r>
              <a:rPr lang="en-US" sz="2400" dirty="0" err="1">
                <a:latin typeface="Algerian" pitchFamily="82" charset="0"/>
              </a:rPr>
              <a:t>mansfield</a:t>
            </a:r>
            <a:r>
              <a:rPr lang="en-US" sz="2400" dirty="0">
                <a:latin typeface="Algerian" pitchFamily="82" charset="0"/>
              </a:rPr>
              <a:t> </a:t>
            </a:r>
            <a:r>
              <a:rPr lang="en-US" sz="2400" dirty="0" err="1">
                <a:latin typeface="Algerian" pitchFamily="82" charset="0"/>
              </a:rPr>
              <a:t>Murry</a:t>
            </a:r>
            <a:endParaRPr lang="en-US" sz="2400" dirty="0">
              <a:latin typeface="Algerian" pitchFamily="82" charset="0"/>
            </a:endParaRPr>
          </a:p>
          <a:p>
            <a:endParaRPr lang="en-US" dirty="0"/>
          </a:p>
          <a:p>
            <a:endParaRPr lang="en-US" dirty="0"/>
          </a:p>
          <a:p>
            <a:endParaRPr lang="en-US" dirty="0"/>
          </a:p>
        </p:txBody>
      </p:sp>
      <p:sp>
        <p:nvSpPr>
          <p:cNvPr id="2" name="Rectangle 1">
            <a:extLst>
              <a:ext uri="{FF2B5EF4-FFF2-40B4-BE49-F238E27FC236}">
                <a16:creationId xmlns:a16="http://schemas.microsoft.com/office/drawing/2014/main" id="{4915AB38-EA76-4B74-8B74-035AAADDC277}"/>
              </a:ext>
            </a:extLst>
          </p:cNvPr>
          <p:cNvSpPr/>
          <p:nvPr/>
        </p:nvSpPr>
        <p:spPr>
          <a:xfrm>
            <a:off x="1662778" y="457200"/>
            <a:ext cx="5804822"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FFFF00"/>
                </a:solidFill>
                <a:effectLst/>
              </a:rPr>
              <a:t>www.Padasalai.Net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800600" y="2209800"/>
            <a:ext cx="4038600" cy="1938992"/>
          </a:xfrm>
          <a:prstGeom prst="rect">
            <a:avLst/>
          </a:prstGeom>
        </p:spPr>
        <p:txBody>
          <a:bodyPr wrap="square">
            <a:spAutoFit/>
          </a:bodyPr>
          <a:lstStyle/>
          <a:p>
            <a:pPr algn="just"/>
            <a:r>
              <a:rPr lang="en-US" sz="2400" b="1" dirty="0"/>
              <a:t>"Pay no attention to letter, must have been mad, bought hat-stand today Basil," she read. She couldn't take her eyes off the telegram. </a:t>
            </a:r>
          </a:p>
        </p:txBody>
      </p:sp>
      <p:pic>
        <p:nvPicPr>
          <p:cNvPr id="2" name="Picture 2"/>
          <p:cNvPicPr>
            <a:picLocks noChangeAspect="1" noChangeArrowheads="1"/>
          </p:cNvPicPr>
          <p:nvPr/>
        </p:nvPicPr>
        <p:blipFill>
          <a:blip r:embed="rId3"/>
          <a:srcRect/>
          <a:stretch>
            <a:fillRect/>
          </a:stretch>
        </p:blipFill>
        <p:spPr bwMode="auto">
          <a:xfrm>
            <a:off x="381000" y="609600"/>
            <a:ext cx="3886200" cy="5715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962400" y="1676400"/>
            <a:ext cx="4572000" cy="4401205"/>
          </a:xfrm>
          <a:prstGeom prst="rect">
            <a:avLst/>
          </a:prstGeom>
        </p:spPr>
        <p:txBody>
          <a:bodyPr>
            <a:spAutoFit/>
          </a:bodyPr>
          <a:lstStyle/>
          <a:p>
            <a:r>
              <a:rPr lang="en-US" sz="2800" b="1" dirty="0"/>
              <a:t>"I do hope it's nothing very serious," said Miss Wyatt, leaning forward. </a:t>
            </a:r>
          </a:p>
          <a:p>
            <a:endParaRPr lang="en-US" sz="2800" b="1" dirty="0"/>
          </a:p>
          <a:p>
            <a:r>
              <a:rPr lang="en-US" sz="2800" b="1" dirty="0"/>
              <a:t>"Oh, no, thank you, Miss Wyatt," blushed Miss Meadows. "It's nothing bad at all. It's" – and she gave an apologetic little laugh – "it's from my </a:t>
            </a:r>
            <a:r>
              <a:rPr lang="en-US" sz="2800" b="1" dirty="0" err="1"/>
              <a:t>fiance</a:t>
            </a:r>
            <a:r>
              <a:rPr lang="en-US" sz="2800" b="1" dirty="0"/>
              <a:t> “</a:t>
            </a:r>
          </a:p>
        </p:txBody>
      </p:sp>
      <p:pic>
        <p:nvPicPr>
          <p:cNvPr id="4" name="Picture 2"/>
          <p:cNvPicPr>
            <a:picLocks noChangeAspect="1" noChangeArrowheads="1"/>
          </p:cNvPicPr>
          <p:nvPr/>
        </p:nvPicPr>
        <p:blipFill>
          <a:blip r:embed="rId3"/>
          <a:srcRect/>
          <a:stretch>
            <a:fillRect/>
          </a:stretch>
        </p:blipFill>
        <p:spPr bwMode="auto">
          <a:xfrm>
            <a:off x="457200" y="1066800"/>
            <a:ext cx="3429000" cy="50292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7010400"/>
          </a:xfrm>
          <a:prstGeom prst="rect">
            <a:avLst/>
          </a:prstGeom>
          <a:noFill/>
          <a:ln w="9525">
            <a:noFill/>
            <a:miter lim="800000"/>
            <a:headEnd/>
            <a:tailEnd/>
          </a:ln>
          <a:effectLst/>
        </p:spPr>
      </p:pic>
      <p:sp>
        <p:nvSpPr>
          <p:cNvPr id="4" name="Rectangle 3"/>
          <p:cNvSpPr/>
          <p:nvPr/>
        </p:nvSpPr>
        <p:spPr>
          <a:xfrm>
            <a:off x="4267200" y="1752600"/>
            <a:ext cx="4572000" cy="4154984"/>
          </a:xfrm>
          <a:prstGeom prst="rect">
            <a:avLst/>
          </a:prstGeom>
        </p:spPr>
        <p:txBody>
          <a:bodyPr>
            <a:spAutoFit/>
          </a:bodyPr>
          <a:lstStyle/>
          <a:p>
            <a:pPr algn="just"/>
            <a:r>
              <a:rPr lang="en-US" sz="2400" b="1" dirty="0"/>
              <a:t>"Oh, just one minute, Miss Meadows," said Miss Wyatt. "I must say I don't approve of my teachers having telegrams sent to them in school hours, unless in case of very bad news, such as death," explained Miss Wyatt, "or a very serious accident, or something to that effect. Good news, Miss Meadows, will always keep, you know." </a:t>
            </a:r>
          </a:p>
        </p:txBody>
      </p:sp>
      <p:pic>
        <p:nvPicPr>
          <p:cNvPr id="22530" name="Picture 2" descr="https://eu-central.storage.cloudconvert.com/tasks/959cae88-b466-4252-9326-5e4652ae6933/80e20c9d-035c-4306-a802-4a1ef756dc82.jpg?X-Amz-Algorithm=AWS4-HMAC-SHA256&amp;X-Amz-Content-Sha256=UNSIGNED-PAYLOAD&amp;X-Amz-Credential=cloudconvert-production%2F20241107%2Ffra%2Fs3%2Faws4_request&amp;X-Amz-Date=20241107T141422Z&amp;X-Amz-Expires=86400&amp;X-Amz-Signature=76b62acbf003fb9ff8a772f20abaca5d705e15f0c47a4a89b1a98e283b30c731&amp;X-Amz-SignedHeaders=host&amp;response-content-disposition=inline%3B%20filename%3D%2280e20c9d-035c-4306-a802-4a1ef756dc82.jpg%22&amp;response-content-type=image%2Fjpeg&amp;x-id=GetObject"/>
          <p:cNvPicPr>
            <a:picLocks noChangeAspect="1" noChangeArrowheads="1"/>
          </p:cNvPicPr>
          <p:nvPr/>
        </p:nvPicPr>
        <p:blipFill>
          <a:blip r:embed="rId3"/>
          <a:srcRect/>
          <a:stretch>
            <a:fillRect/>
          </a:stretch>
        </p:blipFill>
        <p:spPr bwMode="auto">
          <a:xfrm>
            <a:off x="304800" y="1524000"/>
            <a:ext cx="3581401" cy="4648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419600" y="2667000"/>
            <a:ext cx="4572000" cy="2246769"/>
          </a:xfrm>
          <a:prstGeom prst="rect">
            <a:avLst/>
          </a:prstGeom>
        </p:spPr>
        <p:txBody>
          <a:bodyPr wrap="square">
            <a:spAutoFit/>
          </a:bodyPr>
          <a:lstStyle/>
          <a:p>
            <a:r>
              <a:rPr lang="en-US" sz="2800" b="1" dirty="0"/>
              <a:t>On the wings of hope, of love, of joy, Miss Meadows sped back to the music hall, up the aisle, up the steps, over to the piano. </a:t>
            </a:r>
          </a:p>
        </p:txBody>
      </p:sp>
      <p:pic>
        <p:nvPicPr>
          <p:cNvPr id="4" name="Picture 2"/>
          <p:cNvPicPr>
            <a:picLocks noChangeAspect="1" noChangeArrowheads="1"/>
          </p:cNvPicPr>
          <p:nvPr/>
        </p:nvPicPr>
        <p:blipFill>
          <a:blip r:embed="rId3"/>
          <a:srcRect/>
          <a:stretch>
            <a:fillRect/>
          </a:stretch>
        </p:blipFill>
        <p:spPr bwMode="auto">
          <a:xfrm>
            <a:off x="381000" y="990600"/>
            <a:ext cx="3966693" cy="5029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152400" y="990600"/>
            <a:ext cx="3352800" cy="4419600"/>
          </a:xfrm>
          <a:prstGeom prst="rect">
            <a:avLst/>
          </a:prstGeom>
          <a:noFill/>
          <a:ln w="9525">
            <a:noFill/>
            <a:miter lim="800000"/>
            <a:headEnd/>
            <a:tailEnd/>
          </a:ln>
          <a:effectLst/>
        </p:spPr>
      </p:pic>
      <p:sp>
        <p:nvSpPr>
          <p:cNvPr id="6" name="Rectangle 5"/>
          <p:cNvSpPr/>
          <p:nvPr/>
        </p:nvSpPr>
        <p:spPr>
          <a:xfrm>
            <a:off x="4343400" y="2362200"/>
            <a:ext cx="4038600" cy="1569660"/>
          </a:xfrm>
          <a:prstGeom prst="rect">
            <a:avLst/>
          </a:prstGeom>
        </p:spPr>
        <p:txBody>
          <a:bodyPr wrap="square">
            <a:spAutoFit/>
          </a:bodyPr>
          <a:lstStyle/>
          <a:p>
            <a:pPr algn="just"/>
            <a:r>
              <a:rPr lang="en-US" sz="3200" b="1" dirty="0"/>
              <a:t>She felt happy and she chose a joyful song for the class. </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2" name="Picture 2"/>
          <p:cNvPicPr>
            <a:picLocks noChangeAspect="1" noChangeArrowheads="1"/>
          </p:cNvPicPr>
          <p:nvPr/>
        </p:nvPicPr>
        <p:blipFill>
          <a:blip r:embed="rId3"/>
          <a:srcRect/>
          <a:stretch>
            <a:fillRect/>
          </a:stretch>
        </p:blipFill>
        <p:spPr bwMode="auto">
          <a:xfrm>
            <a:off x="533400" y="609600"/>
            <a:ext cx="3962400" cy="5257800"/>
          </a:xfrm>
          <a:prstGeom prst="rect">
            <a:avLst/>
          </a:prstGeom>
          <a:noFill/>
          <a:ln w="9525">
            <a:noFill/>
            <a:miter lim="800000"/>
            <a:headEnd/>
            <a:tailEnd/>
          </a:ln>
          <a:effectLst/>
        </p:spPr>
      </p:pic>
      <p:sp>
        <p:nvSpPr>
          <p:cNvPr id="4" name="Rectangle 3"/>
          <p:cNvSpPr/>
          <p:nvPr/>
        </p:nvSpPr>
        <p:spPr>
          <a:xfrm>
            <a:off x="4876800" y="1676400"/>
            <a:ext cx="3733800" cy="1815882"/>
          </a:xfrm>
          <a:prstGeom prst="rect">
            <a:avLst/>
          </a:prstGeom>
        </p:spPr>
        <p:txBody>
          <a:bodyPr wrap="square">
            <a:spAutoFit/>
          </a:bodyPr>
          <a:lstStyle/>
          <a:p>
            <a:pPr algn="just"/>
            <a:r>
              <a:rPr lang="en-US" sz="2800" b="1" dirty="0"/>
              <a:t>She accepted the yellow chrysanthemum, put it on her lips to hide her smile.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419600" y="2133600"/>
            <a:ext cx="4572000" cy="2246769"/>
          </a:xfrm>
          <a:prstGeom prst="rect">
            <a:avLst/>
          </a:prstGeom>
        </p:spPr>
        <p:txBody>
          <a:bodyPr>
            <a:spAutoFit/>
          </a:bodyPr>
          <a:lstStyle/>
          <a:p>
            <a:pPr algn="just"/>
            <a:r>
              <a:rPr lang="en-US" sz="2800" b="1" dirty="0"/>
              <a:t>She started singing with </a:t>
            </a:r>
            <a:r>
              <a:rPr lang="en-US" sz="2800" b="1" dirty="0" err="1"/>
              <a:t>vigour</a:t>
            </a:r>
            <a:r>
              <a:rPr lang="en-US" sz="2800" b="1" dirty="0"/>
              <a:t> and good cheer. But the Children found the transition from grief to joy difficult to emulate.</a:t>
            </a:r>
          </a:p>
        </p:txBody>
      </p:sp>
      <p:pic>
        <p:nvPicPr>
          <p:cNvPr id="4" name="Picture 2"/>
          <p:cNvPicPr>
            <a:picLocks noChangeAspect="1" noChangeArrowheads="1"/>
          </p:cNvPicPr>
          <p:nvPr/>
        </p:nvPicPr>
        <p:blipFill>
          <a:blip r:embed="rId3"/>
          <a:srcRect/>
          <a:stretch>
            <a:fillRect/>
          </a:stretch>
        </p:blipFill>
        <p:spPr bwMode="auto">
          <a:xfrm>
            <a:off x="304800" y="762000"/>
            <a:ext cx="4038600" cy="48768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4267200" y="3886200"/>
            <a:ext cx="3401829" cy="3046988"/>
          </a:xfrm>
          <a:prstGeom prst="rect">
            <a:avLst/>
          </a:prstGeom>
          <a:noFill/>
        </p:spPr>
        <p:txBody>
          <a:bodyPr wrap="none" rtlCol="0">
            <a:spAutoFit/>
          </a:bodyPr>
          <a:lstStyle/>
          <a:p>
            <a:r>
              <a:rPr lang="en-US" sz="2400" b="1" dirty="0"/>
              <a:t>PRESENTED BY </a:t>
            </a:r>
          </a:p>
          <a:p>
            <a:endParaRPr lang="en-US" sz="2400" b="1" dirty="0"/>
          </a:p>
          <a:p>
            <a:r>
              <a:rPr lang="en-US" sz="2400" b="1" dirty="0"/>
              <a:t>N.J.GOMATHI,</a:t>
            </a:r>
          </a:p>
          <a:p>
            <a:r>
              <a:rPr lang="en-US" sz="2400" b="1" dirty="0"/>
              <a:t>P.G.ASSISTANT (ENGLISH)</a:t>
            </a:r>
          </a:p>
          <a:p>
            <a:r>
              <a:rPr lang="en-US" sz="2400" b="1" dirty="0"/>
              <a:t>GGHSS, WALAJAPET.</a:t>
            </a:r>
          </a:p>
          <a:p>
            <a:r>
              <a:rPr lang="en-US" sz="2400" b="1" dirty="0"/>
              <a:t>RANIPET DISTRICT</a:t>
            </a:r>
          </a:p>
          <a:p>
            <a:endParaRPr lang="en-US" sz="2400" b="1" dirty="0"/>
          </a:p>
          <a:p>
            <a:r>
              <a:rPr lang="en-US" sz="2400" b="1" dirty="0"/>
              <a:t>6379464189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t="26230"/>
          <a:stretch>
            <a:fillRect/>
          </a:stretch>
        </p:blipFill>
        <p:spPr bwMode="auto">
          <a:xfrm>
            <a:off x="228600" y="1295400"/>
            <a:ext cx="3522133" cy="4267200"/>
          </a:xfrm>
          <a:prstGeom prst="rect">
            <a:avLst/>
          </a:prstGeom>
          <a:noFill/>
          <a:ln w="9525">
            <a:noFill/>
            <a:miter lim="800000"/>
            <a:headEnd/>
            <a:tailEnd/>
          </a:ln>
          <a:effectLst/>
        </p:spPr>
      </p:pic>
      <p:sp>
        <p:nvSpPr>
          <p:cNvPr id="4" name="Rectangle 3"/>
          <p:cNvSpPr/>
          <p:nvPr/>
        </p:nvSpPr>
        <p:spPr>
          <a:xfrm>
            <a:off x="3962400" y="1676400"/>
            <a:ext cx="4572000" cy="3785652"/>
          </a:xfrm>
          <a:prstGeom prst="rect">
            <a:avLst/>
          </a:prstGeom>
        </p:spPr>
        <p:txBody>
          <a:bodyPr wrap="square">
            <a:spAutoFit/>
          </a:bodyPr>
          <a:lstStyle/>
          <a:p>
            <a:pPr algn="just"/>
            <a:r>
              <a:rPr lang="en-US" sz="2000" b="1" dirty="0"/>
              <a:t>Kathleen Mansfield </a:t>
            </a:r>
            <a:r>
              <a:rPr lang="en-US" sz="2000" b="1" dirty="0" err="1"/>
              <a:t>Murry</a:t>
            </a:r>
            <a:r>
              <a:rPr lang="en-US" sz="2000" b="1" dirty="0"/>
              <a:t> (1888 – 1923) was a New Zealand short story writer who wrote under the pen-name Katherine Mansfield. She left New Zealand at the age of 19 and settled in the United Kingdom where she gained the friendship of great writers such as D.H. Lawrence and Virginia Woolf. Bliss and The Garden Party were collections of short stories written by her. She wrote many poems and her collected letters were a great success</a:t>
            </a:r>
          </a:p>
        </p:txBody>
      </p:sp>
      <p:sp>
        <p:nvSpPr>
          <p:cNvPr id="2" name="Rectangle 1">
            <a:extLst>
              <a:ext uri="{FF2B5EF4-FFF2-40B4-BE49-F238E27FC236}">
                <a16:creationId xmlns:a16="http://schemas.microsoft.com/office/drawing/2014/main" id="{F519BA1A-19BF-4680-9ED1-6E864783020D}"/>
              </a:ext>
            </a:extLst>
          </p:cNvPr>
          <p:cNvSpPr/>
          <p:nvPr/>
        </p:nvSpPr>
        <p:spPr>
          <a:xfrm>
            <a:off x="3543096" y="533400"/>
            <a:ext cx="5524704" cy="646331"/>
          </a:xfrm>
          <a:prstGeom prst="rect">
            <a:avLst/>
          </a:prstGeom>
        </p:spPr>
        <p:txBody>
          <a:bodyPr wrap="square">
            <a:spAutoFit/>
          </a:bodyPr>
          <a:lstStyle/>
          <a:p>
            <a:pPr algn="ctr"/>
            <a:r>
              <a:rPr lang="en-US" sz="3600" b="1" dirty="0">
                <a:ln w="22225">
                  <a:solidFill>
                    <a:schemeClr val="accent2"/>
                  </a:solidFill>
                  <a:prstDash val="solid"/>
                </a:ln>
                <a:solidFill>
                  <a:srgbClr val="FFFF00"/>
                </a:solidFill>
              </a:rPr>
              <a:t>www.Padasalai.Net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3" name="Picture 2" descr="C:\Users\MARAN A\Downloads\A_young_English_lady_in_a_black_gown_and_black_hat (1).jpg"/>
          <p:cNvPicPr/>
          <p:nvPr/>
        </p:nvPicPr>
        <p:blipFill>
          <a:blip r:embed="rId3"/>
          <a:srcRect/>
          <a:stretch>
            <a:fillRect/>
          </a:stretch>
        </p:blipFill>
        <p:spPr bwMode="auto">
          <a:xfrm>
            <a:off x="762000" y="1295400"/>
            <a:ext cx="3352800" cy="4419600"/>
          </a:xfrm>
          <a:prstGeom prst="rect">
            <a:avLst/>
          </a:prstGeom>
          <a:noFill/>
          <a:ln w="9525">
            <a:noFill/>
            <a:miter lim="800000"/>
            <a:headEnd/>
            <a:tailEnd/>
          </a:ln>
        </p:spPr>
      </p:pic>
      <p:sp>
        <p:nvSpPr>
          <p:cNvPr id="4" name="Rectangle 3"/>
          <p:cNvSpPr/>
          <p:nvPr/>
        </p:nvSpPr>
        <p:spPr>
          <a:xfrm>
            <a:off x="4419600" y="1524000"/>
            <a:ext cx="4343400" cy="3785652"/>
          </a:xfrm>
          <a:prstGeom prst="rect">
            <a:avLst/>
          </a:prstGeom>
        </p:spPr>
        <p:txBody>
          <a:bodyPr wrap="square">
            <a:spAutoFit/>
          </a:bodyPr>
          <a:lstStyle/>
          <a:p>
            <a:pPr algn="just"/>
            <a:r>
              <a:rPr lang="en-US" sz="2000" b="1" dirty="0"/>
              <a:t>The story is about the changing moods of a teacher filled with dismay. Miss Meadows, a music teacher was on her way to the music class. Usually smiling and pleasant looking Miss Meadows was totally disturbed by a letter written by her </a:t>
            </a:r>
            <a:r>
              <a:rPr lang="en-US" sz="2000" b="1" dirty="0" err="1"/>
              <a:t>fiance</a:t>
            </a:r>
            <a:r>
              <a:rPr lang="en-US" sz="2000" b="1" dirty="0"/>
              <a:t>. He had written that he felt strongly that their marriage would be a mistake. Miss. Meadows was not in her elements due to the letter. She was worried about the disagree she would face</a:t>
            </a:r>
          </a:p>
        </p:txBody>
      </p:sp>
      <p:sp>
        <p:nvSpPr>
          <p:cNvPr id="2" name="Rectangle 1">
            <a:extLst>
              <a:ext uri="{FF2B5EF4-FFF2-40B4-BE49-F238E27FC236}">
                <a16:creationId xmlns:a16="http://schemas.microsoft.com/office/drawing/2014/main" id="{20D94ABB-92CC-41A1-B740-53F4231AEAF3}"/>
              </a:ext>
            </a:extLst>
          </p:cNvPr>
          <p:cNvSpPr/>
          <p:nvPr/>
        </p:nvSpPr>
        <p:spPr>
          <a:xfrm>
            <a:off x="3543096" y="228600"/>
            <a:ext cx="5296104" cy="646331"/>
          </a:xfrm>
          <a:prstGeom prst="rect">
            <a:avLst/>
          </a:prstGeom>
        </p:spPr>
        <p:txBody>
          <a:bodyPr wrap="square">
            <a:spAutoFit/>
          </a:bodyPr>
          <a:lstStyle/>
          <a:p>
            <a:pPr algn="ctr"/>
            <a:r>
              <a:rPr lang="en-US" sz="3600" b="1" dirty="0">
                <a:ln w="22225">
                  <a:solidFill>
                    <a:schemeClr val="accent2"/>
                  </a:solidFill>
                  <a:prstDash val="solid"/>
                </a:ln>
                <a:solidFill>
                  <a:srgbClr val="FFFF00"/>
                </a:solidFill>
              </a:rPr>
              <a:t>www.Padasalai.Net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3" name="Picture 2" descr="C:\Users\MARAN A\Downloads\A_young_English_lady_in_a_black_gown_and_black_hat_meets_another_lady.jpg"/>
          <p:cNvPicPr/>
          <p:nvPr/>
        </p:nvPicPr>
        <p:blipFill>
          <a:blip r:embed="rId3"/>
          <a:srcRect/>
          <a:stretch>
            <a:fillRect/>
          </a:stretch>
        </p:blipFill>
        <p:spPr bwMode="auto">
          <a:xfrm>
            <a:off x="609600" y="1600200"/>
            <a:ext cx="3751373" cy="4267200"/>
          </a:xfrm>
          <a:prstGeom prst="rect">
            <a:avLst/>
          </a:prstGeom>
          <a:noFill/>
          <a:ln w="9525">
            <a:noFill/>
            <a:miter lim="800000"/>
            <a:headEnd/>
            <a:tailEnd/>
          </a:ln>
        </p:spPr>
      </p:pic>
      <p:sp>
        <p:nvSpPr>
          <p:cNvPr id="5" name="TextBox 4"/>
          <p:cNvSpPr txBox="1"/>
          <p:nvPr/>
        </p:nvSpPr>
        <p:spPr>
          <a:xfrm>
            <a:off x="4724400" y="2438400"/>
            <a:ext cx="3962400" cy="2554545"/>
          </a:xfrm>
          <a:prstGeom prst="rect">
            <a:avLst/>
          </a:prstGeom>
          <a:noFill/>
        </p:spPr>
        <p:txBody>
          <a:bodyPr wrap="square" rtlCol="0">
            <a:spAutoFit/>
          </a:bodyPr>
          <a:lstStyle/>
          <a:p>
            <a:pPr algn="just"/>
            <a:r>
              <a:rPr lang="en-US" sz="2000" b="1" dirty="0"/>
              <a:t>Miss. Meadows was in a gloomy mood. She met the Science mistress on her way to the music class. The Science mistress wished Miss Meadows “Good Morning”. But </a:t>
            </a:r>
            <a:r>
              <a:rPr lang="en-US" sz="2000" b="1" dirty="0" err="1"/>
              <a:t>Miss.Meadows</a:t>
            </a:r>
            <a:r>
              <a:rPr lang="en-US" sz="2000" b="1" dirty="0"/>
              <a:t> was not in a mood and so she was grim. The science mistress mocked at her.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381000" y="1066800"/>
            <a:ext cx="3581400" cy="4648200"/>
          </a:xfrm>
          <a:prstGeom prst="rect">
            <a:avLst/>
          </a:prstGeom>
          <a:noFill/>
          <a:ln w="9525">
            <a:noFill/>
            <a:miter lim="800000"/>
            <a:headEnd/>
            <a:tailEnd/>
          </a:ln>
          <a:effectLst/>
        </p:spPr>
      </p:pic>
      <p:sp>
        <p:nvSpPr>
          <p:cNvPr id="4" name="TextBox 3"/>
          <p:cNvSpPr txBox="1"/>
          <p:nvPr/>
        </p:nvSpPr>
        <p:spPr>
          <a:xfrm>
            <a:off x="4419600" y="1752600"/>
            <a:ext cx="4419600" cy="2862322"/>
          </a:xfrm>
          <a:prstGeom prst="rect">
            <a:avLst/>
          </a:prstGeom>
          <a:noFill/>
        </p:spPr>
        <p:txBody>
          <a:bodyPr wrap="square" rtlCol="0">
            <a:spAutoFit/>
          </a:bodyPr>
          <a:lstStyle/>
          <a:p>
            <a:pPr algn="just"/>
            <a:r>
              <a:rPr lang="en-US" sz="2000" b="1" dirty="0"/>
              <a:t>When she enters the class, Mary Beazley who was waiting for her, handed over a beautiful yellow Chrysanthemum. Miss Meadows  instead tucking over it into her belt, totally ignored the flower and made reply to her greeting, but said in a voice of ice,” Page </a:t>
            </a:r>
            <a:r>
              <a:rPr lang="en-US" sz="2000" b="1" dirty="0" err="1"/>
              <a:t>forruteen</a:t>
            </a:r>
            <a:r>
              <a:rPr lang="en-US" sz="2000" b="1" dirty="0"/>
              <a:t>, please and mark the accent.”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762000" y="1219200"/>
            <a:ext cx="3962400" cy="4419600"/>
          </a:xfrm>
          <a:prstGeom prst="rect">
            <a:avLst/>
          </a:prstGeom>
          <a:noFill/>
          <a:ln w="9525">
            <a:noFill/>
            <a:miter lim="800000"/>
            <a:headEnd/>
            <a:tailEnd/>
          </a:ln>
          <a:effectLst/>
        </p:spPr>
      </p:pic>
      <p:sp>
        <p:nvSpPr>
          <p:cNvPr id="4" name="TextBox 3"/>
          <p:cNvSpPr txBox="1"/>
          <p:nvPr/>
        </p:nvSpPr>
        <p:spPr>
          <a:xfrm>
            <a:off x="5334000" y="2057400"/>
            <a:ext cx="3581400" cy="2554545"/>
          </a:xfrm>
          <a:prstGeom prst="rect">
            <a:avLst/>
          </a:prstGeom>
          <a:noFill/>
        </p:spPr>
        <p:txBody>
          <a:bodyPr wrap="square" rtlCol="0">
            <a:spAutoFit/>
          </a:bodyPr>
          <a:lstStyle/>
          <a:p>
            <a:pPr algn="just"/>
            <a:r>
              <a:rPr lang="en-US" sz="2000" b="1" dirty="0"/>
              <a:t>The thoughts of Basil’s change of feeling towards her tormented Miss. Meadows. The happy past memories and unhappy twist haunted her mind. She thought that basil would have been possessed to write such a letter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457200" y="1066800"/>
            <a:ext cx="4419600" cy="4343400"/>
          </a:xfrm>
          <a:prstGeom prst="rect">
            <a:avLst/>
          </a:prstGeom>
          <a:noFill/>
          <a:ln w="9525">
            <a:noFill/>
            <a:miter lim="800000"/>
            <a:headEnd/>
            <a:tailEnd/>
          </a:ln>
          <a:effectLst/>
        </p:spPr>
      </p:pic>
      <p:sp>
        <p:nvSpPr>
          <p:cNvPr id="4" name="TextBox 3"/>
          <p:cNvSpPr txBox="1"/>
          <p:nvPr/>
        </p:nvSpPr>
        <p:spPr>
          <a:xfrm>
            <a:off x="5486400" y="1600200"/>
            <a:ext cx="3200400" cy="2862322"/>
          </a:xfrm>
          <a:prstGeom prst="rect">
            <a:avLst/>
          </a:prstGeom>
          <a:noFill/>
        </p:spPr>
        <p:txBody>
          <a:bodyPr wrap="square" rtlCol="0">
            <a:spAutoFit/>
          </a:bodyPr>
          <a:lstStyle/>
          <a:p>
            <a:pPr algn="just"/>
            <a:r>
              <a:rPr lang="en-US" sz="2000" b="1" dirty="0"/>
              <a:t>Miss. Meadows lifted her arms in the wide gown and began conducting with both hands. In line with her sad mood, Miss Meadows chose “lament” a sad song. She kept on insisting the children to  be more expressive,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1325" y="0"/>
            <a:ext cx="9144000" cy="6858000"/>
          </a:xfrm>
          <a:prstGeom prst="rect">
            <a:avLst/>
          </a:prstGeom>
          <a:noFill/>
          <a:ln w="9525">
            <a:noFill/>
            <a:miter lim="800000"/>
            <a:headEnd/>
            <a:tailEnd/>
          </a:ln>
          <a:effectLst/>
        </p:spPr>
      </p:pic>
      <p:pic>
        <p:nvPicPr>
          <p:cNvPr id="3" name="Picture 7"/>
          <p:cNvPicPr>
            <a:picLocks noChangeAspect="1" noChangeArrowheads="1"/>
          </p:cNvPicPr>
          <p:nvPr/>
        </p:nvPicPr>
        <p:blipFill>
          <a:blip r:embed="rId3"/>
          <a:srcRect/>
          <a:stretch>
            <a:fillRect/>
          </a:stretch>
        </p:blipFill>
        <p:spPr bwMode="auto">
          <a:xfrm>
            <a:off x="381000" y="533400"/>
            <a:ext cx="4495800" cy="5867400"/>
          </a:xfrm>
          <a:prstGeom prst="rect">
            <a:avLst/>
          </a:prstGeom>
          <a:noFill/>
          <a:ln w="9525">
            <a:noFill/>
            <a:miter lim="800000"/>
            <a:headEnd/>
            <a:tailEnd/>
          </a:ln>
          <a:effectLst/>
        </p:spPr>
      </p:pic>
      <p:sp>
        <p:nvSpPr>
          <p:cNvPr id="4" name="TextBox 3"/>
          <p:cNvSpPr txBox="1"/>
          <p:nvPr/>
        </p:nvSpPr>
        <p:spPr>
          <a:xfrm>
            <a:off x="5105400" y="2133600"/>
            <a:ext cx="3505201" cy="2677656"/>
          </a:xfrm>
          <a:prstGeom prst="rect">
            <a:avLst/>
          </a:prstGeom>
          <a:noFill/>
        </p:spPr>
        <p:txBody>
          <a:bodyPr wrap="square" rtlCol="0">
            <a:spAutoFit/>
          </a:bodyPr>
          <a:lstStyle/>
          <a:p>
            <a:pPr algn="just"/>
            <a:r>
              <a:rPr lang="en-US" sz="2800" b="1" dirty="0"/>
              <a:t>She lifted her arms again and said “ fast”. Unable to bear the grief of the song, many children started blowing their noses.</a:t>
            </a:r>
          </a:p>
        </p:txBody>
      </p:sp>
      <p:sp>
        <p:nvSpPr>
          <p:cNvPr id="2" name="Rectangle 1">
            <a:extLst>
              <a:ext uri="{FF2B5EF4-FFF2-40B4-BE49-F238E27FC236}">
                <a16:creationId xmlns:a16="http://schemas.microsoft.com/office/drawing/2014/main" id="{A80B5512-CACF-4319-AF35-7FB80501F0CB}"/>
              </a:ext>
            </a:extLst>
          </p:cNvPr>
          <p:cNvSpPr/>
          <p:nvPr/>
        </p:nvSpPr>
        <p:spPr>
          <a:xfrm>
            <a:off x="3543096" y="609600"/>
            <a:ext cx="6743904" cy="646331"/>
          </a:xfrm>
          <a:prstGeom prst="rect">
            <a:avLst/>
          </a:prstGeom>
        </p:spPr>
        <p:txBody>
          <a:bodyPr wrap="square">
            <a:spAutoFit/>
          </a:bodyPr>
          <a:lstStyle/>
          <a:p>
            <a:pPr algn="ctr"/>
            <a:r>
              <a:rPr lang="en-US" sz="3600" b="1" dirty="0">
                <a:ln w="22225">
                  <a:solidFill>
                    <a:schemeClr val="accent2"/>
                  </a:solidFill>
                  <a:prstDash val="solid"/>
                </a:ln>
                <a:solidFill>
                  <a:srgbClr val="FFFF00"/>
                </a:solidFill>
              </a:rPr>
              <a:t>www.Padasalai.Net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381000" y="838200"/>
            <a:ext cx="4114800" cy="5334000"/>
          </a:xfrm>
          <a:prstGeom prst="rect">
            <a:avLst/>
          </a:prstGeom>
          <a:noFill/>
          <a:ln w="9525">
            <a:noFill/>
            <a:miter lim="800000"/>
            <a:headEnd/>
            <a:tailEnd/>
          </a:ln>
          <a:effectLst/>
        </p:spPr>
      </p:pic>
      <p:sp>
        <p:nvSpPr>
          <p:cNvPr id="4" name="TextBox 3"/>
          <p:cNvSpPr txBox="1"/>
          <p:nvPr/>
        </p:nvSpPr>
        <p:spPr>
          <a:xfrm>
            <a:off x="4724400" y="1752600"/>
            <a:ext cx="3886199" cy="4524315"/>
          </a:xfrm>
          <a:prstGeom prst="rect">
            <a:avLst/>
          </a:prstGeom>
          <a:noFill/>
        </p:spPr>
        <p:txBody>
          <a:bodyPr wrap="square" rtlCol="0">
            <a:spAutoFit/>
          </a:bodyPr>
          <a:lstStyle/>
          <a:p>
            <a:pPr algn="just"/>
            <a:r>
              <a:rPr lang="en-US" sz="2400" b="1" dirty="0"/>
              <a:t>After sometime, she was called by the Head mistress Miss Wyatt. </a:t>
            </a:r>
          </a:p>
          <a:p>
            <a:pPr algn="just"/>
            <a:r>
              <a:rPr lang="en-US" sz="2400" b="1" dirty="0"/>
              <a:t>The Headmistress called Miss. Meadows as she got a </a:t>
            </a:r>
            <a:r>
              <a:rPr lang="en-US" sz="2400" b="1" dirty="0" err="1"/>
              <a:t>telegram.Her</a:t>
            </a:r>
            <a:r>
              <a:rPr lang="en-US" sz="2400" b="1" dirty="0"/>
              <a:t> hand flew out, but Miss Wyatt held the telegram back a moment. "I hope it's not bad news," she said, so more than kindly. And Miss Meadows tore it open.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466</TotalTime>
  <Words>747</Words>
  <Application>Microsoft Office PowerPoint</Application>
  <PresentationFormat>On-screen Show (4:3)</PresentationFormat>
  <Paragraphs>36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Algerian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SysSoft</cp:lastModifiedBy>
  <cp:revision>41</cp:revision>
  <dcterms:created xsi:type="dcterms:W3CDTF">2024-10-26T09:49:06Z</dcterms:created>
  <dcterms:modified xsi:type="dcterms:W3CDTF">2024-11-12T07:23:09Z</dcterms:modified>
</cp:coreProperties>
</file>