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0"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7" r:id="rId19"/>
    <p:sldId id="274" r:id="rId20"/>
    <p:sldId id="275" r:id="rId21"/>
    <p:sldId id="276" r:id="rId22"/>
    <p:sldId id="278" r:id="rId23"/>
    <p:sldId id="281" r:id="rId24"/>
    <p:sldId id="282" r:id="rId25"/>
    <p:sldId id="283" r:id="rId26"/>
    <p:sldId id="284" r:id="rId27"/>
    <p:sldId id="285" r:id="rId28"/>
    <p:sldId id="287" r:id="rId29"/>
    <p:sldId id="286" r:id="rId30"/>
    <p:sldId id="288" r:id="rId31"/>
    <p:sldId id="289" r:id="rId32"/>
    <p:sldId id="290" r:id="rId33"/>
    <p:sldId id="291" r:id="rId34"/>
    <p:sldId id="292" r:id="rId35"/>
    <p:sldId id="293" r:id="rId36"/>
    <p:sldId id="295" r:id="rId37"/>
    <p:sldId id="296" r:id="rId38"/>
    <p:sldId id="297" r:id="rId39"/>
    <p:sldId id="298" r:id="rId40"/>
    <p:sldId id="294" r:id="rId41"/>
    <p:sldId id="299" r:id="rId42"/>
    <p:sldId id="300" r:id="rId43"/>
    <p:sldId id="301" r:id="rId44"/>
    <p:sldId id="302" r:id="rId45"/>
    <p:sldId id="304" r:id="rId46"/>
    <p:sldId id="305" r:id="rId47"/>
    <p:sldId id="306" r:id="rId48"/>
    <p:sldId id="307" r:id="rId49"/>
    <p:sldId id="308" r:id="rId50"/>
    <p:sldId id="309" r:id="rId51"/>
    <p:sldId id="310" r:id="rId52"/>
    <p:sldId id="311" r:id="rId53"/>
    <p:sldId id="312" r:id="rId54"/>
    <p:sldId id="313" r:id="rId55"/>
    <p:sldId id="314"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334" r:id="rId75"/>
    <p:sldId id="335" r:id="rId76"/>
    <p:sldId id="336" r:id="rId77"/>
    <p:sldId id="337" r:id="rId78"/>
    <p:sldId id="338" r:id="rId79"/>
    <p:sldId id="339" r:id="rId80"/>
    <p:sldId id="340" r:id="rId81"/>
    <p:sldId id="341" r:id="rId82"/>
    <p:sldId id="342" r:id="rId83"/>
    <p:sldId id="343" r:id="rId84"/>
    <p:sldId id="344" r:id="rId85"/>
    <p:sldId id="345" r:id="rId86"/>
    <p:sldId id="346" r:id="rId87"/>
    <p:sldId id="347" r:id="rId88"/>
    <p:sldId id="348" r:id="rId89"/>
    <p:sldId id="349" r:id="rId90"/>
    <p:sldId id="350" r:id="rId91"/>
    <p:sldId id="351" r:id="rId92"/>
    <p:sldId id="352" r:id="rId93"/>
    <p:sldId id="365" r:id="rId94"/>
    <p:sldId id="353" r:id="rId95"/>
    <p:sldId id="354" r:id="rId96"/>
    <p:sldId id="355" r:id="rId97"/>
    <p:sldId id="366" r:id="rId98"/>
    <p:sldId id="356" r:id="rId99"/>
    <p:sldId id="357" r:id="rId100"/>
    <p:sldId id="358" r:id="rId101"/>
    <p:sldId id="359" r:id="rId102"/>
    <p:sldId id="360" r:id="rId103"/>
    <p:sldId id="361" r:id="rId104"/>
    <p:sldId id="367" r:id="rId105"/>
    <p:sldId id="362" r:id="rId106"/>
    <p:sldId id="363" r:id="rId107"/>
    <p:sldId id="364" r:id="rId108"/>
    <p:sldId id="368" r:id="rId109"/>
    <p:sldId id="369" r:id="rId110"/>
    <p:sldId id="370" r:id="rId111"/>
    <p:sldId id="371" r:id="rId112"/>
    <p:sldId id="372" r:id="rId113"/>
    <p:sldId id="373" r:id="rId114"/>
    <p:sldId id="374" r:id="rId115"/>
    <p:sldId id="375" r:id="rId116"/>
    <p:sldId id="377" r:id="rId117"/>
    <p:sldId id="378" r:id="rId118"/>
    <p:sldId id="376" r:id="rId119"/>
    <p:sldId id="379" r:id="rId120"/>
    <p:sldId id="382" r:id="rId121"/>
    <p:sldId id="383" r:id="rId122"/>
    <p:sldId id="380" r:id="rId123"/>
    <p:sldId id="381" r:id="rId124"/>
    <p:sldId id="384" r:id="rId125"/>
    <p:sldId id="385" r:id="rId126"/>
    <p:sldId id="386" r:id="rId127"/>
    <p:sldId id="387" r:id="rId128"/>
    <p:sldId id="388" r:id="rId129"/>
    <p:sldId id="389" r:id="rId130"/>
    <p:sldId id="390" r:id="rId131"/>
    <p:sldId id="391" r:id="rId132"/>
    <p:sldId id="392" r:id="rId133"/>
    <p:sldId id="393" r:id="rId134"/>
    <p:sldId id="394" r:id="rId135"/>
    <p:sldId id="395" r:id="rId136"/>
    <p:sldId id="396" r:id="rId137"/>
    <p:sldId id="279" r:id="rId1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HRAKUMAR B" initials="B" lastIdx="1" clrIdx="0">
    <p:extLst>
      <p:ext uri="{19B8F6BF-5375-455C-9EA6-DF929625EA0E}">
        <p15:presenceInfo xmlns:p15="http://schemas.microsoft.com/office/powerpoint/2012/main" userId="UTHRAKUMAR B"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FF"/>
    <a:srgbClr val="A50021"/>
    <a:srgbClr val="FF0000"/>
    <a:srgbClr val="FF00FF"/>
    <a:srgbClr val="D6009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6" d="100"/>
          <a:sy n="56" d="100"/>
        </p:scale>
        <p:origin x="1248"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014529-ED2D-43B8-A6EA-D43E30949ECF}" type="datetimeFigureOut">
              <a:rPr lang="en-IN" smtClean="0"/>
              <a:t>05-01-2021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378DFD7-22E1-467C-9863-37F8BA4396FB}" type="slidenum">
              <a:rPr lang="en-IN" smtClean="0"/>
              <a:t>‹#›</a:t>
            </a:fld>
            <a:endParaRPr lang="en-IN"/>
          </a:p>
        </p:txBody>
      </p:sp>
    </p:spTree>
    <p:extLst>
      <p:ext uri="{BB962C8B-B14F-4D97-AF65-F5344CB8AC3E}">
        <p14:creationId xmlns:p14="http://schemas.microsoft.com/office/powerpoint/2010/main" val="1798895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014529-ED2D-43B8-A6EA-D43E30949ECF}" type="datetimeFigureOut">
              <a:rPr lang="en-IN" smtClean="0"/>
              <a:t>05-01-2021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378DFD7-22E1-467C-9863-37F8BA4396FB}" type="slidenum">
              <a:rPr lang="en-IN" smtClean="0"/>
              <a:t>‹#›</a:t>
            </a:fld>
            <a:endParaRPr lang="en-IN"/>
          </a:p>
        </p:txBody>
      </p:sp>
    </p:spTree>
    <p:extLst>
      <p:ext uri="{BB962C8B-B14F-4D97-AF65-F5344CB8AC3E}">
        <p14:creationId xmlns:p14="http://schemas.microsoft.com/office/powerpoint/2010/main" val="1584316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014529-ED2D-43B8-A6EA-D43E30949ECF}" type="datetimeFigureOut">
              <a:rPr lang="en-IN" smtClean="0"/>
              <a:t>05-01-2021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378DFD7-22E1-467C-9863-37F8BA4396FB}" type="slidenum">
              <a:rPr lang="en-IN" smtClean="0"/>
              <a:t>‹#›</a:t>
            </a:fld>
            <a:endParaRPr lang="en-IN"/>
          </a:p>
        </p:txBody>
      </p:sp>
    </p:spTree>
    <p:extLst>
      <p:ext uri="{BB962C8B-B14F-4D97-AF65-F5344CB8AC3E}">
        <p14:creationId xmlns:p14="http://schemas.microsoft.com/office/powerpoint/2010/main" val="2609673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014529-ED2D-43B8-A6EA-D43E30949ECF}" type="datetimeFigureOut">
              <a:rPr lang="en-IN" smtClean="0"/>
              <a:t>05-01-2021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378DFD7-22E1-467C-9863-37F8BA4396FB}" type="slidenum">
              <a:rPr lang="en-IN" smtClean="0"/>
              <a:t>‹#›</a:t>
            </a:fld>
            <a:endParaRPr lang="en-IN"/>
          </a:p>
        </p:txBody>
      </p:sp>
    </p:spTree>
    <p:extLst>
      <p:ext uri="{BB962C8B-B14F-4D97-AF65-F5344CB8AC3E}">
        <p14:creationId xmlns:p14="http://schemas.microsoft.com/office/powerpoint/2010/main" val="3038549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014529-ED2D-43B8-A6EA-D43E30949ECF}" type="datetimeFigureOut">
              <a:rPr lang="en-IN" smtClean="0"/>
              <a:t>05-01-2021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378DFD7-22E1-467C-9863-37F8BA4396FB}" type="slidenum">
              <a:rPr lang="en-IN" smtClean="0"/>
              <a:t>‹#›</a:t>
            </a:fld>
            <a:endParaRPr lang="en-IN"/>
          </a:p>
        </p:txBody>
      </p:sp>
    </p:spTree>
    <p:extLst>
      <p:ext uri="{BB962C8B-B14F-4D97-AF65-F5344CB8AC3E}">
        <p14:creationId xmlns:p14="http://schemas.microsoft.com/office/powerpoint/2010/main" val="624901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014529-ED2D-43B8-A6EA-D43E30949ECF}" type="datetimeFigureOut">
              <a:rPr lang="en-IN" smtClean="0"/>
              <a:t>05-01-2021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378DFD7-22E1-467C-9863-37F8BA4396FB}" type="slidenum">
              <a:rPr lang="en-IN" smtClean="0"/>
              <a:t>‹#›</a:t>
            </a:fld>
            <a:endParaRPr lang="en-IN"/>
          </a:p>
        </p:txBody>
      </p:sp>
    </p:spTree>
    <p:extLst>
      <p:ext uri="{BB962C8B-B14F-4D97-AF65-F5344CB8AC3E}">
        <p14:creationId xmlns:p14="http://schemas.microsoft.com/office/powerpoint/2010/main" val="3730750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014529-ED2D-43B8-A6EA-D43E30949ECF}" type="datetimeFigureOut">
              <a:rPr lang="en-IN" smtClean="0"/>
              <a:t>05-01-2021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5378DFD7-22E1-467C-9863-37F8BA4396FB}" type="slidenum">
              <a:rPr lang="en-IN" smtClean="0"/>
              <a:t>‹#›</a:t>
            </a:fld>
            <a:endParaRPr lang="en-IN"/>
          </a:p>
        </p:txBody>
      </p:sp>
    </p:spTree>
    <p:extLst>
      <p:ext uri="{BB962C8B-B14F-4D97-AF65-F5344CB8AC3E}">
        <p14:creationId xmlns:p14="http://schemas.microsoft.com/office/powerpoint/2010/main" val="4214972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014529-ED2D-43B8-A6EA-D43E30949ECF}" type="datetimeFigureOut">
              <a:rPr lang="en-IN" smtClean="0"/>
              <a:t>05-01-2021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5378DFD7-22E1-467C-9863-37F8BA4396FB}" type="slidenum">
              <a:rPr lang="en-IN" smtClean="0"/>
              <a:t>‹#›</a:t>
            </a:fld>
            <a:endParaRPr lang="en-IN"/>
          </a:p>
        </p:txBody>
      </p:sp>
    </p:spTree>
    <p:extLst>
      <p:ext uri="{BB962C8B-B14F-4D97-AF65-F5344CB8AC3E}">
        <p14:creationId xmlns:p14="http://schemas.microsoft.com/office/powerpoint/2010/main" val="455462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014529-ED2D-43B8-A6EA-D43E30949ECF}" type="datetimeFigureOut">
              <a:rPr lang="en-IN" smtClean="0"/>
              <a:t>05-01-2021</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5378DFD7-22E1-467C-9863-37F8BA4396FB}" type="slidenum">
              <a:rPr lang="en-IN" smtClean="0"/>
              <a:t>‹#›</a:t>
            </a:fld>
            <a:endParaRPr lang="en-IN"/>
          </a:p>
        </p:txBody>
      </p:sp>
    </p:spTree>
    <p:extLst>
      <p:ext uri="{BB962C8B-B14F-4D97-AF65-F5344CB8AC3E}">
        <p14:creationId xmlns:p14="http://schemas.microsoft.com/office/powerpoint/2010/main" val="3208603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014529-ED2D-43B8-A6EA-D43E30949ECF}" type="datetimeFigureOut">
              <a:rPr lang="en-IN" smtClean="0"/>
              <a:t>05-01-2021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378DFD7-22E1-467C-9863-37F8BA4396FB}" type="slidenum">
              <a:rPr lang="en-IN" smtClean="0"/>
              <a:t>‹#›</a:t>
            </a:fld>
            <a:endParaRPr lang="en-IN"/>
          </a:p>
        </p:txBody>
      </p:sp>
    </p:spTree>
    <p:extLst>
      <p:ext uri="{BB962C8B-B14F-4D97-AF65-F5344CB8AC3E}">
        <p14:creationId xmlns:p14="http://schemas.microsoft.com/office/powerpoint/2010/main" val="1271318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014529-ED2D-43B8-A6EA-D43E30949ECF}" type="datetimeFigureOut">
              <a:rPr lang="en-IN" smtClean="0"/>
              <a:t>05-01-2021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378DFD7-22E1-467C-9863-37F8BA4396FB}" type="slidenum">
              <a:rPr lang="en-IN" smtClean="0"/>
              <a:t>‹#›</a:t>
            </a:fld>
            <a:endParaRPr lang="en-IN"/>
          </a:p>
        </p:txBody>
      </p:sp>
    </p:spTree>
    <p:extLst>
      <p:ext uri="{BB962C8B-B14F-4D97-AF65-F5344CB8AC3E}">
        <p14:creationId xmlns:p14="http://schemas.microsoft.com/office/powerpoint/2010/main" val="1067430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014529-ED2D-43B8-A6EA-D43E30949ECF}" type="datetimeFigureOut">
              <a:rPr lang="en-IN" smtClean="0"/>
              <a:t>05-01-2021</a:t>
            </a:fld>
            <a:endParaRPr lang="en-IN"/>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78DFD7-22E1-467C-9863-37F8BA4396FB}" type="slidenum">
              <a:rPr lang="en-IN" smtClean="0"/>
              <a:t>‹#›</a:t>
            </a:fld>
            <a:endParaRPr lang="en-IN"/>
          </a:p>
        </p:txBody>
      </p:sp>
    </p:spTree>
    <p:extLst>
      <p:ext uri="{BB962C8B-B14F-4D97-AF65-F5344CB8AC3E}">
        <p14:creationId xmlns:p14="http://schemas.microsoft.com/office/powerpoint/2010/main" val="16669814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tm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microsoft.com/office/2007/relationships/hdphoto" Target="../media/hdphoto84.wdp"/><Relationship Id="rId2" Type="http://schemas.openxmlformats.org/officeDocument/2006/relationships/image" Target="../media/image216.png"/><Relationship Id="rId1" Type="http://schemas.openxmlformats.org/officeDocument/2006/relationships/slideLayout" Target="../slideLayouts/slideLayout7.xml"/><Relationship Id="rId5" Type="http://schemas.microsoft.com/office/2007/relationships/hdphoto" Target="../media/hdphoto85.wdp"/><Relationship Id="rId4" Type="http://schemas.openxmlformats.org/officeDocument/2006/relationships/image" Target="../media/image217.png"/></Relationships>
</file>

<file path=ppt/slides/_rels/slide101.xml.rels><?xml version="1.0" encoding="UTF-8" standalone="yes"?>
<Relationships xmlns="http://schemas.openxmlformats.org/package/2006/relationships"><Relationship Id="rId3" Type="http://schemas.microsoft.com/office/2007/relationships/hdphoto" Target="../media/hdphoto86.wdp"/><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8" Type="http://schemas.openxmlformats.org/officeDocument/2006/relationships/image" Target="../media/image222.png"/><Relationship Id="rId3" Type="http://schemas.microsoft.com/office/2007/relationships/hdphoto" Target="../media/hdphoto87.wdp"/><Relationship Id="rId7" Type="http://schemas.microsoft.com/office/2007/relationships/hdphoto" Target="../media/hdphoto89.wdp"/><Relationship Id="rId2" Type="http://schemas.openxmlformats.org/officeDocument/2006/relationships/image" Target="../media/image219.png"/><Relationship Id="rId1" Type="http://schemas.openxmlformats.org/officeDocument/2006/relationships/slideLayout" Target="../slideLayouts/slideLayout7.xml"/><Relationship Id="rId6" Type="http://schemas.openxmlformats.org/officeDocument/2006/relationships/image" Target="../media/image221.png"/><Relationship Id="rId5" Type="http://schemas.microsoft.com/office/2007/relationships/hdphoto" Target="../media/hdphoto88.wdp"/><Relationship Id="rId4" Type="http://schemas.openxmlformats.org/officeDocument/2006/relationships/image" Target="../media/image220.png"/><Relationship Id="rId9" Type="http://schemas.microsoft.com/office/2007/relationships/hdphoto" Target="../media/hdphoto90.wdp"/></Relationships>
</file>

<file path=ppt/slides/_rels/slide10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7.xml"/><Relationship Id="rId4" Type="http://schemas.openxmlformats.org/officeDocument/2006/relationships/image" Target="../media/image227.png"/></Relationships>
</file>

<file path=ppt/slides/_rels/slide105.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tmp"/><Relationship Id="rId1" Type="http://schemas.openxmlformats.org/officeDocument/2006/relationships/slideLayout" Target="../slideLayouts/slideLayout7.xml"/><Relationship Id="rId4" Type="http://schemas.microsoft.com/office/2007/relationships/hdphoto" Target="../media/hdphoto91.wdp"/></Relationships>
</file>

<file path=ppt/slides/_rels/slide106.xml.rels><?xml version="1.0" encoding="UTF-8" standalone="yes"?>
<Relationships xmlns="http://schemas.openxmlformats.org/package/2006/relationships"><Relationship Id="rId3" Type="http://schemas.microsoft.com/office/2007/relationships/hdphoto" Target="../media/hdphoto92.wdp"/><Relationship Id="rId2" Type="http://schemas.openxmlformats.org/officeDocument/2006/relationships/image" Target="../media/image230.png"/><Relationship Id="rId1" Type="http://schemas.openxmlformats.org/officeDocument/2006/relationships/slideLayout" Target="../slideLayouts/slideLayout7.xml"/><Relationship Id="rId6" Type="http://schemas.openxmlformats.org/officeDocument/2006/relationships/image" Target="../media/image232.tmp"/><Relationship Id="rId5" Type="http://schemas.microsoft.com/office/2007/relationships/hdphoto" Target="../media/hdphoto93.wdp"/><Relationship Id="rId4" Type="http://schemas.openxmlformats.org/officeDocument/2006/relationships/image" Target="../media/image231.png"/></Relationships>
</file>

<file path=ppt/slides/_rels/slide107.xml.rels><?xml version="1.0" encoding="UTF-8" standalone="yes"?>
<Relationships xmlns="http://schemas.openxmlformats.org/package/2006/relationships"><Relationship Id="rId3" Type="http://schemas.openxmlformats.org/officeDocument/2006/relationships/image" Target="../media/image234.png"/><Relationship Id="rId7" Type="http://schemas.openxmlformats.org/officeDocument/2006/relationships/image" Target="../media/image237.png"/><Relationship Id="rId2" Type="http://schemas.openxmlformats.org/officeDocument/2006/relationships/image" Target="../media/image23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36.png"/><Relationship Id="rId4" Type="http://schemas.openxmlformats.org/officeDocument/2006/relationships/image" Target="../media/image23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microsoft.com/office/2007/relationships/hdphoto" Target="../media/hdphoto94.wdp"/><Relationship Id="rId2" Type="http://schemas.openxmlformats.org/officeDocument/2006/relationships/image" Target="../media/image2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3" Type="http://schemas.microsoft.com/office/2007/relationships/hdphoto" Target="../media/hdphoto95.wdp"/><Relationship Id="rId2" Type="http://schemas.openxmlformats.org/officeDocument/2006/relationships/image" Target="../media/image239.png"/><Relationship Id="rId1" Type="http://schemas.openxmlformats.org/officeDocument/2006/relationships/slideLayout" Target="../slideLayouts/slideLayout7.xml"/><Relationship Id="rId5" Type="http://schemas.microsoft.com/office/2007/relationships/hdphoto" Target="../media/hdphoto96.wdp"/><Relationship Id="rId4" Type="http://schemas.openxmlformats.org/officeDocument/2006/relationships/image" Target="../media/image240.png"/></Relationships>
</file>

<file path=ppt/slides/_rels/slide111.xml.rels><?xml version="1.0" encoding="UTF-8" standalone="yes"?>
<Relationships xmlns="http://schemas.openxmlformats.org/package/2006/relationships"><Relationship Id="rId3" Type="http://schemas.microsoft.com/office/2007/relationships/hdphoto" Target="../media/hdphoto97.wdp"/><Relationship Id="rId2" Type="http://schemas.openxmlformats.org/officeDocument/2006/relationships/image" Target="../media/image241.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microsoft.com/office/2007/relationships/hdphoto" Target="../media/hdphoto98.wdp"/><Relationship Id="rId2" Type="http://schemas.openxmlformats.org/officeDocument/2006/relationships/image" Target="../media/image242.png"/><Relationship Id="rId1" Type="http://schemas.openxmlformats.org/officeDocument/2006/relationships/slideLayout" Target="../slideLayouts/slideLayout7.xml"/><Relationship Id="rId5" Type="http://schemas.microsoft.com/office/2007/relationships/hdphoto" Target="../media/hdphoto99.wdp"/><Relationship Id="rId4" Type="http://schemas.openxmlformats.org/officeDocument/2006/relationships/image" Target="../media/image243.png"/></Relationships>
</file>

<file path=ppt/slides/_rels/slide113.xml.rels><?xml version="1.0" encoding="UTF-8" standalone="yes"?>
<Relationships xmlns="http://schemas.openxmlformats.org/package/2006/relationships"><Relationship Id="rId3" Type="http://schemas.microsoft.com/office/2007/relationships/hdphoto" Target="../media/hdphoto100.wdp"/><Relationship Id="rId2" Type="http://schemas.openxmlformats.org/officeDocument/2006/relationships/image" Target="../media/image244.png"/><Relationship Id="rId1" Type="http://schemas.openxmlformats.org/officeDocument/2006/relationships/slideLayout" Target="../slideLayouts/slideLayout7.xml"/><Relationship Id="rId5" Type="http://schemas.microsoft.com/office/2007/relationships/hdphoto" Target="../media/hdphoto101.wdp"/><Relationship Id="rId4" Type="http://schemas.openxmlformats.org/officeDocument/2006/relationships/image" Target="../media/image245.png"/></Relationships>
</file>

<file path=ppt/slides/_rels/slide114.xml.rels><?xml version="1.0" encoding="UTF-8" standalone="yes"?>
<Relationships xmlns="http://schemas.openxmlformats.org/package/2006/relationships"><Relationship Id="rId3" Type="http://schemas.microsoft.com/office/2007/relationships/hdphoto" Target="../media/hdphoto102.wdp"/><Relationship Id="rId2" Type="http://schemas.openxmlformats.org/officeDocument/2006/relationships/image" Target="../media/image246.png"/><Relationship Id="rId1" Type="http://schemas.openxmlformats.org/officeDocument/2006/relationships/slideLayout" Target="../slideLayouts/slideLayout7.xml"/><Relationship Id="rId5" Type="http://schemas.microsoft.com/office/2007/relationships/hdphoto" Target="../media/hdphoto103.wdp"/><Relationship Id="rId4" Type="http://schemas.openxmlformats.org/officeDocument/2006/relationships/image" Target="../media/image247.png"/></Relationships>
</file>

<file path=ppt/slides/_rels/slide115.xml.rels><?xml version="1.0" encoding="UTF-8" standalone="yes"?>
<Relationships xmlns="http://schemas.openxmlformats.org/package/2006/relationships"><Relationship Id="rId3" Type="http://schemas.microsoft.com/office/2007/relationships/hdphoto" Target="../media/hdphoto104.wdp"/><Relationship Id="rId2" Type="http://schemas.openxmlformats.org/officeDocument/2006/relationships/image" Target="../media/image248.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249.tmp"/><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microsoft.com/office/2007/relationships/hdphoto" Target="../media/hdphoto105.wdp"/><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microsoft.com/office/2007/relationships/hdphoto" Target="../media/hdphoto106.wdp"/><Relationship Id="rId2" Type="http://schemas.openxmlformats.org/officeDocument/2006/relationships/image" Target="../media/image251.png"/><Relationship Id="rId1" Type="http://schemas.openxmlformats.org/officeDocument/2006/relationships/slideLayout" Target="../slideLayouts/slideLayout7.xml"/><Relationship Id="rId4" Type="http://schemas.openxmlformats.org/officeDocument/2006/relationships/image" Target="../media/image252.png"/></Relationships>
</file>

<file path=ppt/slides/_rels/slide119.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22.tmp"/><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20.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255.tmp"/><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257.tmp"/><Relationship Id="rId2" Type="http://schemas.openxmlformats.org/officeDocument/2006/relationships/image" Target="../media/image256.tmp"/><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258.tmp"/><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261.tmp"/><Relationship Id="rId2" Type="http://schemas.openxmlformats.org/officeDocument/2006/relationships/image" Target="../media/image260.tmp"/><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microsoft.com/office/2007/relationships/hdphoto" Target="../media/hdphoto107.wdp"/><Relationship Id="rId2" Type="http://schemas.openxmlformats.org/officeDocument/2006/relationships/image" Target="../media/image262.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8" Type="http://schemas.openxmlformats.org/officeDocument/2006/relationships/image" Target="../media/image266.png"/><Relationship Id="rId3" Type="http://schemas.microsoft.com/office/2007/relationships/hdphoto" Target="../media/hdphoto108.wdp"/><Relationship Id="rId7" Type="http://schemas.microsoft.com/office/2007/relationships/hdphoto" Target="../media/hdphoto110.wdp"/><Relationship Id="rId2" Type="http://schemas.openxmlformats.org/officeDocument/2006/relationships/image" Target="../media/image263.png"/><Relationship Id="rId1" Type="http://schemas.openxmlformats.org/officeDocument/2006/relationships/slideLayout" Target="../slideLayouts/slideLayout7.xml"/><Relationship Id="rId6" Type="http://schemas.openxmlformats.org/officeDocument/2006/relationships/image" Target="../media/image265.png"/><Relationship Id="rId5" Type="http://schemas.microsoft.com/office/2007/relationships/hdphoto" Target="../media/hdphoto109.wdp"/><Relationship Id="rId4" Type="http://schemas.openxmlformats.org/officeDocument/2006/relationships/image" Target="../media/image264.png"/><Relationship Id="rId9" Type="http://schemas.microsoft.com/office/2007/relationships/hdphoto" Target="../media/hdphoto111.wdp"/></Relationships>
</file>

<file path=ppt/slides/_rels/slide129.xml.rels><?xml version="1.0" encoding="UTF-8" standalone="yes"?>
<Relationships xmlns="http://schemas.openxmlformats.org/package/2006/relationships"><Relationship Id="rId3" Type="http://schemas.microsoft.com/office/2007/relationships/hdphoto" Target="../media/hdphoto112.wdp"/><Relationship Id="rId2" Type="http://schemas.openxmlformats.org/officeDocument/2006/relationships/image" Target="../media/image26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tmp"/><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0.xml.rels><?xml version="1.0" encoding="UTF-8" standalone="yes"?>
<Relationships xmlns="http://schemas.openxmlformats.org/package/2006/relationships"><Relationship Id="rId3" Type="http://schemas.microsoft.com/office/2007/relationships/hdphoto" Target="../media/hdphoto113.wdp"/><Relationship Id="rId2" Type="http://schemas.openxmlformats.org/officeDocument/2006/relationships/image" Target="../media/image268.png"/><Relationship Id="rId1" Type="http://schemas.openxmlformats.org/officeDocument/2006/relationships/slideLayout" Target="../slideLayouts/slideLayout7.xml"/><Relationship Id="rId5" Type="http://schemas.microsoft.com/office/2007/relationships/hdphoto" Target="../media/hdphoto114.wdp"/><Relationship Id="rId4" Type="http://schemas.openxmlformats.org/officeDocument/2006/relationships/image" Target="../media/image269.png"/></Relationships>
</file>

<file path=ppt/slides/_rels/slide131.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7.xml"/><Relationship Id="rId5" Type="http://schemas.openxmlformats.org/officeDocument/2006/relationships/image" Target="../media/image273.png"/><Relationship Id="rId4" Type="http://schemas.openxmlformats.org/officeDocument/2006/relationships/image" Target="../media/image272.png"/></Relationships>
</file>

<file path=ppt/slides/_rels/slide132.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png"/><Relationship Id="rId1" Type="http://schemas.openxmlformats.org/officeDocument/2006/relationships/slideLayout" Target="../slideLayouts/slideLayout7.xml"/><Relationship Id="rId4" Type="http://schemas.openxmlformats.org/officeDocument/2006/relationships/image" Target="../media/image276.png"/></Relationships>
</file>

<file path=ppt/slides/_rels/slide133.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7.xml"/><Relationship Id="rId6" Type="http://schemas.openxmlformats.org/officeDocument/2006/relationships/image" Target="../media/image281.png"/><Relationship Id="rId5" Type="http://schemas.openxmlformats.org/officeDocument/2006/relationships/image" Target="../media/image280.png"/><Relationship Id="rId4" Type="http://schemas.openxmlformats.org/officeDocument/2006/relationships/image" Target="../media/image279.png"/></Relationships>
</file>

<file path=ppt/slides/_rels/slide134.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7.xml"/><Relationship Id="rId4" Type="http://schemas.openxmlformats.org/officeDocument/2006/relationships/image" Target="../media/image284.png"/></Relationships>
</file>

<file path=ppt/slides/_rels/slide135.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png"/><Relationship Id="rId1" Type="http://schemas.openxmlformats.org/officeDocument/2006/relationships/slideLayout" Target="../slideLayouts/slideLayout7.xml"/><Relationship Id="rId5" Type="http://schemas.openxmlformats.org/officeDocument/2006/relationships/image" Target="../media/image288.png"/><Relationship Id="rId4" Type="http://schemas.openxmlformats.org/officeDocument/2006/relationships/image" Target="../media/image287.png"/></Relationships>
</file>

<file path=ppt/slides/_rels/slide136.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image" Target="../media/image29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image" Target="../media/image31.tmp"/><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tmp"/><Relationship Id="rId5" Type="http://schemas.microsoft.com/office/2007/relationships/hdphoto" Target="../media/hdphoto5.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tmp"/></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image" Target="../media/image51.tmp"/><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image" Target="../media/image55.tmp"/><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image" Target="../media/image58.tmp"/><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tmp"/><Relationship Id="rId1" Type="http://schemas.openxmlformats.org/officeDocument/2006/relationships/slideLayout" Target="../slideLayouts/slideLayout7.xml"/><Relationship Id="rId4" Type="http://schemas.microsoft.com/office/2007/relationships/hdphoto" Target="../media/hdphoto8.wdp"/></Relationships>
</file>

<file path=ppt/slides/_rels/slide2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image" Target="../media/image63.tmp"/><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8" Type="http://schemas.openxmlformats.org/officeDocument/2006/relationships/image" Target="../media/image73.tmp"/><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2.png"/><Relationship Id="rId5" Type="http://schemas.microsoft.com/office/2007/relationships/hdphoto" Target="../media/hdphoto13.wdp"/><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79.png"/><Relationship Id="rId1" Type="http://schemas.openxmlformats.org/officeDocument/2006/relationships/slideLayout" Target="../slideLayouts/slideLayout7.xml"/><Relationship Id="rId5" Type="http://schemas.microsoft.com/office/2007/relationships/hdphoto" Target="../media/hdphoto17.wdp"/><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87.tmp"/><Relationship Id="rId4" Type="http://schemas.openxmlformats.org/officeDocument/2006/relationships/image" Target="../media/image86.gif"/></Relationships>
</file>

<file path=ppt/slides/_rels/slide42.xml.rels><?xml version="1.0" encoding="UTF-8" standalone="yes"?>
<Relationships xmlns="http://schemas.openxmlformats.org/package/2006/relationships"><Relationship Id="rId3" Type="http://schemas.microsoft.com/office/2007/relationships/hdphoto" Target="../media/hdphoto19.wdp"/><Relationship Id="rId7" Type="http://schemas.openxmlformats.org/officeDocument/2006/relationships/image" Target="../media/image91.tmp"/><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0.png"/><Relationship Id="rId5" Type="http://schemas.microsoft.com/office/2007/relationships/hdphoto" Target="../media/hdphoto20.wdp"/><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tmp"/><Relationship Id="rId1" Type="http://schemas.openxmlformats.org/officeDocument/2006/relationships/slideLayout" Target="../slideLayouts/slideLayout7.xml"/><Relationship Id="rId4" Type="http://schemas.microsoft.com/office/2007/relationships/hdphoto" Target="../media/hdphoto23.wdp"/></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tmp"/><Relationship Id="rId1" Type="http://schemas.openxmlformats.org/officeDocument/2006/relationships/slideLayout" Target="../slideLayouts/slideLayout7.xml"/><Relationship Id="rId5" Type="http://schemas.openxmlformats.org/officeDocument/2006/relationships/image" Target="../media/image104.tmp"/><Relationship Id="rId4" Type="http://schemas.openxmlformats.org/officeDocument/2006/relationships/image" Target="../media/image103.png"/></Relationships>
</file>

<file path=ppt/slides/_rels/slide48.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49.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07.png"/><Relationship Id="rId1" Type="http://schemas.openxmlformats.org/officeDocument/2006/relationships/slideLayout" Target="../slideLayouts/slideLayout7.xml"/><Relationship Id="rId6" Type="http://schemas.microsoft.com/office/2007/relationships/hdphoto" Target="../media/hdphoto26.wdp"/><Relationship Id="rId5" Type="http://schemas.openxmlformats.org/officeDocument/2006/relationships/image" Target="../media/image109.png"/><Relationship Id="rId4" Type="http://schemas.openxmlformats.org/officeDocument/2006/relationships/image" Target="../media/image108.tmp"/></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tmp"/><Relationship Id="rId1" Type="http://schemas.openxmlformats.org/officeDocument/2006/relationships/slideLayout" Target="../slideLayouts/slideLayout7.xml"/><Relationship Id="rId4" Type="http://schemas.microsoft.com/office/2007/relationships/hdphoto" Target="../media/hdphoto27.wdp"/></Relationships>
</file>

<file path=ppt/slides/_rels/slide51.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14.tmp"/><Relationship Id="rId4" Type="http://schemas.openxmlformats.org/officeDocument/2006/relationships/image" Target="../media/image113.tmp"/></Relationships>
</file>

<file path=ppt/slides/_rels/slide5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29.wdp"/><Relationship Id="rId7" Type="http://schemas.microsoft.com/office/2007/relationships/hdphoto" Target="../media/hdphoto31.wdp"/><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1.png"/><Relationship Id="rId5" Type="http://schemas.microsoft.com/office/2007/relationships/hdphoto" Target="../media/hdphoto30.wdp"/><Relationship Id="rId4" Type="http://schemas.openxmlformats.org/officeDocument/2006/relationships/image" Target="../media/image120.png"/></Relationships>
</file>

<file path=ppt/slides/_rels/slide55.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56.xml.rels><?xml version="1.0" encoding="UTF-8" standalone="yes"?>
<Relationships xmlns="http://schemas.openxmlformats.org/package/2006/relationships"><Relationship Id="rId3" Type="http://schemas.microsoft.com/office/2007/relationships/hdphoto" Target="../media/hdphoto33.wdp"/><Relationship Id="rId7" Type="http://schemas.microsoft.com/office/2007/relationships/hdphoto" Target="../media/hdphoto35.wdp"/><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128.png"/><Relationship Id="rId5" Type="http://schemas.microsoft.com/office/2007/relationships/hdphoto" Target="../media/hdphoto34.wdp"/><Relationship Id="rId4" Type="http://schemas.openxmlformats.org/officeDocument/2006/relationships/image" Target="../media/image127.png"/></Relationships>
</file>

<file path=ppt/slides/_rels/slide57.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tmp"/><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9.tmp"/><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microsoft.com/office/2007/relationships/hdphoto" Target="../media/hdphoto39.wdp"/><Relationship Id="rId3" Type="http://schemas.openxmlformats.org/officeDocument/2006/relationships/image" Target="../media/image135.png"/><Relationship Id="rId7" Type="http://schemas.openxmlformats.org/officeDocument/2006/relationships/image" Target="../media/image137.png"/><Relationship Id="rId2" Type="http://schemas.openxmlformats.org/officeDocument/2006/relationships/image" Target="../media/image134.tmp"/><Relationship Id="rId1" Type="http://schemas.openxmlformats.org/officeDocument/2006/relationships/slideLayout" Target="../slideLayouts/slideLayout7.xml"/><Relationship Id="rId6" Type="http://schemas.microsoft.com/office/2007/relationships/hdphoto" Target="../media/hdphoto38.wdp"/><Relationship Id="rId5" Type="http://schemas.openxmlformats.org/officeDocument/2006/relationships/image" Target="../media/image136.png"/><Relationship Id="rId4" Type="http://schemas.microsoft.com/office/2007/relationships/hdphoto" Target="../media/hdphoto37.wdp"/></Relationships>
</file>

<file path=ppt/slides/_rels/slide6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 Id="rId6" Type="http://schemas.microsoft.com/office/2007/relationships/hdphoto" Target="../media/hdphoto41.wdp"/><Relationship Id="rId5" Type="http://schemas.openxmlformats.org/officeDocument/2006/relationships/image" Target="../media/image140.png"/><Relationship Id="rId4" Type="http://schemas.microsoft.com/office/2007/relationships/hdphoto" Target="../media/hdphoto40.wdp"/></Relationships>
</file>

<file path=ppt/slides/_rels/slide62.xml.rels><?xml version="1.0" encoding="UTF-8" standalone="yes"?>
<Relationships xmlns="http://schemas.openxmlformats.org/package/2006/relationships"><Relationship Id="rId2" Type="http://schemas.openxmlformats.org/officeDocument/2006/relationships/image" Target="../media/image141.tmp"/><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tmp"/><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6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7.xml"/><Relationship Id="rId5" Type="http://schemas.microsoft.com/office/2007/relationships/hdphoto" Target="../media/hdphoto45.wdp"/><Relationship Id="rId4" Type="http://schemas.openxmlformats.org/officeDocument/2006/relationships/image" Target="../media/image156.png"/></Relationships>
</file>

<file path=ppt/slides/_rels/slide72.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157.png"/><Relationship Id="rId1" Type="http://schemas.openxmlformats.org/officeDocument/2006/relationships/slideLayout" Target="../slideLayouts/slideLayout7.xml"/><Relationship Id="rId5" Type="http://schemas.microsoft.com/office/2007/relationships/hdphoto" Target="../media/hdphoto47.wdp"/><Relationship Id="rId4" Type="http://schemas.openxmlformats.org/officeDocument/2006/relationships/image" Target="../media/image158.png"/></Relationships>
</file>

<file path=ppt/slides/_rels/slide73.xml.rels><?xml version="1.0" encoding="UTF-8" standalone="yes"?>
<Relationships xmlns="http://schemas.openxmlformats.org/package/2006/relationships"><Relationship Id="rId3" Type="http://schemas.microsoft.com/office/2007/relationships/hdphoto" Target="../media/hdphoto48.wdp"/><Relationship Id="rId7" Type="http://schemas.microsoft.com/office/2007/relationships/hdphoto" Target="../media/hdphoto50.wdp"/><Relationship Id="rId2"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161.png"/><Relationship Id="rId5" Type="http://schemas.microsoft.com/office/2007/relationships/hdphoto" Target="../media/hdphoto49.wdp"/><Relationship Id="rId4" Type="http://schemas.openxmlformats.org/officeDocument/2006/relationships/image" Target="../media/image160.png"/></Relationships>
</file>

<file path=ppt/slides/_rels/slide74.xml.rels><?xml version="1.0" encoding="UTF-8" standalone="yes"?>
<Relationships xmlns="http://schemas.openxmlformats.org/package/2006/relationships"><Relationship Id="rId3" Type="http://schemas.microsoft.com/office/2007/relationships/hdphoto" Target="../media/hdphoto51.wdp"/><Relationship Id="rId2" Type="http://schemas.openxmlformats.org/officeDocument/2006/relationships/image" Target="../media/image162.png"/><Relationship Id="rId1" Type="http://schemas.openxmlformats.org/officeDocument/2006/relationships/slideLayout" Target="../slideLayouts/slideLayout7.xml"/><Relationship Id="rId5" Type="http://schemas.microsoft.com/office/2007/relationships/hdphoto" Target="../media/hdphoto52.wdp"/><Relationship Id="rId4" Type="http://schemas.openxmlformats.org/officeDocument/2006/relationships/image" Target="../media/image163.png"/></Relationships>
</file>

<file path=ppt/slides/_rels/slide75.xml.rels><?xml version="1.0" encoding="UTF-8" standalone="yes"?>
<Relationships xmlns="http://schemas.openxmlformats.org/package/2006/relationships"><Relationship Id="rId3" Type="http://schemas.microsoft.com/office/2007/relationships/hdphoto" Target="../media/hdphoto53.wdp"/><Relationship Id="rId2"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167.tmp"/><Relationship Id="rId5" Type="http://schemas.openxmlformats.org/officeDocument/2006/relationships/image" Target="../media/image166.tmp"/><Relationship Id="rId4" Type="http://schemas.openxmlformats.org/officeDocument/2006/relationships/image" Target="../media/image165.tmp"/></Relationships>
</file>

<file path=ppt/slides/_rels/slide76.xml.rels><?xml version="1.0" encoding="UTF-8" standalone="yes"?>
<Relationships xmlns="http://schemas.openxmlformats.org/package/2006/relationships"><Relationship Id="rId3" Type="http://schemas.microsoft.com/office/2007/relationships/hdphoto" Target="../media/hdphoto54.wdp"/><Relationship Id="rId7" Type="http://schemas.microsoft.com/office/2007/relationships/hdphoto" Target="../media/hdphoto56.wdp"/><Relationship Id="rId2" Type="http://schemas.openxmlformats.org/officeDocument/2006/relationships/image" Target="../media/image168.png"/><Relationship Id="rId1" Type="http://schemas.openxmlformats.org/officeDocument/2006/relationships/slideLayout" Target="../slideLayouts/slideLayout7.xml"/><Relationship Id="rId6" Type="http://schemas.openxmlformats.org/officeDocument/2006/relationships/image" Target="../media/image170.png"/><Relationship Id="rId5" Type="http://schemas.microsoft.com/office/2007/relationships/hdphoto" Target="../media/hdphoto55.wdp"/><Relationship Id="rId4" Type="http://schemas.openxmlformats.org/officeDocument/2006/relationships/image" Target="../media/image169.png"/></Relationships>
</file>

<file path=ppt/slides/_rels/slide7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microsoft.com/office/2007/relationships/hdphoto" Target="../media/hdphoto57.wdp"/><Relationship Id="rId2" Type="http://schemas.openxmlformats.org/officeDocument/2006/relationships/image" Target="../media/image174.png"/><Relationship Id="rId1" Type="http://schemas.openxmlformats.org/officeDocument/2006/relationships/slideLayout" Target="../slideLayouts/slideLayout7.xml"/><Relationship Id="rId5" Type="http://schemas.microsoft.com/office/2007/relationships/hdphoto" Target="../media/hdphoto58.wdp"/><Relationship Id="rId4" Type="http://schemas.openxmlformats.org/officeDocument/2006/relationships/image" Target="../media/image175.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microsoft.com/office/2007/relationships/hdphoto" Target="../media/hdphoto59.wdp"/><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microsoft.com/office/2007/relationships/hdphoto" Target="../media/hdphoto60.wdp"/><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microsoft.com/office/2007/relationships/hdphoto" Target="../media/hdphoto61.wdp"/><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microsoft.com/office/2007/relationships/hdphoto" Target="../media/hdphoto62.wdp"/><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microsoft.com/office/2007/relationships/hdphoto" Target="../media/hdphoto63.wdp"/><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microsoft.com/office/2007/relationships/hdphoto" Target="../media/hdphoto64.wdp"/><Relationship Id="rId2" Type="http://schemas.openxmlformats.org/officeDocument/2006/relationships/image" Target="../media/image182.png"/><Relationship Id="rId1" Type="http://schemas.openxmlformats.org/officeDocument/2006/relationships/slideLayout" Target="../slideLayouts/slideLayout7.xml"/><Relationship Id="rId4" Type="http://schemas.openxmlformats.org/officeDocument/2006/relationships/image" Target="../media/image183.png"/></Relationships>
</file>

<file path=ppt/slides/_rels/slide87.xml.rels><?xml version="1.0" encoding="UTF-8" standalone="yes"?>
<Relationships xmlns="http://schemas.openxmlformats.org/package/2006/relationships"><Relationship Id="rId8" Type="http://schemas.microsoft.com/office/2007/relationships/hdphoto" Target="../media/hdphoto67.wdp"/><Relationship Id="rId3" Type="http://schemas.openxmlformats.org/officeDocument/2006/relationships/image" Target="../media/image185.png"/><Relationship Id="rId7" Type="http://schemas.openxmlformats.org/officeDocument/2006/relationships/image" Target="../media/image187.png"/><Relationship Id="rId2" Type="http://schemas.openxmlformats.org/officeDocument/2006/relationships/image" Target="../media/image184.tmp"/><Relationship Id="rId1" Type="http://schemas.openxmlformats.org/officeDocument/2006/relationships/slideLayout" Target="../slideLayouts/slideLayout7.xml"/><Relationship Id="rId6" Type="http://schemas.microsoft.com/office/2007/relationships/hdphoto" Target="../media/hdphoto66.wdp"/><Relationship Id="rId5" Type="http://schemas.openxmlformats.org/officeDocument/2006/relationships/image" Target="../media/image186.png"/><Relationship Id="rId4" Type="http://schemas.microsoft.com/office/2007/relationships/hdphoto" Target="../media/hdphoto65.wdp"/></Relationships>
</file>

<file path=ppt/slides/_rels/slide88.xml.rels><?xml version="1.0" encoding="UTF-8" standalone="yes"?>
<Relationships xmlns="http://schemas.openxmlformats.org/package/2006/relationships"><Relationship Id="rId8" Type="http://schemas.microsoft.com/office/2007/relationships/hdphoto" Target="../media/hdphoto70.wdp"/><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image" Target="../media/image188.png"/><Relationship Id="rId1" Type="http://schemas.openxmlformats.org/officeDocument/2006/relationships/slideLayout" Target="../slideLayouts/slideLayout7.xml"/><Relationship Id="rId6" Type="http://schemas.microsoft.com/office/2007/relationships/hdphoto" Target="../media/hdphoto69.wdp"/><Relationship Id="rId5" Type="http://schemas.openxmlformats.org/officeDocument/2006/relationships/image" Target="../media/image190.png"/><Relationship Id="rId4" Type="http://schemas.microsoft.com/office/2007/relationships/hdphoto" Target="../media/hdphoto68.wdp"/></Relationships>
</file>

<file path=ppt/slides/_rels/slide89.xml.rels><?xml version="1.0" encoding="UTF-8" standalone="yes"?>
<Relationships xmlns="http://schemas.openxmlformats.org/package/2006/relationships"><Relationship Id="rId8" Type="http://schemas.microsoft.com/office/2007/relationships/hdphoto" Target="../media/hdphoto73.wdp"/><Relationship Id="rId3" Type="http://schemas.microsoft.com/office/2007/relationships/hdphoto" Target="../media/hdphoto71.wdp"/><Relationship Id="rId7" Type="http://schemas.openxmlformats.org/officeDocument/2006/relationships/image" Target="../media/image195.png"/><Relationship Id="rId2" Type="http://schemas.openxmlformats.org/officeDocument/2006/relationships/image" Target="../media/image192.png"/><Relationship Id="rId1" Type="http://schemas.openxmlformats.org/officeDocument/2006/relationships/slideLayout" Target="../slideLayouts/slideLayout7.xml"/><Relationship Id="rId6" Type="http://schemas.microsoft.com/office/2007/relationships/hdphoto" Target="../media/hdphoto72.wdp"/><Relationship Id="rId5" Type="http://schemas.openxmlformats.org/officeDocument/2006/relationships/image" Target="../media/image194.png"/><Relationship Id="rId4" Type="http://schemas.openxmlformats.org/officeDocument/2006/relationships/image" Target="../media/image19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mp"/><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7.xml"/><Relationship Id="rId4" Type="http://schemas.microsoft.com/office/2007/relationships/hdphoto" Target="../media/hdphoto74.wdp"/></Relationships>
</file>

<file path=ppt/slides/_rels/slide91.xml.rels><?xml version="1.0" encoding="UTF-8" standalone="yes"?>
<Relationships xmlns="http://schemas.openxmlformats.org/package/2006/relationships"><Relationship Id="rId2" Type="http://schemas.openxmlformats.org/officeDocument/2006/relationships/image" Target="../media/image198.tmp"/><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microsoft.com/office/2007/relationships/hdphoto" Target="../media/hdphoto75.wdp"/><Relationship Id="rId2" Type="http://schemas.openxmlformats.org/officeDocument/2006/relationships/image" Target="../media/image199.png"/><Relationship Id="rId1" Type="http://schemas.openxmlformats.org/officeDocument/2006/relationships/slideLayout" Target="../slideLayouts/slideLayout7.xml"/><Relationship Id="rId5" Type="http://schemas.openxmlformats.org/officeDocument/2006/relationships/image" Target="../media/image201.png"/><Relationship Id="rId4" Type="http://schemas.openxmlformats.org/officeDocument/2006/relationships/image" Target="../media/image200.png"/></Relationships>
</file>

<file path=ppt/slides/_rels/slide93.xml.rels><?xml version="1.0" encoding="UTF-8" standalone="yes"?>
<Relationships xmlns="http://schemas.openxmlformats.org/package/2006/relationships"><Relationship Id="rId3" Type="http://schemas.microsoft.com/office/2007/relationships/hdphoto" Target="../media/hdphoto76.wdp"/><Relationship Id="rId2" Type="http://schemas.openxmlformats.org/officeDocument/2006/relationships/image" Target="../media/image202.png"/><Relationship Id="rId1" Type="http://schemas.openxmlformats.org/officeDocument/2006/relationships/slideLayout" Target="../slideLayouts/slideLayout7.xml"/><Relationship Id="rId5" Type="http://schemas.microsoft.com/office/2007/relationships/hdphoto" Target="../media/hdphoto77.wdp"/><Relationship Id="rId4" Type="http://schemas.openxmlformats.org/officeDocument/2006/relationships/image" Target="../media/image203.png"/></Relationships>
</file>

<file path=ppt/slides/_rels/slide94.xml.rels><?xml version="1.0" encoding="UTF-8" standalone="yes"?>
<Relationships xmlns="http://schemas.openxmlformats.org/package/2006/relationships"><Relationship Id="rId3" Type="http://schemas.openxmlformats.org/officeDocument/2006/relationships/image" Target="../media/image205.tmp"/><Relationship Id="rId2" Type="http://schemas.openxmlformats.org/officeDocument/2006/relationships/image" Target="../media/image204.tmp"/><Relationship Id="rId1" Type="http://schemas.openxmlformats.org/officeDocument/2006/relationships/slideLayout" Target="../slideLayouts/slideLayout7.xml"/><Relationship Id="rId4" Type="http://schemas.openxmlformats.org/officeDocument/2006/relationships/image" Target="../media/image206.tmp"/></Relationships>
</file>

<file path=ppt/slides/_rels/slide95.xml.rels><?xml version="1.0" encoding="UTF-8" standalone="yes"?>
<Relationships xmlns="http://schemas.openxmlformats.org/package/2006/relationships"><Relationship Id="rId3" Type="http://schemas.microsoft.com/office/2007/relationships/hdphoto" Target="../media/hdphoto78.wdp"/><Relationship Id="rId2" Type="http://schemas.openxmlformats.org/officeDocument/2006/relationships/image" Target="../media/image207.png"/><Relationship Id="rId1" Type="http://schemas.openxmlformats.org/officeDocument/2006/relationships/slideLayout" Target="../slideLayouts/slideLayout7.xml"/><Relationship Id="rId5" Type="http://schemas.microsoft.com/office/2007/relationships/hdphoto" Target="../media/hdphoto79.wdp"/><Relationship Id="rId4" Type="http://schemas.openxmlformats.org/officeDocument/2006/relationships/image" Target="../media/image20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microsoft.com/office/2007/relationships/hdphoto" Target="../media/hdphoto80.wdp"/><Relationship Id="rId2" Type="http://schemas.openxmlformats.org/officeDocument/2006/relationships/image" Target="../media/image211.png"/><Relationship Id="rId1" Type="http://schemas.openxmlformats.org/officeDocument/2006/relationships/slideLayout" Target="../slideLayouts/slideLayout7.xml"/><Relationship Id="rId6" Type="http://schemas.microsoft.com/office/2007/relationships/hdphoto" Target="../media/hdphoto81.wdp"/><Relationship Id="rId5" Type="http://schemas.openxmlformats.org/officeDocument/2006/relationships/image" Target="../media/image213.png"/><Relationship Id="rId4" Type="http://schemas.openxmlformats.org/officeDocument/2006/relationships/image" Target="../media/image212.tmp"/></Relationships>
</file>

<file path=ppt/slides/_rels/slide99.xml.rels><?xml version="1.0" encoding="UTF-8" standalone="yes"?>
<Relationships xmlns="http://schemas.openxmlformats.org/package/2006/relationships"><Relationship Id="rId3" Type="http://schemas.microsoft.com/office/2007/relationships/hdphoto" Target="../media/hdphoto82.wdp"/><Relationship Id="rId2" Type="http://schemas.openxmlformats.org/officeDocument/2006/relationships/image" Target="../media/image214.png"/><Relationship Id="rId1" Type="http://schemas.openxmlformats.org/officeDocument/2006/relationships/slideLayout" Target="../slideLayouts/slideLayout7.xml"/><Relationship Id="rId5" Type="http://schemas.microsoft.com/office/2007/relationships/hdphoto" Target="../media/hdphoto83.wdp"/><Relationship Id="rId4" Type="http://schemas.openxmlformats.org/officeDocument/2006/relationships/image" Target="../media/image2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A343F02-C103-471C-BDC4-8F70C707E8BF}"/>
              </a:ext>
            </a:extLst>
          </p:cNvPr>
          <p:cNvPicPr>
            <a:picLocks noChangeAspect="1"/>
          </p:cNvPicPr>
          <p:nvPr/>
        </p:nvPicPr>
        <p:blipFill>
          <a:blip r:embed="rId2"/>
          <a:stretch>
            <a:fillRect/>
          </a:stretch>
        </p:blipFill>
        <p:spPr>
          <a:xfrm>
            <a:off x="2000027" y="2807154"/>
            <a:ext cx="5143946" cy="1243692"/>
          </a:xfrm>
          <a:prstGeom prst="rect">
            <a:avLst/>
          </a:prstGeom>
        </p:spPr>
      </p:pic>
      <p:pic>
        <p:nvPicPr>
          <p:cNvPr id="7" name="Picture 6">
            <a:extLst>
              <a:ext uri="{FF2B5EF4-FFF2-40B4-BE49-F238E27FC236}">
                <a16:creationId xmlns:a16="http://schemas.microsoft.com/office/drawing/2014/main" xmlns="" id="{3B1ED21C-A2EF-4BAE-9CE9-E5D644AE8F0A}"/>
              </a:ext>
            </a:extLst>
          </p:cNvPr>
          <p:cNvPicPr>
            <a:picLocks noChangeAspect="1"/>
          </p:cNvPicPr>
          <p:nvPr/>
        </p:nvPicPr>
        <p:blipFill>
          <a:blip r:embed="rId2"/>
          <a:stretch>
            <a:fillRect/>
          </a:stretch>
        </p:blipFill>
        <p:spPr>
          <a:xfrm>
            <a:off x="2000027" y="2807154"/>
            <a:ext cx="5143946" cy="1243692"/>
          </a:xfrm>
          <a:prstGeom prst="rect">
            <a:avLst/>
          </a:prstGeom>
        </p:spPr>
      </p:pic>
      <p:pic>
        <p:nvPicPr>
          <p:cNvPr id="9" name="Picture 8">
            <a:extLst>
              <a:ext uri="{FF2B5EF4-FFF2-40B4-BE49-F238E27FC236}">
                <a16:creationId xmlns:a16="http://schemas.microsoft.com/office/drawing/2014/main" xmlns="" id="{385DD3F2-B93F-4337-BE40-DA6DB441C2BE}"/>
              </a:ext>
            </a:extLst>
          </p:cNvPr>
          <p:cNvPicPr>
            <a:picLocks noChangeAspect="1"/>
          </p:cNvPicPr>
          <p:nvPr/>
        </p:nvPicPr>
        <p:blipFill>
          <a:blip r:embed="rId3"/>
          <a:stretch>
            <a:fillRect/>
          </a:stretch>
        </p:blipFill>
        <p:spPr>
          <a:xfrm>
            <a:off x="0" y="0"/>
            <a:ext cx="4026024" cy="3600242"/>
          </a:xfrm>
          <a:prstGeom prst="rect">
            <a:avLst/>
          </a:prstGeom>
        </p:spPr>
      </p:pic>
      <p:pic>
        <p:nvPicPr>
          <p:cNvPr id="11" name="Picture 10">
            <a:extLst>
              <a:ext uri="{FF2B5EF4-FFF2-40B4-BE49-F238E27FC236}">
                <a16:creationId xmlns:a16="http://schemas.microsoft.com/office/drawing/2014/main" xmlns="" id="{6A629100-9709-4338-8125-506129E3C2B3}"/>
              </a:ext>
            </a:extLst>
          </p:cNvPr>
          <p:cNvPicPr>
            <a:picLocks noChangeAspect="1"/>
          </p:cNvPicPr>
          <p:nvPr/>
        </p:nvPicPr>
        <p:blipFill>
          <a:blip r:embed="rId4"/>
          <a:stretch>
            <a:fillRect/>
          </a:stretch>
        </p:blipFill>
        <p:spPr>
          <a:xfrm>
            <a:off x="4026024" y="0"/>
            <a:ext cx="5117976" cy="3600689"/>
          </a:xfrm>
          <a:prstGeom prst="rect">
            <a:avLst/>
          </a:prstGeom>
        </p:spPr>
      </p:pic>
      <p:pic>
        <p:nvPicPr>
          <p:cNvPr id="13" name="Picture 12">
            <a:extLst>
              <a:ext uri="{FF2B5EF4-FFF2-40B4-BE49-F238E27FC236}">
                <a16:creationId xmlns:a16="http://schemas.microsoft.com/office/drawing/2014/main" xmlns="" id="{040501B3-8A15-4971-8031-F6AA922D01DE}"/>
              </a:ext>
            </a:extLst>
          </p:cNvPr>
          <p:cNvPicPr>
            <a:picLocks noChangeAspect="1"/>
          </p:cNvPicPr>
          <p:nvPr/>
        </p:nvPicPr>
        <p:blipFill>
          <a:blip r:embed="rId5"/>
          <a:stretch>
            <a:fillRect/>
          </a:stretch>
        </p:blipFill>
        <p:spPr>
          <a:xfrm>
            <a:off x="0" y="3600241"/>
            <a:ext cx="4026024" cy="3257757"/>
          </a:xfrm>
          <a:prstGeom prst="rect">
            <a:avLst/>
          </a:prstGeom>
        </p:spPr>
      </p:pic>
      <p:pic>
        <p:nvPicPr>
          <p:cNvPr id="3" name="Picture 2">
            <a:extLst>
              <a:ext uri="{FF2B5EF4-FFF2-40B4-BE49-F238E27FC236}">
                <a16:creationId xmlns:a16="http://schemas.microsoft.com/office/drawing/2014/main" xmlns="" id="{8B367AEB-3A6E-40F5-9E4F-CA0A55FC50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6024" y="3600242"/>
            <a:ext cx="5117976" cy="3257758"/>
          </a:xfrm>
          <a:prstGeom prst="rect">
            <a:avLst/>
          </a:prstGeom>
        </p:spPr>
      </p:pic>
      <p:sp>
        <p:nvSpPr>
          <p:cNvPr id="2" name="Rectangle 1"/>
          <p:cNvSpPr/>
          <p:nvPr/>
        </p:nvSpPr>
        <p:spPr>
          <a:xfrm>
            <a:off x="-16128" y="5945731"/>
            <a:ext cx="4117795" cy="923330"/>
          </a:xfrm>
          <a:prstGeom prst="rect">
            <a:avLst/>
          </a:prstGeom>
          <a:noFill/>
        </p:spPr>
        <p:txBody>
          <a:bodyPr wrap="none" lIns="91440" tIns="45720" rIns="91440" bIns="45720">
            <a:spAutoFit/>
          </a:bodyPr>
          <a:lstStyle/>
          <a:p>
            <a:pPr algn="ctr"/>
            <a:r>
              <a:rPr lang="en-US" sz="5400" b="1" cap="none" spc="0"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Padasalai.Net</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921683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AC72CE5-4FA4-465E-ADD2-BC50974BDA13}"/>
              </a:ext>
            </a:extLst>
          </p:cNvPr>
          <p:cNvSpPr txBox="1"/>
          <p:nvPr/>
        </p:nvSpPr>
        <p:spPr>
          <a:xfrm>
            <a:off x="0" y="0"/>
            <a:ext cx="9144000" cy="5693866"/>
          </a:xfrm>
          <a:prstGeom prst="rect">
            <a:avLst/>
          </a:prstGeom>
          <a:noFill/>
        </p:spPr>
        <p:txBody>
          <a:bodyPr wrap="square">
            <a:spAutoFit/>
          </a:bodyPr>
          <a:lstStyle/>
          <a:p>
            <a:pPr algn="l"/>
            <a:r>
              <a:rPr lang="en-IN" sz="2800" b="1" i="0" u="none" strike="noStrike" baseline="0" dirty="0">
                <a:solidFill>
                  <a:srgbClr val="FF00FF"/>
                </a:solidFill>
                <a:latin typeface="MinionPro-Bold"/>
              </a:rPr>
              <a:t>Uses of nitrogen</a:t>
            </a:r>
          </a:p>
          <a:p>
            <a:pPr algn="l"/>
            <a:endParaRPr lang="en-US" sz="2400" b="1" i="0" u="none" strike="noStrike" baseline="0" dirty="0">
              <a:solidFill>
                <a:srgbClr val="0070C0"/>
              </a:solidFill>
              <a:latin typeface="MinionPro-Regular"/>
            </a:endParaRPr>
          </a:p>
          <a:p>
            <a:pPr algn="l"/>
            <a:r>
              <a:rPr lang="en-US" sz="2400" b="1" i="0" u="none" strike="noStrike" baseline="0" dirty="0">
                <a:solidFill>
                  <a:srgbClr val="0070C0"/>
                </a:solidFill>
                <a:latin typeface="MinionPro-Regular"/>
              </a:rPr>
              <a:t>1. Nitrogen is used for the manufacture of ammonia, nitric acid and calcium cyanamide etc.</a:t>
            </a:r>
          </a:p>
          <a:p>
            <a:pPr algn="l"/>
            <a:endParaRPr lang="en-US" sz="2400" b="1" i="0" u="none" strike="noStrike" baseline="0" dirty="0">
              <a:solidFill>
                <a:srgbClr val="0070C0"/>
              </a:solidFill>
              <a:latin typeface="MinionPro-Regular"/>
            </a:endParaRPr>
          </a:p>
          <a:p>
            <a:pPr algn="l"/>
            <a:endParaRPr lang="en-US" sz="2400" b="1" i="0" u="none" strike="noStrike" baseline="0" dirty="0">
              <a:solidFill>
                <a:srgbClr val="0070C0"/>
              </a:solidFill>
              <a:latin typeface="MinionPro-Regular"/>
            </a:endParaRPr>
          </a:p>
          <a:p>
            <a:pPr algn="l"/>
            <a:endParaRPr lang="en-US" sz="2400" b="1" dirty="0">
              <a:solidFill>
                <a:srgbClr val="0070C0"/>
              </a:solidFill>
              <a:latin typeface="MinionPro-Regular"/>
            </a:endParaRPr>
          </a:p>
          <a:p>
            <a:pPr algn="l"/>
            <a:endParaRPr lang="en-US" sz="2400" b="1" i="0" u="none" strike="noStrike" baseline="0" dirty="0">
              <a:solidFill>
                <a:srgbClr val="0070C0"/>
              </a:solidFill>
              <a:latin typeface="MinionPro-Regular"/>
            </a:endParaRPr>
          </a:p>
          <a:p>
            <a:pPr algn="l"/>
            <a:endParaRPr lang="en-US" sz="2400" b="1" dirty="0">
              <a:solidFill>
                <a:srgbClr val="0070C0"/>
              </a:solidFill>
              <a:latin typeface="MinionPro-Regular"/>
            </a:endParaRPr>
          </a:p>
          <a:p>
            <a:pPr algn="l"/>
            <a:endParaRPr lang="en-US" sz="2400" b="1" i="0" u="none" strike="noStrike" baseline="0" dirty="0">
              <a:solidFill>
                <a:srgbClr val="0070C0"/>
              </a:solidFill>
              <a:latin typeface="MinionPro-Regular"/>
            </a:endParaRPr>
          </a:p>
          <a:p>
            <a:pPr algn="l"/>
            <a:endParaRPr lang="en-US" sz="2400" b="1" dirty="0">
              <a:solidFill>
                <a:srgbClr val="0070C0"/>
              </a:solidFill>
              <a:latin typeface="MinionPro-Regular"/>
            </a:endParaRPr>
          </a:p>
          <a:p>
            <a:pPr algn="l"/>
            <a:endParaRPr lang="en-US" sz="2400" b="1" i="0" u="none" strike="noStrike" baseline="0" dirty="0">
              <a:solidFill>
                <a:srgbClr val="0070C0"/>
              </a:solidFill>
              <a:latin typeface="MinionPro-Regular"/>
            </a:endParaRPr>
          </a:p>
          <a:p>
            <a:pPr algn="l"/>
            <a:endParaRPr lang="en-US" sz="2400" b="1" dirty="0">
              <a:solidFill>
                <a:srgbClr val="0070C0"/>
              </a:solidFill>
              <a:latin typeface="MinionPro-Regular"/>
            </a:endParaRPr>
          </a:p>
          <a:p>
            <a:pPr algn="l"/>
            <a:endParaRPr lang="en-US" sz="2400" b="1" i="0" u="none" strike="noStrike" baseline="0" dirty="0">
              <a:solidFill>
                <a:srgbClr val="0070C0"/>
              </a:solidFill>
              <a:latin typeface="MinionPro-Regular"/>
            </a:endParaRPr>
          </a:p>
          <a:p>
            <a:pPr algn="l"/>
            <a:endParaRPr lang="en-IN" sz="2400" b="1" dirty="0">
              <a:solidFill>
                <a:srgbClr val="0070C0"/>
              </a:solidFill>
            </a:endParaRPr>
          </a:p>
        </p:txBody>
      </p:sp>
      <p:pic>
        <p:nvPicPr>
          <p:cNvPr id="2050" name="Picture 2" descr="Liquor Ammonia Solution at Rs 12500/ton | Ammonia Liquor, लिकर अमोनिया -  Trilok Chemicals Private Limited, Ahmedabad | ID: 3335647891">
            <a:extLst>
              <a:ext uri="{FF2B5EF4-FFF2-40B4-BE49-F238E27FC236}">
                <a16:creationId xmlns:a16="http://schemas.microsoft.com/office/drawing/2014/main" xmlns="" id="{43F3AA50-A66B-434E-BB0B-5053C21FFE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089" y="2250074"/>
            <a:ext cx="2571888" cy="275693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7B4C3EAD-3C50-4BEC-8335-ACD35B2D6774}"/>
              </a:ext>
            </a:extLst>
          </p:cNvPr>
          <p:cNvPicPr>
            <a:picLocks noChangeAspect="1"/>
          </p:cNvPicPr>
          <p:nvPr/>
        </p:nvPicPr>
        <p:blipFill>
          <a:blip r:embed="rId3"/>
          <a:stretch>
            <a:fillRect/>
          </a:stretch>
        </p:blipFill>
        <p:spPr>
          <a:xfrm>
            <a:off x="3301800" y="2250074"/>
            <a:ext cx="2640273" cy="2756931"/>
          </a:xfrm>
          <a:prstGeom prst="rect">
            <a:avLst/>
          </a:prstGeom>
          <a:ln>
            <a:solidFill>
              <a:srgbClr val="FF0000"/>
            </a:solidFill>
          </a:ln>
        </p:spPr>
      </p:pic>
      <p:pic>
        <p:nvPicPr>
          <p:cNvPr id="5" name="Picture 4">
            <a:extLst>
              <a:ext uri="{FF2B5EF4-FFF2-40B4-BE49-F238E27FC236}">
                <a16:creationId xmlns:a16="http://schemas.microsoft.com/office/drawing/2014/main" xmlns="" id="{0D6DFFA5-C64F-4800-B133-94EF4C6DEC10}"/>
              </a:ext>
            </a:extLst>
          </p:cNvPr>
          <p:cNvPicPr>
            <a:picLocks noChangeAspect="1"/>
          </p:cNvPicPr>
          <p:nvPr/>
        </p:nvPicPr>
        <p:blipFill>
          <a:blip r:embed="rId4"/>
          <a:stretch>
            <a:fillRect/>
          </a:stretch>
        </p:blipFill>
        <p:spPr>
          <a:xfrm>
            <a:off x="6411897" y="2250073"/>
            <a:ext cx="2472014" cy="2756932"/>
          </a:xfrm>
          <a:prstGeom prst="rect">
            <a:avLst/>
          </a:prstGeom>
          <a:ln>
            <a:solidFill>
              <a:srgbClr val="FF0000"/>
            </a:solidFill>
          </a:ln>
        </p:spPr>
      </p:pic>
      <p:pic>
        <p:nvPicPr>
          <p:cNvPr id="6" name="Picture 5">
            <a:extLst>
              <a:ext uri="{FF2B5EF4-FFF2-40B4-BE49-F238E27FC236}">
                <a16:creationId xmlns:a16="http://schemas.microsoft.com/office/drawing/2014/main" xmlns="" id="{2CE4C14B-DB94-4C92-98F0-C12BC92CCDDC}"/>
              </a:ext>
            </a:extLst>
          </p:cNvPr>
          <p:cNvPicPr>
            <a:picLocks noChangeAspect="1"/>
          </p:cNvPicPr>
          <p:nvPr/>
        </p:nvPicPr>
        <p:blipFill>
          <a:blip r:embed="rId5">
            <a:duotone>
              <a:prstClr val="black"/>
              <a:schemeClr val="accent4">
                <a:tint val="45000"/>
                <a:satMod val="400000"/>
              </a:schemeClr>
            </a:duotone>
          </a:blip>
          <a:stretch>
            <a:fillRect/>
          </a:stretch>
        </p:blipFill>
        <p:spPr>
          <a:xfrm>
            <a:off x="1434137" y="5404182"/>
            <a:ext cx="6275725" cy="1009650"/>
          </a:xfrm>
          <a:prstGeom prst="rect">
            <a:avLst/>
          </a:prstGeom>
          <a:ln w="28575">
            <a:solidFill>
              <a:srgbClr val="FF0066"/>
            </a:solidFill>
          </a:ln>
        </p:spPr>
      </p:pic>
    </p:spTree>
    <p:extLst>
      <p:ext uri="{BB962C8B-B14F-4D97-AF65-F5344CB8AC3E}">
        <p14:creationId xmlns:p14="http://schemas.microsoft.com/office/powerpoint/2010/main" val="2425295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wipe(down)">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fltVal val="0"/>
                                          </p:val>
                                        </p:tav>
                                        <p:tav tm="100000">
                                          <p:val>
                                            <p:strVal val="#ppt_w"/>
                                          </p:val>
                                        </p:tav>
                                      </p:tavLst>
                                    </p:anim>
                                    <p:anim calcmode="lin" valueType="num">
                                      <p:cBhvr>
                                        <p:cTn id="30" dur="1000" fill="hold"/>
                                        <p:tgtEl>
                                          <p:spTgt spid="6"/>
                                        </p:tgtEl>
                                        <p:attrNameLst>
                                          <p:attrName>ppt_h</p:attrName>
                                        </p:attrNameLst>
                                      </p:cBhvr>
                                      <p:tavLst>
                                        <p:tav tm="0">
                                          <p:val>
                                            <p:fltVal val="0"/>
                                          </p:val>
                                        </p:tav>
                                        <p:tav tm="100000">
                                          <p:val>
                                            <p:strVal val="#ppt_h"/>
                                          </p:val>
                                        </p:tav>
                                      </p:tavLst>
                                    </p:anim>
                                    <p:anim calcmode="lin" valueType="num">
                                      <p:cBhvr>
                                        <p:cTn id="31" dur="1000" fill="hold"/>
                                        <p:tgtEl>
                                          <p:spTgt spid="6"/>
                                        </p:tgtEl>
                                        <p:attrNameLst>
                                          <p:attrName>style.rotation</p:attrName>
                                        </p:attrNameLst>
                                      </p:cBhvr>
                                      <p:tavLst>
                                        <p:tav tm="0">
                                          <p:val>
                                            <p:fltVal val="90"/>
                                          </p:val>
                                        </p:tav>
                                        <p:tav tm="100000">
                                          <p:val>
                                            <p:fltVal val="0"/>
                                          </p:val>
                                        </p:tav>
                                      </p:tavLst>
                                    </p:anim>
                                    <p:animEffect transition="in" filter="fade">
                                      <p:cBhvr>
                                        <p:cTn id="3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01E63292-DAD7-47FE-A211-12B5EBDC49CE}"/>
              </a:ext>
            </a:extLst>
          </p:cNvPr>
          <p:cNvSpPr txBox="1"/>
          <p:nvPr/>
        </p:nvSpPr>
        <p:spPr>
          <a:xfrm>
            <a:off x="0" y="99808"/>
            <a:ext cx="8966447" cy="1569660"/>
          </a:xfrm>
          <a:prstGeom prst="rect">
            <a:avLst/>
          </a:prstGeom>
          <a:noFill/>
        </p:spPr>
        <p:txBody>
          <a:bodyPr wrap="square">
            <a:spAutoFit/>
          </a:bodyPr>
          <a:lstStyle/>
          <a:p>
            <a:pPr algn="l"/>
            <a:r>
              <a:rPr lang="en-US" sz="2400" b="1" i="0" u="none" strike="noStrike" baseline="0" dirty="0">
                <a:solidFill>
                  <a:srgbClr val="00B050"/>
                </a:solidFill>
                <a:latin typeface="MinionPro-Bold"/>
              </a:rPr>
              <a:t>Reaction with alkali:</a:t>
            </a:r>
          </a:p>
          <a:p>
            <a:pPr algn="l"/>
            <a:r>
              <a:rPr lang="en-US" sz="2400" i="0" u="none" strike="noStrike" baseline="0" dirty="0">
                <a:solidFill>
                  <a:srgbClr val="FF00FF"/>
                </a:solidFill>
                <a:latin typeface="MinionPro-Bold"/>
              </a:rPr>
              <a:t> </a:t>
            </a:r>
            <a:r>
              <a:rPr lang="en-US" sz="2400" b="1" i="0" u="none" strike="noStrike" baseline="0" dirty="0">
                <a:solidFill>
                  <a:srgbClr val="FF0000"/>
                </a:solidFill>
                <a:latin typeface="MinionPro-Regular"/>
              </a:rPr>
              <a:t>Chlorine reacts with cold dilute alkali to give chloride and hypochlorite while with hot concentrated alkali chlorides and chlorates are formed.</a:t>
            </a:r>
            <a:endParaRPr lang="en-IN" sz="2400" b="1" dirty="0">
              <a:solidFill>
                <a:srgbClr val="FF0000"/>
              </a:solidFill>
            </a:endParaRPr>
          </a:p>
        </p:txBody>
      </p:sp>
      <p:pic>
        <p:nvPicPr>
          <p:cNvPr id="7" name="Picture 6">
            <a:extLst>
              <a:ext uri="{FF2B5EF4-FFF2-40B4-BE49-F238E27FC236}">
                <a16:creationId xmlns:a16="http://schemas.microsoft.com/office/drawing/2014/main" xmlns="" id="{35214E92-7CE1-454A-AE9F-BAF50BB0CC35}"/>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638308" y="1743403"/>
            <a:ext cx="4922290" cy="2248095"/>
          </a:xfrm>
          <a:prstGeom prst="rect">
            <a:avLst/>
          </a:prstGeom>
          <a:ln w="28575">
            <a:solidFill>
              <a:srgbClr val="FF0066"/>
            </a:solidFill>
          </a:ln>
        </p:spPr>
      </p:pic>
      <p:pic>
        <p:nvPicPr>
          <p:cNvPr id="9" name="Picture 8">
            <a:extLst>
              <a:ext uri="{FF2B5EF4-FFF2-40B4-BE49-F238E27FC236}">
                <a16:creationId xmlns:a16="http://schemas.microsoft.com/office/drawing/2014/main" xmlns="" id="{BA3F3B3B-38B4-4939-AC00-3DA9F743D97C}"/>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638308" y="4154750"/>
            <a:ext cx="4922290" cy="2470125"/>
          </a:xfrm>
          <a:prstGeom prst="rect">
            <a:avLst/>
          </a:prstGeom>
          <a:ln w="28575">
            <a:solidFill>
              <a:srgbClr val="FF0066"/>
            </a:solidFill>
          </a:ln>
        </p:spPr>
      </p:pic>
    </p:spTree>
    <p:extLst>
      <p:ext uri="{BB962C8B-B14F-4D97-AF65-F5344CB8AC3E}">
        <p14:creationId xmlns:p14="http://schemas.microsoft.com/office/powerpoint/2010/main" val="3874770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4)">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8)">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957B7DE-2A01-447C-B31E-8B3A9DEC2288}"/>
              </a:ext>
            </a:extLst>
          </p:cNvPr>
          <p:cNvSpPr txBox="1"/>
          <p:nvPr/>
        </p:nvSpPr>
        <p:spPr>
          <a:xfrm>
            <a:off x="0" y="0"/>
            <a:ext cx="9144000" cy="1200329"/>
          </a:xfrm>
          <a:prstGeom prst="rect">
            <a:avLst/>
          </a:prstGeom>
          <a:noFill/>
        </p:spPr>
        <p:txBody>
          <a:bodyPr wrap="square">
            <a:spAutoFit/>
          </a:bodyPr>
          <a:lstStyle/>
          <a:p>
            <a:pPr algn="l"/>
            <a:r>
              <a:rPr lang="en-US" sz="2400" b="1" i="0" u="none" strike="noStrike" baseline="0" dirty="0" err="1">
                <a:solidFill>
                  <a:schemeClr val="accent6">
                    <a:lumMod val="75000"/>
                  </a:schemeClr>
                </a:solidFill>
                <a:latin typeface="MinionPro-Bold"/>
              </a:rPr>
              <a:t>Oxidising</a:t>
            </a:r>
            <a:r>
              <a:rPr lang="en-US" sz="2400" b="1" i="0" u="none" strike="noStrike" baseline="0" dirty="0">
                <a:solidFill>
                  <a:schemeClr val="accent6">
                    <a:lumMod val="75000"/>
                  </a:schemeClr>
                </a:solidFill>
                <a:latin typeface="MinionPro-Bold"/>
              </a:rPr>
              <a:t> and bleaching action: </a:t>
            </a:r>
          </a:p>
          <a:p>
            <a:pPr algn="l"/>
            <a:r>
              <a:rPr lang="en-US" sz="2400" b="1" i="0" u="none" strike="noStrike" baseline="0" dirty="0">
                <a:solidFill>
                  <a:srgbClr val="FF0000"/>
                </a:solidFill>
                <a:latin typeface="MinionPro-Regular"/>
              </a:rPr>
              <a:t>Chlorine is a strong </a:t>
            </a:r>
            <a:r>
              <a:rPr lang="en-US" sz="2400" b="1" i="0" u="none" strike="noStrike" baseline="0" dirty="0" err="1">
                <a:solidFill>
                  <a:srgbClr val="FF0000"/>
                </a:solidFill>
                <a:latin typeface="MinionPro-Regular"/>
              </a:rPr>
              <a:t>oxidising</a:t>
            </a:r>
            <a:r>
              <a:rPr lang="en-US" sz="2400" b="1" i="0" u="none" strike="noStrike" baseline="0" dirty="0">
                <a:solidFill>
                  <a:srgbClr val="FF0000"/>
                </a:solidFill>
                <a:latin typeface="MinionPro-Regular"/>
              </a:rPr>
              <a:t> and bleaching agent because </a:t>
            </a:r>
            <a:r>
              <a:rPr lang="en-IN" sz="2400" b="1" i="0" u="none" strike="noStrike" baseline="0" dirty="0">
                <a:solidFill>
                  <a:srgbClr val="FF0000"/>
                </a:solidFill>
                <a:latin typeface="MinionPro-Regular"/>
              </a:rPr>
              <a:t>of the nascent oxygen.</a:t>
            </a:r>
            <a:endParaRPr lang="en-IN" sz="2400" b="1" dirty="0">
              <a:solidFill>
                <a:srgbClr val="FF0000"/>
              </a:solidFill>
            </a:endParaRPr>
          </a:p>
        </p:txBody>
      </p:sp>
      <p:pic>
        <p:nvPicPr>
          <p:cNvPr id="5" name="Picture 4">
            <a:extLst>
              <a:ext uri="{FF2B5EF4-FFF2-40B4-BE49-F238E27FC236}">
                <a16:creationId xmlns:a16="http://schemas.microsoft.com/office/drawing/2014/main" xmlns="" id="{8A64874F-7227-46E2-AD46-F76C89B25168}"/>
              </a:ext>
            </a:extLst>
          </p:cNvPr>
          <p:cNvPicPr>
            <a:picLocks noChangeAspect="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02700" y="1127464"/>
            <a:ext cx="8938599" cy="5600378"/>
          </a:xfrm>
          <a:prstGeom prst="rect">
            <a:avLst/>
          </a:prstGeom>
          <a:ln w="28575">
            <a:solidFill>
              <a:srgbClr val="FF00FF"/>
            </a:solidFill>
          </a:ln>
        </p:spPr>
      </p:pic>
    </p:spTree>
    <p:extLst>
      <p:ext uri="{BB962C8B-B14F-4D97-AF65-F5344CB8AC3E}">
        <p14:creationId xmlns:p14="http://schemas.microsoft.com/office/powerpoint/2010/main" val="1962830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F517894-46BD-4B1E-8D7E-68C7C1AADB38}"/>
              </a:ext>
            </a:extLst>
          </p:cNvPr>
          <p:cNvSpPr txBox="1"/>
          <p:nvPr/>
        </p:nvSpPr>
        <p:spPr>
          <a:xfrm>
            <a:off x="0" y="0"/>
            <a:ext cx="9144000" cy="707886"/>
          </a:xfrm>
          <a:prstGeom prst="rect">
            <a:avLst/>
          </a:prstGeom>
          <a:noFill/>
        </p:spPr>
        <p:txBody>
          <a:bodyPr wrap="square">
            <a:spAutoFit/>
          </a:bodyPr>
          <a:lstStyle/>
          <a:p>
            <a:pPr algn="l"/>
            <a:r>
              <a:rPr lang="en-US" sz="2000" b="1" i="0" u="none" strike="noStrike" baseline="0" dirty="0">
                <a:solidFill>
                  <a:schemeClr val="accent6">
                    <a:lumMod val="50000"/>
                  </a:schemeClr>
                </a:solidFill>
                <a:latin typeface="MinionPro-Bold"/>
              </a:rPr>
              <a:t>Preparation of bleaching powder: </a:t>
            </a:r>
            <a:r>
              <a:rPr lang="en-US" sz="2000" b="1" i="0" u="none" strike="noStrike" baseline="0" dirty="0">
                <a:solidFill>
                  <a:srgbClr val="FF0000"/>
                </a:solidFill>
                <a:latin typeface="MinionPro-Regular"/>
              </a:rPr>
              <a:t>Bleaching powder is produced by passing chlorine gas through dry slaked lime (calcium hydroxide).</a:t>
            </a:r>
            <a:endParaRPr lang="en-IN" sz="2000" b="1" dirty="0">
              <a:solidFill>
                <a:srgbClr val="FF0000"/>
              </a:solidFill>
            </a:endParaRPr>
          </a:p>
        </p:txBody>
      </p:sp>
      <p:pic>
        <p:nvPicPr>
          <p:cNvPr id="5" name="Picture 4">
            <a:extLst>
              <a:ext uri="{FF2B5EF4-FFF2-40B4-BE49-F238E27FC236}">
                <a16:creationId xmlns:a16="http://schemas.microsoft.com/office/drawing/2014/main" xmlns="" id="{9BDE4F5E-418D-4A14-999F-2C53E1A3BFBD}"/>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123372" y="791097"/>
            <a:ext cx="4046607" cy="512330"/>
          </a:xfrm>
          <a:prstGeom prst="rect">
            <a:avLst/>
          </a:prstGeom>
          <a:ln w="28575">
            <a:solidFill>
              <a:srgbClr val="FF00FF"/>
            </a:solidFill>
          </a:ln>
        </p:spPr>
      </p:pic>
      <p:sp>
        <p:nvSpPr>
          <p:cNvPr id="7" name="TextBox 6">
            <a:extLst>
              <a:ext uri="{FF2B5EF4-FFF2-40B4-BE49-F238E27FC236}">
                <a16:creationId xmlns:a16="http://schemas.microsoft.com/office/drawing/2014/main" xmlns="" id="{B0C9F636-C4E7-416D-BBF3-215A8497428F}"/>
              </a:ext>
            </a:extLst>
          </p:cNvPr>
          <p:cNvSpPr txBox="1"/>
          <p:nvPr/>
        </p:nvSpPr>
        <p:spPr>
          <a:xfrm>
            <a:off x="-38101" y="1621973"/>
            <a:ext cx="9143999" cy="707886"/>
          </a:xfrm>
          <a:prstGeom prst="rect">
            <a:avLst/>
          </a:prstGeom>
          <a:noFill/>
        </p:spPr>
        <p:txBody>
          <a:bodyPr wrap="square">
            <a:spAutoFit/>
          </a:bodyPr>
          <a:lstStyle/>
          <a:p>
            <a:pPr algn="l"/>
            <a:r>
              <a:rPr lang="en-US" sz="2000" b="1" i="0" u="none" strike="noStrike" baseline="0" dirty="0">
                <a:solidFill>
                  <a:schemeClr val="accent6">
                    <a:lumMod val="50000"/>
                  </a:schemeClr>
                </a:solidFill>
                <a:latin typeface="MinionPro-Bold"/>
              </a:rPr>
              <a:t>Displacement redox reactions: </a:t>
            </a:r>
            <a:r>
              <a:rPr lang="en-US" sz="2000" b="1" i="0" u="none" strike="noStrike" baseline="0" dirty="0">
                <a:solidFill>
                  <a:srgbClr val="FF0000"/>
                </a:solidFill>
                <a:latin typeface="MinionPro-Regular"/>
              </a:rPr>
              <a:t>Chlorine displaces bromine from bromides and iodine from </a:t>
            </a:r>
            <a:r>
              <a:rPr lang="en-IN" sz="2000" b="1" i="0" u="none" strike="noStrike" baseline="0" dirty="0">
                <a:solidFill>
                  <a:srgbClr val="FF0000"/>
                </a:solidFill>
                <a:latin typeface="MinionPro-Regular"/>
              </a:rPr>
              <a:t>iodide salts.</a:t>
            </a:r>
            <a:endParaRPr lang="en-IN" sz="2000" b="1" dirty="0">
              <a:solidFill>
                <a:srgbClr val="FF0000"/>
              </a:solidFill>
            </a:endParaRPr>
          </a:p>
        </p:txBody>
      </p:sp>
      <p:pic>
        <p:nvPicPr>
          <p:cNvPr id="9" name="Picture 8">
            <a:extLst>
              <a:ext uri="{FF2B5EF4-FFF2-40B4-BE49-F238E27FC236}">
                <a16:creationId xmlns:a16="http://schemas.microsoft.com/office/drawing/2014/main" xmlns="" id="{B47B522F-623E-44E6-931C-F094D0914CFE}"/>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055250" y="2431407"/>
            <a:ext cx="4046607" cy="994177"/>
          </a:xfrm>
          <a:prstGeom prst="rect">
            <a:avLst/>
          </a:prstGeom>
          <a:ln w="28575">
            <a:solidFill>
              <a:srgbClr val="FF00FF"/>
            </a:solidFill>
          </a:ln>
        </p:spPr>
      </p:pic>
      <p:sp>
        <p:nvSpPr>
          <p:cNvPr id="11" name="TextBox 10">
            <a:extLst>
              <a:ext uri="{FF2B5EF4-FFF2-40B4-BE49-F238E27FC236}">
                <a16:creationId xmlns:a16="http://schemas.microsoft.com/office/drawing/2014/main" xmlns="" id="{A3AB99B1-975F-474B-8EF2-B98D3724E798}"/>
              </a:ext>
            </a:extLst>
          </p:cNvPr>
          <p:cNvSpPr txBox="1"/>
          <p:nvPr/>
        </p:nvSpPr>
        <p:spPr>
          <a:xfrm>
            <a:off x="38098" y="3628681"/>
            <a:ext cx="9067800" cy="1015663"/>
          </a:xfrm>
          <a:prstGeom prst="rect">
            <a:avLst/>
          </a:prstGeom>
          <a:noFill/>
        </p:spPr>
        <p:txBody>
          <a:bodyPr wrap="square">
            <a:spAutoFit/>
          </a:bodyPr>
          <a:lstStyle/>
          <a:p>
            <a:pPr algn="l"/>
            <a:r>
              <a:rPr lang="en-US" sz="2000" b="1" i="0" u="none" strike="noStrike" baseline="0" dirty="0">
                <a:solidFill>
                  <a:schemeClr val="accent6">
                    <a:lumMod val="50000"/>
                  </a:schemeClr>
                </a:solidFill>
                <a:latin typeface="MinionPro-Bold"/>
              </a:rPr>
              <a:t>Formation of addition compounds: </a:t>
            </a:r>
            <a:r>
              <a:rPr lang="en-US" sz="2000" b="1" i="0" u="none" strike="noStrike" baseline="0" dirty="0">
                <a:solidFill>
                  <a:srgbClr val="FF0000"/>
                </a:solidFill>
                <a:latin typeface="MinionPro-Regular"/>
              </a:rPr>
              <a:t>Chlorine forms addition products with </a:t>
            </a:r>
            <a:r>
              <a:rPr lang="en-US" sz="2000" b="1" i="0" u="none" strike="noStrike" baseline="0" dirty="0" err="1">
                <a:solidFill>
                  <a:srgbClr val="FF0000"/>
                </a:solidFill>
                <a:latin typeface="MinionPro-Regular"/>
              </a:rPr>
              <a:t>sulphur</a:t>
            </a:r>
            <a:endParaRPr lang="en-US" sz="2000" b="1" i="0" u="none" strike="noStrike" baseline="0" dirty="0">
              <a:solidFill>
                <a:srgbClr val="FF0000"/>
              </a:solidFill>
              <a:latin typeface="MinionPro-Regular"/>
            </a:endParaRPr>
          </a:p>
          <a:p>
            <a:pPr algn="l"/>
            <a:r>
              <a:rPr lang="en-US" sz="2000" b="1" i="0" u="none" strike="noStrike" baseline="0" dirty="0">
                <a:solidFill>
                  <a:srgbClr val="FF0000"/>
                </a:solidFill>
                <a:latin typeface="MinionPro-Regular"/>
              </a:rPr>
              <a:t>dioxide, carbon </a:t>
            </a:r>
            <a:r>
              <a:rPr lang="en-US" sz="2000" b="1" i="0" u="none" strike="noStrike" baseline="0" dirty="0" err="1">
                <a:solidFill>
                  <a:srgbClr val="FF0000"/>
                </a:solidFill>
                <a:latin typeface="MinionPro-Regular"/>
              </a:rPr>
              <a:t>monoixde</a:t>
            </a:r>
            <a:r>
              <a:rPr lang="en-US" sz="2000" b="1" i="0" u="none" strike="noStrike" baseline="0" dirty="0">
                <a:solidFill>
                  <a:srgbClr val="FF0000"/>
                </a:solidFill>
                <a:latin typeface="MinionPro-Regular"/>
              </a:rPr>
              <a:t> and ethylene. It forms substituted products with alkanes/arenes.</a:t>
            </a:r>
            <a:endParaRPr lang="en-IN" sz="2000" b="1" dirty="0">
              <a:solidFill>
                <a:srgbClr val="FF0000"/>
              </a:solidFill>
            </a:endParaRPr>
          </a:p>
        </p:txBody>
      </p:sp>
      <p:pic>
        <p:nvPicPr>
          <p:cNvPr id="13" name="Picture 12">
            <a:extLst>
              <a:ext uri="{FF2B5EF4-FFF2-40B4-BE49-F238E27FC236}">
                <a16:creationId xmlns:a16="http://schemas.microsoft.com/office/drawing/2014/main" xmlns="" id="{2676D60E-9310-4179-B990-9603121B32A2}"/>
              </a:ext>
            </a:extLst>
          </p:cNvPr>
          <p:cNvPicPr>
            <a:picLocks noChangeAspect="1"/>
          </p:cNvPicPr>
          <p:nvPr/>
        </p:nvPicPr>
        <p:blipFill>
          <a:blip r:embed="rId6">
            <a:duotone>
              <a:prstClr val="black"/>
              <a:schemeClr val="accent4">
                <a:tint val="45000"/>
                <a:satMod val="400000"/>
              </a:schemeClr>
            </a:duoton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401566" y="4847441"/>
            <a:ext cx="3307367" cy="1908466"/>
          </a:xfrm>
          <a:prstGeom prst="rect">
            <a:avLst/>
          </a:prstGeom>
          <a:ln w="28575">
            <a:solidFill>
              <a:srgbClr val="FF00FF"/>
            </a:solidFill>
          </a:ln>
        </p:spPr>
      </p:pic>
      <p:pic>
        <p:nvPicPr>
          <p:cNvPr id="15" name="Picture 14">
            <a:extLst>
              <a:ext uri="{FF2B5EF4-FFF2-40B4-BE49-F238E27FC236}">
                <a16:creationId xmlns:a16="http://schemas.microsoft.com/office/drawing/2014/main" xmlns="" id="{9F20A7A4-EB93-4D80-8C0A-79953AB836E8}"/>
              </a:ext>
            </a:extLst>
          </p:cNvPr>
          <p:cNvPicPr>
            <a:picLocks noChangeAspect="1"/>
          </p:cNvPicPr>
          <p:nvPr/>
        </p:nvPicPr>
        <p:blipFill>
          <a:blip r:embed="rId8">
            <a:duotone>
              <a:prstClr val="black"/>
              <a:schemeClr val="accent4">
                <a:tint val="45000"/>
                <a:satMod val="400000"/>
              </a:schemeClr>
            </a:duotone>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4216891" y="4847441"/>
            <a:ext cx="4172507" cy="1908466"/>
          </a:xfrm>
          <a:prstGeom prst="rect">
            <a:avLst/>
          </a:prstGeom>
          <a:ln w="28575">
            <a:solidFill>
              <a:srgbClr val="FF00FF"/>
            </a:solidFill>
          </a:ln>
        </p:spPr>
      </p:pic>
    </p:spTree>
    <p:extLst>
      <p:ext uri="{BB962C8B-B14F-4D97-AF65-F5344CB8AC3E}">
        <p14:creationId xmlns:p14="http://schemas.microsoft.com/office/powerpoint/2010/main" val="3608207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heel(1)">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heel(1)">
                                      <p:cBhvr>
                                        <p:cTn id="3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1"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59A510D-1D99-40A1-BB4D-759BD2D80F2F}"/>
              </a:ext>
            </a:extLst>
          </p:cNvPr>
          <p:cNvSpPr txBox="1"/>
          <p:nvPr/>
        </p:nvSpPr>
        <p:spPr>
          <a:xfrm>
            <a:off x="0" y="124288"/>
            <a:ext cx="8016536" cy="2246769"/>
          </a:xfrm>
          <a:prstGeom prst="rect">
            <a:avLst/>
          </a:prstGeom>
          <a:noFill/>
        </p:spPr>
        <p:txBody>
          <a:bodyPr wrap="square">
            <a:spAutoFit/>
          </a:bodyPr>
          <a:lstStyle/>
          <a:p>
            <a:pPr algn="l"/>
            <a:r>
              <a:rPr lang="en-IN" sz="2800" b="1" i="0" u="none" strike="noStrike" baseline="0" dirty="0">
                <a:solidFill>
                  <a:srgbClr val="FF00FF"/>
                </a:solidFill>
                <a:latin typeface="MinionPro-Bold"/>
              </a:rPr>
              <a:t>Uses of chlorine:</a:t>
            </a:r>
          </a:p>
          <a:p>
            <a:pPr algn="l"/>
            <a:r>
              <a:rPr lang="en-IN" sz="2800" b="1" i="0" u="none" strike="noStrike" baseline="0" dirty="0">
                <a:solidFill>
                  <a:srgbClr val="000000"/>
                </a:solidFill>
                <a:latin typeface="MinionPro-Regular"/>
              </a:rPr>
              <a:t>It is used in</a:t>
            </a:r>
          </a:p>
          <a:p>
            <a:pPr algn="l"/>
            <a:r>
              <a:rPr lang="en-US" sz="2800" b="1" i="0" u="none" strike="noStrike" baseline="0" dirty="0">
                <a:solidFill>
                  <a:srgbClr val="00B050"/>
                </a:solidFill>
                <a:latin typeface="MinionPro-Regular"/>
              </a:rPr>
              <a:t>1. Purification of drinking water.</a:t>
            </a:r>
          </a:p>
          <a:p>
            <a:pPr algn="l"/>
            <a:r>
              <a:rPr lang="en-US" sz="2800" b="1" i="0" u="none" strike="noStrike" baseline="0" dirty="0">
                <a:solidFill>
                  <a:srgbClr val="00B050"/>
                </a:solidFill>
                <a:latin typeface="MinionPro-Regular"/>
              </a:rPr>
              <a:t>2. Bleaching of cotton textiles, paper and rayon.</a:t>
            </a:r>
          </a:p>
          <a:p>
            <a:pPr algn="l"/>
            <a:r>
              <a:rPr lang="en-US" sz="2800" b="1" i="0" u="none" strike="noStrike" baseline="0" dirty="0">
                <a:solidFill>
                  <a:srgbClr val="00B050"/>
                </a:solidFill>
                <a:latin typeface="MinionPro-Regular"/>
              </a:rPr>
              <a:t>3. Extraction of gold and platinum.</a:t>
            </a:r>
            <a:endParaRPr lang="en-IN" sz="2800" b="1" dirty="0">
              <a:solidFill>
                <a:srgbClr val="00B050"/>
              </a:solidFill>
            </a:endParaRPr>
          </a:p>
        </p:txBody>
      </p:sp>
      <p:pic>
        <p:nvPicPr>
          <p:cNvPr id="2" name="Picture 1">
            <a:extLst>
              <a:ext uri="{FF2B5EF4-FFF2-40B4-BE49-F238E27FC236}">
                <a16:creationId xmlns:a16="http://schemas.microsoft.com/office/drawing/2014/main" xmlns="" id="{F0CE8863-1042-4ECA-ACEA-6F223D3216F8}"/>
              </a:ext>
            </a:extLst>
          </p:cNvPr>
          <p:cNvPicPr>
            <a:picLocks noChangeAspect="1"/>
          </p:cNvPicPr>
          <p:nvPr/>
        </p:nvPicPr>
        <p:blipFill>
          <a:blip r:embed="rId2"/>
          <a:stretch>
            <a:fillRect/>
          </a:stretch>
        </p:blipFill>
        <p:spPr>
          <a:xfrm>
            <a:off x="189392" y="2521979"/>
            <a:ext cx="4382608" cy="3346162"/>
          </a:xfrm>
          <a:prstGeom prst="rect">
            <a:avLst/>
          </a:prstGeom>
        </p:spPr>
      </p:pic>
      <p:pic>
        <p:nvPicPr>
          <p:cNvPr id="4" name="Picture 3">
            <a:extLst>
              <a:ext uri="{FF2B5EF4-FFF2-40B4-BE49-F238E27FC236}">
                <a16:creationId xmlns:a16="http://schemas.microsoft.com/office/drawing/2014/main" xmlns="" id="{9E86092B-9E3C-49BF-A7DC-5CCFE7951BBC}"/>
              </a:ext>
            </a:extLst>
          </p:cNvPr>
          <p:cNvPicPr>
            <a:picLocks noChangeAspect="1"/>
          </p:cNvPicPr>
          <p:nvPr/>
        </p:nvPicPr>
        <p:blipFill>
          <a:blip r:embed="rId3"/>
          <a:stretch>
            <a:fillRect/>
          </a:stretch>
        </p:blipFill>
        <p:spPr>
          <a:xfrm>
            <a:off x="5202315" y="2521978"/>
            <a:ext cx="3752293" cy="3346162"/>
          </a:xfrm>
          <a:prstGeom prst="rect">
            <a:avLst/>
          </a:prstGeom>
        </p:spPr>
      </p:pic>
    </p:spTree>
    <p:extLst>
      <p:ext uri="{BB962C8B-B14F-4D97-AF65-F5344CB8AC3E}">
        <p14:creationId xmlns:p14="http://schemas.microsoft.com/office/powerpoint/2010/main" val="1559489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par>
                                <p:cTn id="18" presetID="21" presetClass="entr" presetSubtype="1"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heel(1)">
                                      <p:cBhvr>
                                        <p:cTn id="20" dur="2000"/>
                                        <p:tgtEl>
                                          <p:spTgt spid="3">
                                            <p:txEl>
                                              <p:pRg st="3" end="3"/>
                                            </p:txEl>
                                          </p:spTgt>
                                        </p:tgtEl>
                                      </p:cBhvr>
                                    </p:animEffect>
                                  </p:childTnLst>
                                </p:cTn>
                              </p:par>
                              <p:par>
                                <p:cTn id="21" presetID="21" presetClass="entr" presetSubtype="1"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heel(1)">
                                      <p:cBhvr>
                                        <p:cTn id="23" dur="20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heel(4)">
                                      <p:cBhvr>
                                        <p:cTn id="28" dur="20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8"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heel(8)">
                                      <p:cBhvr>
                                        <p:cTn id="3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4F76C59-69C2-4A4C-B1B6-BCAE48D6D6D9}"/>
              </a:ext>
            </a:extLst>
          </p:cNvPr>
          <p:cNvPicPr>
            <a:picLocks noChangeAspect="1"/>
          </p:cNvPicPr>
          <p:nvPr/>
        </p:nvPicPr>
        <p:blipFill>
          <a:blip r:embed="rId2"/>
          <a:stretch>
            <a:fillRect/>
          </a:stretch>
        </p:blipFill>
        <p:spPr>
          <a:xfrm>
            <a:off x="79898" y="62144"/>
            <a:ext cx="5619565" cy="6720396"/>
          </a:xfrm>
          <a:prstGeom prst="rect">
            <a:avLst/>
          </a:prstGeom>
        </p:spPr>
      </p:pic>
      <p:pic>
        <p:nvPicPr>
          <p:cNvPr id="3" name="Picture 2">
            <a:extLst>
              <a:ext uri="{FF2B5EF4-FFF2-40B4-BE49-F238E27FC236}">
                <a16:creationId xmlns:a16="http://schemas.microsoft.com/office/drawing/2014/main" xmlns="" id="{6405E054-888C-4EC0-BA47-451404A8E94A}"/>
              </a:ext>
            </a:extLst>
          </p:cNvPr>
          <p:cNvPicPr>
            <a:picLocks noChangeAspect="1"/>
          </p:cNvPicPr>
          <p:nvPr/>
        </p:nvPicPr>
        <p:blipFill rotWithShape="1">
          <a:blip r:embed="rId3"/>
          <a:srcRect b="6629"/>
          <a:stretch/>
        </p:blipFill>
        <p:spPr>
          <a:xfrm>
            <a:off x="5699463" y="199747"/>
            <a:ext cx="3444537" cy="2490187"/>
          </a:xfrm>
          <a:prstGeom prst="rect">
            <a:avLst/>
          </a:prstGeom>
          <a:ln>
            <a:solidFill>
              <a:srgbClr val="FF00FF"/>
            </a:solidFill>
          </a:ln>
        </p:spPr>
      </p:pic>
      <p:pic>
        <p:nvPicPr>
          <p:cNvPr id="4" name="Picture 3">
            <a:extLst>
              <a:ext uri="{FF2B5EF4-FFF2-40B4-BE49-F238E27FC236}">
                <a16:creationId xmlns:a16="http://schemas.microsoft.com/office/drawing/2014/main" xmlns="" id="{6094CB05-C5D8-4CDE-A975-748DED739D3D}"/>
              </a:ext>
            </a:extLst>
          </p:cNvPr>
          <p:cNvPicPr>
            <a:picLocks noChangeAspect="1"/>
          </p:cNvPicPr>
          <p:nvPr/>
        </p:nvPicPr>
        <p:blipFill>
          <a:blip r:embed="rId4"/>
          <a:stretch>
            <a:fillRect/>
          </a:stretch>
        </p:blipFill>
        <p:spPr>
          <a:xfrm>
            <a:off x="5699463" y="2689934"/>
            <a:ext cx="3444536" cy="4105922"/>
          </a:xfrm>
          <a:prstGeom prst="rect">
            <a:avLst/>
          </a:prstGeom>
          <a:ln>
            <a:solidFill>
              <a:srgbClr val="FF00FF"/>
            </a:solidFill>
          </a:ln>
        </p:spPr>
      </p:pic>
    </p:spTree>
    <p:extLst>
      <p:ext uri="{BB962C8B-B14F-4D97-AF65-F5344CB8AC3E}">
        <p14:creationId xmlns:p14="http://schemas.microsoft.com/office/powerpoint/2010/main" val="1596961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E7C439B-6D69-4822-AAE3-F874B3F481BF}"/>
              </a:ext>
            </a:extLst>
          </p:cNvPr>
          <p:cNvSpPr txBox="1"/>
          <p:nvPr/>
        </p:nvSpPr>
        <p:spPr>
          <a:xfrm>
            <a:off x="-2" y="-86127"/>
            <a:ext cx="8886825" cy="1200329"/>
          </a:xfrm>
          <a:prstGeom prst="rect">
            <a:avLst/>
          </a:prstGeom>
          <a:noFill/>
        </p:spPr>
        <p:txBody>
          <a:bodyPr wrap="square">
            <a:spAutoFit/>
          </a:bodyPr>
          <a:lstStyle/>
          <a:p>
            <a:pPr algn="l"/>
            <a:r>
              <a:rPr lang="en-IN" sz="2400" b="1" i="0" u="none" strike="noStrike" baseline="0" dirty="0">
                <a:solidFill>
                  <a:srgbClr val="00B0F0"/>
                </a:solidFill>
                <a:latin typeface="MinionPro-Bold"/>
              </a:rPr>
              <a:t>Laboratory preparation:</a:t>
            </a:r>
          </a:p>
          <a:p>
            <a:pPr algn="l"/>
            <a:r>
              <a:rPr lang="en-US" sz="2400" b="1" i="0" u="none" strike="noStrike" baseline="0" dirty="0">
                <a:solidFill>
                  <a:srgbClr val="FF0066"/>
                </a:solidFill>
                <a:latin typeface="MinionPro-Regular"/>
              </a:rPr>
              <a:t>It is prepared by the action of sodium chloride and concentrated </a:t>
            </a:r>
            <a:r>
              <a:rPr lang="en-US" sz="2400" b="1" i="0" u="none" strike="noStrike" baseline="0" dirty="0" err="1">
                <a:solidFill>
                  <a:srgbClr val="FF0066"/>
                </a:solidFill>
                <a:latin typeface="MinionPro-Regular"/>
              </a:rPr>
              <a:t>sulphuric</a:t>
            </a:r>
            <a:r>
              <a:rPr lang="en-US" sz="2400" b="1" i="0" u="none" strike="noStrike" baseline="0" dirty="0">
                <a:solidFill>
                  <a:srgbClr val="FF0066"/>
                </a:solidFill>
                <a:latin typeface="MinionPro-Regular"/>
              </a:rPr>
              <a:t> acid.</a:t>
            </a:r>
            <a:endParaRPr lang="en-IN" sz="2400" b="1" dirty="0">
              <a:solidFill>
                <a:srgbClr val="FF0066"/>
              </a:solidFill>
            </a:endParaRPr>
          </a:p>
        </p:txBody>
      </p:sp>
      <p:pic>
        <p:nvPicPr>
          <p:cNvPr id="7" name="Picture 6">
            <a:extLst>
              <a:ext uri="{FF2B5EF4-FFF2-40B4-BE49-F238E27FC236}">
                <a16:creationId xmlns:a16="http://schemas.microsoft.com/office/drawing/2014/main" xmlns="" id="{5359F285-F471-4952-BCA5-D74BA64695E2}"/>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691332" y="1378735"/>
            <a:ext cx="5504155" cy="1035039"/>
          </a:xfrm>
          <a:prstGeom prst="rect">
            <a:avLst/>
          </a:prstGeom>
          <a:ln w="28575">
            <a:solidFill>
              <a:srgbClr val="FF00FF"/>
            </a:solidFill>
          </a:ln>
        </p:spPr>
      </p:pic>
      <p:sp>
        <p:nvSpPr>
          <p:cNvPr id="9" name="TextBox 8">
            <a:extLst>
              <a:ext uri="{FF2B5EF4-FFF2-40B4-BE49-F238E27FC236}">
                <a16:creationId xmlns:a16="http://schemas.microsoft.com/office/drawing/2014/main" xmlns="" id="{FB356FB2-85D3-402B-AEF5-A9DADDFCA32A}"/>
              </a:ext>
            </a:extLst>
          </p:cNvPr>
          <p:cNvSpPr txBox="1"/>
          <p:nvPr/>
        </p:nvSpPr>
        <p:spPr>
          <a:xfrm>
            <a:off x="90484" y="2678307"/>
            <a:ext cx="8705850" cy="830997"/>
          </a:xfrm>
          <a:prstGeom prst="rect">
            <a:avLst/>
          </a:prstGeom>
          <a:noFill/>
        </p:spPr>
        <p:txBody>
          <a:bodyPr wrap="square">
            <a:spAutoFit/>
          </a:bodyPr>
          <a:lstStyle/>
          <a:p>
            <a:r>
              <a:rPr lang="en-US" sz="2400" b="1" i="0" u="none" strike="noStrike" baseline="0" dirty="0">
                <a:solidFill>
                  <a:schemeClr val="accent6">
                    <a:lumMod val="50000"/>
                  </a:schemeClr>
                </a:solidFill>
                <a:latin typeface="MinionPro-Regular"/>
              </a:rPr>
              <a:t>Dry hydrochloric acid is obtained by passing the gas through conc. </a:t>
            </a:r>
            <a:r>
              <a:rPr lang="en-US" sz="2400" b="1" i="0" u="none" strike="noStrike" baseline="0" dirty="0" err="1">
                <a:solidFill>
                  <a:schemeClr val="accent6">
                    <a:lumMod val="50000"/>
                  </a:schemeClr>
                </a:solidFill>
                <a:latin typeface="MinionPro-Regular"/>
              </a:rPr>
              <a:t>sulphuric</a:t>
            </a:r>
            <a:r>
              <a:rPr lang="en-US" sz="2400" b="1" i="0" u="none" strike="noStrike" baseline="0" dirty="0">
                <a:solidFill>
                  <a:schemeClr val="accent6">
                    <a:lumMod val="50000"/>
                  </a:schemeClr>
                </a:solidFill>
                <a:latin typeface="MinionPro-Regular"/>
              </a:rPr>
              <a:t> acid</a:t>
            </a:r>
            <a:endParaRPr lang="en-IN" sz="2400" b="1" dirty="0">
              <a:solidFill>
                <a:schemeClr val="accent6">
                  <a:lumMod val="50000"/>
                </a:schemeClr>
              </a:solidFill>
            </a:endParaRPr>
          </a:p>
        </p:txBody>
      </p:sp>
      <p:sp>
        <p:nvSpPr>
          <p:cNvPr id="11" name="TextBox 10">
            <a:extLst>
              <a:ext uri="{FF2B5EF4-FFF2-40B4-BE49-F238E27FC236}">
                <a16:creationId xmlns:a16="http://schemas.microsoft.com/office/drawing/2014/main" xmlns="" id="{93AF363F-739B-4EC6-8773-1527E29D2DC3}"/>
              </a:ext>
            </a:extLst>
          </p:cNvPr>
          <p:cNvSpPr txBox="1"/>
          <p:nvPr/>
        </p:nvSpPr>
        <p:spPr>
          <a:xfrm>
            <a:off x="57150" y="3509304"/>
            <a:ext cx="9029700" cy="1938992"/>
          </a:xfrm>
          <a:prstGeom prst="rect">
            <a:avLst/>
          </a:prstGeom>
          <a:noFill/>
        </p:spPr>
        <p:txBody>
          <a:bodyPr wrap="square">
            <a:spAutoFit/>
          </a:bodyPr>
          <a:lstStyle/>
          <a:p>
            <a:pPr algn="l"/>
            <a:r>
              <a:rPr lang="en-IN" sz="2400" b="1" i="0" u="none" strike="noStrike" baseline="0" dirty="0">
                <a:solidFill>
                  <a:srgbClr val="002060"/>
                </a:solidFill>
                <a:latin typeface="MinionPro-Bold"/>
              </a:rPr>
              <a:t>Properties:</a:t>
            </a:r>
          </a:p>
          <a:p>
            <a:pPr algn="l"/>
            <a:r>
              <a:rPr lang="en-US" sz="2400" b="1" i="0" u="none" strike="noStrike" baseline="0" dirty="0">
                <a:solidFill>
                  <a:srgbClr val="FF0000"/>
                </a:solidFill>
                <a:latin typeface="MinionPro-Regular"/>
              </a:rPr>
              <a:t>Hydrogen chloride is a </a:t>
            </a:r>
            <a:r>
              <a:rPr lang="en-US" sz="2400" b="1" i="0" u="none" strike="noStrike" baseline="0" dirty="0" err="1">
                <a:solidFill>
                  <a:srgbClr val="FF0000"/>
                </a:solidFill>
                <a:latin typeface="MinionPro-Regular"/>
              </a:rPr>
              <a:t>colourless</a:t>
            </a:r>
            <a:r>
              <a:rPr lang="en-US" sz="2400" b="1" i="0" u="none" strike="noStrike" baseline="0" dirty="0">
                <a:solidFill>
                  <a:srgbClr val="FF0000"/>
                </a:solidFill>
                <a:latin typeface="MinionPro-Regular"/>
              </a:rPr>
              <a:t>, pungent smelling gas, easily liquefied to a </a:t>
            </a:r>
            <a:r>
              <a:rPr lang="en-US" sz="2400" b="1" i="0" u="none" strike="noStrike" baseline="0" dirty="0" err="1">
                <a:solidFill>
                  <a:srgbClr val="FF0000"/>
                </a:solidFill>
                <a:latin typeface="MinionPro-Regular"/>
              </a:rPr>
              <a:t>colourless</a:t>
            </a:r>
            <a:r>
              <a:rPr lang="en-US" sz="2400" b="1" i="0" u="none" strike="noStrike" baseline="0" dirty="0">
                <a:solidFill>
                  <a:srgbClr val="FF0000"/>
                </a:solidFill>
                <a:latin typeface="MinionPro-Regular"/>
              </a:rPr>
              <a:t> liquid (boiling point 189K) and frozen into a white crystalline solid (melting point 159K). It is extremely soluble in water.</a:t>
            </a:r>
            <a:endParaRPr lang="en-IN" sz="2400" b="1" dirty="0">
              <a:solidFill>
                <a:srgbClr val="FF0000"/>
              </a:solidFill>
            </a:endParaRPr>
          </a:p>
        </p:txBody>
      </p:sp>
      <p:pic>
        <p:nvPicPr>
          <p:cNvPr id="13" name="Picture 12">
            <a:extLst>
              <a:ext uri="{FF2B5EF4-FFF2-40B4-BE49-F238E27FC236}">
                <a16:creationId xmlns:a16="http://schemas.microsoft.com/office/drawing/2014/main" xmlns="" id="{DB3BF8F6-60DC-4D2D-ACFD-103982C52F9A}"/>
              </a:ext>
            </a:extLst>
          </p:cNvPr>
          <p:cNvPicPr>
            <a:picLocks noChangeAspect="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691332" y="5479265"/>
            <a:ext cx="5504155" cy="894902"/>
          </a:xfrm>
          <a:prstGeom prst="rect">
            <a:avLst/>
          </a:prstGeom>
          <a:ln w="28575">
            <a:solidFill>
              <a:srgbClr val="FF00FF"/>
            </a:solidFill>
          </a:ln>
        </p:spPr>
      </p:pic>
    </p:spTree>
    <p:extLst>
      <p:ext uri="{BB962C8B-B14F-4D97-AF65-F5344CB8AC3E}">
        <p14:creationId xmlns:p14="http://schemas.microsoft.com/office/powerpoint/2010/main" val="578490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5CD92A4-53C9-4CA1-8B41-21FFAEB94664}"/>
              </a:ext>
            </a:extLst>
          </p:cNvPr>
          <p:cNvSpPr txBox="1"/>
          <p:nvPr/>
        </p:nvSpPr>
        <p:spPr>
          <a:xfrm>
            <a:off x="0" y="91559"/>
            <a:ext cx="4572000" cy="523220"/>
          </a:xfrm>
          <a:prstGeom prst="rect">
            <a:avLst/>
          </a:prstGeom>
          <a:noFill/>
        </p:spPr>
        <p:txBody>
          <a:bodyPr wrap="square">
            <a:spAutoFit/>
          </a:bodyPr>
          <a:lstStyle/>
          <a:p>
            <a:r>
              <a:rPr lang="en-IN" sz="2800" b="1" i="0" u="none" strike="noStrike" baseline="0" dirty="0">
                <a:solidFill>
                  <a:srgbClr val="FF00FF"/>
                </a:solidFill>
                <a:latin typeface="MinionPro-Bold"/>
              </a:rPr>
              <a:t>Chemical properties:</a:t>
            </a:r>
            <a:endParaRPr lang="en-IN" sz="2800" dirty="0"/>
          </a:p>
        </p:txBody>
      </p:sp>
      <p:sp>
        <p:nvSpPr>
          <p:cNvPr id="5" name="TextBox 4">
            <a:extLst>
              <a:ext uri="{FF2B5EF4-FFF2-40B4-BE49-F238E27FC236}">
                <a16:creationId xmlns:a16="http://schemas.microsoft.com/office/drawing/2014/main" xmlns="" id="{15D774A3-B339-4D67-B079-AE34ED491D2D}"/>
              </a:ext>
            </a:extLst>
          </p:cNvPr>
          <p:cNvSpPr txBox="1"/>
          <p:nvPr/>
        </p:nvSpPr>
        <p:spPr>
          <a:xfrm>
            <a:off x="-1" y="471785"/>
            <a:ext cx="9077325" cy="830997"/>
          </a:xfrm>
          <a:prstGeom prst="rect">
            <a:avLst/>
          </a:prstGeom>
          <a:noFill/>
        </p:spPr>
        <p:txBody>
          <a:bodyPr wrap="square">
            <a:spAutoFit/>
          </a:bodyPr>
          <a:lstStyle/>
          <a:p>
            <a:pPr algn="l"/>
            <a:r>
              <a:rPr lang="en-US" sz="2400" b="1" i="0" u="none" strike="noStrike" baseline="0" dirty="0">
                <a:solidFill>
                  <a:srgbClr val="FF0000"/>
                </a:solidFill>
                <a:latin typeface="MinionPro-Regular"/>
              </a:rPr>
              <a:t>Like all acids it liberates hydrogen gas from metals and carbon dioxide from carbonate </a:t>
            </a:r>
            <a:r>
              <a:rPr lang="en-IN" sz="2400" b="1" i="0" u="none" strike="noStrike" baseline="0" dirty="0">
                <a:solidFill>
                  <a:srgbClr val="FF0000"/>
                </a:solidFill>
                <a:latin typeface="MinionPro-Regular"/>
              </a:rPr>
              <a:t>and bicarbonate salts.</a:t>
            </a:r>
            <a:endParaRPr lang="en-IN" sz="2400" b="1" dirty="0">
              <a:solidFill>
                <a:srgbClr val="FF0000"/>
              </a:solidFill>
            </a:endParaRPr>
          </a:p>
        </p:txBody>
      </p:sp>
      <p:pic>
        <p:nvPicPr>
          <p:cNvPr id="7" name="Picture 6">
            <a:extLst>
              <a:ext uri="{FF2B5EF4-FFF2-40B4-BE49-F238E27FC236}">
                <a16:creationId xmlns:a16="http://schemas.microsoft.com/office/drawing/2014/main" xmlns="" id="{A8E445CD-85BB-4192-AA8F-2C10926D7989}"/>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494095" y="1406544"/>
            <a:ext cx="5625796" cy="1919259"/>
          </a:xfrm>
          <a:prstGeom prst="rect">
            <a:avLst/>
          </a:prstGeom>
          <a:ln w="28575">
            <a:solidFill>
              <a:srgbClr val="FF00FF"/>
            </a:solidFill>
          </a:ln>
        </p:spPr>
      </p:pic>
      <p:sp>
        <p:nvSpPr>
          <p:cNvPr id="9" name="TextBox 8">
            <a:extLst>
              <a:ext uri="{FF2B5EF4-FFF2-40B4-BE49-F238E27FC236}">
                <a16:creationId xmlns:a16="http://schemas.microsoft.com/office/drawing/2014/main" xmlns="" id="{2EE9A295-C4D0-48B9-946F-E349D896499B}"/>
              </a:ext>
            </a:extLst>
          </p:cNvPr>
          <p:cNvSpPr txBox="1"/>
          <p:nvPr/>
        </p:nvSpPr>
        <p:spPr>
          <a:xfrm>
            <a:off x="107156" y="3532197"/>
            <a:ext cx="7132057" cy="461665"/>
          </a:xfrm>
          <a:prstGeom prst="rect">
            <a:avLst/>
          </a:prstGeom>
          <a:noFill/>
        </p:spPr>
        <p:txBody>
          <a:bodyPr wrap="square">
            <a:spAutoFit/>
          </a:bodyPr>
          <a:lstStyle/>
          <a:p>
            <a:r>
              <a:rPr lang="en-US" sz="2400" b="1" i="0" u="none" strike="noStrike" baseline="0" dirty="0">
                <a:solidFill>
                  <a:srgbClr val="FF0000"/>
                </a:solidFill>
                <a:latin typeface="MinionPro-Regular"/>
              </a:rPr>
              <a:t>It liberates </a:t>
            </a:r>
            <a:r>
              <a:rPr lang="en-US" sz="2400" b="1" i="0" u="none" strike="noStrike" baseline="0" dirty="0" err="1">
                <a:solidFill>
                  <a:srgbClr val="FF0000"/>
                </a:solidFill>
                <a:latin typeface="MinionPro-Regular"/>
              </a:rPr>
              <a:t>sulphur</a:t>
            </a:r>
            <a:r>
              <a:rPr lang="en-US" sz="2400" b="1" i="0" u="none" strike="noStrike" baseline="0" dirty="0">
                <a:solidFill>
                  <a:srgbClr val="FF0000"/>
                </a:solidFill>
                <a:latin typeface="MinionPro-Regular"/>
              </a:rPr>
              <a:t> dioxide from sodium </a:t>
            </a:r>
            <a:r>
              <a:rPr lang="en-US" sz="2400" b="1" i="0" u="none" strike="noStrike" baseline="0" dirty="0" err="1">
                <a:solidFill>
                  <a:srgbClr val="FF0000"/>
                </a:solidFill>
                <a:latin typeface="MinionPro-Regular"/>
              </a:rPr>
              <a:t>sulphite</a:t>
            </a:r>
            <a:endParaRPr lang="en-IN" sz="2400" b="1" dirty="0">
              <a:solidFill>
                <a:srgbClr val="FF0000"/>
              </a:solidFill>
            </a:endParaRPr>
          </a:p>
        </p:txBody>
      </p:sp>
      <p:sp>
        <p:nvSpPr>
          <p:cNvPr id="11" name="TextBox 10">
            <a:extLst>
              <a:ext uri="{FF2B5EF4-FFF2-40B4-BE49-F238E27FC236}">
                <a16:creationId xmlns:a16="http://schemas.microsoft.com/office/drawing/2014/main" xmlns="" id="{67F370B5-45F6-496A-B25F-9F812E1F7B24}"/>
              </a:ext>
            </a:extLst>
          </p:cNvPr>
          <p:cNvSpPr txBox="1"/>
          <p:nvPr/>
        </p:nvSpPr>
        <p:spPr>
          <a:xfrm>
            <a:off x="107156" y="4723537"/>
            <a:ext cx="8970168" cy="923330"/>
          </a:xfrm>
          <a:prstGeom prst="rect">
            <a:avLst/>
          </a:prstGeom>
          <a:noFill/>
        </p:spPr>
        <p:txBody>
          <a:bodyPr wrap="square">
            <a:spAutoFit/>
          </a:bodyPr>
          <a:lstStyle/>
          <a:p>
            <a:pPr algn="l"/>
            <a:r>
              <a:rPr lang="en-US" sz="1800" b="1" i="1" u="none" strike="noStrike" baseline="0" dirty="0">
                <a:solidFill>
                  <a:srgbClr val="00B050"/>
                </a:solidFill>
                <a:effectLst>
                  <a:outerShdw blurRad="38100" dist="38100" dir="2700000" algn="tl">
                    <a:srgbClr val="000000">
                      <a:alpha val="43137"/>
                    </a:srgbClr>
                  </a:outerShdw>
                </a:effectLst>
                <a:latin typeface="MinionPro-Regular"/>
              </a:rPr>
              <a:t>When </a:t>
            </a:r>
            <a:r>
              <a:rPr lang="en-US" sz="1800" b="1" i="1" u="none" strike="noStrike" baseline="0" dirty="0">
                <a:solidFill>
                  <a:srgbClr val="002060"/>
                </a:solidFill>
                <a:effectLst>
                  <a:outerShdw blurRad="38100" dist="38100" dir="2700000" algn="tl">
                    <a:srgbClr val="000000">
                      <a:alpha val="43137"/>
                    </a:srgbClr>
                  </a:outerShdw>
                </a:effectLst>
                <a:latin typeface="MinionPro-Regular"/>
              </a:rPr>
              <a:t>three</a:t>
            </a:r>
            <a:r>
              <a:rPr lang="en-US" sz="1800" b="1" i="1" u="none" strike="noStrike" baseline="0" dirty="0">
                <a:solidFill>
                  <a:srgbClr val="00B050"/>
                </a:solidFill>
                <a:effectLst>
                  <a:outerShdw blurRad="38100" dist="38100" dir="2700000" algn="tl">
                    <a:srgbClr val="000000">
                      <a:alpha val="43137"/>
                    </a:srgbClr>
                  </a:outerShdw>
                </a:effectLst>
                <a:latin typeface="MinionPro-Regular"/>
              </a:rPr>
              <a:t> </a:t>
            </a:r>
            <a:r>
              <a:rPr lang="en-US" sz="1800" b="1" i="1" u="none" strike="noStrike" baseline="0" dirty="0">
                <a:solidFill>
                  <a:srgbClr val="002060"/>
                </a:solidFill>
                <a:effectLst>
                  <a:outerShdw blurRad="38100" dist="38100" dir="2700000" algn="tl">
                    <a:srgbClr val="000000">
                      <a:alpha val="43137"/>
                    </a:srgbClr>
                  </a:outerShdw>
                </a:effectLst>
                <a:latin typeface="MinionPro-Regular"/>
              </a:rPr>
              <a:t>parts</a:t>
            </a:r>
            <a:r>
              <a:rPr lang="en-US" sz="1800" b="1" i="1" u="none" strike="noStrike" baseline="0" dirty="0">
                <a:solidFill>
                  <a:srgbClr val="00B050"/>
                </a:solidFill>
                <a:effectLst>
                  <a:outerShdw blurRad="38100" dist="38100" dir="2700000" algn="tl">
                    <a:srgbClr val="000000">
                      <a:alpha val="43137"/>
                    </a:srgbClr>
                  </a:outerShdw>
                </a:effectLst>
                <a:latin typeface="MinionPro-Regular"/>
              </a:rPr>
              <a:t> of concentrated </a:t>
            </a:r>
            <a:r>
              <a:rPr lang="en-US" sz="1800" b="1" i="1" u="none" strike="noStrike" baseline="0" dirty="0">
                <a:solidFill>
                  <a:srgbClr val="002060"/>
                </a:solidFill>
                <a:effectLst>
                  <a:outerShdw blurRad="38100" dist="38100" dir="2700000" algn="tl">
                    <a:srgbClr val="000000">
                      <a:alpha val="43137"/>
                    </a:srgbClr>
                  </a:outerShdw>
                </a:effectLst>
                <a:latin typeface="MinionPro-Regular"/>
              </a:rPr>
              <a:t>hydrochloric</a:t>
            </a:r>
            <a:r>
              <a:rPr lang="en-US" sz="1800" b="1" i="1" u="none" strike="noStrike" baseline="0" dirty="0">
                <a:solidFill>
                  <a:srgbClr val="00B050"/>
                </a:solidFill>
                <a:effectLst>
                  <a:outerShdw blurRad="38100" dist="38100" dir="2700000" algn="tl">
                    <a:srgbClr val="000000">
                      <a:alpha val="43137"/>
                    </a:srgbClr>
                  </a:outerShdw>
                </a:effectLst>
                <a:latin typeface="MinionPro-Regular"/>
              </a:rPr>
              <a:t> </a:t>
            </a:r>
            <a:r>
              <a:rPr lang="en-US" sz="1800" b="1" i="1" u="none" strike="noStrike" baseline="0" dirty="0">
                <a:solidFill>
                  <a:srgbClr val="002060"/>
                </a:solidFill>
                <a:effectLst>
                  <a:outerShdw blurRad="38100" dist="38100" dir="2700000" algn="tl">
                    <a:srgbClr val="000000">
                      <a:alpha val="43137"/>
                    </a:srgbClr>
                  </a:outerShdw>
                </a:effectLst>
                <a:latin typeface="MinionPro-Regular"/>
              </a:rPr>
              <a:t>acid</a:t>
            </a:r>
            <a:r>
              <a:rPr lang="en-US" sz="1800" b="1" i="1" u="none" strike="noStrike" baseline="0" dirty="0">
                <a:solidFill>
                  <a:srgbClr val="00B050"/>
                </a:solidFill>
                <a:effectLst>
                  <a:outerShdw blurRad="38100" dist="38100" dir="2700000" algn="tl">
                    <a:srgbClr val="000000">
                      <a:alpha val="43137"/>
                    </a:srgbClr>
                  </a:outerShdw>
                </a:effectLst>
                <a:latin typeface="MinionPro-Regular"/>
              </a:rPr>
              <a:t> and </a:t>
            </a:r>
            <a:r>
              <a:rPr lang="en-US" sz="1800" b="1" i="1" u="none" strike="noStrike" baseline="0" dirty="0">
                <a:solidFill>
                  <a:srgbClr val="7030A0"/>
                </a:solidFill>
                <a:effectLst>
                  <a:outerShdw blurRad="38100" dist="38100" dir="2700000" algn="tl">
                    <a:srgbClr val="000000">
                      <a:alpha val="43137"/>
                    </a:srgbClr>
                  </a:outerShdw>
                </a:effectLst>
                <a:latin typeface="MinionPro-Regular"/>
              </a:rPr>
              <a:t>one</a:t>
            </a:r>
            <a:r>
              <a:rPr lang="en-US" sz="1800" b="1" i="1" u="none" strike="noStrike" baseline="0" dirty="0">
                <a:solidFill>
                  <a:srgbClr val="00B050"/>
                </a:solidFill>
                <a:effectLst>
                  <a:outerShdw blurRad="38100" dist="38100" dir="2700000" algn="tl">
                    <a:srgbClr val="000000">
                      <a:alpha val="43137"/>
                    </a:srgbClr>
                  </a:outerShdw>
                </a:effectLst>
                <a:latin typeface="MinionPro-Regular"/>
              </a:rPr>
              <a:t> </a:t>
            </a:r>
            <a:r>
              <a:rPr lang="en-US" sz="1800" b="1" i="1" u="none" strike="noStrike" baseline="0" dirty="0">
                <a:solidFill>
                  <a:srgbClr val="7030A0"/>
                </a:solidFill>
                <a:effectLst>
                  <a:outerShdw blurRad="38100" dist="38100" dir="2700000" algn="tl">
                    <a:srgbClr val="000000">
                      <a:alpha val="43137"/>
                    </a:srgbClr>
                  </a:outerShdw>
                </a:effectLst>
                <a:latin typeface="MinionPro-Regular"/>
              </a:rPr>
              <a:t>part</a:t>
            </a:r>
            <a:r>
              <a:rPr lang="en-US" sz="1800" b="1" i="1" u="none" strike="noStrike" baseline="0" dirty="0">
                <a:solidFill>
                  <a:srgbClr val="00B050"/>
                </a:solidFill>
                <a:effectLst>
                  <a:outerShdw blurRad="38100" dist="38100" dir="2700000" algn="tl">
                    <a:srgbClr val="000000">
                      <a:alpha val="43137"/>
                    </a:srgbClr>
                  </a:outerShdw>
                </a:effectLst>
                <a:latin typeface="MinionPro-Regular"/>
              </a:rPr>
              <a:t> of concentrated </a:t>
            </a:r>
            <a:r>
              <a:rPr lang="en-US" sz="1800" b="1" i="1" u="none" strike="noStrike" baseline="0" dirty="0">
                <a:solidFill>
                  <a:srgbClr val="7030A0"/>
                </a:solidFill>
                <a:effectLst>
                  <a:outerShdw blurRad="38100" dist="38100" dir="2700000" algn="tl">
                    <a:srgbClr val="000000">
                      <a:alpha val="43137"/>
                    </a:srgbClr>
                  </a:outerShdw>
                </a:effectLst>
                <a:latin typeface="MinionPro-Regular"/>
              </a:rPr>
              <a:t>nitric</a:t>
            </a:r>
          </a:p>
          <a:p>
            <a:pPr algn="l"/>
            <a:r>
              <a:rPr lang="en-US" sz="1800" b="1" i="1" u="none" strike="noStrike" baseline="0" dirty="0">
                <a:solidFill>
                  <a:srgbClr val="7030A0"/>
                </a:solidFill>
                <a:effectLst>
                  <a:outerShdw blurRad="38100" dist="38100" dir="2700000" algn="tl">
                    <a:srgbClr val="000000">
                      <a:alpha val="43137"/>
                    </a:srgbClr>
                  </a:outerShdw>
                </a:effectLst>
                <a:latin typeface="MinionPro-Regular"/>
              </a:rPr>
              <a:t>acid</a:t>
            </a:r>
            <a:r>
              <a:rPr lang="en-US" sz="1800" b="1" i="1" u="none" strike="noStrike" baseline="0" dirty="0">
                <a:solidFill>
                  <a:srgbClr val="00B050"/>
                </a:solidFill>
                <a:effectLst>
                  <a:outerShdw blurRad="38100" dist="38100" dir="2700000" algn="tl">
                    <a:srgbClr val="000000">
                      <a:alpha val="43137"/>
                    </a:srgbClr>
                  </a:outerShdw>
                </a:effectLst>
                <a:latin typeface="MinionPro-Regular"/>
              </a:rPr>
              <a:t> are mixed, </a:t>
            </a:r>
            <a:r>
              <a:rPr lang="en-US" sz="1800" b="1" i="1" u="none" strike="noStrike" baseline="0" dirty="0" err="1">
                <a:solidFill>
                  <a:srgbClr val="FF0000"/>
                </a:solidFill>
                <a:effectLst>
                  <a:outerShdw blurRad="38100" dist="38100" dir="2700000" algn="tl">
                    <a:srgbClr val="000000">
                      <a:alpha val="43137"/>
                    </a:srgbClr>
                  </a:outerShdw>
                </a:effectLst>
                <a:latin typeface="MinionPro-Regular"/>
              </a:rPr>
              <a:t>Aquaregia</a:t>
            </a:r>
            <a:r>
              <a:rPr lang="en-US" sz="1800" b="1" i="1" u="none" strike="noStrike" baseline="0" dirty="0">
                <a:solidFill>
                  <a:srgbClr val="00B050"/>
                </a:solidFill>
                <a:effectLst>
                  <a:outerShdw blurRad="38100" dist="38100" dir="2700000" algn="tl">
                    <a:srgbClr val="000000">
                      <a:alpha val="43137"/>
                    </a:srgbClr>
                  </a:outerShdw>
                </a:effectLst>
                <a:latin typeface="MinionPro-Regular"/>
              </a:rPr>
              <a:t> (</a:t>
            </a:r>
            <a:r>
              <a:rPr lang="en-US" sz="1800" b="1" i="1" u="none" strike="noStrike" baseline="0" dirty="0">
                <a:solidFill>
                  <a:srgbClr val="FF0000"/>
                </a:solidFill>
                <a:effectLst>
                  <a:outerShdw blurRad="38100" dist="38100" dir="2700000" algn="tl">
                    <a:srgbClr val="000000">
                      <a:alpha val="43137"/>
                    </a:srgbClr>
                  </a:outerShdw>
                </a:effectLst>
                <a:latin typeface="MinionPro-Regular"/>
              </a:rPr>
              <a:t>Royal</a:t>
            </a:r>
            <a:r>
              <a:rPr lang="en-US" sz="1800" b="1" i="1" u="none" strike="noStrike" baseline="0" dirty="0">
                <a:solidFill>
                  <a:srgbClr val="00B050"/>
                </a:solidFill>
                <a:effectLst>
                  <a:outerShdw blurRad="38100" dist="38100" dir="2700000" algn="tl">
                    <a:srgbClr val="000000">
                      <a:alpha val="43137"/>
                    </a:srgbClr>
                  </a:outerShdw>
                </a:effectLst>
                <a:latin typeface="MinionPro-Regular"/>
              </a:rPr>
              <a:t> </a:t>
            </a:r>
            <a:r>
              <a:rPr lang="en-US" sz="1800" b="1" i="1" u="none" strike="noStrike" baseline="0" dirty="0">
                <a:solidFill>
                  <a:srgbClr val="FF0000"/>
                </a:solidFill>
                <a:effectLst>
                  <a:outerShdw blurRad="38100" dist="38100" dir="2700000" algn="tl">
                    <a:srgbClr val="000000">
                      <a:alpha val="43137"/>
                    </a:srgbClr>
                  </a:outerShdw>
                </a:effectLst>
                <a:latin typeface="MinionPro-Regular"/>
              </a:rPr>
              <a:t>water</a:t>
            </a:r>
            <a:r>
              <a:rPr lang="en-US" sz="1800" b="1" i="1" u="none" strike="noStrike" baseline="0" dirty="0">
                <a:solidFill>
                  <a:srgbClr val="00B050"/>
                </a:solidFill>
                <a:effectLst>
                  <a:outerShdw blurRad="38100" dist="38100" dir="2700000" algn="tl">
                    <a:srgbClr val="000000">
                      <a:alpha val="43137"/>
                    </a:srgbClr>
                  </a:outerShdw>
                </a:effectLst>
                <a:latin typeface="MinionPro-Regular"/>
              </a:rPr>
              <a:t>) is obtained. This is used for dissolving gold, platinum </a:t>
            </a:r>
            <a:r>
              <a:rPr lang="en-IN" sz="1800" b="1" i="1" u="none" strike="noStrike" baseline="0" dirty="0">
                <a:solidFill>
                  <a:srgbClr val="00B050"/>
                </a:solidFill>
                <a:effectLst>
                  <a:outerShdw blurRad="38100" dist="38100" dir="2700000" algn="tl">
                    <a:srgbClr val="000000">
                      <a:alpha val="43137"/>
                    </a:srgbClr>
                  </a:outerShdw>
                </a:effectLst>
                <a:latin typeface="MinionPro-Regular"/>
              </a:rPr>
              <a:t>etc...</a:t>
            </a:r>
            <a:endParaRPr lang="en-IN" b="1" i="1" dirty="0">
              <a:solidFill>
                <a:srgbClr val="00B050"/>
              </a:solidFill>
              <a:effectLst>
                <a:outerShdw blurRad="38100" dist="38100" dir="2700000" algn="tl">
                  <a:srgbClr val="000000">
                    <a:alpha val="43137"/>
                  </a:srgbClr>
                </a:outerShdw>
              </a:effectLst>
            </a:endParaRPr>
          </a:p>
        </p:txBody>
      </p:sp>
      <p:pic>
        <p:nvPicPr>
          <p:cNvPr id="13" name="Picture 12">
            <a:extLst>
              <a:ext uri="{FF2B5EF4-FFF2-40B4-BE49-F238E27FC236}">
                <a16:creationId xmlns:a16="http://schemas.microsoft.com/office/drawing/2014/main" xmlns="" id="{26B9CC28-6A93-45C0-8F13-439E9124F5FD}"/>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494095" y="4035534"/>
            <a:ext cx="5625796" cy="589732"/>
          </a:xfrm>
          <a:prstGeom prst="rect">
            <a:avLst/>
          </a:prstGeom>
          <a:ln w="28575">
            <a:solidFill>
              <a:srgbClr val="FF00FF"/>
            </a:solidFill>
          </a:ln>
        </p:spPr>
      </p:pic>
      <p:pic>
        <p:nvPicPr>
          <p:cNvPr id="15" name="Picture 14">
            <a:extLst>
              <a:ext uri="{FF2B5EF4-FFF2-40B4-BE49-F238E27FC236}">
                <a16:creationId xmlns:a16="http://schemas.microsoft.com/office/drawing/2014/main" xmlns="" id="{A5B60836-79D8-4AB4-A449-C2538071BF87}"/>
              </a:ext>
            </a:extLst>
          </p:cNvPr>
          <p:cNvPicPr>
            <a:picLocks noChangeAspect="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494095" y="5725255"/>
            <a:ext cx="5625797" cy="1021303"/>
          </a:xfrm>
          <a:prstGeom prst="rect">
            <a:avLst/>
          </a:prstGeom>
          <a:ln w="28575">
            <a:solidFill>
              <a:srgbClr val="FF00FF"/>
            </a:solidFill>
          </a:ln>
        </p:spPr>
      </p:pic>
    </p:spTree>
    <p:extLst>
      <p:ext uri="{BB962C8B-B14F-4D97-AF65-F5344CB8AC3E}">
        <p14:creationId xmlns:p14="http://schemas.microsoft.com/office/powerpoint/2010/main" val="991092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1)">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P spid="11"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0E09EBB-B3FD-4583-B37E-D1057F11CD84}"/>
              </a:ext>
            </a:extLst>
          </p:cNvPr>
          <p:cNvSpPr txBox="1"/>
          <p:nvPr/>
        </p:nvSpPr>
        <p:spPr>
          <a:xfrm>
            <a:off x="0" y="0"/>
            <a:ext cx="9144000" cy="1938992"/>
          </a:xfrm>
          <a:prstGeom prst="rect">
            <a:avLst/>
          </a:prstGeom>
          <a:noFill/>
        </p:spPr>
        <p:txBody>
          <a:bodyPr wrap="square">
            <a:spAutoFit/>
          </a:bodyPr>
          <a:lstStyle/>
          <a:p>
            <a:pPr algn="l"/>
            <a:r>
              <a:rPr lang="en-IN" sz="2400" b="1" i="0" u="none" strike="noStrike" baseline="0" dirty="0">
                <a:solidFill>
                  <a:srgbClr val="C00000"/>
                </a:solidFill>
                <a:latin typeface="MinionPro-Bold"/>
              </a:rPr>
              <a:t>Uses of hydrochloric acid:</a:t>
            </a:r>
          </a:p>
          <a:p>
            <a:pPr algn="l"/>
            <a:r>
              <a:rPr lang="en-US" sz="2400" b="1" i="0" u="none" strike="noStrike" baseline="0" dirty="0">
                <a:solidFill>
                  <a:srgbClr val="7030A0"/>
                </a:solidFill>
                <a:latin typeface="MinionPro-Regular"/>
              </a:rPr>
              <a:t>1. Hydrochloric acid is used for the manufacture of chlorine, ammonium chloride, glucose </a:t>
            </a:r>
            <a:r>
              <a:rPr lang="en-IN" sz="2400" b="1" i="0" u="none" strike="noStrike" baseline="0" dirty="0">
                <a:solidFill>
                  <a:srgbClr val="7030A0"/>
                </a:solidFill>
                <a:latin typeface="MinionPro-Regular"/>
              </a:rPr>
              <a:t>from corn starch etc.,</a:t>
            </a:r>
          </a:p>
          <a:p>
            <a:pPr algn="l"/>
            <a:r>
              <a:rPr lang="en-US" sz="2400" b="1" i="0" u="none" strike="noStrike" baseline="0" dirty="0">
                <a:solidFill>
                  <a:schemeClr val="accent6">
                    <a:lumMod val="75000"/>
                  </a:schemeClr>
                </a:solidFill>
                <a:latin typeface="MinionPro-Regular"/>
              </a:rPr>
              <a:t>2. It is used in the extraction of glue from bone and also for purification of bone black</a:t>
            </a:r>
            <a:endParaRPr lang="en-IN" sz="2400" b="1" dirty="0">
              <a:solidFill>
                <a:schemeClr val="accent6">
                  <a:lumMod val="75000"/>
                </a:schemeClr>
              </a:solidFill>
            </a:endParaRPr>
          </a:p>
        </p:txBody>
      </p:sp>
      <p:pic>
        <p:nvPicPr>
          <p:cNvPr id="2" name="Picture 1">
            <a:extLst>
              <a:ext uri="{FF2B5EF4-FFF2-40B4-BE49-F238E27FC236}">
                <a16:creationId xmlns:a16="http://schemas.microsoft.com/office/drawing/2014/main" xmlns="" id="{92E67CE9-6208-4DB5-AC90-97A07A2660C5}"/>
              </a:ext>
            </a:extLst>
          </p:cNvPr>
          <p:cNvPicPr>
            <a:picLocks noChangeAspect="1"/>
          </p:cNvPicPr>
          <p:nvPr/>
        </p:nvPicPr>
        <p:blipFill>
          <a:blip r:embed="rId2"/>
          <a:stretch>
            <a:fillRect/>
          </a:stretch>
        </p:blipFill>
        <p:spPr>
          <a:xfrm>
            <a:off x="133166" y="1971931"/>
            <a:ext cx="2840853" cy="2449149"/>
          </a:xfrm>
          <a:prstGeom prst="rect">
            <a:avLst/>
          </a:prstGeom>
          <a:ln>
            <a:solidFill>
              <a:srgbClr val="FF00FF"/>
            </a:solidFill>
          </a:ln>
        </p:spPr>
      </p:pic>
      <p:pic>
        <p:nvPicPr>
          <p:cNvPr id="4" name="Picture 3">
            <a:extLst>
              <a:ext uri="{FF2B5EF4-FFF2-40B4-BE49-F238E27FC236}">
                <a16:creationId xmlns:a16="http://schemas.microsoft.com/office/drawing/2014/main" xmlns="" id="{C5235051-2D35-4300-B838-F189751D9565}"/>
              </a:ext>
            </a:extLst>
          </p:cNvPr>
          <p:cNvPicPr>
            <a:picLocks noChangeAspect="1"/>
          </p:cNvPicPr>
          <p:nvPr/>
        </p:nvPicPr>
        <p:blipFill>
          <a:blip r:embed="rId3"/>
          <a:stretch>
            <a:fillRect/>
          </a:stretch>
        </p:blipFill>
        <p:spPr>
          <a:xfrm>
            <a:off x="3117379" y="1971931"/>
            <a:ext cx="2909241" cy="2449149"/>
          </a:xfrm>
          <a:prstGeom prst="rect">
            <a:avLst/>
          </a:prstGeom>
          <a:ln>
            <a:solidFill>
              <a:srgbClr val="FF00FF"/>
            </a:solidFill>
          </a:ln>
        </p:spPr>
      </p:pic>
      <p:pic>
        <p:nvPicPr>
          <p:cNvPr id="5" name="Picture 4">
            <a:extLst>
              <a:ext uri="{FF2B5EF4-FFF2-40B4-BE49-F238E27FC236}">
                <a16:creationId xmlns:a16="http://schemas.microsoft.com/office/drawing/2014/main" xmlns="" id="{21BC9904-E1AB-46E6-AED9-41B03D1DFFBC}"/>
              </a:ext>
            </a:extLst>
          </p:cNvPr>
          <p:cNvPicPr>
            <a:picLocks noChangeAspect="1"/>
          </p:cNvPicPr>
          <p:nvPr/>
        </p:nvPicPr>
        <p:blipFill rotWithShape="1">
          <a:blip r:embed="rId4"/>
          <a:srcRect l="12718" r="29724"/>
          <a:stretch/>
        </p:blipFill>
        <p:spPr>
          <a:xfrm>
            <a:off x="6169980" y="1971930"/>
            <a:ext cx="2741165" cy="2449150"/>
          </a:xfrm>
          <a:prstGeom prst="rect">
            <a:avLst/>
          </a:prstGeom>
          <a:ln>
            <a:solidFill>
              <a:srgbClr val="FF00FF"/>
            </a:solidFill>
          </a:ln>
        </p:spPr>
      </p:pic>
      <p:pic>
        <p:nvPicPr>
          <p:cNvPr id="6" name="Picture 5">
            <a:extLst>
              <a:ext uri="{FF2B5EF4-FFF2-40B4-BE49-F238E27FC236}">
                <a16:creationId xmlns:a16="http://schemas.microsoft.com/office/drawing/2014/main" xmlns="" id="{44FB8F70-B1B8-4836-82B4-73A86C08BF7A}"/>
              </a:ext>
            </a:extLst>
          </p:cNvPr>
          <p:cNvPicPr>
            <a:picLocks noChangeAspect="1"/>
          </p:cNvPicPr>
          <p:nvPr/>
        </p:nvPicPr>
        <p:blipFill>
          <a:blip r:embed="rId5"/>
          <a:stretch>
            <a:fillRect/>
          </a:stretch>
        </p:blipFill>
        <p:spPr>
          <a:xfrm>
            <a:off x="133165" y="4454019"/>
            <a:ext cx="2840853" cy="2332181"/>
          </a:xfrm>
          <a:prstGeom prst="rect">
            <a:avLst/>
          </a:prstGeom>
          <a:ln>
            <a:solidFill>
              <a:srgbClr val="FF00FF"/>
            </a:solidFill>
          </a:ln>
        </p:spPr>
      </p:pic>
      <p:pic>
        <p:nvPicPr>
          <p:cNvPr id="7" name="Picture 6">
            <a:extLst>
              <a:ext uri="{FF2B5EF4-FFF2-40B4-BE49-F238E27FC236}">
                <a16:creationId xmlns:a16="http://schemas.microsoft.com/office/drawing/2014/main" xmlns="" id="{C0D58B05-5810-473F-9707-22275E8D0AD2}"/>
              </a:ext>
            </a:extLst>
          </p:cNvPr>
          <p:cNvPicPr>
            <a:picLocks noChangeAspect="1"/>
          </p:cNvPicPr>
          <p:nvPr/>
        </p:nvPicPr>
        <p:blipFill>
          <a:blip r:embed="rId6"/>
          <a:stretch>
            <a:fillRect/>
          </a:stretch>
        </p:blipFill>
        <p:spPr>
          <a:xfrm>
            <a:off x="3117379" y="4454019"/>
            <a:ext cx="2909240" cy="2332181"/>
          </a:xfrm>
          <a:prstGeom prst="rect">
            <a:avLst/>
          </a:prstGeom>
          <a:ln>
            <a:solidFill>
              <a:srgbClr val="FF00FF"/>
            </a:solidFill>
          </a:ln>
        </p:spPr>
      </p:pic>
      <p:pic>
        <p:nvPicPr>
          <p:cNvPr id="8" name="Picture 7">
            <a:extLst>
              <a:ext uri="{FF2B5EF4-FFF2-40B4-BE49-F238E27FC236}">
                <a16:creationId xmlns:a16="http://schemas.microsoft.com/office/drawing/2014/main" xmlns="" id="{BD8A2F99-371B-4BA6-B5E0-A9855A4F89F7}"/>
              </a:ext>
            </a:extLst>
          </p:cNvPr>
          <p:cNvPicPr>
            <a:picLocks noChangeAspect="1"/>
          </p:cNvPicPr>
          <p:nvPr/>
        </p:nvPicPr>
        <p:blipFill>
          <a:blip r:embed="rId7"/>
          <a:stretch>
            <a:fillRect/>
          </a:stretch>
        </p:blipFill>
        <p:spPr>
          <a:xfrm>
            <a:off x="6169980" y="4454018"/>
            <a:ext cx="2741164" cy="2332181"/>
          </a:xfrm>
          <a:prstGeom prst="rect">
            <a:avLst/>
          </a:prstGeom>
          <a:ln>
            <a:solidFill>
              <a:srgbClr val="FF00FF"/>
            </a:solidFill>
          </a:ln>
        </p:spPr>
      </p:pic>
    </p:spTree>
    <p:extLst>
      <p:ext uri="{BB962C8B-B14F-4D97-AF65-F5344CB8AC3E}">
        <p14:creationId xmlns:p14="http://schemas.microsoft.com/office/powerpoint/2010/main" val="3997061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1)">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810EC7C-EF4B-45C0-81BA-8FC5241E605D}"/>
              </a:ext>
            </a:extLst>
          </p:cNvPr>
          <p:cNvSpPr txBox="1"/>
          <p:nvPr/>
        </p:nvSpPr>
        <p:spPr>
          <a:xfrm>
            <a:off x="97654" y="709061"/>
            <a:ext cx="8833282" cy="1938992"/>
          </a:xfrm>
          <a:prstGeom prst="rect">
            <a:avLst/>
          </a:prstGeom>
          <a:noFill/>
          <a:ln w="38100">
            <a:solidFill>
              <a:schemeClr val="tx1"/>
            </a:solidFill>
          </a:ln>
        </p:spPr>
        <p:txBody>
          <a:bodyPr wrap="square">
            <a:spAutoFit/>
          </a:bodyPr>
          <a:lstStyle/>
          <a:p>
            <a:r>
              <a:rPr lang="en-IN" sz="2400" b="1" i="0" dirty="0">
                <a:solidFill>
                  <a:srgbClr val="0070C0"/>
                </a:solidFill>
                <a:effectLst/>
                <a:latin typeface="arial" panose="020B0604020202020204" pitchFamily="34" charset="0"/>
              </a:rPr>
              <a:t>Hydrogen halides</a:t>
            </a:r>
            <a:r>
              <a:rPr lang="en-IN" sz="2400" i="0" dirty="0">
                <a:solidFill>
                  <a:srgbClr val="0070C0"/>
                </a:solidFill>
                <a:effectLst/>
                <a:latin typeface="arial" panose="020B0604020202020204" pitchFamily="34" charset="0"/>
              </a:rPr>
              <a:t> </a:t>
            </a:r>
            <a:r>
              <a:rPr lang="en-IN" sz="2400" b="1" i="0" dirty="0">
                <a:solidFill>
                  <a:srgbClr val="FF0066"/>
                </a:solidFill>
                <a:effectLst/>
                <a:latin typeface="arial" panose="020B0604020202020204" pitchFamily="34" charset="0"/>
              </a:rPr>
              <a:t>are diatomic inorganic compounds with the formula HX where X is one of the halogens: fluorine, chlorine, bromine, iodine, or astatine. Hydrogen halides are gases that dissolve in water to give acids which are commonly known as hydrohalic acids.</a:t>
            </a:r>
            <a:endParaRPr lang="en-IN" sz="2400" b="1" dirty="0">
              <a:solidFill>
                <a:srgbClr val="FF0066"/>
              </a:solidFill>
            </a:endParaRPr>
          </a:p>
        </p:txBody>
      </p:sp>
      <p:sp>
        <p:nvSpPr>
          <p:cNvPr id="4" name="TextBox 3">
            <a:extLst>
              <a:ext uri="{FF2B5EF4-FFF2-40B4-BE49-F238E27FC236}">
                <a16:creationId xmlns:a16="http://schemas.microsoft.com/office/drawing/2014/main" xmlns="" id="{9E6F7796-6713-49CF-97C8-31CCA168F8DC}"/>
              </a:ext>
            </a:extLst>
          </p:cNvPr>
          <p:cNvSpPr txBox="1"/>
          <p:nvPr/>
        </p:nvSpPr>
        <p:spPr>
          <a:xfrm>
            <a:off x="2752077" y="124286"/>
            <a:ext cx="3346882" cy="584775"/>
          </a:xfrm>
          <a:prstGeom prst="rect">
            <a:avLst/>
          </a:prstGeom>
          <a:noFill/>
          <a:ln w="38100">
            <a:solidFill>
              <a:schemeClr val="accent1"/>
            </a:solidFill>
          </a:ln>
        </p:spPr>
        <p:txBody>
          <a:bodyPr wrap="square" rtlCol="0">
            <a:spAutoFit/>
          </a:bodyPr>
          <a:lstStyle/>
          <a:p>
            <a:r>
              <a:rPr lang="en-IN" sz="3200" b="1" dirty="0">
                <a:solidFill>
                  <a:srgbClr val="FF0000"/>
                </a:solidFill>
              </a:rPr>
              <a:t>Hydrogen Halides </a:t>
            </a:r>
          </a:p>
        </p:txBody>
      </p:sp>
      <p:sp>
        <p:nvSpPr>
          <p:cNvPr id="6" name="TextBox 5">
            <a:extLst>
              <a:ext uri="{FF2B5EF4-FFF2-40B4-BE49-F238E27FC236}">
                <a16:creationId xmlns:a16="http://schemas.microsoft.com/office/drawing/2014/main" xmlns="" id="{4A95386A-6917-4245-9D2B-5F72748F7375}"/>
              </a:ext>
            </a:extLst>
          </p:cNvPr>
          <p:cNvSpPr txBox="1"/>
          <p:nvPr/>
        </p:nvSpPr>
        <p:spPr>
          <a:xfrm>
            <a:off x="4439" y="3055786"/>
            <a:ext cx="8926497" cy="2308324"/>
          </a:xfrm>
          <a:prstGeom prst="rect">
            <a:avLst/>
          </a:prstGeom>
          <a:noFill/>
        </p:spPr>
        <p:txBody>
          <a:bodyPr wrap="square">
            <a:spAutoFit/>
          </a:bodyPr>
          <a:lstStyle/>
          <a:p>
            <a:pPr algn="l"/>
            <a:r>
              <a:rPr lang="en-IN" sz="2400" b="1" i="0" u="none" strike="noStrike" baseline="0" dirty="0">
                <a:solidFill>
                  <a:srgbClr val="FF0000"/>
                </a:solidFill>
                <a:latin typeface="MinionPro-Bold"/>
              </a:rPr>
              <a:t>Preparation:</a:t>
            </a:r>
          </a:p>
          <a:p>
            <a:pPr marL="342900" indent="-342900" algn="l">
              <a:buFont typeface="Arial" panose="020B0604020202020204" pitchFamily="34" charset="0"/>
              <a:buChar char="•"/>
            </a:pPr>
            <a:r>
              <a:rPr lang="en-US" sz="2400" b="1" i="0" u="none" strike="noStrike" baseline="0" dirty="0">
                <a:solidFill>
                  <a:srgbClr val="0070C0"/>
                </a:solidFill>
                <a:latin typeface="MinionPro-Regular"/>
              </a:rPr>
              <a:t>Direct combination is a useful means of preparing hydrogen chloride. </a:t>
            </a:r>
          </a:p>
          <a:p>
            <a:pPr marL="342900" indent="-342900" algn="l">
              <a:buFont typeface="Arial" panose="020B0604020202020204" pitchFamily="34" charset="0"/>
              <a:buChar char="•"/>
            </a:pPr>
            <a:r>
              <a:rPr lang="en-US" sz="2400" b="1" i="0" u="none" strike="noStrike" baseline="0" dirty="0">
                <a:solidFill>
                  <a:srgbClr val="0070C0"/>
                </a:solidFill>
                <a:latin typeface="MinionPro-Regular"/>
              </a:rPr>
              <a:t>The reaction between hydrogen and fluorine is violent while the reaction between hydrogen and bromine or hydrogen and iodine are reversible and don’t produce pure forms.</a:t>
            </a:r>
            <a:endParaRPr lang="en-IN" sz="2400" b="1" dirty="0">
              <a:solidFill>
                <a:srgbClr val="0070C0"/>
              </a:solidFill>
            </a:endParaRPr>
          </a:p>
        </p:txBody>
      </p:sp>
    </p:spTree>
    <p:extLst>
      <p:ext uri="{BB962C8B-B14F-4D97-AF65-F5344CB8AC3E}">
        <p14:creationId xmlns:p14="http://schemas.microsoft.com/office/powerpoint/2010/main" val="138602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85BC089-266E-454E-B15B-B601C4061CAC}"/>
              </a:ext>
            </a:extLst>
          </p:cNvPr>
          <p:cNvSpPr txBox="1"/>
          <p:nvPr/>
        </p:nvSpPr>
        <p:spPr>
          <a:xfrm>
            <a:off x="0" y="0"/>
            <a:ext cx="9144000" cy="3416320"/>
          </a:xfrm>
          <a:prstGeom prst="rect">
            <a:avLst/>
          </a:prstGeom>
          <a:noFill/>
        </p:spPr>
        <p:txBody>
          <a:bodyPr wrap="square">
            <a:spAutoFit/>
          </a:bodyPr>
          <a:lstStyle/>
          <a:p>
            <a:pPr algn="l"/>
            <a:r>
              <a:rPr lang="en-IN" sz="2400" b="1" i="0" u="sng" strike="noStrike" baseline="0" dirty="0">
                <a:solidFill>
                  <a:srgbClr val="001AE6"/>
                </a:solidFill>
                <a:latin typeface="MinionPro-Bold"/>
              </a:rPr>
              <a:t>Displacement</a:t>
            </a:r>
            <a:r>
              <a:rPr lang="en-IN" sz="2400" b="1" i="0" u="none" strike="noStrike" baseline="0" dirty="0">
                <a:solidFill>
                  <a:srgbClr val="001AE6"/>
                </a:solidFill>
                <a:latin typeface="MinionPro-Bold"/>
              </a:rPr>
              <a:t> </a:t>
            </a:r>
            <a:r>
              <a:rPr lang="en-IN" sz="2400" b="1" i="0" u="sng" strike="noStrike" baseline="0" dirty="0">
                <a:solidFill>
                  <a:srgbClr val="001AE6"/>
                </a:solidFill>
                <a:latin typeface="MinionPro-Bold"/>
              </a:rPr>
              <a:t>reactions</a:t>
            </a:r>
            <a:r>
              <a:rPr lang="en-IN" sz="2400" b="1" i="0" u="none" strike="noStrike" baseline="0" dirty="0">
                <a:solidFill>
                  <a:srgbClr val="001AE6"/>
                </a:solidFill>
                <a:latin typeface="MinionPro-Bold"/>
              </a:rPr>
              <a:t>:</a:t>
            </a:r>
          </a:p>
          <a:p>
            <a:pPr marL="342900" indent="-342900" algn="l">
              <a:buFont typeface="Wingdings" panose="05000000000000000000" pitchFamily="2" charset="2"/>
              <a:buChar char="Ø"/>
            </a:pPr>
            <a:r>
              <a:rPr lang="en-US" sz="2400" b="1" i="0" u="none" strike="noStrike" baseline="0" dirty="0">
                <a:solidFill>
                  <a:srgbClr val="FF0000"/>
                </a:solidFill>
                <a:latin typeface="MinionPro-Regular"/>
              </a:rPr>
              <a:t>Concentrated </a:t>
            </a:r>
            <a:r>
              <a:rPr lang="en-US" sz="2400" b="1" i="0" u="none" strike="noStrike" baseline="0" dirty="0" err="1">
                <a:solidFill>
                  <a:srgbClr val="FF0000"/>
                </a:solidFill>
                <a:latin typeface="MinionPro-Regular"/>
              </a:rPr>
              <a:t>sulphuric</a:t>
            </a:r>
            <a:r>
              <a:rPr lang="en-US" sz="2400" b="1" i="0" u="none" strike="noStrike" baseline="0" dirty="0">
                <a:solidFill>
                  <a:srgbClr val="FF0000"/>
                </a:solidFill>
                <a:latin typeface="MinionPro-Regular"/>
              </a:rPr>
              <a:t> acid displaces hydrogen chloride from ionic chlorides.</a:t>
            </a:r>
          </a:p>
          <a:p>
            <a:pPr marL="342900" indent="-342900" algn="l">
              <a:buFont typeface="Wingdings" panose="05000000000000000000" pitchFamily="2" charset="2"/>
              <a:buChar char="Ø"/>
            </a:pPr>
            <a:r>
              <a:rPr lang="en-US" sz="2400" b="1" i="0" u="none" strike="noStrike" baseline="0" dirty="0">
                <a:solidFill>
                  <a:srgbClr val="00B050"/>
                </a:solidFill>
                <a:latin typeface="MinionPro-Regular"/>
              </a:rPr>
              <a:t> At higher temperatures the hydrogen sulphate formed react with further ionic chloride. </a:t>
            </a:r>
          </a:p>
          <a:p>
            <a:pPr marL="342900" indent="-342900" algn="l">
              <a:buFont typeface="Wingdings" panose="05000000000000000000" pitchFamily="2" charset="2"/>
              <a:buChar char="Ø"/>
            </a:pPr>
            <a:r>
              <a:rPr lang="en-US" sz="2400" b="1" i="0" u="none" strike="noStrike" baseline="0" dirty="0">
                <a:solidFill>
                  <a:srgbClr val="FF0066"/>
                </a:solidFill>
                <a:latin typeface="MinionPro-Regular"/>
              </a:rPr>
              <a:t>Displacement can be used for the preparation of hydrogen fluorides from ionic fluorides.</a:t>
            </a:r>
          </a:p>
          <a:p>
            <a:pPr marL="342900" indent="-342900" algn="l">
              <a:buFont typeface="Wingdings" panose="05000000000000000000" pitchFamily="2" charset="2"/>
              <a:buChar char="Ø"/>
            </a:pPr>
            <a:r>
              <a:rPr lang="en-US" sz="2400" b="1" i="0" u="none" strike="noStrike" baseline="0" dirty="0">
                <a:solidFill>
                  <a:srgbClr val="000000"/>
                </a:solidFill>
                <a:latin typeface="MinionPro-Regular"/>
              </a:rPr>
              <a:t> </a:t>
            </a:r>
            <a:r>
              <a:rPr lang="en-US" sz="2400" b="1" i="0" u="none" strike="noStrike" baseline="0" dirty="0">
                <a:solidFill>
                  <a:srgbClr val="0070C0"/>
                </a:solidFill>
                <a:latin typeface="MinionPro-Regular"/>
              </a:rPr>
              <a:t>Hydrogen bromide and hydrogen iodide are </a:t>
            </a:r>
            <a:r>
              <a:rPr lang="en-US" sz="2400" b="1" i="0" u="none" strike="noStrike" baseline="0" dirty="0" err="1">
                <a:solidFill>
                  <a:srgbClr val="0070C0"/>
                </a:solidFill>
                <a:latin typeface="MinionPro-Regular"/>
              </a:rPr>
              <a:t>oxidised</a:t>
            </a:r>
            <a:r>
              <a:rPr lang="en-US" sz="2400" b="1" i="0" u="none" strike="noStrike" baseline="0" dirty="0">
                <a:solidFill>
                  <a:srgbClr val="0070C0"/>
                </a:solidFill>
                <a:latin typeface="MinionPro-Regular"/>
              </a:rPr>
              <a:t> by concentrated </a:t>
            </a:r>
            <a:r>
              <a:rPr lang="en-US" sz="2400" b="1" i="0" u="none" strike="noStrike" baseline="0" dirty="0" err="1">
                <a:solidFill>
                  <a:srgbClr val="0070C0"/>
                </a:solidFill>
                <a:latin typeface="MinionPro-Regular"/>
              </a:rPr>
              <a:t>sulphuric</a:t>
            </a:r>
            <a:r>
              <a:rPr lang="en-US" sz="2400" b="1" i="0" u="none" strike="noStrike" baseline="0" dirty="0">
                <a:solidFill>
                  <a:srgbClr val="0070C0"/>
                </a:solidFill>
                <a:latin typeface="MinionPro-Regular"/>
              </a:rPr>
              <a:t> acid and can’t be prepared in this </a:t>
            </a:r>
            <a:r>
              <a:rPr lang="en-IN" sz="2400" b="1" i="0" u="none" strike="noStrike" baseline="0" dirty="0">
                <a:solidFill>
                  <a:srgbClr val="0070C0"/>
                </a:solidFill>
                <a:latin typeface="MinionPro-Regular"/>
              </a:rPr>
              <a:t>method.</a:t>
            </a:r>
            <a:endParaRPr lang="en-IN" sz="2400" b="1" dirty="0">
              <a:solidFill>
                <a:srgbClr val="0070C0"/>
              </a:solidFill>
            </a:endParaRPr>
          </a:p>
        </p:txBody>
      </p:sp>
      <p:sp>
        <p:nvSpPr>
          <p:cNvPr id="5" name="TextBox 4">
            <a:extLst>
              <a:ext uri="{FF2B5EF4-FFF2-40B4-BE49-F238E27FC236}">
                <a16:creationId xmlns:a16="http://schemas.microsoft.com/office/drawing/2014/main" xmlns="" id="{DE678BC5-4628-4F3A-9F73-99C5805D0AB6}"/>
              </a:ext>
            </a:extLst>
          </p:cNvPr>
          <p:cNvSpPr txBox="1"/>
          <p:nvPr/>
        </p:nvSpPr>
        <p:spPr>
          <a:xfrm>
            <a:off x="62144" y="3416320"/>
            <a:ext cx="5211192" cy="461665"/>
          </a:xfrm>
          <a:prstGeom prst="rect">
            <a:avLst/>
          </a:prstGeom>
          <a:noFill/>
        </p:spPr>
        <p:txBody>
          <a:bodyPr wrap="square">
            <a:spAutoFit/>
          </a:bodyPr>
          <a:lstStyle/>
          <a:p>
            <a:r>
              <a:rPr lang="en-IN" sz="2400" b="1" i="0" u="sng" strike="noStrike" baseline="0" dirty="0">
                <a:solidFill>
                  <a:srgbClr val="D60093"/>
                </a:solidFill>
                <a:latin typeface="MinionPro-Bold"/>
              </a:rPr>
              <a:t>Hydrolysis</a:t>
            </a:r>
            <a:r>
              <a:rPr lang="en-IN" sz="2400" b="1" i="0" u="none" strike="noStrike" baseline="0" dirty="0">
                <a:solidFill>
                  <a:srgbClr val="D60093"/>
                </a:solidFill>
                <a:latin typeface="MinionPro-Bold"/>
              </a:rPr>
              <a:t> </a:t>
            </a:r>
            <a:r>
              <a:rPr lang="en-IN" sz="2400" b="1" i="0" u="sng" strike="noStrike" baseline="0" dirty="0">
                <a:solidFill>
                  <a:srgbClr val="D60093"/>
                </a:solidFill>
                <a:latin typeface="MinionPro-Bold"/>
              </a:rPr>
              <a:t>of</a:t>
            </a:r>
            <a:r>
              <a:rPr lang="en-IN" sz="2400" b="1" i="0" u="none" strike="noStrike" baseline="0" dirty="0">
                <a:solidFill>
                  <a:srgbClr val="D60093"/>
                </a:solidFill>
                <a:latin typeface="MinionPro-Bold"/>
              </a:rPr>
              <a:t> </a:t>
            </a:r>
            <a:r>
              <a:rPr lang="en-IN" sz="2400" b="1" i="0" u="sng" strike="noStrike" baseline="0" dirty="0">
                <a:solidFill>
                  <a:srgbClr val="D60093"/>
                </a:solidFill>
                <a:latin typeface="MinionPro-Bold"/>
              </a:rPr>
              <a:t>phosphorus</a:t>
            </a:r>
            <a:r>
              <a:rPr lang="en-IN" sz="2400" b="1" i="0" u="none" strike="noStrike" baseline="0" dirty="0">
                <a:solidFill>
                  <a:srgbClr val="D60093"/>
                </a:solidFill>
                <a:latin typeface="MinionPro-Bold"/>
              </a:rPr>
              <a:t> </a:t>
            </a:r>
            <a:r>
              <a:rPr lang="en-IN" sz="2400" b="1" i="0" u="sng" strike="noStrike" baseline="0" dirty="0">
                <a:solidFill>
                  <a:srgbClr val="D60093"/>
                </a:solidFill>
                <a:latin typeface="MinionPro-Bold"/>
              </a:rPr>
              <a:t>trihalides</a:t>
            </a:r>
            <a:r>
              <a:rPr lang="en-IN" sz="2400" b="1" i="0" u="none" strike="noStrike" baseline="0" dirty="0">
                <a:solidFill>
                  <a:srgbClr val="D60093"/>
                </a:solidFill>
                <a:latin typeface="MinionPro-Bold"/>
              </a:rPr>
              <a:t>:</a:t>
            </a:r>
            <a:endParaRPr lang="en-IN" sz="2400" dirty="0">
              <a:solidFill>
                <a:srgbClr val="D60093"/>
              </a:solidFill>
            </a:endParaRPr>
          </a:p>
        </p:txBody>
      </p:sp>
      <p:sp>
        <p:nvSpPr>
          <p:cNvPr id="7" name="TextBox 6">
            <a:extLst>
              <a:ext uri="{FF2B5EF4-FFF2-40B4-BE49-F238E27FC236}">
                <a16:creationId xmlns:a16="http://schemas.microsoft.com/office/drawing/2014/main" xmlns="" id="{2738B8FD-37A0-442B-9028-BE4355BFDEAB}"/>
              </a:ext>
            </a:extLst>
          </p:cNvPr>
          <p:cNvSpPr txBox="1"/>
          <p:nvPr/>
        </p:nvSpPr>
        <p:spPr>
          <a:xfrm>
            <a:off x="62144" y="3877985"/>
            <a:ext cx="9019712" cy="830997"/>
          </a:xfrm>
          <a:prstGeom prst="rect">
            <a:avLst/>
          </a:prstGeom>
          <a:noFill/>
        </p:spPr>
        <p:txBody>
          <a:bodyPr wrap="square">
            <a:spAutoFit/>
          </a:bodyPr>
          <a:lstStyle/>
          <a:p>
            <a:pPr marL="342900" indent="-342900" algn="l">
              <a:buFont typeface="Wingdings" panose="05000000000000000000" pitchFamily="2" charset="2"/>
              <a:buChar char="Ø"/>
            </a:pPr>
            <a:r>
              <a:rPr lang="en-US" sz="2400" b="1" i="0" u="none" strike="noStrike" baseline="0" dirty="0">
                <a:solidFill>
                  <a:srgbClr val="6600FF"/>
                </a:solidFill>
                <a:latin typeface="MinionPro-Regular"/>
              </a:rPr>
              <a:t>Gaseous hydrogen halides are produced when water is added in drops to phosphorus tri </a:t>
            </a:r>
            <a:r>
              <a:rPr lang="en-IN" sz="2400" b="1" i="0" u="none" strike="noStrike" baseline="0" dirty="0">
                <a:solidFill>
                  <a:srgbClr val="6600FF"/>
                </a:solidFill>
                <a:latin typeface="MinionPro-Regular"/>
              </a:rPr>
              <a:t>halides except phosphorus trifluoride.</a:t>
            </a:r>
            <a:endParaRPr lang="en-IN" sz="2400" b="1" dirty="0">
              <a:solidFill>
                <a:srgbClr val="6600FF"/>
              </a:solidFill>
            </a:endParaRPr>
          </a:p>
        </p:txBody>
      </p:sp>
      <p:pic>
        <p:nvPicPr>
          <p:cNvPr id="9" name="Picture 8">
            <a:extLst>
              <a:ext uri="{FF2B5EF4-FFF2-40B4-BE49-F238E27FC236}">
                <a16:creationId xmlns:a16="http://schemas.microsoft.com/office/drawing/2014/main" xmlns="" id="{30B88BE0-F06A-4A8F-959A-7233E0AD97BE}"/>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66657" y="5011464"/>
            <a:ext cx="4864962" cy="608101"/>
          </a:xfrm>
          <a:prstGeom prst="rect">
            <a:avLst/>
          </a:prstGeom>
          <a:ln w="38100">
            <a:solidFill>
              <a:srgbClr val="FF00FF"/>
            </a:solidFill>
          </a:ln>
        </p:spPr>
      </p:pic>
    </p:spTree>
    <p:extLst>
      <p:ext uri="{BB962C8B-B14F-4D97-AF65-F5344CB8AC3E}">
        <p14:creationId xmlns:p14="http://schemas.microsoft.com/office/powerpoint/2010/main" val="71288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9D5F57A-4087-4FD0-961C-8A06F8E2F2A3}"/>
              </a:ext>
            </a:extLst>
          </p:cNvPr>
          <p:cNvSpPr txBox="1"/>
          <p:nvPr/>
        </p:nvSpPr>
        <p:spPr>
          <a:xfrm>
            <a:off x="0" y="70100"/>
            <a:ext cx="9144000" cy="954107"/>
          </a:xfrm>
          <a:prstGeom prst="rect">
            <a:avLst/>
          </a:prstGeom>
          <a:noFill/>
        </p:spPr>
        <p:txBody>
          <a:bodyPr wrap="square">
            <a:spAutoFit/>
          </a:bodyPr>
          <a:lstStyle/>
          <a:p>
            <a:pPr algn="l"/>
            <a:r>
              <a:rPr lang="en-US" sz="2800" b="1" i="0" u="none" strike="noStrike" baseline="0" dirty="0">
                <a:solidFill>
                  <a:srgbClr val="0070C0"/>
                </a:solidFill>
                <a:latin typeface="MinionPro-Regular"/>
              </a:rPr>
              <a:t>2. Liquid nitrogen is used for producing low temperature required in cryosurgery, and so in </a:t>
            </a:r>
            <a:r>
              <a:rPr lang="en-IN" sz="2800" b="1" i="0" u="none" strike="noStrike" baseline="0" dirty="0">
                <a:solidFill>
                  <a:srgbClr val="0070C0"/>
                </a:solidFill>
                <a:latin typeface="MinionPro-Regular"/>
              </a:rPr>
              <a:t>biological preservation.</a:t>
            </a:r>
            <a:endParaRPr lang="en-IN" sz="2800" dirty="0"/>
          </a:p>
        </p:txBody>
      </p:sp>
      <p:pic>
        <p:nvPicPr>
          <p:cNvPr id="5" name="Picture 4">
            <a:extLst>
              <a:ext uri="{FF2B5EF4-FFF2-40B4-BE49-F238E27FC236}">
                <a16:creationId xmlns:a16="http://schemas.microsoft.com/office/drawing/2014/main" xmlns="" id="{720313B9-BE37-4E31-9497-37FCFF6CB9F3}"/>
              </a:ext>
            </a:extLst>
          </p:cNvPr>
          <p:cNvPicPr>
            <a:picLocks noChangeAspect="1"/>
          </p:cNvPicPr>
          <p:nvPr/>
        </p:nvPicPr>
        <p:blipFill>
          <a:blip r:embed="rId2"/>
          <a:stretch>
            <a:fillRect/>
          </a:stretch>
        </p:blipFill>
        <p:spPr>
          <a:xfrm>
            <a:off x="4194700" y="1581982"/>
            <a:ext cx="4407762" cy="2279804"/>
          </a:xfrm>
          <a:prstGeom prst="rect">
            <a:avLst/>
          </a:prstGeom>
          <a:ln>
            <a:solidFill>
              <a:srgbClr val="FF0066"/>
            </a:solidFill>
          </a:ln>
        </p:spPr>
      </p:pic>
      <p:pic>
        <p:nvPicPr>
          <p:cNvPr id="6" name="Picture 5">
            <a:extLst>
              <a:ext uri="{FF2B5EF4-FFF2-40B4-BE49-F238E27FC236}">
                <a16:creationId xmlns:a16="http://schemas.microsoft.com/office/drawing/2014/main" xmlns="" id="{3E73AED4-D1A0-4EA0-A506-6E80051A88ED}"/>
              </a:ext>
            </a:extLst>
          </p:cNvPr>
          <p:cNvPicPr>
            <a:picLocks noChangeAspect="1"/>
          </p:cNvPicPr>
          <p:nvPr/>
        </p:nvPicPr>
        <p:blipFill>
          <a:blip r:embed="rId3"/>
          <a:stretch>
            <a:fillRect/>
          </a:stretch>
        </p:blipFill>
        <p:spPr>
          <a:xfrm>
            <a:off x="322162" y="1581982"/>
            <a:ext cx="3637278" cy="5014127"/>
          </a:xfrm>
          <a:prstGeom prst="rect">
            <a:avLst/>
          </a:prstGeom>
          <a:ln>
            <a:solidFill>
              <a:srgbClr val="FF0066"/>
            </a:solidFill>
          </a:ln>
        </p:spPr>
      </p:pic>
      <p:pic>
        <p:nvPicPr>
          <p:cNvPr id="7" name="Picture 6">
            <a:extLst>
              <a:ext uri="{FF2B5EF4-FFF2-40B4-BE49-F238E27FC236}">
                <a16:creationId xmlns:a16="http://schemas.microsoft.com/office/drawing/2014/main" xmlns="" id="{407A4EF3-243E-46BF-B6E2-712A795B9EA2}"/>
              </a:ext>
            </a:extLst>
          </p:cNvPr>
          <p:cNvPicPr>
            <a:picLocks noChangeAspect="1"/>
          </p:cNvPicPr>
          <p:nvPr/>
        </p:nvPicPr>
        <p:blipFill>
          <a:blip r:embed="rId4"/>
          <a:stretch>
            <a:fillRect/>
          </a:stretch>
        </p:blipFill>
        <p:spPr>
          <a:xfrm>
            <a:off x="4194700" y="3932807"/>
            <a:ext cx="4407762" cy="2663301"/>
          </a:xfrm>
          <a:prstGeom prst="rect">
            <a:avLst/>
          </a:prstGeom>
          <a:ln>
            <a:solidFill>
              <a:srgbClr val="FF0066"/>
            </a:solidFill>
          </a:ln>
        </p:spPr>
      </p:pic>
    </p:spTree>
    <p:extLst>
      <p:ext uri="{BB962C8B-B14F-4D97-AF65-F5344CB8AC3E}">
        <p14:creationId xmlns:p14="http://schemas.microsoft.com/office/powerpoint/2010/main" val="2021601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CF0B6D7-2434-4A45-880F-55212FC5656D}"/>
              </a:ext>
            </a:extLst>
          </p:cNvPr>
          <p:cNvSpPr txBox="1"/>
          <p:nvPr/>
        </p:nvSpPr>
        <p:spPr>
          <a:xfrm>
            <a:off x="0" y="0"/>
            <a:ext cx="9144000" cy="1569660"/>
          </a:xfrm>
          <a:prstGeom prst="rect">
            <a:avLst/>
          </a:prstGeom>
          <a:noFill/>
        </p:spPr>
        <p:txBody>
          <a:bodyPr wrap="square">
            <a:spAutoFit/>
          </a:bodyPr>
          <a:lstStyle/>
          <a:p>
            <a:pPr marL="285750" indent="-285750" algn="l">
              <a:buFont typeface="Wingdings" panose="05000000000000000000" pitchFamily="2" charset="2"/>
              <a:buChar char="Ø"/>
            </a:pPr>
            <a:r>
              <a:rPr lang="en-US" sz="2400" b="1" i="0" u="none" strike="noStrike" baseline="0" dirty="0">
                <a:solidFill>
                  <a:srgbClr val="6600FF"/>
                </a:solidFill>
                <a:latin typeface="MinionPro-Regular"/>
              </a:rPr>
              <a:t>Hydrogen bromide may be obtained by adding bromine dropwise to a paste of </a:t>
            </a:r>
            <a:r>
              <a:rPr lang="en-US" sz="2400" b="1" i="0" u="none" strike="noStrike" baseline="0" dirty="0">
                <a:solidFill>
                  <a:srgbClr val="FF0000"/>
                </a:solidFill>
                <a:latin typeface="MinionPro-Regular"/>
              </a:rPr>
              <a:t>red phosphorous </a:t>
            </a:r>
            <a:r>
              <a:rPr lang="en-US" sz="2400" b="1" i="0" u="none" strike="noStrike" baseline="0" dirty="0">
                <a:solidFill>
                  <a:srgbClr val="6600FF"/>
                </a:solidFill>
                <a:latin typeface="MinionPro-Regular"/>
              </a:rPr>
              <a:t>and </a:t>
            </a:r>
            <a:r>
              <a:rPr lang="en-US" sz="2400" b="1" i="0" u="none" strike="noStrike" baseline="0" dirty="0">
                <a:solidFill>
                  <a:srgbClr val="FF00FF"/>
                </a:solidFill>
                <a:latin typeface="MinionPro-Regular"/>
              </a:rPr>
              <a:t>water </a:t>
            </a:r>
            <a:r>
              <a:rPr lang="en-US" sz="2400" b="1" i="0" u="none" strike="noStrike" baseline="0" dirty="0">
                <a:solidFill>
                  <a:srgbClr val="6600FF"/>
                </a:solidFill>
                <a:latin typeface="MinionPro-Regular"/>
              </a:rPr>
              <a:t>while hydrogen iodide is conveniently produced by adding </a:t>
            </a:r>
            <a:r>
              <a:rPr lang="en-US" sz="2400" b="1" i="0" u="none" strike="noStrike" baseline="0" dirty="0">
                <a:solidFill>
                  <a:srgbClr val="FF00FF"/>
                </a:solidFill>
                <a:latin typeface="MinionPro-Regular"/>
              </a:rPr>
              <a:t>water</a:t>
            </a:r>
            <a:r>
              <a:rPr lang="en-US" sz="2400" b="1" i="0" u="none" strike="noStrike" baseline="0" dirty="0">
                <a:solidFill>
                  <a:srgbClr val="6600FF"/>
                </a:solidFill>
                <a:latin typeface="MinionPro-Regular"/>
              </a:rPr>
              <a:t> dropwise to a mixture of </a:t>
            </a:r>
            <a:r>
              <a:rPr lang="en-US" sz="2400" b="1" i="0" u="none" strike="noStrike" baseline="0" dirty="0">
                <a:solidFill>
                  <a:srgbClr val="FF0066"/>
                </a:solidFill>
                <a:latin typeface="MinionPro-Regular"/>
              </a:rPr>
              <a:t>red phosphorous</a:t>
            </a:r>
            <a:r>
              <a:rPr lang="en-US" sz="2400" b="1" i="0" u="none" strike="noStrike" baseline="0" dirty="0">
                <a:solidFill>
                  <a:srgbClr val="6600FF"/>
                </a:solidFill>
                <a:latin typeface="MinionPro-Regular"/>
              </a:rPr>
              <a:t> and </a:t>
            </a:r>
            <a:r>
              <a:rPr lang="en-US" sz="2400" b="1" i="0" u="none" strike="noStrike" baseline="0" dirty="0">
                <a:solidFill>
                  <a:srgbClr val="C00000"/>
                </a:solidFill>
                <a:latin typeface="MinionPro-Regular"/>
              </a:rPr>
              <a:t>iodine.</a:t>
            </a:r>
            <a:endParaRPr lang="en-IN" sz="2400" b="1" dirty="0">
              <a:solidFill>
                <a:srgbClr val="C00000"/>
              </a:solidFill>
            </a:endParaRPr>
          </a:p>
        </p:txBody>
      </p:sp>
      <p:pic>
        <p:nvPicPr>
          <p:cNvPr id="5" name="Picture 4">
            <a:extLst>
              <a:ext uri="{FF2B5EF4-FFF2-40B4-BE49-F238E27FC236}">
                <a16:creationId xmlns:a16="http://schemas.microsoft.com/office/drawing/2014/main" xmlns="" id="{AB615574-4709-4287-A85D-D2CC7B022D76}"/>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724583" y="1665407"/>
            <a:ext cx="4747237" cy="1361878"/>
          </a:xfrm>
          <a:prstGeom prst="rect">
            <a:avLst/>
          </a:prstGeom>
          <a:ln w="28575">
            <a:solidFill>
              <a:srgbClr val="FF00FF"/>
            </a:solidFill>
          </a:ln>
        </p:spPr>
      </p:pic>
      <p:sp>
        <p:nvSpPr>
          <p:cNvPr id="7" name="TextBox 6">
            <a:extLst>
              <a:ext uri="{FF2B5EF4-FFF2-40B4-BE49-F238E27FC236}">
                <a16:creationId xmlns:a16="http://schemas.microsoft.com/office/drawing/2014/main" xmlns="" id="{64DC573D-827F-4D0F-8D41-3082BFCB4ED1}"/>
              </a:ext>
            </a:extLst>
          </p:cNvPr>
          <p:cNvSpPr txBox="1"/>
          <p:nvPr/>
        </p:nvSpPr>
        <p:spPr>
          <a:xfrm>
            <a:off x="1" y="3123032"/>
            <a:ext cx="9143999" cy="1200329"/>
          </a:xfrm>
          <a:prstGeom prst="rect">
            <a:avLst/>
          </a:prstGeom>
          <a:noFill/>
        </p:spPr>
        <p:txBody>
          <a:bodyPr wrap="square">
            <a:spAutoFit/>
          </a:bodyPr>
          <a:lstStyle/>
          <a:p>
            <a:pPr marL="285750" indent="-285750" algn="l">
              <a:buFont typeface="Wingdings" panose="05000000000000000000" pitchFamily="2" charset="2"/>
              <a:buChar char="Ø"/>
            </a:pPr>
            <a:r>
              <a:rPr lang="en-US" sz="2400" b="1" i="0" u="none" strike="noStrike" baseline="0" dirty="0">
                <a:solidFill>
                  <a:srgbClr val="6600FF"/>
                </a:solidFill>
                <a:latin typeface="MinionPro-Regular"/>
              </a:rPr>
              <a:t>Any halogen </a:t>
            </a:r>
            <a:r>
              <a:rPr lang="en-US" sz="2400" b="1" i="0" u="none" strike="noStrike" baseline="0" dirty="0" err="1">
                <a:solidFill>
                  <a:srgbClr val="6600FF"/>
                </a:solidFill>
                <a:latin typeface="MinionPro-Regular"/>
              </a:rPr>
              <a:t>vapours</a:t>
            </a:r>
            <a:r>
              <a:rPr lang="en-US" sz="2400" b="1" i="0" u="none" strike="noStrike" baseline="0" dirty="0">
                <a:solidFill>
                  <a:srgbClr val="6600FF"/>
                </a:solidFill>
                <a:latin typeface="MinionPro-Regular"/>
              </a:rPr>
              <a:t> which escapes with the hydrogen halide is removed by passing the gases through a column of moist </a:t>
            </a:r>
            <a:r>
              <a:rPr lang="en-US" sz="2400" b="1" i="0" u="none" strike="noStrike" baseline="0" dirty="0">
                <a:solidFill>
                  <a:srgbClr val="FF0000"/>
                </a:solidFill>
                <a:latin typeface="MinionPro-Regular"/>
              </a:rPr>
              <a:t>red phosphorous.</a:t>
            </a:r>
            <a:endParaRPr lang="en-IN" sz="2400" b="1" dirty="0">
              <a:solidFill>
                <a:srgbClr val="FF0000"/>
              </a:solidFill>
            </a:endParaRPr>
          </a:p>
        </p:txBody>
      </p:sp>
      <p:sp>
        <p:nvSpPr>
          <p:cNvPr id="9" name="TextBox 8">
            <a:extLst>
              <a:ext uri="{FF2B5EF4-FFF2-40B4-BE49-F238E27FC236}">
                <a16:creationId xmlns:a16="http://schemas.microsoft.com/office/drawing/2014/main" xmlns="" id="{8F95F961-50B5-4250-93A0-102A3D73854E}"/>
              </a:ext>
            </a:extLst>
          </p:cNvPr>
          <p:cNvSpPr txBox="1"/>
          <p:nvPr/>
        </p:nvSpPr>
        <p:spPr>
          <a:xfrm>
            <a:off x="41059" y="4189818"/>
            <a:ext cx="9061881" cy="830997"/>
          </a:xfrm>
          <a:prstGeom prst="rect">
            <a:avLst/>
          </a:prstGeom>
          <a:noFill/>
        </p:spPr>
        <p:txBody>
          <a:bodyPr wrap="square">
            <a:spAutoFit/>
          </a:bodyPr>
          <a:lstStyle/>
          <a:p>
            <a:pPr algn="l"/>
            <a:r>
              <a:rPr lang="en-IN" sz="2400" b="1" i="0" u="sng" strike="noStrike" baseline="0" dirty="0">
                <a:solidFill>
                  <a:srgbClr val="FF00FF"/>
                </a:solidFill>
                <a:latin typeface="MinionPro-Bold"/>
              </a:rPr>
              <a:t>From covalent hydrides:</a:t>
            </a:r>
          </a:p>
          <a:p>
            <a:pPr marL="342900" indent="-342900" algn="l">
              <a:buFont typeface="Wingdings" panose="05000000000000000000" pitchFamily="2" charset="2"/>
              <a:buChar char="Ø"/>
            </a:pPr>
            <a:r>
              <a:rPr lang="en-US" sz="2400" b="1" i="0" u="none" strike="noStrike" baseline="0" dirty="0">
                <a:solidFill>
                  <a:srgbClr val="000000"/>
                </a:solidFill>
                <a:latin typeface="MinionPro-Regular"/>
              </a:rPr>
              <a:t>Halogens are reduced to hydrogen halides by hydrogen </a:t>
            </a:r>
            <a:r>
              <a:rPr lang="en-US" sz="2400" b="1" i="0" u="none" strike="noStrike" baseline="0" dirty="0" err="1">
                <a:solidFill>
                  <a:srgbClr val="000000"/>
                </a:solidFill>
                <a:latin typeface="MinionPro-Regular"/>
              </a:rPr>
              <a:t>sulphide</a:t>
            </a:r>
            <a:r>
              <a:rPr lang="en-US" sz="2400" b="1" i="0" u="none" strike="noStrike" baseline="0" dirty="0">
                <a:solidFill>
                  <a:srgbClr val="000000"/>
                </a:solidFill>
                <a:latin typeface="MinionPro-Regular"/>
              </a:rPr>
              <a:t>.</a:t>
            </a:r>
            <a:endParaRPr lang="en-IN" sz="2400" b="1" dirty="0"/>
          </a:p>
        </p:txBody>
      </p:sp>
      <p:pic>
        <p:nvPicPr>
          <p:cNvPr id="11" name="Picture 10">
            <a:extLst>
              <a:ext uri="{FF2B5EF4-FFF2-40B4-BE49-F238E27FC236}">
                <a16:creationId xmlns:a16="http://schemas.microsoft.com/office/drawing/2014/main" xmlns="" id="{70159CD0-094E-4EAF-8983-D27823D52A89}"/>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724582" y="5121287"/>
            <a:ext cx="4747237" cy="630314"/>
          </a:xfrm>
          <a:prstGeom prst="rect">
            <a:avLst/>
          </a:prstGeom>
          <a:ln w="28575">
            <a:solidFill>
              <a:srgbClr val="FF00FF"/>
            </a:solidFill>
          </a:ln>
        </p:spPr>
      </p:pic>
      <p:sp>
        <p:nvSpPr>
          <p:cNvPr id="13" name="TextBox 12">
            <a:extLst>
              <a:ext uri="{FF2B5EF4-FFF2-40B4-BE49-F238E27FC236}">
                <a16:creationId xmlns:a16="http://schemas.microsoft.com/office/drawing/2014/main" xmlns="" id="{B33A4507-2D57-4E4F-B2F7-7CB5AEEBAE8C}"/>
              </a:ext>
            </a:extLst>
          </p:cNvPr>
          <p:cNvSpPr txBox="1"/>
          <p:nvPr/>
        </p:nvSpPr>
        <p:spPr>
          <a:xfrm>
            <a:off x="0" y="5876733"/>
            <a:ext cx="9144000" cy="707886"/>
          </a:xfrm>
          <a:prstGeom prst="rect">
            <a:avLst/>
          </a:prstGeom>
          <a:noFill/>
        </p:spPr>
        <p:txBody>
          <a:bodyPr wrap="square">
            <a:spAutoFit/>
          </a:bodyPr>
          <a:lstStyle/>
          <a:p>
            <a:pPr marL="342900" indent="-342900" algn="l">
              <a:buFont typeface="Wingdings" panose="05000000000000000000" pitchFamily="2" charset="2"/>
              <a:buChar char="Ø"/>
            </a:pPr>
            <a:r>
              <a:rPr lang="en-US" sz="2000" b="1" i="0" u="none" strike="noStrike" baseline="0" dirty="0">
                <a:solidFill>
                  <a:srgbClr val="7030A0"/>
                </a:solidFill>
                <a:latin typeface="MinionPro-Regular"/>
              </a:rPr>
              <a:t>Hydrogen chloride is obtained as a by-product of the reactions between hydrocarbon of </a:t>
            </a:r>
            <a:r>
              <a:rPr lang="en-IN" sz="2000" b="1" i="0" u="none" strike="noStrike" baseline="0" dirty="0">
                <a:solidFill>
                  <a:srgbClr val="7030A0"/>
                </a:solidFill>
                <a:latin typeface="MinionPro-Regular"/>
              </a:rPr>
              <a:t>halogens.</a:t>
            </a:r>
            <a:endParaRPr lang="en-IN" sz="2000" b="1" dirty="0">
              <a:solidFill>
                <a:srgbClr val="7030A0"/>
              </a:solidFill>
            </a:endParaRPr>
          </a:p>
        </p:txBody>
      </p:sp>
    </p:spTree>
    <p:extLst>
      <p:ext uri="{BB962C8B-B14F-4D97-AF65-F5344CB8AC3E}">
        <p14:creationId xmlns:p14="http://schemas.microsoft.com/office/powerpoint/2010/main" val="2775642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2)">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3"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3)">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0521820-00C4-420C-B2D9-3C511DF0E040}"/>
              </a:ext>
            </a:extLst>
          </p:cNvPr>
          <p:cNvSpPr txBox="1"/>
          <p:nvPr/>
        </p:nvSpPr>
        <p:spPr>
          <a:xfrm>
            <a:off x="0" y="0"/>
            <a:ext cx="9144000" cy="461665"/>
          </a:xfrm>
          <a:prstGeom prst="rect">
            <a:avLst/>
          </a:prstGeom>
          <a:noFill/>
        </p:spPr>
        <p:txBody>
          <a:bodyPr wrap="square">
            <a:spAutoFit/>
          </a:bodyPr>
          <a:lstStyle/>
          <a:p>
            <a:r>
              <a:rPr lang="en-US" sz="2400" b="1" i="0" u="none" strike="noStrike" baseline="0" dirty="0">
                <a:solidFill>
                  <a:srgbClr val="001AE6"/>
                </a:solidFill>
                <a:latin typeface="MinionPro-Bold"/>
              </a:rPr>
              <a:t>Trends in physical and chemical properties of hydrogen halides:</a:t>
            </a:r>
            <a:endParaRPr lang="en-IN" sz="2400" dirty="0"/>
          </a:p>
        </p:txBody>
      </p:sp>
      <p:sp>
        <p:nvSpPr>
          <p:cNvPr id="5" name="TextBox 4">
            <a:extLst>
              <a:ext uri="{FF2B5EF4-FFF2-40B4-BE49-F238E27FC236}">
                <a16:creationId xmlns:a16="http://schemas.microsoft.com/office/drawing/2014/main" xmlns="" id="{7BCF0BD7-A6BC-40F5-B785-E6E04C7E0DC3}"/>
              </a:ext>
            </a:extLst>
          </p:cNvPr>
          <p:cNvSpPr txBox="1"/>
          <p:nvPr/>
        </p:nvSpPr>
        <p:spPr>
          <a:xfrm>
            <a:off x="0" y="461665"/>
            <a:ext cx="4620826" cy="461665"/>
          </a:xfrm>
          <a:prstGeom prst="rect">
            <a:avLst/>
          </a:prstGeom>
          <a:noFill/>
        </p:spPr>
        <p:txBody>
          <a:bodyPr wrap="square">
            <a:spAutoFit/>
          </a:bodyPr>
          <a:lstStyle/>
          <a:p>
            <a:r>
              <a:rPr lang="en-IN" sz="2400" b="1" i="0" u="none" strike="noStrike" baseline="0" dirty="0">
                <a:solidFill>
                  <a:srgbClr val="FF00FF"/>
                </a:solidFill>
                <a:latin typeface="MinionPro-Bold"/>
              </a:rPr>
              <a:t>General Properties:</a:t>
            </a:r>
            <a:endParaRPr lang="en-IN" sz="2400" dirty="0"/>
          </a:p>
        </p:txBody>
      </p:sp>
      <p:pic>
        <p:nvPicPr>
          <p:cNvPr id="7" name="Picture 6">
            <a:extLst>
              <a:ext uri="{FF2B5EF4-FFF2-40B4-BE49-F238E27FC236}">
                <a16:creationId xmlns:a16="http://schemas.microsoft.com/office/drawing/2014/main" xmlns="" id="{3B7682D0-AC95-418D-9B52-2ABB5376BC3C}"/>
              </a:ext>
            </a:extLst>
          </p:cNvPr>
          <p:cNvPicPr>
            <a:picLocks noChangeAspect="1"/>
          </p:cNvPicPr>
          <p:nvPr/>
        </p:nvPicPr>
        <p:blipFill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9868" t="2560" r="9458" b="69667"/>
          <a:stretch/>
        </p:blipFill>
        <p:spPr>
          <a:xfrm>
            <a:off x="75460" y="852256"/>
            <a:ext cx="8797771" cy="1340450"/>
          </a:xfrm>
          <a:prstGeom prst="rect">
            <a:avLst/>
          </a:prstGeom>
        </p:spPr>
      </p:pic>
      <p:sp>
        <p:nvSpPr>
          <p:cNvPr id="9" name="TextBox 8">
            <a:extLst>
              <a:ext uri="{FF2B5EF4-FFF2-40B4-BE49-F238E27FC236}">
                <a16:creationId xmlns:a16="http://schemas.microsoft.com/office/drawing/2014/main" xmlns="" id="{295B176F-4602-4978-9139-44767379CCD2}"/>
              </a:ext>
            </a:extLst>
          </p:cNvPr>
          <p:cNvSpPr txBox="1"/>
          <p:nvPr/>
        </p:nvSpPr>
        <p:spPr>
          <a:xfrm>
            <a:off x="75460" y="2192706"/>
            <a:ext cx="9028590" cy="4524315"/>
          </a:xfrm>
          <a:prstGeom prst="rect">
            <a:avLst/>
          </a:prstGeom>
          <a:noFill/>
        </p:spPr>
        <p:txBody>
          <a:bodyPr wrap="square">
            <a:spAutoFit/>
          </a:bodyPr>
          <a:lstStyle/>
          <a:p>
            <a:pPr marL="285750" indent="-285750" algn="l">
              <a:buFont typeface="Arial" panose="020B0604020202020204" pitchFamily="34" charset="0"/>
              <a:buChar char="•"/>
            </a:pPr>
            <a:r>
              <a:rPr lang="en-US" sz="2400" b="1" i="0" u="none" strike="noStrike" baseline="0" dirty="0">
                <a:solidFill>
                  <a:srgbClr val="6600FF"/>
                </a:solidFill>
                <a:latin typeface="MinionPro-Regular"/>
              </a:rPr>
              <a:t>In line with the decreasing bond dissociation enthalpy, the thermal stability of hydrogen halides decreases from fluoride to iodide.</a:t>
            </a:r>
          </a:p>
          <a:p>
            <a:pPr marL="285750" indent="-285750" algn="l">
              <a:buFont typeface="Arial" panose="020B0604020202020204" pitchFamily="34" charset="0"/>
              <a:buChar char="•"/>
            </a:pPr>
            <a:r>
              <a:rPr lang="en-US" sz="2400" b="1" i="0" u="none" strike="noStrike" baseline="0" dirty="0">
                <a:solidFill>
                  <a:srgbClr val="FF00FF"/>
                </a:solidFill>
                <a:latin typeface="MinionPro-Regular"/>
              </a:rPr>
              <a:t>For example, Hydrogen iodide decomposes at 400° C while hydrogen fluoride and hydrogen chloride are stable at this temperature.</a:t>
            </a:r>
          </a:p>
          <a:p>
            <a:pPr marL="285750" indent="-285750" algn="l">
              <a:buFont typeface="Arial" panose="020B0604020202020204" pitchFamily="34" charset="0"/>
              <a:buChar char="•"/>
            </a:pPr>
            <a:r>
              <a:rPr lang="en-US" sz="2400" b="1" i="0" u="none" strike="noStrike" baseline="0" dirty="0">
                <a:solidFill>
                  <a:srgbClr val="6600FF"/>
                </a:solidFill>
                <a:latin typeface="MinionPro-Regular"/>
              </a:rPr>
              <a:t>At room temperature, hydrogen halides are gases but hydrogen fluoride can be readily liquefied. </a:t>
            </a:r>
          </a:p>
          <a:p>
            <a:pPr marL="285750" indent="-285750" algn="l">
              <a:buFont typeface="Arial" panose="020B0604020202020204" pitchFamily="34" charset="0"/>
              <a:buChar char="•"/>
            </a:pPr>
            <a:r>
              <a:rPr lang="en-US" sz="2400" b="1" i="0" u="none" strike="noStrike" baseline="0" dirty="0">
                <a:solidFill>
                  <a:srgbClr val="FF00FF"/>
                </a:solidFill>
                <a:latin typeface="MinionPro-Regular"/>
              </a:rPr>
              <a:t>The gases are </a:t>
            </a:r>
            <a:r>
              <a:rPr lang="en-US" sz="2400" b="1" i="0" u="none" strike="noStrike" baseline="0" dirty="0" err="1">
                <a:solidFill>
                  <a:srgbClr val="FF00FF"/>
                </a:solidFill>
                <a:latin typeface="MinionPro-Regular"/>
              </a:rPr>
              <a:t>colourless</a:t>
            </a:r>
            <a:r>
              <a:rPr lang="en-US" sz="2400" b="1" i="0" u="none" strike="noStrike" baseline="0" dirty="0">
                <a:solidFill>
                  <a:srgbClr val="FF00FF"/>
                </a:solidFill>
                <a:latin typeface="MinionPro-Regular"/>
              </a:rPr>
              <a:t> but, with moist air gives white fumes due to the production of droplets of hydrohalic acid.</a:t>
            </a:r>
          </a:p>
          <a:p>
            <a:pPr marL="285750" indent="-285750" algn="l">
              <a:buFont typeface="Arial" panose="020B0604020202020204" pitchFamily="34" charset="0"/>
              <a:buChar char="•"/>
            </a:pPr>
            <a:r>
              <a:rPr lang="en-US" sz="2400" b="1" i="0" u="none" strike="noStrike" baseline="0" dirty="0">
                <a:solidFill>
                  <a:srgbClr val="6600FF"/>
                </a:solidFill>
                <a:latin typeface="MinionPro-Regular"/>
              </a:rPr>
              <a:t> In HF, due to the presence of strong hydrogen bond it has high melting and boiling points. </a:t>
            </a:r>
          </a:p>
          <a:p>
            <a:pPr marL="285750" indent="-285750" algn="l">
              <a:buFont typeface="Arial" panose="020B0604020202020204" pitchFamily="34" charset="0"/>
              <a:buChar char="•"/>
            </a:pPr>
            <a:r>
              <a:rPr lang="en-US" sz="2400" b="1" i="0" u="none" strike="noStrike" baseline="0" dirty="0">
                <a:solidFill>
                  <a:srgbClr val="6600FF"/>
                </a:solidFill>
                <a:latin typeface="MinionPro-Regular"/>
              </a:rPr>
              <a:t>This effect is absent in other hydrogen halides.</a:t>
            </a:r>
            <a:endParaRPr lang="en-IN" sz="2400" b="1" dirty="0">
              <a:solidFill>
                <a:srgbClr val="6600FF"/>
              </a:solidFill>
            </a:endParaRPr>
          </a:p>
        </p:txBody>
      </p:sp>
    </p:spTree>
    <p:extLst>
      <p:ext uri="{BB962C8B-B14F-4D97-AF65-F5344CB8AC3E}">
        <p14:creationId xmlns:p14="http://schemas.microsoft.com/office/powerpoint/2010/main" val="1663670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1000"/>
                                        <p:tgtEl>
                                          <p:spTgt spid="9">
                                            <p:txEl>
                                              <p:pRg st="1" end="1"/>
                                            </p:txEl>
                                          </p:spTgt>
                                        </p:tgtEl>
                                      </p:cBhvr>
                                    </p:animEffect>
                                    <p:anim calcmode="lin" valueType="num">
                                      <p:cBhvr>
                                        <p:cTn id="1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fade">
                                      <p:cBhvr>
                                        <p:cTn id="24" dur="1000"/>
                                        <p:tgtEl>
                                          <p:spTgt spid="9">
                                            <p:txEl>
                                              <p:pRg st="2" end="2"/>
                                            </p:txEl>
                                          </p:spTgt>
                                        </p:tgtEl>
                                      </p:cBhvr>
                                    </p:animEffect>
                                    <p:anim calcmode="lin" valueType="num">
                                      <p:cBhvr>
                                        <p:cTn id="2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Effect transition="in" filter="circle(in)">
                                      <p:cBhvr>
                                        <p:cTn id="31" dur="2000"/>
                                        <p:tgtEl>
                                          <p:spTgt spid="9">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9">
                                            <p:txEl>
                                              <p:pRg st="4" end="4"/>
                                            </p:txEl>
                                          </p:spTgt>
                                        </p:tgtEl>
                                        <p:attrNameLst>
                                          <p:attrName>style.visibility</p:attrName>
                                        </p:attrNameLst>
                                      </p:cBhvr>
                                      <p:to>
                                        <p:strVal val="visible"/>
                                      </p:to>
                                    </p:set>
                                    <p:animEffect transition="in" filter="fade">
                                      <p:cBhvr>
                                        <p:cTn id="36" dur="1000"/>
                                        <p:tgtEl>
                                          <p:spTgt spid="9">
                                            <p:txEl>
                                              <p:pRg st="4" end="4"/>
                                            </p:txEl>
                                          </p:spTgt>
                                        </p:tgtEl>
                                      </p:cBhvr>
                                    </p:animEffect>
                                    <p:anim calcmode="lin" valueType="num">
                                      <p:cBhvr>
                                        <p:cTn id="37"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animEffect transition="in" filter="barn(inVertical)">
                                      <p:cBhvr>
                                        <p:cTn id="43"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29009A7-C8F0-4006-AC55-00C7D83EB2C7}"/>
              </a:ext>
            </a:extLst>
          </p:cNvPr>
          <p:cNvSpPr txBox="1"/>
          <p:nvPr/>
        </p:nvSpPr>
        <p:spPr>
          <a:xfrm>
            <a:off x="0" y="0"/>
            <a:ext cx="4572000" cy="461665"/>
          </a:xfrm>
          <a:prstGeom prst="rect">
            <a:avLst/>
          </a:prstGeom>
          <a:noFill/>
        </p:spPr>
        <p:txBody>
          <a:bodyPr wrap="square">
            <a:spAutoFit/>
          </a:bodyPr>
          <a:lstStyle/>
          <a:p>
            <a:r>
              <a:rPr lang="en-IN" sz="2400" b="1" i="0" u="none" strike="noStrike" baseline="0" dirty="0">
                <a:solidFill>
                  <a:srgbClr val="FF00FF"/>
                </a:solidFill>
                <a:latin typeface="MinionPro-Bold"/>
              </a:rPr>
              <a:t>Acidic properties:</a:t>
            </a:r>
            <a:endParaRPr lang="en-IN" sz="2400" dirty="0"/>
          </a:p>
        </p:txBody>
      </p:sp>
      <p:sp>
        <p:nvSpPr>
          <p:cNvPr id="5" name="TextBox 4">
            <a:extLst>
              <a:ext uri="{FF2B5EF4-FFF2-40B4-BE49-F238E27FC236}">
                <a16:creationId xmlns:a16="http://schemas.microsoft.com/office/drawing/2014/main" xmlns="" id="{46CDE901-B0C7-4C71-AE87-F6ECBDA7A6DF}"/>
              </a:ext>
            </a:extLst>
          </p:cNvPr>
          <p:cNvSpPr txBox="1"/>
          <p:nvPr/>
        </p:nvSpPr>
        <p:spPr>
          <a:xfrm>
            <a:off x="0" y="346255"/>
            <a:ext cx="8555854" cy="830997"/>
          </a:xfrm>
          <a:prstGeom prst="rect">
            <a:avLst/>
          </a:prstGeom>
          <a:noFill/>
        </p:spPr>
        <p:txBody>
          <a:bodyPr wrap="square">
            <a:spAutoFit/>
          </a:bodyPr>
          <a:lstStyle/>
          <a:p>
            <a:r>
              <a:rPr lang="en-US" sz="2400" b="1" i="0" u="none" strike="noStrike" baseline="0" dirty="0">
                <a:solidFill>
                  <a:srgbClr val="6600FF"/>
                </a:solidFill>
                <a:latin typeface="MinionPro-Bold"/>
              </a:rPr>
              <a:t>The hydrogen halides are extremely soluble in water due to the ionisation.</a:t>
            </a:r>
            <a:endParaRPr lang="en-IN" sz="2400" dirty="0">
              <a:solidFill>
                <a:srgbClr val="6600FF"/>
              </a:solidFill>
            </a:endParaRPr>
          </a:p>
        </p:txBody>
      </p:sp>
      <p:pic>
        <p:nvPicPr>
          <p:cNvPr id="7" name="Picture 6">
            <a:extLst>
              <a:ext uri="{FF2B5EF4-FFF2-40B4-BE49-F238E27FC236}">
                <a16:creationId xmlns:a16="http://schemas.microsoft.com/office/drawing/2014/main" xmlns="" id="{4D5DDB65-4B76-4E05-9915-E3B6711D311D}"/>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392452" y="1177252"/>
            <a:ext cx="3564465" cy="830997"/>
          </a:xfrm>
          <a:prstGeom prst="rect">
            <a:avLst/>
          </a:prstGeom>
          <a:ln w="28575">
            <a:solidFill>
              <a:srgbClr val="FF00FF"/>
            </a:solidFill>
          </a:ln>
        </p:spPr>
      </p:pic>
      <p:sp>
        <p:nvSpPr>
          <p:cNvPr id="9" name="TextBox 8">
            <a:extLst>
              <a:ext uri="{FF2B5EF4-FFF2-40B4-BE49-F238E27FC236}">
                <a16:creationId xmlns:a16="http://schemas.microsoft.com/office/drawing/2014/main" xmlns="" id="{AC79D08D-4DD6-4398-A32A-913E9A8E96C8}"/>
              </a:ext>
            </a:extLst>
          </p:cNvPr>
          <p:cNvSpPr txBox="1"/>
          <p:nvPr/>
        </p:nvSpPr>
        <p:spPr>
          <a:xfrm>
            <a:off x="0" y="2228671"/>
            <a:ext cx="9068539" cy="2308324"/>
          </a:xfrm>
          <a:prstGeom prst="rect">
            <a:avLst/>
          </a:prstGeom>
          <a:noFill/>
        </p:spPr>
        <p:txBody>
          <a:bodyPr wrap="square">
            <a:spAutoFit/>
          </a:bodyPr>
          <a:lstStyle/>
          <a:p>
            <a:pPr marL="285750" indent="-285750" algn="l">
              <a:buFont typeface="Arial" panose="020B0604020202020204" pitchFamily="34" charset="0"/>
              <a:buChar char="•"/>
            </a:pPr>
            <a:r>
              <a:rPr lang="en-US" sz="2400" b="1" i="0" u="none" strike="noStrike" baseline="0" dirty="0">
                <a:solidFill>
                  <a:srgbClr val="6600FF"/>
                </a:solidFill>
                <a:latin typeface="MinionPro-Regular"/>
              </a:rPr>
              <a:t>Solutions of hydrogen halides are therefore acidic and known as hydrohalic acids. </a:t>
            </a:r>
          </a:p>
          <a:p>
            <a:pPr marL="285750" indent="-285750" algn="l">
              <a:buFont typeface="Arial" panose="020B0604020202020204" pitchFamily="34" charset="0"/>
              <a:buChar char="•"/>
            </a:pPr>
            <a:r>
              <a:rPr lang="en-US" sz="2400" b="1" i="0" u="none" strike="noStrike" baseline="0" dirty="0">
                <a:solidFill>
                  <a:srgbClr val="6600FF"/>
                </a:solidFill>
                <a:latin typeface="MinionPro-Regular"/>
              </a:rPr>
              <a:t>Hydrochloric, hydrobromic and hydroiodic acids are almost completely </a:t>
            </a:r>
            <a:r>
              <a:rPr lang="en-US" sz="2400" b="1" i="0" u="none" strike="noStrike" baseline="0" dirty="0" err="1">
                <a:solidFill>
                  <a:srgbClr val="6600FF"/>
                </a:solidFill>
                <a:latin typeface="MinionPro-Regular"/>
              </a:rPr>
              <a:t>ionised</a:t>
            </a:r>
            <a:r>
              <a:rPr lang="en-US" sz="2400" b="1" i="0" u="none" strike="noStrike" baseline="0" dirty="0">
                <a:solidFill>
                  <a:srgbClr val="6600FF"/>
                </a:solidFill>
                <a:latin typeface="MinionPro-Regular"/>
              </a:rPr>
              <a:t> and are therefore strong acids but </a:t>
            </a:r>
            <a:r>
              <a:rPr lang="en-US" sz="2400" b="1" i="0" u="none" strike="noStrike" baseline="0" dirty="0">
                <a:solidFill>
                  <a:srgbClr val="FF0000"/>
                </a:solidFill>
                <a:latin typeface="MinionPro-Regular"/>
              </a:rPr>
              <a:t>HF is a weak acid </a:t>
            </a:r>
            <a:r>
              <a:rPr lang="en-US" sz="2400" b="1" i="0" u="none" strike="noStrike" baseline="0" dirty="0">
                <a:solidFill>
                  <a:srgbClr val="6600FF"/>
                </a:solidFill>
                <a:latin typeface="MinionPro-Regular"/>
              </a:rPr>
              <a:t>i.e. 0.1M solution is only 10% </a:t>
            </a:r>
            <a:r>
              <a:rPr lang="en-US" sz="2400" b="1" i="0" u="none" strike="noStrike" baseline="0" dirty="0" err="1">
                <a:solidFill>
                  <a:srgbClr val="6600FF"/>
                </a:solidFill>
                <a:latin typeface="MinionPro-Regular"/>
              </a:rPr>
              <a:t>ionised</a:t>
            </a:r>
            <a:r>
              <a:rPr lang="en-US" sz="2400" b="1" i="0" u="none" strike="noStrike" baseline="0" dirty="0">
                <a:solidFill>
                  <a:srgbClr val="6600FF"/>
                </a:solidFill>
                <a:latin typeface="MinionPro-Regular"/>
              </a:rPr>
              <a:t>, but in 5M and 15M solution HF is stronger acid due to the equilibrium.</a:t>
            </a:r>
            <a:endParaRPr lang="en-IN" sz="2400" b="1" dirty="0">
              <a:solidFill>
                <a:srgbClr val="6600FF"/>
              </a:solidFill>
            </a:endParaRPr>
          </a:p>
        </p:txBody>
      </p:sp>
      <p:pic>
        <p:nvPicPr>
          <p:cNvPr id="13" name="Picture 12">
            <a:extLst>
              <a:ext uri="{FF2B5EF4-FFF2-40B4-BE49-F238E27FC236}">
                <a16:creationId xmlns:a16="http://schemas.microsoft.com/office/drawing/2014/main" xmlns="" id="{6D063FD0-616C-40C4-B887-30F619109868}"/>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419085" y="4882196"/>
            <a:ext cx="3564465" cy="1412435"/>
          </a:xfrm>
          <a:prstGeom prst="rect">
            <a:avLst/>
          </a:prstGeom>
          <a:ln w="28575">
            <a:solidFill>
              <a:srgbClr val="FF00FF"/>
            </a:solidFill>
          </a:ln>
        </p:spPr>
      </p:pic>
    </p:spTree>
    <p:extLst>
      <p:ext uri="{BB962C8B-B14F-4D97-AF65-F5344CB8AC3E}">
        <p14:creationId xmlns:p14="http://schemas.microsoft.com/office/powerpoint/2010/main" val="59888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E644FEB-DEA5-4AC5-AB4E-7528AFFC296D}"/>
              </a:ext>
            </a:extLst>
          </p:cNvPr>
          <p:cNvSpPr txBox="1"/>
          <p:nvPr/>
        </p:nvSpPr>
        <p:spPr>
          <a:xfrm>
            <a:off x="0" y="0"/>
            <a:ext cx="9144000" cy="1938992"/>
          </a:xfrm>
          <a:prstGeom prst="rect">
            <a:avLst/>
          </a:prstGeom>
          <a:noFill/>
        </p:spPr>
        <p:txBody>
          <a:bodyPr wrap="square">
            <a:spAutoFit/>
          </a:bodyPr>
          <a:lstStyle/>
          <a:p>
            <a:pPr marL="285750" indent="-285750" algn="l">
              <a:buFont typeface="Wingdings" panose="05000000000000000000" pitchFamily="2" charset="2"/>
              <a:buChar char="Ø"/>
            </a:pPr>
            <a:r>
              <a:rPr lang="en-US" sz="2400" b="1" i="0" u="none" strike="noStrike" baseline="0" dirty="0">
                <a:solidFill>
                  <a:srgbClr val="6600FF"/>
                </a:solidFill>
                <a:latin typeface="MinionPro-Regular"/>
              </a:rPr>
              <a:t>At high concentration, the equilibrium involves the removal of fluoride ions is important. Since it affects the dissociation of hydrogen fluoride and increases and hydrogen ion </a:t>
            </a:r>
            <a:r>
              <a:rPr lang="en-IN" sz="2400" b="1" i="0" u="none" strike="noStrike" baseline="0" dirty="0">
                <a:solidFill>
                  <a:srgbClr val="6600FF"/>
                </a:solidFill>
                <a:latin typeface="MinionPro-Regular"/>
              </a:rPr>
              <a:t>concentration Several stable salts </a:t>
            </a:r>
            <a:r>
              <a:rPr lang="en-IN" sz="2400" b="1" i="0" u="none" strike="noStrike" baseline="0" dirty="0" err="1">
                <a:solidFill>
                  <a:srgbClr val="6600FF"/>
                </a:solidFill>
                <a:latin typeface="MinionPro-Regular"/>
              </a:rPr>
              <a:t>NaHF</a:t>
            </a:r>
            <a:r>
              <a:rPr lang="en-IN" sz="2400" b="1" i="0" u="none" strike="noStrike" baseline="0" dirty="0">
                <a:solidFill>
                  <a:srgbClr val="6600FF"/>
                </a:solidFill>
                <a:latin typeface="MinionPro-Regular"/>
              </a:rPr>
              <a:t>,</a:t>
            </a:r>
            <a:r>
              <a:rPr lang="en-US" sz="2400" b="1" i="0" u="none" strike="noStrike" baseline="0" dirty="0">
                <a:solidFill>
                  <a:srgbClr val="6600FF"/>
                </a:solidFill>
                <a:latin typeface="MinionPro-Regular"/>
              </a:rPr>
              <a:t> KHF</a:t>
            </a:r>
            <a:r>
              <a:rPr lang="en-US" sz="2400" b="1" i="0" u="none" strike="noStrike" baseline="-25000" dirty="0">
                <a:solidFill>
                  <a:srgbClr val="6600FF"/>
                </a:solidFill>
                <a:latin typeface="MinionPro-Regular"/>
              </a:rPr>
              <a:t>2</a:t>
            </a:r>
            <a:r>
              <a:rPr lang="en-US" sz="2400" b="1" i="0" u="none" strike="noStrike" baseline="0" dirty="0">
                <a:solidFill>
                  <a:srgbClr val="6600FF"/>
                </a:solidFill>
                <a:latin typeface="MinionPro-Regular"/>
              </a:rPr>
              <a:t> and NH</a:t>
            </a:r>
            <a:r>
              <a:rPr lang="en-US" sz="2400" b="1" i="0" u="none" strike="noStrike" baseline="-25000" dirty="0">
                <a:solidFill>
                  <a:srgbClr val="6600FF"/>
                </a:solidFill>
                <a:latin typeface="MinionPro-Regular"/>
              </a:rPr>
              <a:t>4</a:t>
            </a:r>
            <a:r>
              <a:rPr lang="en-US" sz="2400" b="1" i="0" u="none" strike="noStrike" baseline="0" dirty="0">
                <a:solidFill>
                  <a:srgbClr val="6600FF"/>
                </a:solidFill>
                <a:latin typeface="MinionPro-Regular"/>
              </a:rPr>
              <a:t>HF</a:t>
            </a:r>
            <a:r>
              <a:rPr lang="en-US" sz="2400" b="1" i="0" u="none" strike="noStrike" baseline="-25000" dirty="0">
                <a:solidFill>
                  <a:srgbClr val="6600FF"/>
                </a:solidFill>
                <a:latin typeface="MinionPro-Regular"/>
              </a:rPr>
              <a:t>2</a:t>
            </a:r>
            <a:r>
              <a:rPr lang="en-US" sz="2400" b="1" i="0" u="none" strike="noStrike" baseline="0" dirty="0">
                <a:solidFill>
                  <a:srgbClr val="6600FF"/>
                </a:solidFill>
                <a:latin typeface="MinionPro-Regular"/>
              </a:rPr>
              <a:t> are known. </a:t>
            </a:r>
            <a:r>
              <a:rPr lang="en-US" sz="2400" b="1" i="0" u="none" strike="noStrike" baseline="0" dirty="0">
                <a:solidFill>
                  <a:srgbClr val="FF00FF"/>
                </a:solidFill>
                <a:latin typeface="MinionPro-Regular"/>
              </a:rPr>
              <a:t>The other hydrogen halides do not form hydrogen dihalides.</a:t>
            </a:r>
            <a:endParaRPr lang="en-IN" sz="2400" b="1" dirty="0">
              <a:solidFill>
                <a:srgbClr val="FF00FF"/>
              </a:solidFill>
            </a:endParaRPr>
          </a:p>
        </p:txBody>
      </p:sp>
      <p:sp>
        <p:nvSpPr>
          <p:cNvPr id="5" name="TextBox 4">
            <a:extLst>
              <a:ext uri="{FF2B5EF4-FFF2-40B4-BE49-F238E27FC236}">
                <a16:creationId xmlns:a16="http://schemas.microsoft.com/office/drawing/2014/main" xmlns="" id="{6E4C3759-4C47-45B5-BF0F-00DC58D839BB}"/>
              </a:ext>
            </a:extLst>
          </p:cNvPr>
          <p:cNvSpPr txBox="1"/>
          <p:nvPr/>
        </p:nvSpPr>
        <p:spPr>
          <a:xfrm>
            <a:off x="0" y="1938992"/>
            <a:ext cx="8988639" cy="1200329"/>
          </a:xfrm>
          <a:prstGeom prst="rect">
            <a:avLst/>
          </a:prstGeom>
          <a:noFill/>
        </p:spPr>
        <p:txBody>
          <a:bodyPr wrap="square">
            <a:spAutoFit/>
          </a:bodyPr>
          <a:lstStyle/>
          <a:p>
            <a:pPr marL="342900" indent="-342900" algn="l">
              <a:buFont typeface="Wingdings" panose="05000000000000000000" pitchFamily="2" charset="2"/>
              <a:buChar char="Ø"/>
            </a:pPr>
            <a:r>
              <a:rPr lang="en-US" sz="2400" b="1" i="0" u="none" strike="noStrike" baseline="0" dirty="0">
                <a:solidFill>
                  <a:srgbClr val="6600FF"/>
                </a:solidFill>
                <a:latin typeface="MinionPro-Regular"/>
              </a:rPr>
              <a:t>Hydrohalic acid shows typical acidic properties. They form salts with acids, bases and reacts with metals to give hydrogen. Moist hydrofluoric acid (not dry) rapidly react with silica </a:t>
            </a:r>
            <a:r>
              <a:rPr lang="en-IN" sz="2400" b="1" i="0" u="none" strike="noStrike" baseline="0" dirty="0">
                <a:solidFill>
                  <a:srgbClr val="6600FF"/>
                </a:solidFill>
                <a:latin typeface="MinionPro-Regular"/>
              </a:rPr>
              <a:t>and glass.</a:t>
            </a:r>
            <a:endParaRPr lang="en-IN" sz="2400" b="1" dirty="0">
              <a:solidFill>
                <a:srgbClr val="6600FF"/>
              </a:solidFill>
            </a:endParaRPr>
          </a:p>
        </p:txBody>
      </p:sp>
      <p:pic>
        <p:nvPicPr>
          <p:cNvPr id="7" name="Picture 6">
            <a:extLst>
              <a:ext uri="{FF2B5EF4-FFF2-40B4-BE49-F238E27FC236}">
                <a16:creationId xmlns:a16="http://schemas.microsoft.com/office/drawing/2014/main" xmlns="" id="{7E7692B1-F225-45AF-951E-301642818262}"/>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435268" y="3171876"/>
            <a:ext cx="4118102" cy="1093607"/>
          </a:xfrm>
          <a:prstGeom prst="rect">
            <a:avLst/>
          </a:prstGeom>
          <a:ln w="28575">
            <a:solidFill>
              <a:srgbClr val="FF00FF"/>
            </a:solidFill>
          </a:ln>
        </p:spPr>
      </p:pic>
      <p:sp>
        <p:nvSpPr>
          <p:cNvPr id="9" name="TextBox 8">
            <a:extLst>
              <a:ext uri="{FF2B5EF4-FFF2-40B4-BE49-F238E27FC236}">
                <a16:creationId xmlns:a16="http://schemas.microsoft.com/office/drawing/2014/main" xmlns="" id="{32164895-F9F8-4838-83B0-B872A90818B2}"/>
              </a:ext>
            </a:extLst>
          </p:cNvPr>
          <p:cNvSpPr txBox="1"/>
          <p:nvPr/>
        </p:nvSpPr>
        <p:spPr>
          <a:xfrm>
            <a:off x="0" y="4298038"/>
            <a:ext cx="4611948" cy="584775"/>
          </a:xfrm>
          <a:prstGeom prst="rect">
            <a:avLst/>
          </a:prstGeom>
          <a:noFill/>
        </p:spPr>
        <p:txBody>
          <a:bodyPr wrap="square">
            <a:spAutoFit/>
          </a:bodyPr>
          <a:lstStyle/>
          <a:p>
            <a:r>
              <a:rPr lang="en-IN" sz="3200" b="1" i="0" u="none" strike="noStrike" baseline="0" dirty="0">
                <a:solidFill>
                  <a:srgbClr val="C00000"/>
                </a:solidFill>
                <a:latin typeface="MinionPro-Bold"/>
              </a:rPr>
              <a:t>Oxidation</a:t>
            </a:r>
            <a:r>
              <a:rPr lang="en-IN" sz="3200" b="1" i="0" u="none" strike="noStrike" baseline="0" dirty="0">
                <a:solidFill>
                  <a:srgbClr val="FF00FF"/>
                </a:solidFill>
                <a:latin typeface="MinionPro-Bold"/>
              </a:rPr>
              <a:t>:</a:t>
            </a:r>
            <a:endParaRPr lang="en-IN" sz="3200" dirty="0"/>
          </a:p>
        </p:txBody>
      </p:sp>
      <p:sp>
        <p:nvSpPr>
          <p:cNvPr id="11" name="TextBox 10">
            <a:extLst>
              <a:ext uri="{FF2B5EF4-FFF2-40B4-BE49-F238E27FC236}">
                <a16:creationId xmlns:a16="http://schemas.microsoft.com/office/drawing/2014/main" xmlns="" id="{69FBA674-C96A-498D-AFD5-65F0524FE140}"/>
              </a:ext>
            </a:extLst>
          </p:cNvPr>
          <p:cNvSpPr txBox="1"/>
          <p:nvPr/>
        </p:nvSpPr>
        <p:spPr>
          <a:xfrm>
            <a:off x="35510" y="4759301"/>
            <a:ext cx="9072979" cy="830997"/>
          </a:xfrm>
          <a:prstGeom prst="rect">
            <a:avLst/>
          </a:prstGeom>
          <a:noFill/>
        </p:spPr>
        <p:txBody>
          <a:bodyPr wrap="square">
            <a:spAutoFit/>
          </a:bodyPr>
          <a:lstStyle/>
          <a:p>
            <a:pPr marL="285750" indent="-285750">
              <a:buFont typeface="Arial" panose="020B0604020202020204" pitchFamily="34" charset="0"/>
              <a:buChar char="•"/>
            </a:pPr>
            <a:r>
              <a:rPr lang="en-US" sz="2400" b="1" i="0" u="none" strike="noStrike" baseline="0" dirty="0">
                <a:latin typeface="MinionPro-Regular"/>
              </a:rPr>
              <a:t>Hydrogen iodide is readily </a:t>
            </a:r>
            <a:r>
              <a:rPr lang="en-US" sz="2400" b="1" i="0" u="none" strike="noStrike" baseline="0" dirty="0" err="1">
                <a:latin typeface="MinionPro-Regular"/>
              </a:rPr>
              <a:t>oxidised</a:t>
            </a:r>
            <a:r>
              <a:rPr lang="en-US" sz="2400" b="1" i="0" u="none" strike="noStrike" baseline="0" dirty="0">
                <a:latin typeface="MinionPro-Regular"/>
              </a:rPr>
              <a:t> to iodine hence it is a reducing agent.</a:t>
            </a:r>
            <a:endParaRPr lang="en-IN" sz="2400" b="1" dirty="0"/>
          </a:p>
        </p:txBody>
      </p:sp>
      <p:sp>
        <p:nvSpPr>
          <p:cNvPr id="13" name="TextBox 12">
            <a:extLst>
              <a:ext uri="{FF2B5EF4-FFF2-40B4-BE49-F238E27FC236}">
                <a16:creationId xmlns:a16="http://schemas.microsoft.com/office/drawing/2014/main" xmlns="" id="{78A1CE48-ACFE-40CB-8055-CC65BC803FF7}"/>
              </a:ext>
            </a:extLst>
          </p:cNvPr>
          <p:cNvSpPr txBox="1"/>
          <p:nvPr/>
        </p:nvSpPr>
        <p:spPr>
          <a:xfrm>
            <a:off x="57703" y="6041530"/>
            <a:ext cx="9108490" cy="646331"/>
          </a:xfrm>
          <a:prstGeom prst="rect">
            <a:avLst/>
          </a:prstGeom>
          <a:noFill/>
        </p:spPr>
        <p:txBody>
          <a:bodyPr wrap="square">
            <a:spAutoFit/>
          </a:bodyPr>
          <a:lstStyle/>
          <a:p>
            <a:pPr marL="285750" indent="-285750" algn="l">
              <a:buFont typeface="Arial" panose="020B0604020202020204" pitchFamily="34" charset="0"/>
              <a:buChar char="•"/>
            </a:pPr>
            <a:r>
              <a:rPr lang="en-US" sz="1800" b="1" i="0" u="none" strike="noStrike" baseline="0" dirty="0">
                <a:solidFill>
                  <a:srgbClr val="D60093"/>
                </a:solidFill>
                <a:latin typeface="Aharoni" panose="02010803020104030203" pitchFamily="2" charset="-79"/>
                <a:cs typeface="Aharoni" panose="02010803020104030203" pitchFamily="2" charset="-79"/>
              </a:rPr>
              <a:t>Acidic solution of iodides is readily </a:t>
            </a:r>
            <a:r>
              <a:rPr lang="en-US" sz="1800" b="1" i="0" u="none" strike="noStrike" baseline="0" dirty="0" err="1">
                <a:solidFill>
                  <a:srgbClr val="D60093"/>
                </a:solidFill>
                <a:latin typeface="Aharoni" panose="02010803020104030203" pitchFamily="2" charset="-79"/>
                <a:cs typeface="Aharoni" panose="02010803020104030203" pitchFamily="2" charset="-79"/>
              </a:rPr>
              <a:t>oxidised</a:t>
            </a:r>
            <a:r>
              <a:rPr lang="en-US" sz="1800" b="1" i="0" u="none" strike="noStrike" baseline="0" dirty="0">
                <a:solidFill>
                  <a:srgbClr val="D60093"/>
                </a:solidFill>
                <a:latin typeface="Aharoni" panose="02010803020104030203" pitchFamily="2" charset="-79"/>
                <a:cs typeface="Aharoni" panose="02010803020104030203" pitchFamily="2" charset="-79"/>
              </a:rPr>
              <a:t>. A positive result is shown by liberation of </a:t>
            </a:r>
            <a:r>
              <a:rPr lang="en-US" sz="1800" b="1" i="0" u="none" strike="noStrike" baseline="0" dirty="0">
                <a:solidFill>
                  <a:srgbClr val="6600FF"/>
                </a:solidFill>
                <a:latin typeface="Aharoni" panose="02010803020104030203" pitchFamily="2" charset="-79"/>
                <a:cs typeface="Aharoni" panose="02010803020104030203" pitchFamily="2" charset="-79"/>
              </a:rPr>
              <a:t>iodine which gives a blue-black </a:t>
            </a:r>
            <a:r>
              <a:rPr lang="en-US" sz="1800" b="1" i="0" u="none" strike="noStrike" baseline="0" dirty="0" err="1">
                <a:solidFill>
                  <a:srgbClr val="6600FF"/>
                </a:solidFill>
                <a:latin typeface="Aharoni" panose="02010803020104030203" pitchFamily="2" charset="-79"/>
                <a:cs typeface="Aharoni" panose="02010803020104030203" pitchFamily="2" charset="-79"/>
              </a:rPr>
              <a:t>colouration</a:t>
            </a:r>
            <a:r>
              <a:rPr lang="en-US" sz="1800" b="1" i="0" u="none" strike="noStrike" baseline="0" dirty="0">
                <a:solidFill>
                  <a:srgbClr val="6600FF"/>
                </a:solidFill>
                <a:latin typeface="Aharoni" panose="02010803020104030203" pitchFamily="2" charset="-79"/>
                <a:cs typeface="Aharoni" panose="02010803020104030203" pitchFamily="2" charset="-79"/>
              </a:rPr>
              <a:t> with starch</a:t>
            </a:r>
            <a:r>
              <a:rPr lang="en-US" sz="1800" b="1" i="0" u="none" strike="noStrike" baseline="0" dirty="0">
                <a:solidFill>
                  <a:srgbClr val="D60093"/>
                </a:solidFill>
                <a:latin typeface="Aharoni" panose="02010803020104030203" pitchFamily="2" charset="-79"/>
                <a:cs typeface="Aharoni" panose="02010803020104030203" pitchFamily="2" charset="-79"/>
              </a:rPr>
              <a:t>.</a:t>
            </a:r>
            <a:endParaRPr lang="en-IN" b="1" dirty="0">
              <a:solidFill>
                <a:srgbClr val="D60093"/>
              </a:solidFill>
              <a:latin typeface="Aharoni" panose="02010803020104030203" pitchFamily="2" charset="-79"/>
              <a:cs typeface="Aharoni" panose="02010803020104030203" pitchFamily="2" charset="-79"/>
            </a:endParaRPr>
          </a:p>
        </p:txBody>
      </p:sp>
      <p:pic>
        <p:nvPicPr>
          <p:cNvPr id="15" name="Picture 14">
            <a:extLst>
              <a:ext uri="{FF2B5EF4-FFF2-40B4-BE49-F238E27FC236}">
                <a16:creationId xmlns:a16="http://schemas.microsoft.com/office/drawing/2014/main" xmlns="" id="{F1657183-2165-4141-9B9E-A39D1A528CA9}"/>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435268" y="5326030"/>
            <a:ext cx="4118102" cy="528535"/>
          </a:xfrm>
          <a:prstGeom prst="rect">
            <a:avLst/>
          </a:prstGeom>
          <a:ln w="28575">
            <a:solidFill>
              <a:srgbClr val="FF00FF"/>
            </a:solidFill>
          </a:ln>
        </p:spPr>
      </p:pic>
    </p:spTree>
    <p:extLst>
      <p:ext uri="{BB962C8B-B14F-4D97-AF65-F5344CB8AC3E}">
        <p14:creationId xmlns:p14="http://schemas.microsoft.com/office/powerpoint/2010/main" val="3726962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barn(inVertical)">
                                      <p:cBhvr>
                                        <p:cTn id="39"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2131D7B-D6DC-4198-92A4-74EF952B667C}"/>
              </a:ext>
            </a:extLst>
          </p:cNvPr>
          <p:cNvSpPr txBox="1"/>
          <p:nvPr/>
        </p:nvSpPr>
        <p:spPr>
          <a:xfrm>
            <a:off x="0" y="46161"/>
            <a:ext cx="8571391" cy="707886"/>
          </a:xfrm>
          <a:prstGeom prst="rect">
            <a:avLst/>
          </a:prstGeom>
          <a:noFill/>
        </p:spPr>
        <p:txBody>
          <a:bodyPr wrap="square">
            <a:spAutoFit/>
          </a:bodyPr>
          <a:lstStyle/>
          <a:p>
            <a:pPr marL="342900" indent="-342900">
              <a:buFont typeface="Wingdings" panose="05000000000000000000" pitchFamily="2" charset="2"/>
              <a:buChar char="Ø"/>
            </a:pPr>
            <a:r>
              <a:rPr lang="en-US" sz="2000" b="1" i="0" u="none" strike="noStrike" baseline="0" dirty="0">
                <a:solidFill>
                  <a:srgbClr val="FF0000"/>
                </a:solidFill>
                <a:latin typeface="MinionPro-Regular"/>
              </a:rPr>
              <a:t>Hydrogen bromide is more difficult to </a:t>
            </a:r>
            <a:r>
              <a:rPr lang="en-US" sz="2000" b="1" i="0" u="none" strike="noStrike" baseline="0" dirty="0" err="1">
                <a:solidFill>
                  <a:srgbClr val="FF0000"/>
                </a:solidFill>
                <a:latin typeface="MinionPro-Regular"/>
              </a:rPr>
              <a:t>oxidise</a:t>
            </a:r>
            <a:r>
              <a:rPr lang="en-US" sz="2000" b="1" i="0" u="none" strike="noStrike" baseline="0" dirty="0">
                <a:solidFill>
                  <a:srgbClr val="FF0000"/>
                </a:solidFill>
                <a:latin typeface="MinionPro-Regular"/>
              </a:rPr>
              <a:t> than HI. HBr reduces slowly H</a:t>
            </a:r>
            <a:r>
              <a:rPr lang="en-US" sz="900" b="1" i="0" u="none" strike="noStrike" baseline="0" dirty="0">
                <a:solidFill>
                  <a:srgbClr val="FF0000"/>
                </a:solidFill>
                <a:latin typeface="MinionPro-Regular"/>
              </a:rPr>
              <a:t>2</a:t>
            </a:r>
            <a:r>
              <a:rPr lang="en-US" sz="2000" b="1" i="0" u="none" strike="noStrike" baseline="0" dirty="0">
                <a:solidFill>
                  <a:srgbClr val="FF0000"/>
                </a:solidFill>
                <a:latin typeface="MinionPro-Regular"/>
              </a:rPr>
              <a:t>SO</a:t>
            </a:r>
            <a:r>
              <a:rPr lang="en-US" sz="900" b="1" i="0" u="none" strike="noStrike" baseline="0" dirty="0">
                <a:solidFill>
                  <a:srgbClr val="FF0000"/>
                </a:solidFill>
                <a:latin typeface="MinionPro-Regular"/>
              </a:rPr>
              <a:t>4 </a:t>
            </a:r>
            <a:r>
              <a:rPr lang="en-US" sz="2000" b="1" i="0" u="none" strike="noStrike" baseline="0" dirty="0">
                <a:solidFill>
                  <a:srgbClr val="FF0000"/>
                </a:solidFill>
                <a:latin typeface="MinionPro-Regular"/>
              </a:rPr>
              <a:t>into SO</a:t>
            </a:r>
            <a:r>
              <a:rPr lang="en-US" sz="900" b="1" i="0" u="none" strike="noStrike" baseline="0" dirty="0">
                <a:solidFill>
                  <a:srgbClr val="FF0000"/>
                </a:solidFill>
                <a:latin typeface="MinionPro-Regular"/>
              </a:rPr>
              <a:t>2</a:t>
            </a:r>
            <a:endParaRPr lang="en-IN" sz="2000" b="1" dirty="0">
              <a:solidFill>
                <a:srgbClr val="FF0000"/>
              </a:solidFill>
            </a:endParaRPr>
          </a:p>
        </p:txBody>
      </p:sp>
      <p:pic>
        <p:nvPicPr>
          <p:cNvPr id="5" name="Picture 4">
            <a:extLst>
              <a:ext uri="{FF2B5EF4-FFF2-40B4-BE49-F238E27FC236}">
                <a16:creationId xmlns:a16="http://schemas.microsoft.com/office/drawing/2014/main" xmlns="" id="{520A6A0D-3C49-4BBC-9AA8-A6F0F85C2638}"/>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445305" y="639192"/>
            <a:ext cx="3955495" cy="582200"/>
          </a:xfrm>
          <a:prstGeom prst="rect">
            <a:avLst/>
          </a:prstGeom>
          <a:ln w="28575">
            <a:solidFill>
              <a:srgbClr val="FF0000"/>
            </a:solidFill>
          </a:ln>
        </p:spPr>
      </p:pic>
      <p:sp>
        <p:nvSpPr>
          <p:cNvPr id="7" name="TextBox 6">
            <a:extLst>
              <a:ext uri="{FF2B5EF4-FFF2-40B4-BE49-F238E27FC236}">
                <a16:creationId xmlns:a16="http://schemas.microsoft.com/office/drawing/2014/main" xmlns="" id="{53355DC2-260E-4594-B959-115D32CB42A2}"/>
              </a:ext>
            </a:extLst>
          </p:cNvPr>
          <p:cNvSpPr txBox="1"/>
          <p:nvPr/>
        </p:nvSpPr>
        <p:spPr>
          <a:xfrm>
            <a:off x="102092" y="1374261"/>
            <a:ext cx="8837721" cy="830997"/>
          </a:xfrm>
          <a:prstGeom prst="rect">
            <a:avLst/>
          </a:prstGeom>
          <a:noFill/>
        </p:spPr>
        <p:txBody>
          <a:bodyPr wrap="square">
            <a:spAutoFit/>
          </a:bodyPr>
          <a:lstStyle/>
          <a:p>
            <a:pPr marL="342900" indent="-342900">
              <a:buFont typeface="Wingdings" panose="05000000000000000000" pitchFamily="2" charset="2"/>
              <a:buChar char="Ø"/>
            </a:pPr>
            <a:r>
              <a:rPr lang="en-US" sz="2400" b="1" i="0" u="none" strike="noStrike" baseline="0" dirty="0">
                <a:solidFill>
                  <a:srgbClr val="FF0000"/>
                </a:solidFill>
                <a:latin typeface="MinionPro-Regular"/>
              </a:rPr>
              <a:t>But hydrogen iodide and ionic iodides are rapidly reduced by H</a:t>
            </a:r>
            <a:r>
              <a:rPr lang="en-US" sz="1000" b="1" i="0" u="none" strike="noStrike" baseline="0" dirty="0">
                <a:solidFill>
                  <a:srgbClr val="FF0000"/>
                </a:solidFill>
                <a:latin typeface="MinionPro-Regular"/>
              </a:rPr>
              <a:t>2</a:t>
            </a:r>
            <a:r>
              <a:rPr lang="en-US" sz="2400" b="1" i="0" u="none" strike="noStrike" baseline="0" dirty="0">
                <a:solidFill>
                  <a:srgbClr val="FF0000"/>
                </a:solidFill>
                <a:latin typeface="MinionPro-Regular"/>
              </a:rPr>
              <a:t>SO</a:t>
            </a:r>
            <a:r>
              <a:rPr lang="en-US" sz="1000" b="1" i="0" u="none" strike="noStrike" baseline="0" dirty="0">
                <a:solidFill>
                  <a:srgbClr val="FF0000"/>
                </a:solidFill>
                <a:latin typeface="MinionPro-Regular"/>
              </a:rPr>
              <a:t>4 </a:t>
            </a:r>
            <a:r>
              <a:rPr lang="en-US" sz="2400" b="1" i="0" u="none" strike="noStrike" baseline="0" dirty="0">
                <a:solidFill>
                  <a:srgbClr val="FF0000"/>
                </a:solidFill>
                <a:latin typeface="MinionPro-Regular"/>
              </a:rPr>
              <a:t>into H</a:t>
            </a:r>
            <a:r>
              <a:rPr lang="en-US" sz="1000" b="1" i="0" u="none" strike="noStrike" baseline="0" dirty="0">
                <a:solidFill>
                  <a:srgbClr val="FF0000"/>
                </a:solidFill>
                <a:latin typeface="MinionPro-Regular"/>
              </a:rPr>
              <a:t>2</a:t>
            </a:r>
            <a:r>
              <a:rPr lang="en-US" sz="2400" b="1" i="0" u="none" strike="noStrike" baseline="0" dirty="0">
                <a:solidFill>
                  <a:srgbClr val="FF0000"/>
                </a:solidFill>
                <a:latin typeface="MinionPro-Regular"/>
              </a:rPr>
              <a:t>S and not into SO</a:t>
            </a:r>
            <a:r>
              <a:rPr lang="en-US" sz="1000" b="1" i="0" u="none" strike="noStrike" baseline="0" dirty="0">
                <a:solidFill>
                  <a:srgbClr val="FF0000"/>
                </a:solidFill>
                <a:latin typeface="MinionPro-Regular"/>
              </a:rPr>
              <a:t>2</a:t>
            </a:r>
            <a:r>
              <a:rPr lang="en-US" sz="2400" b="1" i="0" u="none" strike="noStrike" baseline="0" dirty="0">
                <a:solidFill>
                  <a:srgbClr val="FF0000"/>
                </a:solidFill>
                <a:latin typeface="MinionPro-Regular"/>
              </a:rPr>
              <a:t>.</a:t>
            </a:r>
            <a:endParaRPr lang="en-IN" sz="2400" b="1" dirty="0">
              <a:solidFill>
                <a:srgbClr val="FF0000"/>
              </a:solidFill>
            </a:endParaRPr>
          </a:p>
        </p:txBody>
      </p:sp>
      <p:pic>
        <p:nvPicPr>
          <p:cNvPr id="9" name="Picture 8">
            <a:extLst>
              <a:ext uri="{FF2B5EF4-FFF2-40B4-BE49-F238E27FC236}">
                <a16:creationId xmlns:a16="http://schemas.microsoft.com/office/drawing/2014/main" xmlns="" id="{974B8F13-7997-48E4-8D43-2C7C4BFC4B6E}"/>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445305" y="2654125"/>
            <a:ext cx="3955495" cy="553568"/>
          </a:xfrm>
          <a:prstGeom prst="rect">
            <a:avLst/>
          </a:prstGeom>
          <a:ln w="28575">
            <a:solidFill>
              <a:srgbClr val="FF0000"/>
            </a:solidFill>
          </a:ln>
        </p:spPr>
      </p:pic>
      <p:sp>
        <p:nvSpPr>
          <p:cNvPr id="11" name="TextBox 10">
            <a:extLst>
              <a:ext uri="{FF2B5EF4-FFF2-40B4-BE49-F238E27FC236}">
                <a16:creationId xmlns:a16="http://schemas.microsoft.com/office/drawing/2014/main" xmlns="" id="{B996B90F-1888-47D9-AAB7-A5CBEB54F926}"/>
              </a:ext>
            </a:extLst>
          </p:cNvPr>
          <p:cNvSpPr txBox="1"/>
          <p:nvPr/>
        </p:nvSpPr>
        <p:spPr>
          <a:xfrm>
            <a:off x="181991" y="3656561"/>
            <a:ext cx="8962009" cy="2677656"/>
          </a:xfrm>
          <a:prstGeom prst="rect">
            <a:avLst/>
          </a:prstGeom>
          <a:noFill/>
        </p:spPr>
        <p:txBody>
          <a:bodyPr wrap="square">
            <a:spAutoFit/>
          </a:bodyPr>
          <a:lstStyle/>
          <a:p>
            <a:pPr marL="285750" indent="-285750" algn="l">
              <a:buFont typeface="Wingdings" panose="05000000000000000000" pitchFamily="2" charset="2"/>
              <a:buChar char="Ø"/>
            </a:pPr>
            <a:r>
              <a:rPr lang="en-US" sz="2400" b="1" i="0" u="none" strike="noStrike" baseline="0" dirty="0">
                <a:solidFill>
                  <a:srgbClr val="FF0000"/>
                </a:solidFill>
                <a:latin typeface="MinionPro-Regular"/>
              </a:rPr>
              <a:t>Reducing property of hydrogen iodide can be also explained by using its reaction with alcohols into ethane. </a:t>
            </a:r>
          </a:p>
          <a:p>
            <a:pPr marL="285750" indent="-285750" algn="l">
              <a:buFont typeface="Wingdings" panose="05000000000000000000" pitchFamily="2" charset="2"/>
              <a:buChar char="Ø"/>
            </a:pPr>
            <a:r>
              <a:rPr lang="en-US" sz="2400" b="1" i="0" u="none" strike="noStrike" baseline="0" dirty="0">
                <a:solidFill>
                  <a:srgbClr val="FF0000"/>
                </a:solidFill>
                <a:latin typeface="MinionPro-Regular"/>
              </a:rPr>
              <a:t>It converts nitric acid into nitrous acid and dinitrogen dioxide into </a:t>
            </a:r>
            <a:r>
              <a:rPr lang="en-IN" sz="2400" b="1" i="0" u="none" strike="noStrike" baseline="0" dirty="0">
                <a:solidFill>
                  <a:srgbClr val="FF0000"/>
                </a:solidFill>
                <a:latin typeface="MinionPro-Regular"/>
              </a:rPr>
              <a:t>ammonium</a:t>
            </a:r>
            <a:r>
              <a:rPr lang="en-IN" sz="2400" b="1" i="0" u="none" strike="noStrike" baseline="0" dirty="0">
                <a:latin typeface="MinionPro-Regular"/>
              </a:rPr>
              <a:t>.</a:t>
            </a:r>
          </a:p>
          <a:p>
            <a:pPr marL="342900" indent="-342900" algn="l">
              <a:buFont typeface="Wingdings" panose="05000000000000000000" pitchFamily="2" charset="2"/>
              <a:buChar char="Ø"/>
            </a:pPr>
            <a:r>
              <a:rPr lang="en-US" sz="2400" b="1" i="0" u="none" strike="noStrike" baseline="0" dirty="0">
                <a:solidFill>
                  <a:srgbClr val="6600FF"/>
                </a:solidFill>
                <a:latin typeface="MinionPro-Regular"/>
              </a:rPr>
              <a:t>Hydrogen chloride is unaffected by concentrated </a:t>
            </a:r>
            <a:r>
              <a:rPr lang="en-US" sz="2400" b="1" i="0" u="none" strike="noStrike" baseline="0" dirty="0" err="1">
                <a:solidFill>
                  <a:srgbClr val="6600FF"/>
                </a:solidFill>
                <a:latin typeface="MinionPro-Regular"/>
              </a:rPr>
              <a:t>sulphuric</a:t>
            </a:r>
            <a:r>
              <a:rPr lang="en-US" sz="2400" b="1" i="0" u="none" strike="noStrike" baseline="0" dirty="0">
                <a:solidFill>
                  <a:srgbClr val="6600FF"/>
                </a:solidFill>
                <a:latin typeface="MinionPro-Regular"/>
              </a:rPr>
              <a:t> acid but affected by only strong </a:t>
            </a:r>
            <a:r>
              <a:rPr lang="en-IN" sz="2400" b="1" i="0" u="none" strike="noStrike" baseline="0" dirty="0">
                <a:solidFill>
                  <a:srgbClr val="6600FF"/>
                </a:solidFill>
                <a:latin typeface="MinionPro-Regular"/>
              </a:rPr>
              <a:t>oxidising agents like MnO</a:t>
            </a:r>
            <a:r>
              <a:rPr lang="en-IN" sz="1000" b="1" i="0" u="none" strike="noStrike" baseline="0" dirty="0">
                <a:solidFill>
                  <a:srgbClr val="6600FF"/>
                </a:solidFill>
                <a:latin typeface="MinionPro-Regular"/>
              </a:rPr>
              <a:t>2</a:t>
            </a:r>
            <a:r>
              <a:rPr lang="en-IN" sz="2400" b="1" i="0" u="none" strike="noStrike" baseline="0" dirty="0">
                <a:solidFill>
                  <a:srgbClr val="6600FF"/>
                </a:solidFill>
                <a:latin typeface="MinionPro-Regular"/>
              </a:rPr>
              <a:t>, potassium permanganate or potassium chloride.</a:t>
            </a:r>
            <a:endParaRPr lang="en-IN" sz="2400" b="1" dirty="0">
              <a:solidFill>
                <a:srgbClr val="6600FF"/>
              </a:solidFill>
            </a:endParaRPr>
          </a:p>
        </p:txBody>
      </p:sp>
    </p:spTree>
    <p:extLst>
      <p:ext uri="{BB962C8B-B14F-4D97-AF65-F5344CB8AC3E}">
        <p14:creationId xmlns:p14="http://schemas.microsoft.com/office/powerpoint/2010/main" val="3532850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1"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DA9F410-F3EB-4CA8-9153-FC669DE37AAD}"/>
              </a:ext>
            </a:extLst>
          </p:cNvPr>
          <p:cNvSpPr txBox="1"/>
          <p:nvPr/>
        </p:nvSpPr>
        <p:spPr>
          <a:xfrm>
            <a:off x="84338" y="0"/>
            <a:ext cx="4572000" cy="584775"/>
          </a:xfrm>
          <a:prstGeom prst="rect">
            <a:avLst/>
          </a:prstGeom>
          <a:noFill/>
        </p:spPr>
        <p:txBody>
          <a:bodyPr wrap="square">
            <a:spAutoFit/>
          </a:bodyPr>
          <a:lstStyle/>
          <a:p>
            <a:r>
              <a:rPr lang="en-IN" sz="3200" b="1" i="1" u="sng" strike="noStrike" dirty="0">
                <a:solidFill>
                  <a:srgbClr val="C00000"/>
                </a:solidFill>
                <a:effectLst>
                  <a:outerShdw blurRad="38100" dist="38100" dir="2700000" algn="tl">
                    <a:srgbClr val="000000">
                      <a:alpha val="43137"/>
                    </a:srgbClr>
                  </a:outerShdw>
                </a:effectLst>
                <a:latin typeface="MinionPro-Regular"/>
              </a:rPr>
              <a:t>To summarize the trend,</a:t>
            </a:r>
            <a:endParaRPr lang="en-IN" sz="3200" b="1" i="1" u="sng" dirty="0">
              <a:solidFill>
                <a:srgbClr val="C00000"/>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xmlns="" id="{4BC8411F-3A89-4D92-B395-2FEDAE04DF4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97275" y="732366"/>
            <a:ext cx="8518125" cy="56430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2905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A8AAA49-B511-47B0-894C-B20E571A816B}"/>
              </a:ext>
            </a:extLst>
          </p:cNvPr>
          <p:cNvSpPr txBox="1"/>
          <p:nvPr/>
        </p:nvSpPr>
        <p:spPr>
          <a:xfrm>
            <a:off x="0" y="0"/>
            <a:ext cx="9144000" cy="1846659"/>
          </a:xfrm>
          <a:prstGeom prst="rect">
            <a:avLst/>
          </a:prstGeom>
          <a:noFill/>
        </p:spPr>
        <p:txBody>
          <a:bodyPr wrap="square">
            <a:spAutoFit/>
          </a:bodyPr>
          <a:lstStyle/>
          <a:p>
            <a:pPr algn="l"/>
            <a:r>
              <a:rPr lang="en-IN" sz="1800" b="1" i="0" u="none" strike="noStrike" baseline="0" dirty="0">
                <a:solidFill>
                  <a:srgbClr val="001AE6"/>
                </a:solidFill>
                <a:latin typeface="MinionPro-Bold"/>
              </a:rPr>
              <a:t>Inter halogen compounds:</a:t>
            </a:r>
          </a:p>
          <a:p>
            <a:pPr marL="342900" indent="-342900" algn="l">
              <a:buFont typeface="Wingdings" panose="05000000000000000000" pitchFamily="2" charset="2"/>
              <a:buChar char="q"/>
            </a:pPr>
            <a:r>
              <a:rPr lang="en-US" sz="2400" b="1" i="0" u="none" strike="noStrike" baseline="0" dirty="0">
                <a:solidFill>
                  <a:srgbClr val="FF0066"/>
                </a:solidFill>
                <a:latin typeface="MinionPro-Regular"/>
              </a:rPr>
              <a:t>Each halogen combines with other halogens to form a series of compounds called inter halogen compounds. </a:t>
            </a:r>
          </a:p>
          <a:p>
            <a:pPr marL="342900" indent="-342900" algn="l">
              <a:buFont typeface="Wingdings" panose="05000000000000000000" pitchFamily="2" charset="2"/>
              <a:buChar char="q"/>
            </a:pPr>
            <a:r>
              <a:rPr lang="en-US" sz="2400" b="1" i="0" u="none" strike="noStrike" baseline="0" dirty="0">
                <a:solidFill>
                  <a:srgbClr val="FF0066"/>
                </a:solidFill>
                <a:latin typeface="MinionPro-Regular"/>
              </a:rPr>
              <a:t>In the given table of inter halogen compounds a given compound</a:t>
            </a:r>
          </a:p>
          <a:p>
            <a:pPr algn="l"/>
            <a:r>
              <a:rPr lang="en-US" sz="2400" b="1" dirty="0">
                <a:solidFill>
                  <a:srgbClr val="FF0066"/>
                </a:solidFill>
                <a:latin typeface="MinionPro-Regular"/>
              </a:rPr>
              <a:t>     </a:t>
            </a:r>
            <a:r>
              <a:rPr lang="en-US" sz="2400" b="1" i="0" u="none" strike="noStrike" baseline="0" dirty="0">
                <a:solidFill>
                  <a:srgbClr val="FF0066"/>
                </a:solidFill>
                <a:latin typeface="MinionPro-Regular"/>
              </a:rPr>
              <a:t> </a:t>
            </a:r>
            <a:r>
              <a:rPr lang="en-US" sz="2400" b="1" i="0" u="none" strike="noStrike" baseline="0" dirty="0">
                <a:solidFill>
                  <a:srgbClr val="7030A0"/>
                </a:solidFill>
                <a:latin typeface="MinionPro-Regular"/>
              </a:rPr>
              <a:t>A is </a:t>
            </a:r>
            <a:r>
              <a:rPr lang="en-IN" sz="2400" b="1" i="0" u="none" strike="noStrike" baseline="0" dirty="0">
                <a:solidFill>
                  <a:srgbClr val="7030A0"/>
                </a:solidFill>
                <a:latin typeface="MinionPro-Regular"/>
              </a:rPr>
              <a:t>less electronegative than B.</a:t>
            </a:r>
            <a:endParaRPr lang="en-IN" sz="2400" b="1" dirty="0">
              <a:solidFill>
                <a:srgbClr val="7030A0"/>
              </a:solidFill>
            </a:endParaRPr>
          </a:p>
        </p:txBody>
      </p:sp>
      <p:pic>
        <p:nvPicPr>
          <p:cNvPr id="5" name="Picture 4">
            <a:extLst>
              <a:ext uri="{FF2B5EF4-FFF2-40B4-BE49-F238E27FC236}">
                <a16:creationId xmlns:a16="http://schemas.microsoft.com/office/drawing/2014/main" xmlns="" id="{721BD729-DF86-4712-BA18-6960DFCC314D}"/>
              </a:ext>
            </a:extLst>
          </p:cNvPr>
          <p:cNvPicPr>
            <a:picLocks noChangeAspect="1"/>
          </p:cNvPicPr>
          <p:nvPr/>
        </p:nvPicPr>
        <p:blipFill rotWithShape="1">
          <a:blip r:embed="rId2">
            <a:extLst>
              <a:ext uri="{28A0092B-C50C-407E-A947-70E740481C1C}">
                <a14:useLocalDpi xmlns:a14="http://schemas.microsoft.com/office/drawing/2010/main" val="0"/>
              </a:ext>
            </a:extLst>
          </a:blip>
          <a:srcRect l="2106" t="2984" r="1985" b="3921"/>
          <a:stretch/>
        </p:blipFill>
        <p:spPr>
          <a:xfrm>
            <a:off x="696897" y="1953191"/>
            <a:ext cx="7523826" cy="4727255"/>
          </a:xfrm>
          <a:prstGeom prst="rect">
            <a:avLst/>
          </a:prstGeom>
          <a:ln w="28575">
            <a:solidFill>
              <a:srgbClr val="FF0000"/>
            </a:solidFill>
          </a:ln>
        </p:spPr>
      </p:pic>
    </p:spTree>
    <p:extLst>
      <p:ext uri="{BB962C8B-B14F-4D97-AF65-F5344CB8AC3E}">
        <p14:creationId xmlns:p14="http://schemas.microsoft.com/office/powerpoint/2010/main" val="2089924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3726FD5-E547-43D9-B015-0D7B56BAFC95}"/>
              </a:ext>
            </a:extLst>
          </p:cNvPr>
          <p:cNvSpPr txBox="1"/>
          <p:nvPr/>
        </p:nvSpPr>
        <p:spPr>
          <a:xfrm>
            <a:off x="0" y="0"/>
            <a:ext cx="8362765" cy="5324535"/>
          </a:xfrm>
          <a:prstGeom prst="rect">
            <a:avLst/>
          </a:prstGeom>
          <a:noFill/>
        </p:spPr>
        <p:txBody>
          <a:bodyPr wrap="square">
            <a:spAutoFit/>
          </a:bodyPr>
          <a:lstStyle/>
          <a:p>
            <a:pPr algn="l"/>
            <a:r>
              <a:rPr lang="en-IN" sz="2800" b="1" i="0" u="none" strike="noStrike" baseline="0" dirty="0">
                <a:solidFill>
                  <a:schemeClr val="accent6">
                    <a:lumMod val="50000"/>
                  </a:schemeClr>
                </a:solidFill>
                <a:latin typeface="MinionPro-Bold"/>
              </a:rPr>
              <a:t>Properties of inter halogen compounds:</a:t>
            </a:r>
          </a:p>
          <a:p>
            <a:pPr marL="342900" indent="-342900" algn="l">
              <a:buFont typeface="Wingdings" panose="05000000000000000000" pitchFamily="2" charset="2"/>
              <a:buChar char="v"/>
            </a:pPr>
            <a:r>
              <a:rPr lang="en-US" sz="2400" b="1" i="0" u="none" strike="noStrike" baseline="0" dirty="0">
                <a:solidFill>
                  <a:srgbClr val="6600FF"/>
                </a:solidFill>
                <a:latin typeface="MinionPro-Regular"/>
              </a:rPr>
              <a:t> The central atom will be the larger one</a:t>
            </a:r>
          </a:p>
          <a:p>
            <a:pPr marL="342900" indent="-342900" algn="l">
              <a:buFont typeface="Wingdings" panose="05000000000000000000" pitchFamily="2" charset="2"/>
              <a:buChar char="v"/>
            </a:pPr>
            <a:r>
              <a:rPr lang="en-US" sz="2400" b="1" i="0" u="none" strike="noStrike" baseline="0" dirty="0">
                <a:solidFill>
                  <a:srgbClr val="6600FF"/>
                </a:solidFill>
                <a:latin typeface="MinionPro-Regular"/>
              </a:rPr>
              <a:t>It can be formed only between two halogen and not more than two halogens.</a:t>
            </a:r>
          </a:p>
          <a:p>
            <a:pPr marL="342900" indent="-342900" algn="l">
              <a:buFont typeface="Wingdings" panose="05000000000000000000" pitchFamily="2" charset="2"/>
              <a:buChar char="v"/>
            </a:pPr>
            <a:r>
              <a:rPr lang="en-US" sz="2400" b="1" i="0" u="none" strike="noStrike" baseline="0" dirty="0">
                <a:solidFill>
                  <a:srgbClr val="6600FF"/>
                </a:solidFill>
                <a:latin typeface="MinionPro-Regular"/>
              </a:rPr>
              <a:t> Fluorine can’t act as a central metal atom being the smallest one</a:t>
            </a:r>
          </a:p>
          <a:p>
            <a:pPr marL="342900" indent="-342900" algn="l">
              <a:buFont typeface="Wingdings" panose="05000000000000000000" pitchFamily="2" charset="2"/>
              <a:buChar char="v"/>
            </a:pPr>
            <a:r>
              <a:rPr lang="en-US" sz="2400" b="1" i="0" u="none" strike="noStrike" baseline="0" dirty="0">
                <a:solidFill>
                  <a:srgbClr val="6600FF"/>
                </a:solidFill>
                <a:latin typeface="MinionPro-Regular"/>
              </a:rPr>
              <a:t>Due to high electronegativity with small size fluorine helps the central atom to attain high </a:t>
            </a:r>
            <a:r>
              <a:rPr lang="en-IN" sz="2400" b="1" i="0" u="none" strike="noStrike" baseline="0" dirty="0">
                <a:solidFill>
                  <a:srgbClr val="6600FF"/>
                </a:solidFill>
                <a:latin typeface="MinionPro-Regular"/>
              </a:rPr>
              <a:t>coordination number</a:t>
            </a:r>
            <a:r>
              <a:rPr lang="en-US" sz="2400" b="1" i="0" u="none" strike="noStrike" baseline="0" dirty="0">
                <a:solidFill>
                  <a:srgbClr val="6600FF"/>
                </a:solidFill>
                <a:latin typeface="MinionPro-Regular"/>
              </a:rPr>
              <a:t> They can undergo the auto ionization.</a:t>
            </a:r>
          </a:p>
          <a:p>
            <a:pPr algn="l"/>
            <a:endParaRPr lang="en-US" sz="2400" b="1" dirty="0">
              <a:solidFill>
                <a:srgbClr val="6600FF"/>
              </a:solidFill>
              <a:latin typeface="MinionPro-Regular"/>
            </a:endParaRPr>
          </a:p>
          <a:p>
            <a:pPr algn="l"/>
            <a:endParaRPr lang="en-US" sz="2400" b="1" i="0" u="none" strike="noStrike" baseline="0" dirty="0">
              <a:solidFill>
                <a:srgbClr val="6600FF"/>
              </a:solidFill>
              <a:latin typeface="MinionPro-Regular"/>
            </a:endParaRPr>
          </a:p>
          <a:p>
            <a:pPr marL="342900" indent="-342900" algn="l">
              <a:buFont typeface="Wingdings" panose="05000000000000000000" pitchFamily="2" charset="2"/>
              <a:buChar char="v"/>
            </a:pPr>
            <a:endParaRPr lang="en-US" sz="2400" b="1" dirty="0">
              <a:solidFill>
                <a:srgbClr val="6600FF"/>
              </a:solidFill>
              <a:latin typeface="MinionPro-Regular"/>
            </a:endParaRPr>
          </a:p>
          <a:p>
            <a:pPr marL="342900" indent="-342900" algn="l">
              <a:buFont typeface="Wingdings" panose="05000000000000000000" pitchFamily="2" charset="2"/>
              <a:buChar char="v"/>
            </a:pPr>
            <a:endParaRPr lang="en-US" sz="2400" b="1" i="0" u="none" strike="noStrike" baseline="0" dirty="0">
              <a:solidFill>
                <a:srgbClr val="6600FF"/>
              </a:solidFill>
              <a:latin typeface="MinionPro-Regular"/>
            </a:endParaRPr>
          </a:p>
          <a:p>
            <a:pPr marL="342900" indent="-342900" algn="l">
              <a:buFont typeface="Wingdings" panose="05000000000000000000" pitchFamily="2" charset="2"/>
              <a:buChar char="v"/>
            </a:pPr>
            <a:r>
              <a:rPr lang="en-US" sz="2400" b="1" i="0" u="none" strike="noStrike" baseline="0" dirty="0">
                <a:solidFill>
                  <a:srgbClr val="6600FF"/>
                </a:solidFill>
                <a:latin typeface="MinionPro-Regular"/>
              </a:rPr>
              <a:t>They are strong oxidizing agents</a:t>
            </a:r>
            <a:endParaRPr lang="en-IN" sz="2400" b="1" dirty="0">
              <a:solidFill>
                <a:srgbClr val="6600FF"/>
              </a:solidFill>
            </a:endParaRPr>
          </a:p>
        </p:txBody>
      </p:sp>
      <p:pic>
        <p:nvPicPr>
          <p:cNvPr id="5" name="Picture 4">
            <a:extLst>
              <a:ext uri="{FF2B5EF4-FFF2-40B4-BE49-F238E27FC236}">
                <a16:creationId xmlns:a16="http://schemas.microsoft.com/office/drawing/2014/main" xmlns="" id="{DB9E522A-617C-433B-B85D-2250F9B9191F}"/>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605398" y="3429000"/>
            <a:ext cx="3283954" cy="1054223"/>
          </a:xfrm>
          <a:prstGeom prst="rect">
            <a:avLst/>
          </a:prstGeom>
          <a:ln w="28575">
            <a:solidFill>
              <a:srgbClr val="FF00FF"/>
            </a:solidFill>
          </a:ln>
        </p:spPr>
      </p:pic>
    </p:spTree>
    <p:extLst>
      <p:ext uri="{BB962C8B-B14F-4D97-AF65-F5344CB8AC3E}">
        <p14:creationId xmlns:p14="http://schemas.microsoft.com/office/powerpoint/2010/main" val="4031515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anim calcmode="lin" valueType="num">
                                      <p:cBhvr>
                                        <p:cTn id="1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circle(in)">
                                      <p:cBhvr>
                                        <p:cTn id="25" dur="20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fltVal val="0"/>
                                          </p:val>
                                        </p:tav>
                                        <p:tav tm="100000">
                                          <p:val>
                                            <p:strVal val="#ppt_w"/>
                                          </p:val>
                                        </p:tav>
                                      </p:tavLst>
                                    </p:anim>
                                    <p:anim calcmode="lin" valueType="num">
                                      <p:cBhvr>
                                        <p:cTn id="31" dur="1000" fill="hold"/>
                                        <p:tgtEl>
                                          <p:spTgt spid="5"/>
                                        </p:tgtEl>
                                        <p:attrNameLst>
                                          <p:attrName>ppt_h</p:attrName>
                                        </p:attrNameLst>
                                      </p:cBhvr>
                                      <p:tavLst>
                                        <p:tav tm="0">
                                          <p:val>
                                            <p:fltVal val="0"/>
                                          </p:val>
                                        </p:tav>
                                        <p:tav tm="100000">
                                          <p:val>
                                            <p:strVal val="#ppt_h"/>
                                          </p:val>
                                        </p:tav>
                                      </p:tavLst>
                                    </p:anim>
                                    <p:anim calcmode="lin" valueType="num">
                                      <p:cBhvr>
                                        <p:cTn id="32" dur="1000" fill="hold"/>
                                        <p:tgtEl>
                                          <p:spTgt spid="5"/>
                                        </p:tgtEl>
                                        <p:attrNameLst>
                                          <p:attrName>style.rotation</p:attrName>
                                        </p:attrNameLst>
                                      </p:cBhvr>
                                      <p:tavLst>
                                        <p:tav tm="0">
                                          <p:val>
                                            <p:fltVal val="90"/>
                                          </p:val>
                                        </p:tav>
                                        <p:tav tm="100000">
                                          <p:val>
                                            <p:fltVal val="0"/>
                                          </p:val>
                                        </p:tav>
                                      </p:tavLst>
                                    </p:anim>
                                    <p:animEffect transition="in" filter="fade">
                                      <p:cBhvr>
                                        <p:cTn id="33" dur="1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 calcmode="lin" valueType="num">
                                      <p:cBhvr>
                                        <p:cTn id="38"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340E99A-1452-436B-B6B5-1468BB7E7D31}"/>
              </a:ext>
            </a:extLst>
          </p:cNvPr>
          <p:cNvSpPr txBox="1"/>
          <p:nvPr/>
        </p:nvSpPr>
        <p:spPr>
          <a:xfrm>
            <a:off x="0" y="0"/>
            <a:ext cx="9108491" cy="1200329"/>
          </a:xfrm>
          <a:prstGeom prst="rect">
            <a:avLst/>
          </a:prstGeom>
          <a:noFill/>
        </p:spPr>
        <p:txBody>
          <a:bodyPr wrap="square">
            <a:spAutoFit/>
          </a:bodyPr>
          <a:lstStyle/>
          <a:p>
            <a:pPr algn="l"/>
            <a:r>
              <a:rPr lang="en-IN" sz="2400" b="1" i="0" u="none" strike="noStrike" baseline="0" dirty="0">
                <a:solidFill>
                  <a:srgbClr val="6600FF"/>
                </a:solidFill>
                <a:latin typeface="MinionPro-Bold"/>
              </a:rPr>
              <a:t>Reaction with alkali:</a:t>
            </a:r>
          </a:p>
          <a:p>
            <a:pPr marL="342900" indent="-342900" algn="l">
              <a:buFont typeface="Wingdings" panose="05000000000000000000" pitchFamily="2" charset="2"/>
              <a:buChar char="Ø"/>
            </a:pPr>
            <a:r>
              <a:rPr lang="en-US" sz="2400" b="1" i="0" u="none" strike="noStrike" baseline="0" dirty="0">
                <a:solidFill>
                  <a:srgbClr val="FF0066"/>
                </a:solidFill>
                <a:latin typeface="MinionPro-Regular"/>
              </a:rPr>
              <a:t>When heated with the alkalis, larger halogen form </a:t>
            </a:r>
            <a:r>
              <a:rPr lang="en-US" sz="2400" b="1" i="0" u="none" strike="noStrike" baseline="0" dirty="0" err="1">
                <a:solidFill>
                  <a:srgbClr val="FF0066"/>
                </a:solidFill>
                <a:latin typeface="MinionPro-Regular"/>
              </a:rPr>
              <a:t>oxyhalogens</a:t>
            </a:r>
            <a:r>
              <a:rPr lang="en-US" sz="2400" b="1" i="0" u="none" strike="noStrike" baseline="0" dirty="0">
                <a:solidFill>
                  <a:srgbClr val="FF0066"/>
                </a:solidFill>
                <a:latin typeface="MinionPro-Regular"/>
              </a:rPr>
              <a:t> and the smaller forms halide.</a:t>
            </a:r>
            <a:endParaRPr lang="en-IN" sz="2400" b="1" dirty="0">
              <a:solidFill>
                <a:srgbClr val="FF0066"/>
              </a:solidFill>
            </a:endParaRPr>
          </a:p>
        </p:txBody>
      </p:sp>
      <p:pic>
        <p:nvPicPr>
          <p:cNvPr id="5" name="Picture 4">
            <a:extLst>
              <a:ext uri="{FF2B5EF4-FFF2-40B4-BE49-F238E27FC236}">
                <a16:creationId xmlns:a16="http://schemas.microsoft.com/office/drawing/2014/main" xmlns="" id="{678859EE-1A2F-4FE7-A22D-B1B6BC78ABB9}"/>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299316" y="1313895"/>
            <a:ext cx="4509857" cy="1322773"/>
          </a:xfrm>
          <a:prstGeom prst="rect">
            <a:avLst/>
          </a:prstGeom>
          <a:ln w="28575">
            <a:solidFill>
              <a:schemeClr val="tx1"/>
            </a:solidFill>
          </a:ln>
        </p:spPr>
      </p:pic>
      <p:sp>
        <p:nvSpPr>
          <p:cNvPr id="7" name="TextBox 6">
            <a:extLst>
              <a:ext uri="{FF2B5EF4-FFF2-40B4-BE49-F238E27FC236}">
                <a16:creationId xmlns:a16="http://schemas.microsoft.com/office/drawing/2014/main" xmlns="" id="{712ADC5F-A4FC-4ACB-B603-97AA1F840C5E}"/>
              </a:ext>
            </a:extLst>
          </p:cNvPr>
          <p:cNvSpPr txBox="1"/>
          <p:nvPr/>
        </p:nvSpPr>
        <p:spPr>
          <a:xfrm>
            <a:off x="0" y="2750234"/>
            <a:ext cx="8984202" cy="1200329"/>
          </a:xfrm>
          <a:prstGeom prst="rect">
            <a:avLst/>
          </a:prstGeom>
          <a:noFill/>
        </p:spPr>
        <p:txBody>
          <a:bodyPr wrap="square">
            <a:spAutoFit/>
          </a:bodyPr>
          <a:lstStyle/>
          <a:p>
            <a:pPr algn="l"/>
            <a:r>
              <a:rPr lang="en-US" sz="2400" b="1" i="0" u="none" strike="noStrike" baseline="0" dirty="0">
                <a:solidFill>
                  <a:srgbClr val="001AE6"/>
                </a:solidFill>
                <a:latin typeface="MinionPro-Bold"/>
              </a:rPr>
              <a:t>Structure of inter halogen compounds:</a:t>
            </a:r>
          </a:p>
          <a:p>
            <a:pPr marL="342900" indent="-342900" algn="l">
              <a:buFont typeface="Wingdings" panose="05000000000000000000" pitchFamily="2" charset="2"/>
              <a:buChar char="Ø"/>
            </a:pPr>
            <a:r>
              <a:rPr lang="en-US" sz="2400" b="1" i="0" u="none" strike="noStrike" baseline="0" dirty="0">
                <a:solidFill>
                  <a:srgbClr val="D60093"/>
                </a:solidFill>
                <a:latin typeface="MinionPro-Regular"/>
              </a:rPr>
              <a:t>The structures of different type of interhalogen </a:t>
            </a:r>
            <a:r>
              <a:rPr lang="en-US" sz="2400" b="1" i="0" u="none" strike="noStrike" baseline="0" dirty="0" err="1">
                <a:solidFill>
                  <a:srgbClr val="D60093"/>
                </a:solidFill>
                <a:latin typeface="MinionPro-Regular"/>
              </a:rPr>
              <a:t>compunds</a:t>
            </a:r>
            <a:r>
              <a:rPr lang="en-US" sz="2400" b="1" i="0" u="none" strike="noStrike" baseline="0" dirty="0">
                <a:solidFill>
                  <a:srgbClr val="D60093"/>
                </a:solidFill>
                <a:latin typeface="MinionPro-Regular"/>
              </a:rPr>
              <a:t> can be easily explained using </a:t>
            </a:r>
            <a:r>
              <a:rPr lang="en-US" sz="2400" b="1" i="0" u="none" strike="noStrike" baseline="0" dirty="0">
                <a:solidFill>
                  <a:srgbClr val="00B050"/>
                </a:solidFill>
                <a:latin typeface="MinionPro-Regular"/>
              </a:rPr>
              <a:t>VSEPR theory</a:t>
            </a:r>
            <a:r>
              <a:rPr lang="en-US" sz="2400" b="1" i="0" u="none" strike="noStrike" baseline="0" dirty="0">
                <a:solidFill>
                  <a:srgbClr val="D60093"/>
                </a:solidFill>
                <a:latin typeface="MinionPro-Regular"/>
              </a:rPr>
              <a:t>. The details are given below.</a:t>
            </a:r>
            <a:endParaRPr lang="en-IN" sz="2400" b="1" dirty="0">
              <a:solidFill>
                <a:srgbClr val="D60093"/>
              </a:solidFill>
            </a:endParaRPr>
          </a:p>
        </p:txBody>
      </p:sp>
      <p:pic>
        <p:nvPicPr>
          <p:cNvPr id="9" name="Picture 8">
            <a:extLst>
              <a:ext uri="{FF2B5EF4-FFF2-40B4-BE49-F238E27FC236}">
                <a16:creationId xmlns:a16="http://schemas.microsoft.com/office/drawing/2014/main" xmlns="" id="{9BF0F783-8274-4810-9A5A-022897D86154}"/>
              </a:ext>
            </a:extLst>
          </p:cNvPr>
          <p:cNvPicPr>
            <a:picLocks noChangeAspect="1"/>
          </p:cNvPicPr>
          <p:nvPr/>
        </p:nvPicPr>
        <p:blipFill rotWithShape="1">
          <a:blip r:embed="rId4"/>
          <a:srcRect l="1025" t="3986" r="4205" b="2489"/>
          <a:stretch/>
        </p:blipFill>
        <p:spPr>
          <a:xfrm>
            <a:off x="315157" y="4074850"/>
            <a:ext cx="8513686" cy="2674023"/>
          </a:xfrm>
          <a:prstGeom prst="rect">
            <a:avLst/>
          </a:prstGeom>
          <a:ln w="28575">
            <a:solidFill>
              <a:srgbClr val="FF0000"/>
            </a:solidFill>
          </a:ln>
        </p:spPr>
      </p:pic>
    </p:spTree>
    <p:extLst>
      <p:ext uri="{BB962C8B-B14F-4D97-AF65-F5344CB8AC3E}">
        <p14:creationId xmlns:p14="http://schemas.microsoft.com/office/powerpoint/2010/main" val="1659504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4BE1263-D012-453D-B1EC-02528CC9ADBA}"/>
              </a:ext>
            </a:extLst>
          </p:cNvPr>
          <p:cNvPicPr>
            <a:picLocks noChangeAspect="1"/>
          </p:cNvPicPr>
          <p:nvPr/>
        </p:nvPicPr>
        <p:blipFill rotWithShape="1">
          <a:blip r:embed="rId2"/>
          <a:srcRect r="48835"/>
          <a:stretch/>
        </p:blipFill>
        <p:spPr>
          <a:xfrm>
            <a:off x="133164" y="168676"/>
            <a:ext cx="8919099" cy="6525087"/>
          </a:xfrm>
          <a:prstGeom prst="rect">
            <a:avLst/>
          </a:prstGeom>
          <a:ln w="28575">
            <a:solidFill>
              <a:srgbClr val="FF0000"/>
            </a:solidFill>
          </a:ln>
        </p:spPr>
      </p:pic>
    </p:spTree>
    <p:extLst>
      <p:ext uri="{BB962C8B-B14F-4D97-AF65-F5344CB8AC3E}">
        <p14:creationId xmlns:p14="http://schemas.microsoft.com/office/powerpoint/2010/main" val="269089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8C3447E-A12E-4D87-85FB-1D8BBF3DDB57}"/>
              </a:ext>
            </a:extLst>
          </p:cNvPr>
          <p:cNvSpPr txBox="1"/>
          <p:nvPr/>
        </p:nvSpPr>
        <p:spPr>
          <a:xfrm>
            <a:off x="2827538" y="219267"/>
            <a:ext cx="2854172" cy="584775"/>
          </a:xfrm>
          <a:prstGeom prst="rect">
            <a:avLst/>
          </a:prstGeom>
          <a:noFill/>
          <a:ln w="57150">
            <a:solidFill>
              <a:srgbClr val="FF0066"/>
            </a:solidFill>
          </a:ln>
        </p:spPr>
        <p:txBody>
          <a:bodyPr wrap="square">
            <a:spAutoFit/>
          </a:bodyPr>
          <a:lstStyle/>
          <a:p>
            <a:r>
              <a:rPr lang="en-IN" sz="3200" b="1" i="0" u="none" strike="noStrike" baseline="0" dirty="0">
                <a:solidFill>
                  <a:srgbClr val="001AE6"/>
                </a:solidFill>
                <a:latin typeface="MinionPro-Bold"/>
              </a:rPr>
              <a:t>Ammonia (NH</a:t>
            </a:r>
            <a:r>
              <a:rPr lang="en-IN" sz="1100" b="1" i="0" u="none" strike="noStrike" dirty="0">
                <a:solidFill>
                  <a:srgbClr val="001AE6"/>
                </a:solidFill>
                <a:latin typeface="MinionPro-Bold"/>
              </a:rPr>
              <a:t> 3</a:t>
            </a:r>
            <a:r>
              <a:rPr lang="en-IN" sz="3200" b="1" i="0" u="none" strike="noStrike" baseline="0" dirty="0">
                <a:solidFill>
                  <a:srgbClr val="001AE6"/>
                </a:solidFill>
                <a:latin typeface="MinionPro-Bold"/>
              </a:rPr>
              <a:t>)</a:t>
            </a:r>
            <a:endParaRPr lang="en-IN" sz="3200" dirty="0"/>
          </a:p>
        </p:txBody>
      </p:sp>
      <p:sp>
        <p:nvSpPr>
          <p:cNvPr id="5" name="TextBox 4">
            <a:extLst>
              <a:ext uri="{FF2B5EF4-FFF2-40B4-BE49-F238E27FC236}">
                <a16:creationId xmlns:a16="http://schemas.microsoft.com/office/drawing/2014/main" xmlns="" id="{448CFB52-2E42-4DF5-9D8D-31C095997F0D}"/>
              </a:ext>
            </a:extLst>
          </p:cNvPr>
          <p:cNvSpPr txBox="1"/>
          <p:nvPr/>
        </p:nvSpPr>
        <p:spPr>
          <a:xfrm>
            <a:off x="-1" y="684451"/>
            <a:ext cx="7031115" cy="892552"/>
          </a:xfrm>
          <a:prstGeom prst="rect">
            <a:avLst/>
          </a:prstGeom>
          <a:noFill/>
        </p:spPr>
        <p:txBody>
          <a:bodyPr wrap="square">
            <a:spAutoFit/>
          </a:bodyPr>
          <a:lstStyle/>
          <a:p>
            <a:pPr algn="l"/>
            <a:r>
              <a:rPr lang="en-IN" sz="2800" b="1" i="0" u="none" strike="noStrike" baseline="0" dirty="0">
                <a:solidFill>
                  <a:srgbClr val="FF00FF"/>
                </a:solidFill>
                <a:latin typeface="MinionPro-Bold"/>
              </a:rPr>
              <a:t>Preparation:</a:t>
            </a:r>
          </a:p>
          <a:p>
            <a:pPr marL="285750" indent="-285750" algn="l">
              <a:buFont typeface="Wingdings" panose="05000000000000000000" pitchFamily="2" charset="2"/>
              <a:buChar char="q"/>
            </a:pPr>
            <a:r>
              <a:rPr lang="en-US" sz="2400" b="1" i="0" u="none" strike="noStrike" baseline="0" dirty="0">
                <a:solidFill>
                  <a:srgbClr val="0070C0"/>
                </a:solidFill>
                <a:latin typeface="MinionPro-Regular"/>
              </a:rPr>
              <a:t>Ammonia is formed by the hydrolysis of urea.</a:t>
            </a:r>
            <a:endParaRPr lang="en-IN" sz="2400" b="1" dirty="0">
              <a:solidFill>
                <a:srgbClr val="0070C0"/>
              </a:solidFill>
            </a:endParaRPr>
          </a:p>
        </p:txBody>
      </p:sp>
      <p:pic>
        <p:nvPicPr>
          <p:cNvPr id="7" name="Picture 6">
            <a:extLst>
              <a:ext uri="{FF2B5EF4-FFF2-40B4-BE49-F238E27FC236}">
                <a16:creationId xmlns:a16="http://schemas.microsoft.com/office/drawing/2014/main" xmlns="" id="{E651E4C3-E0E1-4CB9-B52C-F9FB01D27422}"/>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923276" y="1993238"/>
            <a:ext cx="5051394" cy="486928"/>
          </a:xfrm>
          <a:prstGeom prst="rect">
            <a:avLst/>
          </a:prstGeom>
          <a:ln w="28575">
            <a:solidFill>
              <a:srgbClr val="FF0066"/>
            </a:solidFill>
          </a:ln>
        </p:spPr>
      </p:pic>
      <p:sp>
        <p:nvSpPr>
          <p:cNvPr id="9" name="TextBox 8">
            <a:extLst>
              <a:ext uri="{FF2B5EF4-FFF2-40B4-BE49-F238E27FC236}">
                <a16:creationId xmlns:a16="http://schemas.microsoft.com/office/drawing/2014/main" xmlns="" id="{35841766-9517-4080-8891-2AB95ECE073F}"/>
              </a:ext>
            </a:extLst>
          </p:cNvPr>
          <p:cNvSpPr txBox="1"/>
          <p:nvPr/>
        </p:nvSpPr>
        <p:spPr>
          <a:xfrm>
            <a:off x="0" y="2850602"/>
            <a:ext cx="8886548" cy="1569660"/>
          </a:xfrm>
          <a:prstGeom prst="rect">
            <a:avLst/>
          </a:prstGeom>
          <a:noFill/>
        </p:spPr>
        <p:txBody>
          <a:bodyPr wrap="square">
            <a:spAutoFit/>
          </a:bodyPr>
          <a:lstStyle/>
          <a:p>
            <a:pPr marL="285750" indent="-285750">
              <a:buFont typeface="Wingdings" panose="05000000000000000000" pitchFamily="2" charset="2"/>
              <a:buChar char="q"/>
            </a:pPr>
            <a:endParaRPr lang="en-US" sz="2400" b="1" i="0" u="none" strike="noStrike" baseline="0" dirty="0">
              <a:solidFill>
                <a:srgbClr val="0070C0"/>
              </a:solidFill>
              <a:latin typeface="MinionPro-Regular"/>
            </a:endParaRPr>
          </a:p>
          <a:p>
            <a:pPr marL="285750" indent="-285750">
              <a:buFont typeface="Wingdings" panose="05000000000000000000" pitchFamily="2" charset="2"/>
              <a:buChar char="q"/>
            </a:pPr>
            <a:endParaRPr lang="en-US" sz="2400" b="1" dirty="0">
              <a:solidFill>
                <a:srgbClr val="0070C0"/>
              </a:solidFill>
              <a:latin typeface="MinionPro-Regular"/>
            </a:endParaRPr>
          </a:p>
          <a:p>
            <a:pPr marL="285750" indent="-285750">
              <a:buFont typeface="Wingdings" panose="05000000000000000000" pitchFamily="2" charset="2"/>
              <a:buChar char="q"/>
            </a:pPr>
            <a:r>
              <a:rPr lang="en-US" sz="2400" b="1" i="0" u="none" strike="noStrike" baseline="0" dirty="0">
                <a:solidFill>
                  <a:srgbClr val="0070C0"/>
                </a:solidFill>
                <a:latin typeface="MinionPro-Regular"/>
              </a:rPr>
              <a:t>Ammonia is prepared in the laboratory by heating an ammonium salt with a base.</a:t>
            </a:r>
            <a:endParaRPr lang="en-IN" sz="2400" b="1" dirty="0">
              <a:solidFill>
                <a:srgbClr val="0070C0"/>
              </a:solidFill>
            </a:endParaRPr>
          </a:p>
        </p:txBody>
      </p:sp>
      <p:pic>
        <p:nvPicPr>
          <p:cNvPr id="11" name="Picture 10">
            <a:extLst>
              <a:ext uri="{FF2B5EF4-FFF2-40B4-BE49-F238E27FC236}">
                <a16:creationId xmlns:a16="http://schemas.microsoft.com/office/drawing/2014/main" xmlns="" id="{8F970714-CD19-4C26-A0FD-2DE3BEDB9C80}"/>
              </a:ext>
            </a:extLst>
          </p:cNvPr>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923276" y="4836497"/>
            <a:ext cx="5051394" cy="1337052"/>
          </a:xfrm>
          <a:prstGeom prst="rect">
            <a:avLst/>
          </a:prstGeom>
          <a:ln w="28575">
            <a:solidFill>
              <a:srgbClr val="FF0066"/>
            </a:solidFill>
          </a:ln>
        </p:spPr>
      </p:pic>
      <p:pic>
        <p:nvPicPr>
          <p:cNvPr id="12" name="Picture 11">
            <a:extLst>
              <a:ext uri="{FF2B5EF4-FFF2-40B4-BE49-F238E27FC236}">
                <a16:creationId xmlns:a16="http://schemas.microsoft.com/office/drawing/2014/main" xmlns="" id="{F153FE88-83FC-4E35-B043-B7D5DC7F3E85}"/>
              </a:ext>
            </a:extLst>
          </p:cNvPr>
          <p:cNvPicPr>
            <a:picLocks noChangeAspect="1"/>
          </p:cNvPicPr>
          <p:nvPr/>
        </p:nvPicPr>
        <p:blipFill>
          <a:blip r:embed="rId4"/>
          <a:stretch>
            <a:fillRect/>
          </a:stretch>
        </p:blipFill>
        <p:spPr>
          <a:xfrm>
            <a:off x="6294267" y="1305156"/>
            <a:ext cx="2592281" cy="2123844"/>
          </a:xfrm>
          <a:prstGeom prst="rect">
            <a:avLst/>
          </a:prstGeom>
          <a:ln>
            <a:solidFill>
              <a:srgbClr val="FF0066"/>
            </a:solidFill>
          </a:ln>
        </p:spPr>
      </p:pic>
      <p:pic>
        <p:nvPicPr>
          <p:cNvPr id="13" name="Picture 12">
            <a:extLst>
              <a:ext uri="{FF2B5EF4-FFF2-40B4-BE49-F238E27FC236}">
                <a16:creationId xmlns:a16="http://schemas.microsoft.com/office/drawing/2014/main" xmlns="" id="{CEB8DB2F-9BCE-4EF6-905E-448C7793A08F}"/>
              </a:ext>
            </a:extLst>
          </p:cNvPr>
          <p:cNvPicPr>
            <a:picLocks noChangeAspect="1"/>
          </p:cNvPicPr>
          <p:nvPr/>
        </p:nvPicPr>
        <p:blipFill>
          <a:blip r:embed="rId5"/>
          <a:stretch>
            <a:fillRect/>
          </a:stretch>
        </p:blipFill>
        <p:spPr>
          <a:xfrm>
            <a:off x="6213350" y="4271767"/>
            <a:ext cx="2673197" cy="2123844"/>
          </a:xfrm>
          <a:prstGeom prst="rect">
            <a:avLst/>
          </a:prstGeom>
          <a:ln>
            <a:solidFill>
              <a:srgbClr val="FF0066"/>
            </a:solidFill>
          </a:ln>
        </p:spPr>
      </p:pic>
    </p:spTree>
    <p:extLst>
      <p:ext uri="{BB962C8B-B14F-4D97-AF65-F5344CB8AC3E}">
        <p14:creationId xmlns:p14="http://schemas.microsoft.com/office/powerpoint/2010/main" val="1284063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arn(inVertical)">
                                      <p:cBhvr>
                                        <p:cTn id="13" dur="500"/>
                                        <p:tgtEl>
                                          <p:spTgt spid="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 calcmode="lin" valueType="num">
                                      <p:cBhvr>
                                        <p:cTn id="31" dur="1000" fill="hold"/>
                                        <p:tgtEl>
                                          <p:spTgt spid="9">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9">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down)">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94206DB-0BD6-431C-A970-1FEC5C3A566D}"/>
              </a:ext>
            </a:extLst>
          </p:cNvPr>
          <p:cNvPicPr>
            <a:picLocks noChangeAspect="1"/>
          </p:cNvPicPr>
          <p:nvPr/>
        </p:nvPicPr>
        <p:blipFill>
          <a:blip r:embed="rId2"/>
          <a:stretch>
            <a:fillRect/>
          </a:stretch>
        </p:blipFill>
        <p:spPr>
          <a:xfrm>
            <a:off x="239696" y="121836"/>
            <a:ext cx="8806649" cy="6571927"/>
          </a:xfrm>
          <a:prstGeom prst="rect">
            <a:avLst/>
          </a:prstGeom>
          <a:ln w="28575">
            <a:solidFill>
              <a:srgbClr val="FF0000"/>
            </a:solidFill>
          </a:ln>
        </p:spPr>
      </p:pic>
    </p:spTree>
    <p:extLst>
      <p:ext uri="{BB962C8B-B14F-4D97-AF65-F5344CB8AC3E}">
        <p14:creationId xmlns:p14="http://schemas.microsoft.com/office/powerpoint/2010/main" val="2701832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DF83006-936B-434E-8D81-6B61BB1DA8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192" y="725628"/>
            <a:ext cx="7865615" cy="5568639"/>
          </a:xfrm>
          <a:prstGeom prst="rect">
            <a:avLst/>
          </a:prstGeom>
          <a:ln w="76200">
            <a:solidFill>
              <a:srgbClr val="FF00FF"/>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4989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7676D61-45EA-4878-AE15-5E805C990B2B}"/>
              </a:ext>
            </a:extLst>
          </p:cNvPr>
          <p:cNvSpPr txBox="1"/>
          <p:nvPr/>
        </p:nvSpPr>
        <p:spPr>
          <a:xfrm>
            <a:off x="0" y="0"/>
            <a:ext cx="9144000" cy="2000548"/>
          </a:xfrm>
          <a:prstGeom prst="rect">
            <a:avLst/>
          </a:prstGeom>
          <a:noFill/>
        </p:spPr>
        <p:txBody>
          <a:bodyPr wrap="square">
            <a:spAutoFit/>
          </a:bodyPr>
          <a:lstStyle/>
          <a:p>
            <a:pPr algn="l"/>
            <a:r>
              <a:rPr lang="en-IN" sz="2400" b="1" i="0" u="none" strike="noStrike" baseline="0" dirty="0">
                <a:solidFill>
                  <a:srgbClr val="001AE6"/>
                </a:solidFill>
                <a:latin typeface="MinionPro-Bold"/>
              </a:rPr>
              <a:t>Oxides of halogen</a:t>
            </a:r>
          </a:p>
          <a:p>
            <a:pPr marL="342900" indent="-342900" algn="l">
              <a:buFont typeface="Arial" panose="020B0604020202020204" pitchFamily="34" charset="0"/>
              <a:buChar char="•"/>
            </a:pPr>
            <a:r>
              <a:rPr lang="en-US" sz="2000" b="1" i="0" u="none" strike="noStrike" baseline="0" dirty="0">
                <a:solidFill>
                  <a:srgbClr val="000000"/>
                </a:solidFill>
                <a:latin typeface="MinionPro-Regular"/>
              </a:rPr>
              <a:t>Fluorine reacts readily with oxygen and forms </a:t>
            </a:r>
            <a:r>
              <a:rPr lang="en-US" sz="2000" b="1" i="0" u="none" strike="noStrike" baseline="0" dirty="0" err="1">
                <a:solidFill>
                  <a:srgbClr val="000000"/>
                </a:solidFill>
                <a:latin typeface="MinionPro-Regular"/>
              </a:rPr>
              <a:t>difluorine</a:t>
            </a:r>
            <a:r>
              <a:rPr lang="en-US" sz="2000" b="1" i="0" u="none" strike="noStrike" baseline="0" dirty="0">
                <a:solidFill>
                  <a:srgbClr val="000000"/>
                </a:solidFill>
                <a:latin typeface="MinionPro-Regular"/>
              </a:rPr>
              <a:t> oxide (F</a:t>
            </a:r>
            <a:r>
              <a:rPr lang="en-US" sz="900" b="1" i="0" u="none" strike="noStrike" baseline="0" dirty="0">
                <a:solidFill>
                  <a:srgbClr val="000000"/>
                </a:solidFill>
                <a:latin typeface="MinionPro-Regular"/>
              </a:rPr>
              <a:t>2</a:t>
            </a:r>
            <a:r>
              <a:rPr lang="en-US" sz="2000" b="1" i="0" u="none" strike="noStrike" baseline="0" dirty="0">
                <a:solidFill>
                  <a:srgbClr val="000000"/>
                </a:solidFill>
                <a:latin typeface="MinionPro-Regular"/>
              </a:rPr>
              <a:t>O) and </a:t>
            </a:r>
            <a:r>
              <a:rPr lang="en-US" sz="2000" b="1" i="0" u="none" strike="noStrike" baseline="0" dirty="0" err="1">
                <a:solidFill>
                  <a:srgbClr val="000000"/>
                </a:solidFill>
                <a:latin typeface="MinionPro-Regular"/>
              </a:rPr>
              <a:t>difluorine</a:t>
            </a:r>
            <a:r>
              <a:rPr lang="en-US" sz="2000" b="1" i="0" u="none" strike="noStrike" baseline="0" dirty="0">
                <a:solidFill>
                  <a:srgbClr val="000000"/>
                </a:solidFill>
                <a:latin typeface="MinionPro-Regular"/>
              </a:rPr>
              <a:t> dioxide (F</a:t>
            </a:r>
            <a:r>
              <a:rPr lang="en-US" sz="900" b="1" i="0" u="none" strike="noStrike" baseline="0" dirty="0">
                <a:solidFill>
                  <a:srgbClr val="000000"/>
                </a:solidFill>
                <a:latin typeface="MinionPro-Regular"/>
              </a:rPr>
              <a:t>2</a:t>
            </a:r>
            <a:r>
              <a:rPr lang="en-US" sz="2000" b="1" i="0" u="none" strike="noStrike" baseline="0" dirty="0">
                <a:solidFill>
                  <a:srgbClr val="000000"/>
                </a:solidFill>
                <a:latin typeface="MinionPro-Regular"/>
              </a:rPr>
              <a:t>O</a:t>
            </a:r>
            <a:r>
              <a:rPr lang="en-US" sz="900" b="1" i="0" u="none" strike="noStrike" baseline="0" dirty="0">
                <a:solidFill>
                  <a:srgbClr val="000000"/>
                </a:solidFill>
                <a:latin typeface="MinionPro-Regular"/>
              </a:rPr>
              <a:t>2</a:t>
            </a:r>
            <a:r>
              <a:rPr lang="en-US" sz="2000" b="1" i="0" u="none" strike="noStrike" baseline="0" dirty="0">
                <a:solidFill>
                  <a:srgbClr val="000000"/>
                </a:solidFill>
                <a:latin typeface="MinionPro-Regular"/>
              </a:rPr>
              <a:t>) where it has a -1 oxidation state. </a:t>
            </a:r>
          </a:p>
          <a:p>
            <a:pPr marL="342900" indent="-342900" algn="l">
              <a:buFont typeface="Arial" panose="020B0604020202020204" pitchFamily="34" charset="0"/>
              <a:buChar char="•"/>
            </a:pPr>
            <a:r>
              <a:rPr lang="en-US" sz="2000" b="1" i="0" u="none" strike="noStrike" baseline="0" dirty="0">
                <a:solidFill>
                  <a:srgbClr val="FF0000"/>
                </a:solidFill>
                <a:latin typeface="MinionPro-Regular"/>
              </a:rPr>
              <a:t>Other halogens do not react with oxygen readily. </a:t>
            </a:r>
          </a:p>
          <a:p>
            <a:pPr marL="342900" indent="-342900" algn="l">
              <a:buFont typeface="Arial" panose="020B0604020202020204" pitchFamily="34" charset="0"/>
              <a:buChar char="•"/>
            </a:pPr>
            <a:r>
              <a:rPr lang="en-US" sz="2000" b="1" i="0" u="none" strike="noStrike" baseline="0" dirty="0">
                <a:solidFill>
                  <a:srgbClr val="000000"/>
                </a:solidFill>
                <a:latin typeface="MinionPro-Regular"/>
              </a:rPr>
              <a:t>But the following oxides can be prepared by some indirect methods. </a:t>
            </a:r>
          </a:p>
          <a:p>
            <a:pPr marL="342900" indent="-342900" algn="l">
              <a:buFont typeface="Arial" panose="020B0604020202020204" pitchFamily="34" charset="0"/>
              <a:buChar char="•"/>
            </a:pPr>
            <a:r>
              <a:rPr lang="en-US" sz="2000" b="1" i="0" u="none" strike="noStrike" baseline="0" dirty="0">
                <a:solidFill>
                  <a:srgbClr val="FF0000"/>
                </a:solidFill>
                <a:latin typeface="MinionPro-Regular"/>
              </a:rPr>
              <a:t>Except fluorine all the other halogens have positive oxidation states.</a:t>
            </a:r>
            <a:endParaRPr lang="en-IN" sz="2000" b="1" dirty="0">
              <a:solidFill>
                <a:srgbClr val="FF0000"/>
              </a:solidFill>
            </a:endParaRPr>
          </a:p>
        </p:txBody>
      </p:sp>
      <p:pic>
        <p:nvPicPr>
          <p:cNvPr id="5" name="Picture 4">
            <a:extLst>
              <a:ext uri="{FF2B5EF4-FFF2-40B4-BE49-F238E27FC236}">
                <a16:creationId xmlns:a16="http://schemas.microsoft.com/office/drawing/2014/main" xmlns="" id="{C017C314-1CA0-4859-96F2-CE1521137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984" y="2025260"/>
            <a:ext cx="8504808" cy="2807482"/>
          </a:xfrm>
          <a:prstGeom prst="rect">
            <a:avLst/>
          </a:prstGeom>
          <a:ln>
            <a:solidFill>
              <a:srgbClr val="FF0000"/>
            </a:solidFill>
          </a:ln>
        </p:spPr>
      </p:pic>
      <p:pic>
        <p:nvPicPr>
          <p:cNvPr id="7" name="Picture 6">
            <a:extLst>
              <a:ext uri="{FF2B5EF4-FFF2-40B4-BE49-F238E27FC236}">
                <a16:creationId xmlns:a16="http://schemas.microsoft.com/office/drawing/2014/main" xmlns="" id="{30A56195-244B-4310-A99F-A2D6CCD5A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984" y="4832742"/>
            <a:ext cx="8504808" cy="1564767"/>
          </a:xfrm>
          <a:prstGeom prst="rect">
            <a:avLst/>
          </a:prstGeom>
          <a:ln>
            <a:solidFill>
              <a:srgbClr val="FF0000"/>
            </a:solidFill>
          </a:ln>
        </p:spPr>
      </p:pic>
    </p:spTree>
    <p:extLst>
      <p:ext uri="{BB962C8B-B14F-4D97-AF65-F5344CB8AC3E}">
        <p14:creationId xmlns:p14="http://schemas.microsoft.com/office/powerpoint/2010/main" val="1212890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A2105CF-AF39-41A4-874B-3E939ACB7E35}"/>
              </a:ext>
            </a:extLst>
          </p:cNvPr>
          <p:cNvSpPr txBox="1"/>
          <p:nvPr/>
        </p:nvSpPr>
        <p:spPr>
          <a:xfrm>
            <a:off x="124287" y="159798"/>
            <a:ext cx="8895425" cy="2739211"/>
          </a:xfrm>
          <a:prstGeom prst="rect">
            <a:avLst/>
          </a:prstGeom>
          <a:noFill/>
          <a:ln>
            <a:solidFill>
              <a:srgbClr val="FF0000"/>
            </a:solidFill>
          </a:ln>
        </p:spPr>
        <p:txBody>
          <a:bodyPr wrap="square">
            <a:spAutoFit/>
          </a:bodyPr>
          <a:lstStyle/>
          <a:p>
            <a:pPr algn="l"/>
            <a:r>
              <a:rPr lang="en-IN" sz="2800" b="1" i="1" u="sng" strike="noStrike" baseline="0" dirty="0">
                <a:solidFill>
                  <a:srgbClr val="C00000"/>
                </a:solidFill>
                <a:latin typeface="MinionPro-Bold"/>
              </a:rPr>
              <a:t>Oxoacids of halogens:</a:t>
            </a:r>
          </a:p>
          <a:p>
            <a:pPr marL="342900" indent="-342900" algn="l">
              <a:buFont typeface="Arial" panose="020B0604020202020204" pitchFamily="34" charset="0"/>
              <a:buChar char="•"/>
            </a:pPr>
            <a:r>
              <a:rPr lang="en-US" sz="2400" b="1" i="0" u="none" strike="noStrike" baseline="0" dirty="0">
                <a:solidFill>
                  <a:srgbClr val="000000"/>
                </a:solidFill>
                <a:latin typeface="MinionPro-Regular"/>
              </a:rPr>
              <a:t>Chlorine forms four types of oxoacids namely </a:t>
            </a:r>
            <a:r>
              <a:rPr lang="en-US" sz="2400" b="1" i="0" u="none" strike="noStrike" baseline="0" dirty="0" err="1">
                <a:solidFill>
                  <a:srgbClr val="000000"/>
                </a:solidFill>
                <a:latin typeface="MinionPro-Regular"/>
              </a:rPr>
              <a:t>hypochlorus</a:t>
            </a:r>
            <a:r>
              <a:rPr lang="en-US" sz="2400" b="1" i="0" u="none" strike="noStrike" baseline="0" dirty="0">
                <a:solidFill>
                  <a:srgbClr val="000000"/>
                </a:solidFill>
                <a:latin typeface="MinionPro-Regular"/>
              </a:rPr>
              <a:t> acid, </a:t>
            </a:r>
            <a:r>
              <a:rPr lang="en-US" sz="2400" b="1" i="0" u="none" strike="noStrike" baseline="0" dirty="0" err="1">
                <a:solidFill>
                  <a:srgbClr val="000000"/>
                </a:solidFill>
                <a:latin typeface="MinionPro-Regular"/>
              </a:rPr>
              <a:t>chlorous</a:t>
            </a:r>
            <a:r>
              <a:rPr lang="en-US" sz="2400" b="1" i="0" u="none" strike="noStrike" baseline="0" dirty="0">
                <a:solidFill>
                  <a:srgbClr val="000000"/>
                </a:solidFill>
                <a:latin typeface="MinionPro-Regular"/>
              </a:rPr>
              <a:t> acid, chloric acid and perchloric acid. </a:t>
            </a:r>
          </a:p>
          <a:p>
            <a:pPr marL="342900" indent="-342900" algn="l">
              <a:buFont typeface="Arial" panose="020B0604020202020204" pitchFamily="34" charset="0"/>
              <a:buChar char="•"/>
            </a:pPr>
            <a:r>
              <a:rPr lang="en-US" sz="2400" b="1" i="0" u="none" strike="noStrike" baseline="0" dirty="0">
                <a:solidFill>
                  <a:srgbClr val="FF0000"/>
                </a:solidFill>
                <a:latin typeface="MinionPro-Regular"/>
              </a:rPr>
              <a:t>Bromine and iodine forms the similar acids except </a:t>
            </a:r>
            <a:r>
              <a:rPr lang="en-US" sz="2400" b="1" i="0" u="none" strike="noStrike" baseline="0" dirty="0" err="1">
                <a:solidFill>
                  <a:srgbClr val="FF0000"/>
                </a:solidFill>
                <a:latin typeface="MinionPro-Regular"/>
              </a:rPr>
              <a:t>halous</a:t>
            </a:r>
            <a:r>
              <a:rPr lang="en-US" sz="2400" b="1" i="0" u="none" strike="noStrike" baseline="0" dirty="0">
                <a:solidFill>
                  <a:srgbClr val="FF0000"/>
                </a:solidFill>
                <a:latin typeface="MinionPro-Regular"/>
              </a:rPr>
              <a:t> acid.</a:t>
            </a:r>
          </a:p>
          <a:p>
            <a:pPr marL="342900" indent="-342900" algn="l">
              <a:buFont typeface="Arial" panose="020B0604020202020204" pitchFamily="34" charset="0"/>
              <a:buChar char="•"/>
            </a:pPr>
            <a:r>
              <a:rPr lang="en-US" sz="2400" b="1" i="0" u="none" strike="noStrike" baseline="0" dirty="0">
                <a:solidFill>
                  <a:srgbClr val="000000"/>
                </a:solidFill>
                <a:latin typeface="MinionPro-Regular"/>
              </a:rPr>
              <a:t>However, </a:t>
            </a:r>
            <a:r>
              <a:rPr lang="en-US" sz="2400" b="1" i="0" u="none" strike="noStrike" baseline="0" dirty="0" err="1">
                <a:solidFill>
                  <a:srgbClr val="000000"/>
                </a:solidFill>
                <a:latin typeface="MinionPro-Regular"/>
              </a:rPr>
              <a:t>flurine</a:t>
            </a:r>
            <a:r>
              <a:rPr lang="en-US" sz="2400" b="1" i="0" u="none" strike="noStrike" baseline="0" dirty="0">
                <a:solidFill>
                  <a:srgbClr val="000000"/>
                </a:solidFill>
                <a:latin typeface="MinionPro-Regular"/>
              </a:rPr>
              <a:t> only forms </a:t>
            </a:r>
            <a:r>
              <a:rPr lang="en-US" sz="2400" b="1" i="0" u="none" strike="noStrike" baseline="0" dirty="0" err="1">
                <a:solidFill>
                  <a:srgbClr val="000000"/>
                </a:solidFill>
                <a:latin typeface="MinionPro-Regular"/>
              </a:rPr>
              <a:t>hypofulric</a:t>
            </a:r>
            <a:r>
              <a:rPr lang="en-US" sz="2400" b="1" i="0" u="none" strike="noStrike" baseline="0" dirty="0">
                <a:solidFill>
                  <a:srgbClr val="000000"/>
                </a:solidFill>
                <a:latin typeface="MinionPro-Regular"/>
              </a:rPr>
              <a:t> acid. </a:t>
            </a:r>
          </a:p>
          <a:p>
            <a:pPr marL="342900" indent="-342900" algn="l">
              <a:buFont typeface="Arial" panose="020B0604020202020204" pitchFamily="34" charset="0"/>
              <a:buChar char="•"/>
            </a:pPr>
            <a:r>
              <a:rPr lang="en-US" sz="2400" b="1" i="0" u="none" strike="noStrike" baseline="0" dirty="0">
                <a:solidFill>
                  <a:srgbClr val="FF0000"/>
                </a:solidFill>
                <a:latin typeface="MinionPro-Regular"/>
              </a:rPr>
              <a:t>The oxidizing power oxo acids follows </a:t>
            </a:r>
            <a:r>
              <a:rPr lang="en-US" sz="2400" b="1" i="0" u="none" strike="noStrike" baseline="0" dirty="0" err="1">
                <a:solidFill>
                  <a:srgbClr val="FF0000"/>
                </a:solidFill>
                <a:latin typeface="MinionPro-Regular"/>
              </a:rPr>
              <a:t>theorder</a:t>
            </a:r>
            <a:r>
              <a:rPr lang="en-US" sz="2400" b="1" i="0" u="none" strike="noStrike" baseline="0" dirty="0">
                <a:solidFill>
                  <a:srgbClr val="FF0000"/>
                </a:solidFill>
                <a:latin typeface="MinionPro-Regular"/>
              </a:rPr>
              <a:t>:</a:t>
            </a:r>
          </a:p>
          <a:p>
            <a:pPr marL="342900" indent="-342900" algn="l">
              <a:buFont typeface="Arial" panose="020B0604020202020204" pitchFamily="34" charset="0"/>
              <a:buChar char="•"/>
            </a:pPr>
            <a:r>
              <a:rPr lang="en-US" sz="2400" b="1" dirty="0">
                <a:solidFill>
                  <a:srgbClr val="FF0000"/>
                </a:solidFill>
                <a:latin typeface="MinionPro-Regular"/>
              </a:rPr>
              <a:t>                                </a:t>
            </a:r>
            <a:r>
              <a:rPr lang="en-US" sz="2400" b="1" i="0" u="none" strike="noStrike" baseline="0" dirty="0">
                <a:solidFill>
                  <a:srgbClr val="6600FF"/>
                </a:solidFill>
                <a:latin typeface="MinionPro-Regular"/>
              </a:rPr>
              <a:t>HOX&gt;HXO</a:t>
            </a:r>
            <a:r>
              <a:rPr lang="en-US" sz="2400" b="1" i="0" u="none" strike="noStrike" baseline="-25000" dirty="0">
                <a:solidFill>
                  <a:srgbClr val="6600FF"/>
                </a:solidFill>
                <a:latin typeface="MinionPro-Regular"/>
              </a:rPr>
              <a:t>2</a:t>
            </a:r>
            <a:r>
              <a:rPr lang="en-US" sz="2400" b="1" i="0" u="none" strike="noStrike" dirty="0">
                <a:solidFill>
                  <a:srgbClr val="6600FF"/>
                </a:solidFill>
                <a:latin typeface="MinionPro-Regular"/>
              </a:rPr>
              <a:t>&gt;HXO</a:t>
            </a:r>
            <a:r>
              <a:rPr lang="en-US" sz="2400" b="1" i="0" u="none" strike="noStrike" baseline="-25000" dirty="0">
                <a:solidFill>
                  <a:srgbClr val="6600FF"/>
                </a:solidFill>
                <a:latin typeface="MinionPro-Regular"/>
              </a:rPr>
              <a:t>3</a:t>
            </a:r>
            <a:r>
              <a:rPr lang="en-US" sz="2400" b="1" i="0" u="none" strike="noStrike" dirty="0">
                <a:solidFill>
                  <a:srgbClr val="6600FF"/>
                </a:solidFill>
                <a:latin typeface="MinionPro-Regular"/>
              </a:rPr>
              <a:t>&gt; HXO</a:t>
            </a:r>
            <a:r>
              <a:rPr lang="en-US" sz="2400" b="1" i="0" u="none" strike="noStrike" baseline="-25000" dirty="0">
                <a:solidFill>
                  <a:srgbClr val="6600FF"/>
                </a:solidFill>
                <a:latin typeface="MinionPro-Regular"/>
              </a:rPr>
              <a:t>4</a:t>
            </a:r>
            <a:endParaRPr lang="en-IN" sz="2400" b="1" dirty="0">
              <a:solidFill>
                <a:srgbClr val="6600FF"/>
              </a:solidFill>
            </a:endParaRPr>
          </a:p>
        </p:txBody>
      </p:sp>
      <p:pic>
        <p:nvPicPr>
          <p:cNvPr id="5" name="Picture 4">
            <a:extLst>
              <a:ext uri="{FF2B5EF4-FFF2-40B4-BE49-F238E27FC236}">
                <a16:creationId xmlns:a16="http://schemas.microsoft.com/office/drawing/2014/main" xmlns="" id="{FEE1C1A6-58CE-4759-9AC8-79EEF5165E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722" y="2982897"/>
            <a:ext cx="8466554" cy="3787566"/>
          </a:xfrm>
          <a:prstGeom prst="rect">
            <a:avLst/>
          </a:prstGeom>
          <a:ln w="28575">
            <a:solidFill>
              <a:srgbClr val="FF0000"/>
            </a:solidFill>
          </a:ln>
        </p:spPr>
      </p:pic>
    </p:spTree>
    <p:extLst>
      <p:ext uri="{BB962C8B-B14F-4D97-AF65-F5344CB8AC3E}">
        <p14:creationId xmlns:p14="http://schemas.microsoft.com/office/powerpoint/2010/main" val="1634267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barn(inVertical)">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6020FD6-DAC0-49CA-B1D3-44D4BB60131F}"/>
              </a:ext>
            </a:extLst>
          </p:cNvPr>
          <p:cNvSpPr txBox="1"/>
          <p:nvPr/>
        </p:nvSpPr>
        <p:spPr>
          <a:xfrm>
            <a:off x="1997475" y="299167"/>
            <a:ext cx="5686148" cy="523220"/>
          </a:xfrm>
          <a:prstGeom prst="rect">
            <a:avLst/>
          </a:prstGeom>
          <a:noFill/>
        </p:spPr>
        <p:txBody>
          <a:bodyPr wrap="square">
            <a:spAutoFit/>
          </a:bodyPr>
          <a:lstStyle/>
          <a:p>
            <a:r>
              <a:rPr lang="en-US" sz="2800" b="1" i="0" u="none" strike="noStrike" baseline="0" dirty="0">
                <a:solidFill>
                  <a:srgbClr val="FF0300"/>
                </a:solidFill>
                <a:latin typeface="MinionPro-Bold"/>
              </a:rPr>
              <a:t>Group 18 (Inert gases) elements</a:t>
            </a:r>
            <a:endParaRPr lang="en-IN" sz="2800" dirty="0"/>
          </a:p>
        </p:txBody>
      </p:sp>
      <p:pic>
        <p:nvPicPr>
          <p:cNvPr id="4" name="Picture 3">
            <a:extLst>
              <a:ext uri="{FF2B5EF4-FFF2-40B4-BE49-F238E27FC236}">
                <a16:creationId xmlns:a16="http://schemas.microsoft.com/office/drawing/2014/main" xmlns="" id="{106F4EF8-862C-4D5D-9891-9307FCA2C1F2}"/>
              </a:ext>
            </a:extLst>
          </p:cNvPr>
          <p:cNvPicPr>
            <a:picLocks noChangeAspect="1"/>
          </p:cNvPicPr>
          <p:nvPr/>
        </p:nvPicPr>
        <p:blipFill>
          <a:blip r:embed="rId2"/>
          <a:stretch>
            <a:fillRect/>
          </a:stretch>
        </p:blipFill>
        <p:spPr>
          <a:xfrm>
            <a:off x="763479" y="947795"/>
            <a:ext cx="7617041" cy="5611038"/>
          </a:xfrm>
          <a:prstGeom prst="rect">
            <a:avLst/>
          </a:prstGeom>
        </p:spPr>
      </p:pic>
    </p:spTree>
    <p:extLst>
      <p:ext uri="{BB962C8B-B14F-4D97-AF65-F5344CB8AC3E}">
        <p14:creationId xmlns:p14="http://schemas.microsoft.com/office/powerpoint/2010/main" val="435552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84C41D6-3282-4FD5-A64A-C83056424C7E}"/>
              </a:ext>
            </a:extLst>
          </p:cNvPr>
          <p:cNvSpPr txBox="1"/>
          <p:nvPr/>
        </p:nvSpPr>
        <p:spPr>
          <a:xfrm>
            <a:off x="0" y="0"/>
            <a:ext cx="7528264" cy="830997"/>
          </a:xfrm>
          <a:prstGeom prst="rect">
            <a:avLst/>
          </a:prstGeom>
          <a:noFill/>
        </p:spPr>
        <p:txBody>
          <a:bodyPr wrap="square">
            <a:spAutoFit/>
          </a:bodyPr>
          <a:lstStyle/>
          <a:p>
            <a:pPr algn="l"/>
            <a:r>
              <a:rPr lang="en-IN" sz="2400" b="1" i="0" u="none" strike="noStrike" baseline="0" dirty="0">
                <a:solidFill>
                  <a:srgbClr val="001AE6"/>
                </a:solidFill>
                <a:latin typeface="MinionPro-Bold"/>
              </a:rPr>
              <a:t>Occurrence:</a:t>
            </a:r>
          </a:p>
          <a:p>
            <a:pPr marL="342900" indent="-342900" algn="l">
              <a:buFont typeface="Wingdings" panose="05000000000000000000" pitchFamily="2" charset="2"/>
              <a:buChar char="Ø"/>
            </a:pPr>
            <a:r>
              <a:rPr lang="en-US" sz="2400" b="1" i="0" u="none" strike="noStrike" baseline="0" dirty="0">
                <a:solidFill>
                  <a:srgbClr val="000000"/>
                </a:solidFill>
                <a:latin typeface="MinionPro-Regular"/>
              </a:rPr>
              <a:t>All the noble gases occur in the atmosphere.</a:t>
            </a:r>
            <a:endParaRPr lang="en-IN" sz="2400" b="1" dirty="0"/>
          </a:p>
        </p:txBody>
      </p:sp>
      <p:sp>
        <p:nvSpPr>
          <p:cNvPr id="6" name="TextBox 5">
            <a:extLst>
              <a:ext uri="{FF2B5EF4-FFF2-40B4-BE49-F238E27FC236}">
                <a16:creationId xmlns:a16="http://schemas.microsoft.com/office/drawing/2014/main" xmlns="" id="{EFD3CA94-2A30-4A72-8FE6-D1105D3B2CAD}"/>
              </a:ext>
            </a:extLst>
          </p:cNvPr>
          <p:cNvSpPr txBox="1"/>
          <p:nvPr/>
        </p:nvSpPr>
        <p:spPr>
          <a:xfrm>
            <a:off x="0" y="990794"/>
            <a:ext cx="9144000" cy="4836389"/>
          </a:xfrm>
          <a:prstGeom prst="rect">
            <a:avLst/>
          </a:prstGeom>
          <a:noFill/>
        </p:spPr>
        <p:txBody>
          <a:bodyPr wrap="square">
            <a:spAutoFit/>
          </a:bodyPr>
          <a:lstStyle/>
          <a:p>
            <a:pPr algn="l"/>
            <a:r>
              <a:rPr lang="en-IN" sz="2400" b="1" i="0" u="none" strike="noStrike" baseline="0" dirty="0">
                <a:solidFill>
                  <a:schemeClr val="accent6">
                    <a:lumMod val="50000"/>
                  </a:schemeClr>
                </a:solidFill>
                <a:latin typeface="MinionPro-Bold"/>
              </a:rPr>
              <a:t>Physical properties:</a:t>
            </a:r>
          </a:p>
          <a:p>
            <a:pPr marL="342900" indent="-342900" algn="l">
              <a:lnSpc>
                <a:spcPct val="150000"/>
              </a:lnSpc>
              <a:buFont typeface="Wingdings" panose="05000000000000000000" pitchFamily="2" charset="2"/>
              <a:buChar char="Ø"/>
            </a:pPr>
            <a:r>
              <a:rPr lang="en-US" sz="2400" b="1" i="0" u="none" strike="noStrike" baseline="0" dirty="0">
                <a:solidFill>
                  <a:srgbClr val="FF0000"/>
                </a:solidFill>
                <a:latin typeface="MinionPro-Regular"/>
              </a:rPr>
              <a:t>As we move along the noble gas elements, their atomic radius and boiling point increases from helium to radon.</a:t>
            </a:r>
          </a:p>
          <a:p>
            <a:pPr marL="342900" indent="-342900" algn="l">
              <a:lnSpc>
                <a:spcPct val="150000"/>
              </a:lnSpc>
              <a:buFont typeface="Wingdings" panose="05000000000000000000" pitchFamily="2" charset="2"/>
              <a:buChar char="Ø"/>
            </a:pPr>
            <a:r>
              <a:rPr lang="en-US" sz="2400" i="0" u="none" strike="noStrike" baseline="0" dirty="0">
                <a:solidFill>
                  <a:srgbClr val="FF0000"/>
                </a:solidFill>
                <a:latin typeface="MinionPro-Regular"/>
              </a:rPr>
              <a:t> </a:t>
            </a:r>
            <a:r>
              <a:rPr lang="en-US" sz="2400" b="1" i="0" u="none" strike="noStrike" baseline="0" dirty="0">
                <a:solidFill>
                  <a:srgbClr val="0070C0"/>
                </a:solidFill>
                <a:latin typeface="MinionPro-Regular"/>
              </a:rPr>
              <a:t>The first ionization energy decreases from helium to radon. </a:t>
            </a:r>
          </a:p>
          <a:p>
            <a:pPr marL="342900" indent="-342900" algn="l">
              <a:lnSpc>
                <a:spcPct val="150000"/>
              </a:lnSpc>
              <a:buFont typeface="Wingdings" panose="05000000000000000000" pitchFamily="2" charset="2"/>
              <a:buChar char="Ø"/>
            </a:pPr>
            <a:r>
              <a:rPr lang="en-US" sz="2400" b="1" i="0" u="none" strike="noStrike" baseline="0" dirty="0">
                <a:solidFill>
                  <a:srgbClr val="FF0000"/>
                </a:solidFill>
                <a:latin typeface="MinionPro-Regular"/>
              </a:rPr>
              <a:t>Noble gases have the largest ionisation energy compared to any other elements in a given row as they have completely filled orbital in their outer most shell. </a:t>
            </a:r>
          </a:p>
          <a:p>
            <a:pPr marL="342900" indent="-342900" algn="l">
              <a:lnSpc>
                <a:spcPct val="150000"/>
              </a:lnSpc>
              <a:buFont typeface="Wingdings" panose="05000000000000000000" pitchFamily="2" charset="2"/>
              <a:buChar char="Ø"/>
            </a:pPr>
            <a:r>
              <a:rPr lang="en-US" sz="2400" b="1" i="0" u="none" strike="noStrike" baseline="0" dirty="0">
                <a:solidFill>
                  <a:srgbClr val="0070C0"/>
                </a:solidFill>
                <a:latin typeface="MinionPro-Regular"/>
              </a:rPr>
              <a:t>They are extremely stable and have a small tendency to gain or lose electrons</a:t>
            </a:r>
            <a:r>
              <a:rPr lang="en-US" sz="2400" i="0" u="none" strike="noStrike" baseline="0" dirty="0">
                <a:solidFill>
                  <a:srgbClr val="FF0000"/>
                </a:solidFill>
                <a:latin typeface="MinionPro-Regular"/>
              </a:rPr>
              <a:t>.</a:t>
            </a:r>
            <a:endParaRPr lang="en-IN" sz="2400" dirty="0">
              <a:solidFill>
                <a:srgbClr val="FF0000"/>
              </a:solidFill>
            </a:endParaRPr>
          </a:p>
        </p:txBody>
      </p:sp>
    </p:spTree>
    <p:extLst>
      <p:ext uri="{BB962C8B-B14F-4D97-AF65-F5344CB8AC3E}">
        <p14:creationId xmlns:p14="http://schemas.microsoft.com/office/powerpoint/2010/main" val="705382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left)">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ipe(left)">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B3C510F-A315-40B6-81B5-F987D858EB57}"/>
              </a:ext>
            </a:extLst>
          </p:cNvPr>
          <p:cNvSpPr txBox="1"/>
          <p:nvPr/>
        </p:nvSpPr>
        <p:spPr>
          <a:xfrm>
            <a:off x="0" y="0"/>
            <a:ext cx="9144000" cy="830997"/>
          </a:xfrm>
          <a:prstGeom prst="rect">
            <a:avLst/>
          </a:prstGeom>
          <a:noFill/>
        </p:spPr>
        <p:txBody>
          <a:bodyPr wrap="square">
            <a:spAutoFit/>
          </a:bodyPr>
          <a:lstStyle/>
          <a:p>
            <a:pPr algn="l"/>
            <a:r>
              <a:rPr lang="en-US" sz="2400" b="1" i="0" u="none" strike="noStrike" baseline="0" dirty="0">
                <a:latin typeface="MinionPro-Regular"/>
              </a:rPr>
              <a:t>The common physical properties of the group 18 elements are listed in the Table.</a:t>
            </a:r>
            <a:endParaRPr lang="en-IN" sz="2400" b="1" dirty="0"/>
          </a:p>
        </p:txBody>
      </p:sp>
      <p:pic>
        <p:nvPicPr>
          <p:cNvPr id="5" name="Picture 4">
            <a:extLst>
              <a:ext uri="{FF2B5EF4-FFF2-40B4-BE49-F238E27FC236}">
                <a16:creationId xmlns:a16="http://schemas.microsoft.com/office/drawing/2014/main" xmlns="" id="{8B512D0B-1C7B-41D5-9C2F-A5BBCD9EFD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295" y="830997"/>
            <a:ext cx="8184589" cy="1616159"/>
          </a:xfrm>
          <a:prstGeom prst="rect">
            <a:avLst/>
          </a:prstGeom>
          <a:ln>
            <a:solidFill>
              <a:srgbClr val="A50021"/>
            </a:solidFill>
          </a:ln>
        </p:spPr>
      </p:pic>
      <p:pic>
        <p:nvPicPr>
          <p:cNvPr id="7" name="Picture 6">
            <a:extLst>
              <a:ext uri="{FF2B5EF4-FFF2-40B4-BE49-F238E27FC236}">
                <a16:creationId xmlns:a16="http://schemas.microsoft.com/office/drawing/2014/main" xmlns="" id="{F5C68F73-A74A-4F8E-8F9E-B2FB9DC38A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295" y="2393888"/>
            <a:ext cx="8184589" cy="4219976"/>
          </a:xfrm>
          <a:prstGeom prst="rect">
            <a:avLst/>
          </a:prstGeom>
          <a:ln>
            <a:solidFill>
              <a:srgbClr val="A50021"/>
            </a:solidFill>
          </a:ln>
        </p:spPr>
      </p:pic>
    </p:spTree>
    <p:extLst>
      <p:ext uri="{BB962C8B-B14F-4D97-AF65-F5344CB8AC3E}">
        <p14:creationId xmlns:p14="http://schemas.microsoft.com/office/powerpoint/2010/main" val="3773643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3499B18-C6CB-4501-A2BD-DFCE3EE26AAD}"/>
              </a:ext>
            </a:extLst>
          </p:cNvPr>
          <p:cNvSpPr txBox="1"/>
          <p:nvPr/>
        </p:nvSpPr>
        <p:spPr>
          <a:xfrm>
            <a:off x="0" y="0"/>
            <a:ext cx="4572000" cy="523220"/>
          </a:xfrm>
          <a:prstGeom prst="rect">
            <a:avLst/>
          </a:prstGeom>
          <a:noFill/>
        </p:spPr>
        <p:txBody>
          <a:bodyPr wrap="square">
            <a:spAutoFit/>
          </a:bodyPr>
          <a:lstStyle/>
          <a:p>
            <a:r>
              <a:rPr lang="en-IN" sz="2800" b="1" i="0" u="none" strike="noStrike" baseline="0" dirty="0">
                <a:solidFill>
                  <a:srgbClr val="001AE6"/>
                </a:solidFill>
                <a:latin typeface="MinionPro-Bold"/>
              </a:rPr>
              <a:t>Properties of inert gases:</a:t>
            </a:r>
            <a:endParaRPr lang="en-IN" sz="2800" dirty="0"/>
          </a:p>
        </p:txBody>
      </p:sp>
      <p:sp>
        <p:nvSpPr>
          <p:cNvPr id="5" name="TextBox 4">
            <a:extLst>
              <a:ext uri="{FF2B5EF4-FFF2-40B4-BE49-F238E27FC236}">
                <a16:creationId xmlns:a16="http://schemas.microsoft.com/office/drawing/2014/main" xmlns="" id="{7788DB93-079B-42D6-83FD-D6FE3A0B4C08}"/>
              </a:ext>
            </a:extLst>
          </p:cNvPr>
          <p:cNvSpPr txBox="1"/>
          <p:nvPr/>
        </p:nvSpPr>
        <p:spPr>
          <a:xfrm>
            <a:off x="0" y="415432"/>
            <a:ext cx="9144000" cy="2000548"/>
          </a:xfrm>
          <a:prstGeom prst="rect">
            <a:avLst/>
          </a:prstGeom>
          <a:noFill/>
        </p:spPr>
        <p:txBody>
          <a:bodyPr wrap="square">
            <a:spAutoFit/>
          </a:bodyPr>
          <a:lstStyle/>
          <a:p>
            <a:pPr algn="l"/>
            <a:r>
              <a:rPr lang="en-IN" sz="2800" b="1" i="0" u="none" strike="noStrike" baseline="0" dirty="0">
                <a:solidFill>
                  <a:srgbClr val="FF00FF"/>
                </a:solidFill>
                <a:latin typeface="MinionPro-Bold"/>
              </a:rPr>
              <a:t>Physical properties:</a:t>
            </a:r>
          </a:p>
          <a:p>
            <a:pPr marL="342900" indent="-342900" algn="l">
              <a:buFont typeface="Arial" panose="020B0604020202020204" pitchFamily="34" charset="0"/>
              <a:buChar char="•"/>
            </a:pPr>
            <a:r>
              <a:rPr lang="en-US" sz="2400" b="1" i="0" u="none" strike="noStrike" baseline="0" dirty="0">
                <a:solidFill>
                  <a:srgbClr val="000000"/>
                </a:solidFill>
                <a:latin typeface="MinionPro-Regular"/>
              </a:rPr>
              <a:t>Noble gases are monoatomic, </a:t>
            </a:r>
            <a:r>
              <a:rPr lang="en-US" sz="2400" b="1" i="0" u="none" strike="noStrike" baseline="0" dirty="0" err="1">
                <a:solidFill>
                  <a:srgbClr val="000000"/>
                </a:solidFill>
                <a:latin typeface="MinionPro-Regular"/>
              </a:rPr>
              <a:t>odourless</a:t>
            </a:r>
            <a:r>
              <a:rPr lang="en-US" sz="2400" b="1" i="0" u="none" strike="noStrike" baseline="0" dirty="0">
                <a:solidFill>
                  <a:srgbClr val="000000"/>
                </a:solidFill>
                <a:latin typeface="MinionPro-Regular"/>
              </a:rPr>
              <a:t>, </a:t>
            </a:r>
            <a:r>
              <a:rPr lang="en-US" sz="2400" b="1" i="0" u="none" strike="noStrike" baseline="0" dirty="0" err="1">
                <a:solidFill>
                  <a:srgbClr val="000000"/>
                </a:solidFill>
                <a:latin typeface="MinionPro-Regular"/>
              </a:rPr>
              <a:t>colourless</a:t>
            </a:r>
            <a:r>
              <a:rPr lang="en-US" sz="2400" b="1" i="0" u="none" strike="noStrike" baseline="0" dirty="0">
                <a:solidFill>
                  <a:srgbClr val="000000"/>
                </a:solidFill>
                <a:latin typeface="MinionPro-Regular"/>
              </a:rPr>
              <a:t>, tasteless, and non-inflammable.</a:t>
            </a:r>
          </a:p>
          <a:p>
            <a:pPr marL="342900" indent="-342900" algn="l">
              <a:buFont typeface="Arial" panose="020B0604020202020204" pitchFamily="34" charset="0"/>
              <a:buChar char="•"/>
            </a:pPr>
            <a:r>
              <a:rPr lang="en-US" sz="2400" b="1" i="0" u="none" strike="noStrike" baseline="0" dirty="0">
                <a:solidFill>
                  <a:srgbClr val="000000"/>
                </a:solidFill>
                <a:latin typeface="MinionPro-Regular"/>
              </a:rPr>
              <a:t>They are highly unreactive.</a:t>
            </a:r>
          </a:p>
          <a:p>
            <a:pPr marL="342900" indent="-342900" algn="l">
              <a:buFont typeface="Arial" panose="020B0604020202020204" pitchFamily="34" charset="0"/>
              <a:buChar char="•"/>
            </a:pPr>
            <a:r>
              <a:rPr lang="en-US" sz="2400" b="1" i="0" u="none" strike="noStrike" baseline="0" dirty="0">
                <a:solidFill>
                  <a:srgbClr val="000000"/>
                </a:solidFill>
                <a:latin typeface="MinionPro-Regular"/>
              </a:rPr>
              <a:t> They are non-metallic in nature.</a:t>
            </a:r>
            <a:endParaRPr lang="en-IN" sz="2400" b="1" dirty="0"/>
          </a:p>
        </p:txBody>
      </p:sp>
      <p:sp>
        <p:nvSpPr>
          <p:cNvPr id="7" name="TextBox 6">
            <a:extLst>
              <a:ext uri="{FF2B5EF4-FFF2-40B4-BE49-F238E27FC236}">
                <a16:creationId xmlns:a16="http://schemas.microsoft.com/office/drawing/2014/main" xmlns="" id="{8C17AFFF-8F53-4E4F-9160-41BFA8258AAF}"/>
              </a:ext>
            </a:extLst>
          </p:cNvPr>
          <p:cNvSpPr txBox="1"/>
          <p:nvPr/>
        </p:nvSpPr>
        <p:spPr>
          <a:xfrm>
            <a:off x="0" y="2400524"/>
            <a:ext cx="4634142" cy="523220"/>
          </a:xfrm>
          <a:prstGeom prst="rect">
            <a:avLst/>
          </a:prstGeom>
          <a:noFill/>
        </p:spPr>
        <p:txBody>
          <a:bodyPr wrap="square">
            <a:spAutoFit/>
          </a:bodyPr>
          <a:lstStyle/>
          <a:p>
            <a:r>
              <a:rPr lang="en-IN" sz="2800" b="1" i="0" u="none" strike="noStrike" baseline="0" dirty="0">
                <a:solidFill>
                  <a:srgbClr val="FF00FF"/>
                </a:solidFill>
                <a:latin typeface="MinionPro-Bold"/>
              </a:rPr>
              <a:t>Chemical Properties:</a:t>
            </a:r>
            <a:endParaRPr lang="en-IN" sz="2800" dirty="0"/>
          </a:p>
        </p:txBody>
      </p:sp>
      <p:sp>
        <p:nvSpPr>
          <p:cNvPr id="9" name="TextBox 8">
            <a:extLst>
              <a:ext uri="{FF2B5EF4-FFF2-40B4-BE49-F238E27FC236}">
                <a16:creationId xmlns:a16="http://schemas.microsoft.com/office/drawing/2014/main" xmlns="" id="{DD681C62-2902-4750-B779-EA17AE2E6E01}"/>
              </a:ext>
            </a:extLst>
          </p:cNvPr>
          <p:cNvSpPr txBox="1"/>
          <p:nvPr/>
        </p:nvSpPr>
        <p:spPr>
          <a:xfrm>
            <a:off x="0" y="2953538"/>
            <a:ext cx="9143999" cy="1200329"/>
          </a:xfrm>
          <a:prstGeom prst="rect">
            <a:avLst/>
          </a:prstGeom>
          <a:noFill/>
        </p:spPr>
        <p:txBody>
          <a:bodyPr wrap="square">
            <a:spAutoFit/>
          </a:bodyPr>
          <a:lstStyle/>
          <a:p>
            <a:pPr marL="285750" indent="-285750" algn="l">
              <a:buFont typeface="Wingdings" panose="05000000000000000000" pitchFamily="2" charset="2"/>
              <a:buChar char="Ø"/>
            </a:pPr>
            <a:r>
              <a:rPr lang="en-US" sz="2400" b="1" i="0" u="none" strike="noStrike" baseline="0" dirty="0">
                <a:latin typeface="MinionPro-Regular"/>
              </a:rPr>
              <a:t>Only the xenon and krypton show some chemical reactivity. Xenon fluorides are prepared by direct reaction of xenon and fluorine under different conditions as shown below.</a:t>
            </a:r>
            <a:endParaRPr lang="en-IN" sz="2400" b="1" dirty="0"/>
          </a:p>
        </p:txBody>
      </p:sp>
      <p:pic>
        <p:nvPicPr>
          <p:cNvPr id="11" name="Picture 10">
            <a:extLst>
              <a:ext uri="{FF2B5EF4-FFF2-40B4-BE49-F238E27FC236}">
                <a16:creationId xmlns:a16="http://schemas.microsoft.com/office/drawing/2014/main" xmlns="" id="{F3F593BE-C83F-4EF8-9A11-CB728EDF25B1}"/>
              </a:ext>
            </a:extLst>
          </p:cNvPr>
          <p:cNvPicPr>
            <a:picLocks noChangeAspect="1"/>
          </p:cNvPicPr>
          <p:nvPr/>
        </p:nvPicPr>
        <p:blipFill rotWithShape="1">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4660" t="31561" r="47961" b="54011"/>
          <a:stretch/>
        </p:blipFill>
        <p:spPr>
          <a:xfrm>
            <a:off x="2086253" y="4401072"/>
            <a:ext cx="4065972" cy="2070950"/>
          </a:xfrm>
          <a:prstGeom prst="rect">
            <a:avLst/>
          </a:prstGeom>
          <a:ln w="38100">
            <a:solidFill>
              <a:srgbClr val="FF0000"/>
            </a:solidFill>
          </a:ln>
        </p:spPr>
      </p:pic>
    </p:spTree>
    <p:extLst>
      <p:ext uri="{BB962C8B-B14F-4D97-AF65-F5344CB8AC3E}">
        <p14:creationId xmlns:p14="http://schemas.microsoft.com/office/powerpoint/2010/main" val="2412715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wipe(left)">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barn(inVertic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wipe(left)">
                                      <p:cBhvr>
                                        <p:cTn id="28" dur="500"/>
                                        <p:tgtEl>
                                          <p:spTgt spid="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fltVal val="0"/>
                                          </p:val>
                                        </p:tav>
                                        <p:tav tm="100000">
                                          <p:val>
                                            <p:strVal val="#ppt_w"/>
                                          </p:val>
                                        </p:tav>
                                      </p:tavLst>
                                    </p:anim>
                                    <p:anim calcmode="lin" valueType="num">
                                      <p:cBhvr>
                                        <p:cTn id="34" dur="1000" fill="hold"/>
                                        <p:tgtEl>
                                          <p:spTgt spid="11"/>
                                        </p:tgtEl>
                                        <p:attrNameLst>
                                          <p:attrName>ppt_h</p:attrName>
                                        </p:attrNameLst>
                                      </p:cBhvr>
                                      <p:tavLst>
                                        <p:tav tm="0">
                                          <p:val>
                                            <p:fltVal val="0"/>
                                          </p:val>
                                        </p:tav>
                                        <p:tav tm="100000">
                                          <p:val>
                                            <p:strVal val="#ppt_h"/>
                                          </p:val>
                                        </p:tav>
                                      </p:tavLst>
                                    </p:anim>
                                    <p:anim calcmode="lin" valueType="num">
                                      <p:cBhvr>
                                        <p:cTn id="35" dur="1000" fill="hold"/>
                                        <p:tgtEl>
                                          <p:spTgt spid="11"/>
                                        </p:tgtEl>
                                        <p:attrNameLst>
                                          <p:attrName>style.rotation</p:attrName>
                                        </p:attrNameLst>
                                      </p:cBhvr>
                                      <p:tavLst>
                                        <p:tav tm="0">
                                          <p:val>
                                            <p:fltVal val="90"/>
                                          </p:val>
                                        </p:tav>
                                        <p:tav tm="100000">
                                          <p:val>
                                            <p:fltVal val="0"/>
                                          </p:val>
                                        </p:tav>
                                      </p:tavLst>
                                    </p:anim>
                                    <p:animEffect transition="in" filter="fade">
                                      <p:cBhvr>
                                        <p:cTn id="3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F4EBA43-87B6-4DE8-B8E6-0B251C743FAA}"/>
              </a:ext>
            </a:extLst>
          </p:cNvPr>
          <p:cNvSpPr txBox="1"/>
          <p:nvPr/>
        </p:nvSpPr>
        <p:spPr>
          <a:xfrm>
            <a:off x="0" y="0"/>
            <a:ext cx="9144000" cy="830997"/>
          </a:xfrm>
          <a:prstGeom prst="rect">
            <a:avLst/>
          </a:prstGeom>
          <a:noFill/>
        </p:spPr>
        <p:txBody>
          <a:bodyPr wrap="square">
            <a:spAutoFit/>
          </a:bodyPr>
          <a:lstStyle/>
          <a:p>
            <a:pPr marL="342900" indent="-342900">
              <a:buFont typeface="Wingdings" panose="05000000000000000000" pitchFamily="2" charset="2"/>
              <a:buChar char="Ø"/>
            </a:pPr>
            <a:r>
              <a:rPr lang="en-US" sz="2400" b="1" i="0" u="none" strike="noStrike" baseline="0" dirty="0">
                <a:latin typeface="MinionPro-Regular"/>
              </a:rPr>
              <a:t>When XeF</a:t>
            </a:r>
            <a:r>
              <a:rPr lang="en-US" sz="1000" b="1" i="0" u="none" strike="noStrike" baseline="0" dirty="0">
                <a:latin typeface="MinionPro-Regular"/>
              </a:rPr>
              <a:t>6 </a:t>
            </a:r>
            <a:r>
              <a:rPr lang="en-US" sz="2400" b="1" i="0" u="none" strike="noStrike" baseline="0" dirty="0">
                <a:latin typeface="MinionPro-Regular"/>
              </a:rPr>
              <a:t>is heated at 50 °C in a sealed quartz vessel it forms XeOF</a:t>
            </a:r>
            <a:r>
              <a:rPr lang="en-US" sz="1000" b="1" i="0" u="none" strike="noStrike" baseline="0" dirty="0">
                <a:latin typeface="MinionPro-Regular"/>
              </a:rPr>
              <a:t>4</a:t>
            </a:r>
            <a:r>
              <a:rPr lang="en-US" sz="2400" b="1" i="0" u="none" strike="noStrike" baseline="0" dirty="0">
                <a:latin typeface="MinionPro-Regular"/>
              </a:rPr>
              <a:t>.</a:t>
            </a:r>
            <a:endParaRPr lang="en-IN" sz="2400" b="1" dirty="0"/>
          </a:p>
        </p:txBody>
      </p:sp>
      <p:pic>
        <p:nvPicPr>
          <p:cNvPr id="5" name="Picture 4">
            <a:extLst>
              <a:ext uri="{FF2B5EF4-FFF2-40B4-BE49-F238E27FC236}">
                <a16:creationId xmlns:a16="http://schemas.microsoft.com/office/drawing/2014/main" xmlns="" id="{93D17A3C-4F58-4648-A631-A5319EFE8318}"/>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210540" y="813242"/>
            <a:ext cx="4447712" cy="564970"/>
          </a:xfrm>
          <a:prstGeom prst="rect">
            <a:avLst/>
          </a:prstGeom>
          <a:ln w="28575">
            <a:solidFill>
              <a:srgbClr val="FF0000"/>
            </a:solidFill>
          </a:ln>
        </p:spPr>
      </p:pic>
      <p:sp>
        <p:nvSpPr>
          <p:cNvPr id="7" name="TextBox 6">
            <a:extLst>
              <a:ext uri="{FF2B5EF4-FFF2-40B4-BE49-F238E27FC236}">
                <a16:creationId xmlns:a16="http://schemas.microsoft.com/office/drawing/2014/main" xmlns="" id="{CF6C6185-FDDE-429A-B099-AB3AD95E4EC2}"/>
              </a:ext>
            </a:extLst>
          </p:cNvPr>
          <p:cNvSpPr txBox="1"/>
          <p:nvPr/>
        </p:nvSpPr>
        <p:spPr>
          <a:xfrm>
            <a:off x="-1" y="1776403"/>
            <a:ext cx="9143999" cy="461665"/>
          </a:xfrm>
          <a:prstGeom prst="rect">
            <a:avLst/>
          </a:prstGeom>
          <a:noFill/>
        </p:spPr>
        <p:txBody>
          <a:bodyPr wrap="square">
            <a:spAutoFit/>
          </a:bodyPr>
          <a:lstStyle/>
          <a:p>
            <a:pPr marL="285750" indent="-285750">
              <a:buFont typeface="Wingdings" panose="05000000000000000000" pitchFamily="2" charset="2"/>
              <a:buChar char="Ø"/>
            </a:pPr>
            <a:r>
              <a:rPr lang="en-US" sz="2400" b="1" i="0" u="none" strike="noStrike" baseline="0" dirty="0">
                <a:latin typeface="MinionPro-Regular"/>
              </a:rPr>
              <a:t>When the reaction is continued the following reaction takes place.</a:t>
            </a:r>
            <a:endParaRPr lang="en-IN" sz="2400" b="1" dirty="0"/>
          </a:p>
        </p:txBody>
      </p:sp>
      <p:pic>
        <p:nvPicPr>
          <p:cNvPr id="9" name="Picture 8">
            <a:extLst>
              <a:ext uri="{FF2B5EF4-FFF2-40B4-BE49-F238E27FC236}">
                <a16:creationId xmlns:a16="http://schemas.microsoft.com/office/drawing/2014/main" xmlns="" id="{EC4063BE-4CD2-401C-B060-D8BA741F5557}"/>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210540" y="2346918"/>
            <a:ext cx="4447712" cy="1082082"/>
          </a:xfrm>
          <a:prstGeom prst="rect">
            <a:avLst/>
          </a:prstGeom>
          <a:ln w="28575">
            <a:solidFill>
              <a:srgbClr val="FF0000"/>
            </a:solidFill>
          </a:ln>
        </p:spPr>
      </p:pic>
      <p:sp>
        <p:nvSpPr>
          <p:cNvPr id="11" name="TextBox 10">
            <a:extLst>
              <a:ext uri="{FF2B5EF4-FFF2-40B4-BE49-F238E27FC236}">
                <a16:creationId xmlns:a16="http://schemas.microsoft.com/office/drawing/2014/main" xmlns="" id="{8A2564A7-547E-457B-B6B1-7A9EA076C405}"/>
              </a:ext>
            </a:extLst>
          </p:cNvPr>
          <p:cNvSpPr txBox="1"/>
          <p:nvPr/>
        </p:nvSpPr>
        <p:spPr>
          <a:xfrm>
            <a:off x="-1" y="3654926"/>
            <a:ext cx="8620217" cy="461665"/>
          </a:xfrm>
          <a:prstGeom prst="rect">
            <a:avLst/>
          </a:prstGeom>
          <a:noFill/>
        </p:spPr>
        <p:txBody>
          <a:bodyPr wrap="square">
            <a:spAutoFit/>
          </a:bodyPr>
          <a:lstStyle/>
          <a:p>
            <a:pPr marL="342900" indent="-342900">
              <a:buFont typeface="Wingdings" panose="05000000000000000000" pitchFamily="2" charset="2"/>
              <a:buChar char="Ø"/>
            </a:pPr>
            <a:r>
              <a:rPr lang="en-US" sz="2400" b="1" i="0" u="none" strike="noStrike" baseline="0" dirty="0">
                <a:latin typeface="MinionPro-Regular"/>
              </a:rPr>
              <a:t>On hydrolysis with water </a:t>
            </a:r>
            <a:r>
              <a:rPr lang="en-US" sz="2400" b="1" i="0" u="none" strike="noStrike" baseline="0" dirty="0" err="1">
                <a:latin typeface="MinionPro-Regular"/>
              </a:rPr>
              <a:t>vapour</a:t>
            </a:r>
            <a:r>
              <a:rPr lang="en-US" sz="2400" b="1" i="0" u="none" strike="noStrike" baseline="0" dirty="0">
                <a:latin typeface="MinionPro-Regular"/>
              </a:rPr>
              <a:t> XeF</a:t>
            </a:r>
            <a:r>
              <a:rPr lang="en-US" sz="1000" b="1" i="0" u="none" strike="noStrike" baseline="0" dirty="0">
                <a:latin typeface="MinionPro-Regular"/>
              </a:rPr>
              <a:t>6  </a:t>
            </a:r>
            <a:r>
              <a:rPr lang="en-US" sz="2400" b="1" i="0" u="none" strike="noStrike" baseline="0" dirty="0">
                <a:latin typeface="MinionPro-Regular"/>
              </a:rPr>
              <a:t>gives XeO</a:t>
            </a:r>
            <a:r>
              <a:rPr lang="en-US" sz="1000" b="1" i="0" u="none" strike="noStrike" baseline="0" dirty="0">
                <a:latin typeface="MinionPro-Regular"/>
              </a:rPr>
              <a:t>3</a:t>
            </a:r>
            <a:endParaRPr lang="en-IN" sz="2400" b="1" dirty="0"/>
          </a:p>
        </p:txBody>
      </p:sp>
      <p:pic>
        <p:nvPicPr>
          <p:cNvPr id="13" name="Picture 12">
            <a:extLst>
              <a:ext uri="{FF2B5EF4-FFF2-40B4-BE49-F238E27FC236}">
                <a16:creationId xmlns:a16="http://schemas.microsoft.com/office/drawing/2014/main" xmlns="" id="{EC668548-AA53-44E6-84B3-3D68185EBF78}"/>
              </a:ext>
            </a:extLst>
          </p:cNvPr>
          <p:cNvPicPr>
            <a:picLocks noChangeAspect="1"/>
          </p:cNvPicPr>
          <p:nvPr/>
        </p:nvPicPr>
        <p:blipFill>
          <a:blip r:embed="rId6">
            <a:duotone>
              <a:prstClr val="black"/>
              <a:schemeClr val="accent4">
                <a:tint val="45000"/>
                <a:satMod val="400000"/>
              </a:schemeClr>
            </a:duoton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2210540" y="4342517"/>
            <a:ext cx="4447712" cy="535784"/>
          </a:xfrm>
          <a:prstGeom prst="rect">
            <a:avLst/>
          </a:prstGeom>
          <a:ln w="28575">
            <a:solidFill>
              <a:srgbClr val="FF0000"/>
            </a:solidFill>
          </a:ln>
        </p:spPr>
      </p:pic>
      <p:sp>
        <p:nvSpPr>
          <p:cNvPr id="15" name="TextBox 14">
            <a:extLst>
              <a:ext uri="{FF2B5EF4-FFF2-40B4-BE49-F238E27FC236}">
                <a16:creationId xmlns:a16="http://schemas.microsoft.com/office/drawing/2014/main" xmlns="" id="{297E8754-D3F6-4A02-9405-7072E9E83AF6}"/>
              </a:ext>
            </a:extLst>
          </p:cNvPr>
          <p:cNvSpPr txBox="1"/>
          <p:nvPr/>
        </p:nvSpPr>
        <p:spPr>
          <a:xfrm>
            <a:off x="-2" y="5104227"/>
            <a:ext cx="9037469" cy="461665"/>
          </a:xfrm>
          <a:prstGeom prst="rect">
            <a:avLst/>
          </a:prstGeom>
          <a:noFill/>
        </p:spPr>
        <p:txBody>
          <a:bodyPr wrap="square">
            <a:spAutoFit/>
          </a:bodyPr>
          <a:lstStyle/>
          <a:p>
            <a:pPr marL="285750" indent="-285750">
              <a:buFont typeface="Wingdings" panose="05000000000000000000" pitchFamily="2" charset="2"/>
              <a:buChar char="Ø"/>
            </a:pPr>
            <a:r>
              <a:rPr lang="en-US" sz="2400" b="1" i="0" u="none" strike="noStrike" baseline="0" dirty="0">
                <a:latin typeface="MinionPro-Regular"/>
              </a:rPr>
              <a:t>When XeF</a:t>
            </a:r>
            <a:r>
              <a:rPr lang="en-US" sz="1000" b="1" i="0" u="none" strike="noStrike" baseline="0" dirty="0">
                <a:latin typeface="MinionPro-Regular"/>
              </a:rPr>
              <a:t>6 </a:t>
            </a:r>
            <a:r>
              <a:rPr lang="en-US" sz="2400" b="1" i="0" u="none" strike="noStrike" baseline="0" dirty="0">
                <a:latin typeface="MinionPro-Regular"/>
              </a:rPr>
              <a:t>reacts with 2.5 M NaOH, sodium per </a:t>
            </a:r>
            <a:r>
              <a:rPr lang="en-US" sz="2400" b="1" i="0" u="none" strike="noStrike" baseline="0" dirty="0" err="1">
                <a:latin typeface="MinionPro-Regular"/>
              </a:rPr>
              <a:t>xenate</a:t>
            </a:r>
            <a:r>
              <a:rPr lang="en-US" sz="2400" b="1" i="0" u="none" strike="noStrike" baseline="0" dirty="0">
                <a:latin typeface="MinionPro-Regular"/>
              </a:rPr>
              <a:t> is obtained.</a:t>
            </a:r>
            <a:endParaRPr lang="en-IN" sz="2400" b="1" dirty="0"/>
          </a:p>
        </p:txBody>
      </p:sp>
      <p:pic>
        <p:nvPicPr>
          <p:cNvPr id="17" name="Picture 16">
            <a:extLst>
              <a:ext uri="{FF2B5EF4-FFF2-40B4-BE49-F238E27FC236}">
                <a16:creationId xmlns:a16="http://schemas.microsoft.com/office/drawing/2014/main" xmlns="" id="{E9B9D701-3417-41B3-B646-F44A872B4420}"/>
              </a:ext>
            </a:extLst>
          </p:cNvPr>
          <p:cNvPicPr>
            <a:picLocks noChangeAspect="1"/>
          </p:cNvPicPr>
          <p:nvPr/>
        </p:nvPicPr>
        <p:blipFill>
          <a:blip r:embed="rId8">
            <a:duotone>
              <a:prstClr val="black"/>
              <a:schemeClr val="accent4">
                <a:tint val="45000"/>
                <a:satMod val="400000"/>
              </a:schemeClr>
            </a:duotone>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1625808" y="5760227"/>
            <a:ext cx="5785848" cy="569062"/>
          </a:xfrm>
          <a:prstGeom prst="rect">
            <a:avLst/>
          </a:prstGeom>
          <a:ln w="28575">
            <a:solidFill>
              <a:srgbClr val="FF0000"/>
            </a:solidFill>
          </a:ln>
        </p:spPr>
      </p:pic>
    </p:spTree>
    <p:extLst>
      <p:ext uri="{BB962C8B-B14F-4D97-AF65-F5344CB8AC3E}">
        <p14:creationId xmlns:p14="http://schemas.microsoft.com/office/powerpoint/2010/main" val="4272524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down)">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wipe(down)">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5">
                                            <p:txEl>
                                              <p:pRg st="0" end="0"/>
                                            </p:txEl>
                                          </p:spTgt>
                                        </p:tgtEl>
                                        <p:attrNameLst>
                                          <p:attrName>style.visibility</p:attrName>
                                        </p:attrNameLst>
                                      </p:cBhvr>
                                      <p:to>
                                        <p:strVal val="visible"/>
                                      </p:to>
                                    </p:set>
                                    <p:animEffect transition="in" filter="barn(inVertical)">
                                      <p:cBhvr>
                                        <p:cTn id="40" dur="500"/>
                                        <p:tgtEl>
                                          <p:spTgt spid="15">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222F06C-1043-4CBB-8B06-29915F601EC7}"/>
              </a:ext>
            </a:extLst>
          </p:cNvPr>
          <p:cNvSpPr txBox="1"/>
          <p:nvPr/>
        </p:nvSpPr>
        <p:spPr>
          <a:xfrm>
            <a:off x="0" y="0"/>
            <a:ext cx="9046346" cy="1200329"/>
          </a:xfrm>
          <a:prstGeom prst="rect">
            <a:avLst/>
          </a:prstGeom>
          <a:noFill/>
        </p:spPr>
        <p:txBody>
          <a:bodyPr wrap="square">
            <a:spAutoFit/>
          </a:bodyPr>
          <a:lstStyle/>
          <a:p>
            <a:pPr marL="285750" indent="-285750" algn="l">
              <a:buFont typeface="Wingdings" panose="05000000000000000000" pitchFamily="2" charset="2"/>
              <a:buChar char="Ø"/>
            </a:pPr>
            <a:r>
              <a:rPr lang="en-US" sz="2400" b="1" i="0" u="none" strike="noStrike" baseline="0" dirty="0">
                <a:latin typeface="MinionPro-Regular"/>
              </a:rPr>
              <a:t>Sodium per </a:t>
            </a:r>
            <a:r>
              <a:rPr lang="en-US" sz="2400" b="1" i="0" u="none" strike="noStrike" baseline="0" dirty="0" err="1">
                <a:latin typeface="MinionPro-Regular"/>
              </a:rPr>
              <a:t>xenate</a:t>
            </a:r>
            <a:r>
              <a:rPr lang="en-US" sz="2400" b="1" i="0" u="none" strike="noStrike" baseline="0" dirty="0">
                <a:latin typeface="MinionPro-Regular"/>
              </a:rPr>
              <a:t> is very much known for its strong oxidizing property. For example, it </a:t>
            </a:r>
            <a:r>
              <a:rPr lang="en-US" sz="2400" b="1" i="0" u="none" strike="noStrike" baseline="0" dirty="0" err="1">
                <a:latin typeface="MinionPro-Regular"/>
              </a:rPr>
              <a:t>oxidises</a:t>
            </a:r>
            <a:r>
              <a:rPr lang="en-US" sz="2400" b="1" i="0" u="none" strike="noStrike" baseline="0" dirty="0">
                <a:latin typeface="MinionPro-Regular"/>
              </a:rPr>
              <a:t> manganese (II) ion into permanganate ion even in the absence of the catalyst.</a:t>
            </a:r>
            <a:endParaRPr lang="en-IN" sz="2400" b="1" dirty="0"/>
          </a:p>
        </p:txBody>
      </p:sp>
      <p:pic>
        <p:nvPicPr>
          <p:cNvPr id="5" name="Picture 4">
            <a:extLst>
              <a:ext uri="{FF2B5EF4-FFF2-40B4-BE49-F238E27FC236}">
                <a16:creationId xmlns:a16="http://schemas.microsoft.com/office/drawing/2014/main" xmlns="" id="{3AF0A99A-3D34-4808-8F73-AE790E132A75}"/>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549858" y="1481922"/>
            <a:ext cx="5321459" cy="551064"/>
          </a:xfrm>
          <a:prstGeom prst="rect">
            <a:avLst/>
          </a:prstGeom>
          <a:ln w="28575">
            <a:solidFill>
              <a:srgbClr val="FF0000"/>
            </a:solidFill>
          </a:ln>
        </p:spPr>
      </p:pic>
      <p:sp>
        <p:nvSpPr>
          <p:cNvPr id="7" name="TextBox 6">
            <a:extLst>
              <a:ext uri="{FF2B5EF4-FFF2-40B4-BE49-F238E27FC236}">
                <a16:creationId xmlns:a16="http://schemas.microsoft.com/office/drawing/2014/main" xmlns="" id="{36497415-C5CF-4E0A-A202-E0A2ACCC833E}"/>
              </a:ext>
            </a:extLst>
          </p:cNvPr>
          <p:cNvSpPr txBox="1"/>
          <p:nvPr/>
        </p:nvSpPr>
        <p:spPr>
          <a:xfrm>
            <a:off x="0" y="2697811"/>
            <a:ext cx="9144000" cy="3416320"/>
          </a:xfrm>
          <a:prstGeom prst="rect">
            <a:avLst/>
          </a:prstGeom>
          <a:noFill/>
        </p:spPr>
        <p:txBody>
          <a:bodyPr wrap="square">
            <a:spAutoFit/>
          </a:bodyPr>
          <a:lstStyle/>
          <a:p>
            <a:pPr marL="342900" indent="-342900" algn="l">
              <a:buFont typeface="Wingdings" panose="05000000000000000000" pitchFamily="2" charset="2"/>
              <a:buChar char="Ø"/>
            </a:pPr>
            <a:r>
              <a:rPr lang="en-US" sz="2400" b="1" i="0" u="none" strike="noStrike" baseline="0" dirty="0">
                <a:solidFill>
                  <a:srgbClr val="0070C0"/>
                </a:solidFill>
                <a:latin typeface="MinionPro-Regular"/>
              </a:rPr>
              <a:t>Xenon reacts with PtF</a:t>
            </a:r>
            <a:r>
              <a:rPr lang="en-US" sz="1000" b="1" i="0" u="none" strike="noStrike" baseline="0" dirty="0">
                <a:solidFill>
                  <a:srgbClr val="0070C0"/>
                </a:solidFill>
                <a:latin typeface="MinionPro-Regular"/>
              </a:rPr>
              <a:t>6 </a:t>
            </a:r>
            <a:r>
              <a:rPr lang="en-US" sz="2400" b="1" i="0" u="none" strike="noStrike" baseline="0" dirty="0">
                <a:solidFill>
                  <a:srgbClr val="0070C0"/>
                </a:solidFill>
                <a:latin typeface="MinionPro-Regular"/>
              </a:rPr>
              <a:t>and gave an orange yellow solid [XePtF</a:t>
            </a:r>
            <a:r>
              <a:rPr lang="en-US" sz="1000" b="1" i="0" u="none" strike="noStrike" baseline="0" dirty="0">
                <a:solidFill>
                  <a:srgbClr val="0070C0"/>
                </a:solidFill>
                <a:latin typeface="MinionPro-Regular"/>
              </a:rPr>
              <a:t>6</a:t>
            </a:r>
            <a:r>
              <a:rPr lang="en-US" sz="2400" b="1" i="0" u="none" strike="noStrike" baseline="0" dirty="0">
                <a:solidFill>
                  <a:srgbClr val="0070C0"/>
                </a:solidFill>
                <a:latin typeface="MinionPro-Regular"/>
              </a:rPr>
              <a:t>] and this is insoluble in </a:t>
            </a:r>
            <a:r>
              <a:rPr lang="en-IN" sz="2400" b="1" i="0" u="none" strike="noStrike" baseline="0" dirty="0">
                <a:solidFill>
                  <a:srgbClr val="0070C0"/>
                </a:solidFill>
                <a:latin typeface="MinionPro-Regular"/>
              </a:rPr>
              <a:t>CCl</a:t>
            </a:r>
            <a:r>
              <a:rPr lang="en-IN" sz="1000" b="1" i="0" u="none" strike="noStrike" baseline="0" dirty="0">
                <a:solidFill>
                  <a:srgbClr val="0070C0"/>
                </a:solidFill>
                <a:latin typeface="MinionPro-Regular"/>
              </a:rPr>
              <a:t>4</a:t>
            </a:r>
            <a:r>
              <a:rPr lang="en-IN" sz="2400" b="1" i="0" u="none" strike="noStrike" baseline="0" dirty="0">
                <a:solidFill>
                  <a:srgbClr val="0070C0"/>
                </a:solidFill>
                <a:latin typeface="MinionPro-Regular"/>
              </a:rPr>
              <a:t>.</a:t>
            </a:r>
          </a:p>
          <a:p>
            <a:pPr marL="342900" indent="-342900" algn="l">
              <a:buFont typeface="Wingdings" panose="05000000000000000000" pitchFamily="2" charset="2"/>
              <a:buChar char="Ø"/>
            </a:pPr>
            <a:r>
              <a:rPr lang="en-IN" sz="2400" b="1" i="0" u="none" strike="noStrike" baseline="0" dirty="0">
                <a:solidFill>
                  <a:srgbClr val="FF00FF"/>
                </a:solidFill>
                <a:latin typeface="MinionPro-Regular"/>
              </a:rPr>
              <a:t>Xenon difluoride forms addition compounds XeF</a:t>
            </a:r>
            <a:r>
              <a:rPr lang="en-IN" sz="1000" b="1" i="0" u="none" strike="noStrike" baseline="0" dirty="0">
                <a:solidFill>
                  <a:srgbClr val="FF00FF"/>
                </a:solidFill>
                <a:latin typeface="MinionPro-Regular"/>
              </a:rPr>
              <a:t>2</a:t>
            </a:r>
            <a:r>
              <a:rPr lang="en-IN" sz="2400" b="1" i="0" u="none" strike="noStrike" baseline="0" dirty="0">
                <a:solidFill>
                  <a:srgbClr val="FF00FF"/>
                </a:solidFill>
                <a:latin typeface="MinionPro-Regular"/>
              </a:rPr>
              <a:t>.2SbF</a:t>
            </a:r>
            <a:r>
              <a:rPr lang="en-IN" sz="1000" b="1" i="0" u="none" strike="noStrike" baseline="0" dirty="0">
                <a:solidFill>
                  <a:srgbClr val="FF00FF"/>
                </a:solidFill>
                <a:latin typeface="MinionPro-Regular"/>
              </a:rPr>
              <a:t>5 </a:t>
            </a:r>
            <a:r>
              <a:rPr lang="en-IN" sz="2400" b="1" i="0" u="none" strike="noStrike" baseline="0" dirty="0">
                <a:solidFill>
                  <a:srgbClr val="FF00FF"/>
                </a:solidFill>
                <a:latin typeface="MinionPro-Regular"/>
              </a:rPr>
              <a:t>and XeF</a:t>
            </a:r>
            <a:r>
              <a:rPr lang="en-IN" sz="1000" b="1" i="0" u="none" strike="noStrike" baseline="0" dirty="0">
                <a:solidFill>
                  <a:srgbClr val="FF00FF"/>
                </a:solidFill>
                <a:latin typeface="MinionPro-Regular"/>
              </a:rPr>
              <a:t>2</a:t>
            </a:r>
            <a:r>
              <a:rPr lang="en-IN" sz="2400" b="1" i="0" u="none" strike="noStrike" baseline="0" dirty="0">
                <a:solidFill>
                  <a:srgbClr val="FF00FF"/>
                </a:solidFill>
                <a:latin typeface="MinionPro-Regular"/>
              </a:rPr>
              <a:t>.2TaF</a:t>
            </a:r>
            <a:r>
              <a:rPr lang="en-IN" sz="1000" b="1" i="0" u="none" strike="noStrike" baseline="0" dirty="0">
                <a:solidFill>
                  <a:srgbClr val="FF00FF"/>
                </a:solidFill>
                <a:latin typeface="MinionPro-Regular"/>
              </a:rPr>
              <a:t>5</a:t>
            </a:r>
            <a:r>
              <a:rPr lang="en-IN" sz="2400" b="1" i="0" u="none" strike="noStrike" baseline="0" dirty="0">
                <a:solidFill>
                  <a:srgbClr val="FF00FF"/>
                </a:solidFill>
                <a:latin typeface="MinionPro-Regular"/>
              </a:rPr>
              <a:t>. Xenon </a:t>
            </a:r>
            <a:r>
              <a:rPr lang="en-IN" sz="2400" b="1" i="0" u="none" strike="noStrike" baseline="0" dirty="0" err="1">
                <a:solidFill>
                  <a:srgbClr val="FF00FF"/>
                </a:solidFill>
                <a:latin typeface="MinionPro-Regular"/>
              </a:rPr>
              <a:t>hexa</a:t>
            </a:r>
            <a:r>
              <a:rPr lang="en-IN" sz="2400" b="1" i="0" u="none" strike="noStrike" baseline="0" dirty="0">
                <a:solidFill>
                  <a:srgbClr val="FF00FF"/>
                </a:solidFill>
                <a:latin typeface="MinionPro-Regular"/>
              </a:rPr>
              <a:t> fluorides forms compound with boron and alkali metals. </a:t>
            </a:r>
            <a:r>
              <a:rPr lang="en-IN" sz="2400" b="1" i="0" u="none" strike="noStrike" baseline="0" dirty="0" err="1">
                <a:solidFill>
                  <a:srgbClr val="FF00FF"/>
                </a:solidFill>
                <a:latin typeface="MinionPro-Regular"/>
              </a:rPr>
              <a:t>Eg</a:t>
            </a:r>
            <a:r>
              <a:rPr lang="en-IN" sz="2400" b="1" i="0" u="none" strike="noStrike" baseline="0" dirty="0">
                <a:solidFill>
                  <a:srgbClr val="FF00FF"/>
                </a:solidFill>
                <a:latin typeface="MinionPro-Regular"/>
              </a:rPr>
              <a:t> : XeF</a:t>
            </a:r>
            <a:r>
              <a:rPr lang="en-IN" sz="1000" b="1" i="0" u="none" strike="noStrike" baseline="0" dirty="0">
                <a:solidFill>
                  <a:srgbClr val="FF00FF"/>
                </a:solidFill>
                <a:latin typeface="MinionPro-Regular"/>
              </a:rPr>
              <a:t>6</a:t>
            </a:r>
            <a:r>
              <a:rPr lang="en-IN" sz="2400" b="1" i="0" u="none" strike="noStrike" baseline="0" dirty="0">
                <a:solidFill>
                  <a:srgbClr val="FF00FF"/>
                </a:solidFill>
                <a:latin typeface="MinionPro-Regular"/>
              </a:rPr>
              <a:t>.BF</a:t>
            </a:r>
            <a:r>
              <a:rPr lang="en-IN" sz="1000" b="1" i="0" u="none" strike="noStrike" baseline="0" dirty="0">
                <a:solidFill>
                  <a:srgbClr val="FF00FF"/>
                </a:solidFill>
                <a:latin typeface="MinionPro-Regular"/>
              </a:rPr>
              <a:t>3</a:t>
            </a:r>
            <a:r>
              <a:rPr lang="en-IN" sz="2400" b="1" i="0" u="none" strike="noStrike" baseline="0" dirty="0">
                <a:solidFill>
                  <a:srgbClr val="FF00FF"/>
                </a:solidFill>
                <a:latin typeface="MinionPro-Regular"/>
              </a:rPr>
              <a:t>, XeF</a:t>
            </a:r>
            <a:r>
              <a:rPr lang="en-IN" sz="1000" b="1" i="0" u="none" strike="noStrike" baseline="0" dirty="0">
                <a:solidFill>
                  <a:srgbClr val="FF00FF"/>
                </a:solidFill>
                <a:latin typeface="MinionPro-Regular"/>
              </a:rPr>
              <a:t>6</a:t>
            </a:r>
            <a:r>
              <a:rPr lang="en-IN" sz="2400" b="1" i="0" u="none" strike="noStrike" baseline="0" dirty="0">
                <a:solidFill>
                  <a:srgbClr val="FF00FF"/>
                </a:solidFill>
                <a:latin typeface="MinionPro-Regular"/>
              </a:rPr>
              <a:t>MF, M-alkali metals.</a:t>
            </a:r>
          </a:p>
          <a:p>
            <a:pPr marL="342900" indent="-342900" algn="l">
              <a:buFont typeface="Wingdings" panose="05000000000000000000" pitchFamily="2" charset="2"/>
              <a:buChar char="Ø"/>
            </a:pPr>
            <a:r>
              <a:rPr lang="en-US" sz="2400" b="1" i="0" u="none" strike="noStrike" baseline="0" dirty="0">
                <a:solidFill>
                  <a:srgbClr val="6600FF"/>
                </a:solidFill>
                <a:latin typeface="MinionPro-Regular"/>
              </a:rPr>
              <a:t>There is some evidence for existence of xenon dichloride XeCl</a:t>
            </a:r>
            <a:r>
              <a:rPr lang="en-US" sz="1000" b="1" i="0" u="none" strike="noStrike" baseline="0" dirty="0">
                <a:solidFill>
                  <a:srgbClr val="6600FF"/>
                </a:solidFill>
                <a:latin typeface="MinionPro-Regular"/>
              </a:rPr>
              <a:t>2</a:t>
            </a:r>
            <a:r>
              <a:rPr lang="en-US" sz="2400" b="1" i="0" u="none" strike="noStrike" baseline="0" dirty="0">
                <a:solidFill>
                  <a:srgbClr val="6600FF"/>
                </a:solidFill>
                <a:latin typeface="MinionPro-Regular"/>
              </a:rPr>
              <a:t>.</a:t>
            </a:r>
          </a:p>
          <a:p>
            <a:pPr marL="342900" indent="-342900" algn="l">
              <a:buFont typeface="Wingdings" panose="05000000000000000000" pitchFamily="2" charset="2"/>
              <a:buChar char="Ø"/>
            </a:pPr>
            <a:r>
              <a:rPr lang="en-US" sz="2400" b="1" i="0" u="none" strike="noStrike" baseline="0" dirty="0">
                <a:solidFill>
                  <a:srgbClr val="A50021"/>
                </a:solidFill>
                <a:latin typeface="MinionPro-Regular"/>
              </a:rPr>
              <a:t>Krypton form krypton difluoride when an electric discharge is passed through Kr and fluorine at 183° C or when gases are irradiated with SbF</a:t>
            </a:r>
            <a:r>
              <a:rPr lang="en-US" sz="1000" b="1" i="0" u="none" strike="noStrike" baseline="0" dirty="0">
                <a:solidFill>
                  <a:srgbClr val="A50021"/>
                </a:solidFill>
                <a:latin typeface="MinionPro-Regular"/>
              </a:rPr>
              <a:t>5 </a:t>
            </a:r>
            <a:r>
              <a:rPr lang="en-US" sz="2400" b="1" i="0" u="none" strike="noStrike" baseline="0" dirty="0">
                <a:solidFill>
                  <a:srgbClr val="A50021"/>
                </a:solidFill>
                <a:latin typeface="MinionPro-Regular"/>
              </a:rPr>
              <a:t>it forms KrF</a:t>
            </a:r>
            <a:r>
              <a:rPr lang="en-US" sz="1000" b="1" i="0" u="none" strike="noStrike" baseline="0" dirty="0">
                <a:solidFill>
                  <a:srgbClr val="A50021"/>
                </a:solidFill>
                <a:latin typeface="MinionPro-Regular"/>
              </a:rPr>
              <a:t>2</a:t>
            </a:r>
            <a:r>
              <a:rPr lang="en-US" sz="2400" b="1" i="0" u="none" strike="noStrike" baseline="0" dirty="0">
                <a:solidFill>
                  <a:srgbClr val="A50021"/>
                </a:solidFill>
                <a:latin typeface="MinionPro-Regular"/>
              </a:rPr>
              <a:t>.2SbF</a:t>
            </a:r>
            <a:r>
              <a:rPr lang="en-US" sz="1000" b="1" i="0" u="none" strike="noStrike" baseline="0" dirty="0">
                <a:solidFill>
                  <a:srgbClr val="A50021"/>
                </a:solidFill>
                <a:latin typeface="MinionPro-Regular"/>
              </a:rPr>
              <a:t>3</a:t>
            </a:r>
            <a:r>
              <a:rPr lang="en-US" sz="2400" b="1" i="0" u="none" strike="noStrike" baseline="0" dirty="0">
                <a:solidFill>
                  <a:srgbClr val="A50021"/>
                </a:solidFill>
                <a:latin typeface="MinionPro-Regular"/>
              </a:rPr>
              <a:t>.</a:t>
            </a:r>
            <a:endParaRPr lang="en-IN" sz="2400" b="1" dirty="0">
              <a:solidFill>
                <a:srgbClr val="A50021"/>
              </a:solidFill>
            </a:endParaRPr>
          </a:p>
        </p:txBody>
      </p:sp>
    </p:spTree>
    <p:extLst>
      <p:ext uri="{BB962C8B-B14F-4D97-AF65-F5344CB8AC3E}">
        <p14:creationId xmlns:p14="http://schemas.microsoft.com/office/powerpoint/2010/main" val="771030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arn(inVertical)">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wipe(down)">
                                      <p:cBhvr>
                                        <p:cTn id="3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9083598-F4FE-431C-BC6E-5502940C2D2F}"/>
              </a:ext>
            </a:extLst>
          </p:cNvPr>
          <p:cNvSpPr txBox="1"/>
          <p:nvPr/>
        </p:nvSpPr>
        <p:spPr>
          <a:xfrm>
            <a:off x="66582" y="249445"/>
            <a:ext cx="8926497" cy="830997"/>
          </a:xfrm>
          <a:prstGeom prst="rect">
            <a:avLst/>
          </a:prstGeom>
          <a:noFill/>
        </p:spPr>
        <p:txBody>
          <a:bodyPr wrap="square">
            <a:spAutoFit/>
          </a:bodyPr>
          <a:lstStyle/>
          <a:p>
            <a:pPr marL="342900" indent="-342900">
              <a:buFont typeface="Wingdings" panose="05000000000000000000" pitchFamily="2" charset="2"/>
              <a:buChar char="q"/>
            </a:pPr>
            <a:r>
              <a:rPr lang="en-US" sz="2400" b="1" i="0" u="none" strike="noStrike" baseline="0" dirty="0">
                <a:solidFill>
                  <a:srgbClr val="0070C0"/>
                </a:solidFill>
                <a:latin typeface="MinionPro-Regular"/>
              </a:rPr>
              <a:t>It can also be prepared by heating a metal nitrides such as magnesium nitride with water.</a:t>
            </a:r>
            <a:endParaRPr lang="en-IN" sz="2400" b="1" dirty="0">
              <a:solidFill>
                <a:srgbClr val="0070C0"/>
              </a:solidFill>
            </a:endParaRPr>
          </a:p>
        </p:txBody>
      </p:sp>
      <p:pic>
        <p:nvPicPr>
          <p:cNvPr id="5" name="Picture 4">
            <a:extLst>
              <a:ext uri="{FF2B5EF4-FFF2-40B4-BE49-F238E27FC236}">
                <a16:creationId xmlns:a16="http://schemas.microsoft.com/office/drawing/2014/main" xmlns="" id="{C7238841-F5A9-441D-96B0-A2BA63BF9DAE}"/>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340529" y="1680275"/>
            <a:ext cx="4580878" cy="568741"/>
          </a:xfrm>
          <a:prstGeom prst="rect">
            <a:avLst/>
          </a:prstGeom>
          <a:ln w="28575">
            <a:solidFill>
              <a:srgbClr val="FF0000"/>
            </a:solidFill>
          </a:ln>
        </p:spPr>
      </p:pic>
      <p:pic>
        <p:nvPicPr>
          <p:cNvPr id="6" name="Picture 5">
            <a:extLst>
              <a:ext uri="{FF2B5EF4-FFF2-40B4-BE49-F238E27FC236}">
                <a16:creationId xmlns:a16="http://schemas.microsoft.com/office/drawing/2014/main" xmlns="" id="{96829B94-9B4F-40FD-947B-1345DBEB93C7}"/>
              </a:ext>
            </a:extLst>
          </p:cNvPr>
          <p:cNvPicPr>
            <a:picLocks noChangeAspect="1"/>
          </p:cNvPicPr>
          <p:nvPr/>
        </p:nvPicPr>
        <p:blipFill rotWithShape="1">
          <a:blip r:embed="rId3"/>
          <a:srcRect l="19845" t="19604" r="21573" b="24707"/>
          <a:stretch/>
        </p:blipFill>
        <p:spPr>
          <a:xfrm>
            <a:off x="6221026" y="664943"/>
            <a:ext cx="2667741" cy="2183906"/>
          </a:xfrm>
          <a:prstGeom prst="rect">
            <a:avLst/>
          </a:prstGeom>
        </p:spPr>
      </p:pic>
      <p:sp>
        <p:nvSpPr>
          <p:cNvPr id="7" name="TextBox 6">
            <a:extLst>
              <a:ext uri="{FF2B5EF4-FFF2-40B4-BE49-F238E27FC236}">
                <a16:creationId xmlns:a16="http://schemas.microsoft.com/office/drawing/2014/main" xmlns="" id="{14F9C64C-D90D-401D-AA9C-747F9284EEEE}"/>
              </a:ext>
            </a:extLst>
          </p:cNvPr>
          <p:cNvSpPr txBox="1"/>
          <p:nvPr/>
        </p:nvSpPr>
        <p:spPr>
          <a:xfrm>
            <a:off x="7057748" y="2148396"/>
            <a:ext cx="994299" cy="369332"/>
          </a:xfrm>
          <a:prstGeom prst="rect">
            <a:avLst/>
          </a:prstGeom>
          <a:noFill/>
        </p:spPr>
        <p:txBody>
          <a:bodyPr wrap="square" rtlCol="0">
            <a:spAutoFit/>
          </a:bodyPr>
          <a:lstStyle/>
          <a:p>
            <a:r>
              <a:rPr lang="en-IN" b="1" dirty="0">
                <a:solidFill>
                  <a:srgbClr val="C00000"/>
                </a:solidFill>
              </a:rPr>
              <a:t>Mg</a:t>
            </a:r>
            <a:r>
              <a:rPr lang="en-IN" b="1" baseline="-25000" dirty="0">
                <a:solidFill>
                  <a:srgbClr val="C00000"/>
                </a:solidFill>
              </a:rPr>
              <a:t>3</a:t>
            </a:r>
            <a:r>
              <a:rPr lang="en-IN" b="1" dirty="0">
                <a:solidFill>
                  <a:srgbClr val="C00000"/>
                </a:solidFill>
              </a:rPr>
              <a:t>N</a:t>
            </a:r>
            <a:r>
              <a:rPr lang="en-IN" b="1" baseline="-25000" dirty="0">
                <a:solidFill>
                  <a:srgbClr val="C00000"/>
                </a:solidFill>
              </a:rPr>
              <a:t>2</a:t>
            </a:r>
            <a:endParaRPr lang="en-IN" b="1" dirty="0">
              <a:solidFill>
                <a:srgbClr val="C00000"/>
              </a:solidFill>
            </a:endParaRPr>
          </a:p>
        </p:txBody>
      </p:sp>
      <p:sp>
        <p:nvSpPr>
          <p:cNvPr id="11" name="TextBox 10">
            <a:extLst>
              <a:ext uri="{FF2B5EF4-FFF2-40B4-BE49-F238E27FC236}">
                <a16:creationId xmlns:a16="http://schemas.microsoft.com/office/drawing/2014/main" xmlns="" id="{2D43B1F3-4833-44F2-A2CF-C931C28687BB}"/>
              </a:ext>
            </a:extLst>
          </p:cNvPr>
          <p:cNvSpPr txBox="1"/>
          <p:nvPr/>
        </p:nvSpPr>
        <p:spPr>
          <a:xfrm>
            <a:off x="66582" y="3063093"/>
            <a:ext cx="9077418" cy="1938992"/>
          </a:xfrm>
          <a:prstGeom prst="rect">
            <a:avLst/>
          </a:prstGeom>
          <a:noFill/>
        </p:spPr>
        <p:txBody>
          <a:bodyPr wrap="square">
            <a:spAutoFit/>
          </a:bodyPr>
          <a:lstStyle/>
          <a:p>
            <a:pPr marL="342900" indent="-342900" algn="l">
              <a:buFont typeface="Wingdings" panose="05000000000000000000" pitchFamily="2" charset="2"/>
              <a:buChar char="q"/>
            </a:pPr>
            <a:r>
              <a:rPr lang="en-US" sz="2400" b="1" i="0" u="none" strike="noStrike" baseline="0" dirty="0">
                <a:solidFill>
                  <a:srgbClr val="0070C0"/>
                </a:solidFill>
                <a:latin typeface="MinionPro-Regular"/>
              </a:rPr>
              <a:t>It is industrially manufactured by passing nitrogen and hydrogen over iron catalyst (a small amount of K</a:t>
            </a:r>
            <a:r>
              <a:rPr lang="en-US" sz="1000" b="1" i="0" u="none" strike="noStrike" baseline="0" dirty="0">
                <a:solidFill>
                  <a:srgbClr val="0070C0"/>
                </a:solidFill>
                <a:latin typeface="MinionPro-Regular"/>
              </a:rPr>
              <a:t>2</a:t>
            </a:r>
            <a:r>
              <a:rPr lang="en-US" sz="2400" b="1" i="0" u="none" strike="noStrike" baseline="0" dirty="0">
                <a:solidFill>
                  <a:srgbClr val="0070C0"/>
                </a:solidFill>
                <a:latin typeface="MinionPro-Regular"/>
              </a:rPr>
              <a:t>O and Al</a:t>
            </a:r>
            <a:r>
              <a:rPr lang="en-US" sz="1000" b="1" i="0" u="none" strike="noStrike" baseline="0" dirty="0">
                <a:solidFill>
                  <a:srgbClr val="0070C0"/>
                </a:solidFill>
                <a:latin typeface="MinionPro-Regular"/>
              </a:rPr>
              <a:t>2</a:t>
            </a:r>
            <a:r>
              <a:rPr lang="en-US" sz="2400" b="1" i="0" u="none" strike="noStrike" baseline="0" dirty="0">
                <a:solidFill>
                  <a:srgbClr val="0070C0"/>
                </a:solidFill>
                <a:latin typeface="MinionPro-Regular"/>
              </a:rPr>
              <a:t>O</a:t>
            </a:r>
            <a:r>
              <a:rPr lang="en-US" sz="1000" b="1" i="0" u="none" strike="noStrike" baseline="0" dirty="0">
                <a:solidFill>
                  <a:srgbClr val="0070C0"/>
                </a:solidFill>
                <a:latin typeface="MinionPro-Regular"/>
              </a:rPr>
              <a:t>3 </a:t>
            </a:r>
            <a:r>
              <a:rPr lang="en-US" sz="2400" b="1" i="0" u="none" strike="noStrike" baseline="0" dirty="0">
                <a:solidFill>
                  <a:srgbClr val="0070C0"/>
                </a:solidFill>
                <a:latin typeface="MinionPro-Regular"/>
              </a:rPr>
              <a:t>is also used to increase the rate of attainment of equilibrium) at 750 K at 200 atm pressure. In the actual process the hydrogen required is obtained from water gas and nitrogen from fractional distillation of liquid air.</a:t>
            </a:r>
            <a:endParaRPr lang="en-IN" sz="2400" b="1" dirty="0">
              <a:solidFill>
                <a:srgbClr val="0070C0"/>
              </a:solidFill>
            </a:endParaRPr>
          </a:p>
        </p:txBody>
      </p:sp>
      <p:pic>
        <p:nvPicPr>
          <p:cNvPr id="12" name="Picture 11">
            <a:extLst>
              <a:ext uri="{FF2B5EF4-FFF2-40B4-BE49-F238E27FC236}">
                <a16:creationId xmlns:a16="http://schemas.microsoft.com/office/drawing/2014/main" xmlns="" id="{34C3AAB1-4DAC-49DC-AD93-5B127C4148BF}"/>
              </a:ext>
            </a:extLst>
          </p:cNvPr>
          <p:cNvPicPr>
            <a:picLocks noChangeAspect="1"/>
          </p:cNvPicPr>
          <p:nvPr/>
        </p:nvPicPr>
        <p:blipFill>
          <a:blip r:embed="rId4"/>
          <a:stretch>
            <a:fillRect/>
          </a:stretch>
        </p:blipFill>
        <p:spPr>
          <a:xfrm>
            <a:off x="1340529" y="5038884"/>
            <a:ext cx="4580878" cy="1654483"/>
          </a:xfrm>
          <a:prstGeom prst="rect">
            <a:avLst/>
          </a:prstGeom>
          <a:ln>
            <a:solidFill>
              <a:srgbClr val="FF0000"/>
            </a:solidFill>
          </a:ln>
        </p:spPr>
      </p:pic>
    </p:spTree>
    <p:extLst>
      <p:ext uri="{BB962C8B-B14F-4D97-AF65-F5344CB8AC3E}">
        <p14:creationId xmlns:p14="http://schemas.microsoft.com/office/powerpoint/2010/main" val="3605842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 calcmode="lin" valueType="num">
                                      <p:cBhvr>
                                        <p:cTn id="34"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35"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36"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37" dur="1000"/>
                                        <p:tgtEl>
                                          <p:spTgt spid="1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D58049E-41FE-47DF-8EE4-AB631CD73AC9}"/>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52287" y="489929"/>
            <a:ext cx="6908636" cy="2939071"/>
          </a:xfrm>
          <a:prstGeom prst="rect">
            <a:avLst/>
          </a:prstGeom>
          <a:ln w="28575">
            <a:solidFill>
              <a:schemeClr val="tx1"/>
            </a:solidFill>
          </a:ln>
        </p:spPr>
      </p:pic>
      <p:sp>
        <p:nvSpPr>
          <p:cNvPr id="5" name="TextBox 4">
            <a:extLst>
              <a:ext uri="{FF2B5EF4-FFF2-40B4-BE49-F238E27FC236}">
                <a16:creationId xmlns:a16="http://schemas.microsoft.com/office/drawing/2014/main" xmlns="" id="{C90252C7-05A4-46F3-A5E5-ED3A29B3B71D}"/>
              </a:ext>
            </a:extLst>
          </p:cNvPr>
          <p:cNvSpPr txBox="1"/>
          <p:nvPr/>
        </p:nvSpPr>
        <p:spPr>
          <a:xfrm>
            <a:off x="-75460" y="0"/>
            <a:ext cx="6538404" cy="523220"/>
          </a:xfrm>
          <a:prstGeom prst="rect">
            <a:avLst/>
          </a:prstGeom>
          <a:noFill/>
        </p:spPr>
        <p:txBody>
          <a:bodyPr wrap="square">
            <a:spAutoFit/>
          </a:bodyPr>
          <a:lstStyle/>
          <a:p>
            <a:r>
              <a:rPr lang="en-US" sz="2800" b="1" i="0" u="none" strike="noStrike" baseline="0" dirty="0">
                <a:solidFill>
                  <a:srgbClr val="FF00FF"/>
                </a:solidFill>
                <a:latin typeface="MinionPro-Bold"/>
              </a:rPr>
              <a:t>Structures of compounds of Xenon</a:t>
            </a:r>
            <a:endParaRPr lang="en-IN" sz="2800" dirty="0"/>
          </a:p>
        </p:txBody>
      </p:sp>
      <p:pic>
        <p:nvPicPr>
          <p:cNvPr id="1026" name="Picture 2" descr="The structures of various compounds of xenon">
            <a:extLst>
              <a:ext uri="{FF2B5EF4-FFF2-40B4-BE49-F238E27FC236}">
                <a16:creationId xmlns:a16="http://schemas.microsoft.com/office/drawing/2014/main" xmlns="" id="{36A75291-4818-42D9-86D0-B4E35CB2074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52287" y="3533314"/>
            <a:ext cx="6908637" cy="320483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450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p:cTn id="25" dur="500" fill="hold"/>
                                        <p:tgtEl>
                                          <p:spTgt spid="1026"/>
                                        </p:tgtEl>
                                        <p:attrNameLst>
                                          <p:attrName>ppt_w</p:attrName>
                                        </p:attrNameLst>
                                      </p:cBhvr>
                                      <p:tavLst>
                                        <p:tav tm="0">
                                          <p:val>
                                            <p:fltVal val="0"/>
                                          </p:val>
                                        </p:tav>
                                        <p:tav tm="100000">
                                          <p:val>
                                            <p:strVal val="#ppt_w"/>
                                          </p:val>
                                        </p:tav>
                                      </p:tavLst>
                                    </p:anim>
                                    <p:anim calcmode="lin" valueType="num">
                                      <p:cBhvr>
                                        <p:cTn id="26" dur="500" fill="hold"/>
                                        <p:tgtEl>
                                          <p:spTgt spid="1026"/>
                                        </p:tgtEl>
                                        <p:attrNameLst>
                                          <p:attrName>ppt_h</p:attrName>
                                        </p:attrNameLst>
                                      </p:cBhvr>
                                      <p:tavLst>
                                        <p:tav tm="0">
                                          <p:val>
                                            <p:fltVal val="0"/>
                                          </p:val>
                                        </p:tav>
                                        <p:tav tm="100000">
                                          <p:val>
                                            <p:strVal val="#ppt_h"/>
                                          </p:val>
                                        </p:tav>
                                      </p:tavLst>
                                    </p:anim>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D976F09-56FF-462F-8A07-4E560A050677}"/>
              </a:ext>
            </a:extLst>
          </p:cNvPr>
          <p:cNvSpPr txBox="1"/>
          <p:nvPr/>
        </p:nvSpPr>
        <p:spPr>
          <a:xfrm>
            <a:off x="0" y="0"/>
            <a:ext cx="9144000" cy="1200329"/>
          </a:xfrm>
          <a:prstGeom prst="rect">
            <a:avLst/>
          </a:prstGeom>
          <a:noFill/>
        </p:spPr>
        <p:txBody>
          <a:bodyPr wrap="square">
            <a:spAutoFit/>
          </a:bodyPr>
          <a:lstStyle/>
          <a:p>
            <a:pPr algn="l"/>
            <a:r>
              <a:rPr lang="en-IN" sz="2400" b="1" i="0" u="none" strike="noStrike" baseline="0" dirty="0">
                <a:solidFill>
                  <a:srgbClr val="FF00FF"/>
                </a:solidFill>
                <a:latin typeface="MinionPro-Bold"/>
              </a:rPr>
              <a:t>Uses of noble gases:</a:t>
            </a:r>
          </a:p>
          <a:p>
            <a:pPr marL="342900" indent="-342900" algn="l">
              <a:buFont typeface="Wingdings" panose="05000000000000000000" pitchFamily="2" charset="2"/>
              <a:buChar char="Ø"/>
            </a:pPr>
            <a:r>
              <a:rPr lang="en-US" sz="2400" b="1" i="0" u="none" strike="noStrike" baseline="0" dirty="0">
                <a:solidFill>
                  <a:srgbClr val="000000"/>
                </a:solidFill>
                <a:latin typeface="MinionPro-Regular"/>
              </a:rPr>
              <a:t>The inertness of noble gases is an important feature of their practical uses.</a:t>
            </a:r>
            <a:endParaRPr lang="en-IN" sz="2400" b="1" dirty="0"/>
          </a:p>
        </p:txBody>
      </p:sp>
      <p:sp>
        <p:nvSpPr>
          <p:cNvPr id="5" name="TextBox 4">
            <a:extLst>
              <a:ext uri="{FF2B5EF4-FFF2-40B4-BE49-F238E27FC236}">
                <a16:creationId xmlns:a16="http://schemas.microsoft.com/office/drawing/2014/main" xmlns="" id="{B24F34D6-9410-4AA9-8E94-244760ADB233}"/>
              </a:ext>
            </a:extLst>
          </p:cNvPr>
          <p:cNvSpPr txBox="1"/>
          <p:nvPr/>
        </p:nvSpPr>
        <p:spPr>
          <a:xfrm>
            <a:off x="1" y="1200329"/>
            <a:ext cx="9143999" cy="3170099"/>
          </a:xfrm>
          <a:prstGeom prst="rect">
            <a:avLst/>
          </a:prstGeom>
          <a:noFill/>
        </p:spPr>
        <p:txBody>
          <a:bodyPr wrap="square">
            <a:spAutoFit/>
          </a:bodyPr>
          <a:lstStyle/>
          <a:p>
            <a:pPr algn="l"/>
            <a:r>
              <a:rPr lang="en-IN" sz="3200" b="1" i="0" u="none" strike="noStrike" baseline="0" dirty="0">
                <a:solidFill>
                  <a:srgbClr val="001AE6"/>
                </a:solidFill>
                <a:latin typeface="MinionPro-Bold"/>
              </a:rPr>
              <a:t>Helium:</a:t>
            </a:r>
          </a:p>
          <a:p>
            <a:pPr algn="l"/>
            <a:r>
              <a:rPr lang="en-US" sz="2400" b="1" i="0" u="none" strike="noStrike" baseline="0" dirty="0">
                <a:solidFill>
                  <a:srgbClr val="A50021"/>
                </a:solidFill>
                <a:latin typeface="MinionPro-Regular"/>
              </a:rPr>
              <a:t>1. Helium and oxygen mixture is used by divers in place of air oxygen mixture. This prevents the painful dangerous condition called bends.</a:t>
            </a:r>
          </a:p>
          <a:p>
            <a:pPr algn="l"/>
            <a:r>
              <a:rPr lang="en-US" sz="2400" b="1" i="0" u="none" strike="noStrike" baseline="0" dirty="0">
                <a:solidFill>
                  <a:srgbClr val="6600FF"/>
                </a:solidFill>
                <a:latin typeface="MinionPro-Regular"/>
              </a:rPr>
              <a:t>2. Helium is used to provide inert atmosphere in electric arc welding of metals</a:t>
            </a:r>
          </a:p>
          <a:p>
            <a:pPr algn="l"/>
            <a:r>
              <a:rPr lang="en-US" sz="2400" b="1" i="0" u="none" strike="noStrike" baseline="0" dirty="0">
                <a:solidFill>
                  <a:srgbClr val="FF0000"/>
                </a:solidFill>
                <a:latin typeface="MinionPro-Regular"/>
              </a:rPr>
              <a:t>3. Helium has lowest boiling point hence used in cryogenics </a:t>
            </a:r>
          </a:p>
          <a:p>
            <a:pPr algn="l"/>
            <a:r>
              <a:rPr lang="en-US" sz="2400" b="1" i="0" u="none" strike="noStrike" baseline="0" dirty="0">
                <a:solidFill>
                  <a:srgbClr val="FF0000"/>
                </a:solidFill>
                <a:latin typeface="MinionPro-Regular"/>
              </a:rPr>
              <a:t>(low temperature science).</a:t>
            </a:r>
          </a:p>
          <a:p>
            <a:pPr algn="l"/>
            <a:r>
              <a:rPr lang="en-US" sz="2400" b="1" i="0" u="none" strike="noStrike" baseline="0" dirty="0">
                <a:solidFill>
                  <a:schemeClr val="accent6">
                    <a:lumMod val="50000"/>
                  </a:schemeClr>
                </a:solidFill>
                <a:latin typeface="MinionPro-Regular"/>
              </a:rPr>
              <a:t>4. It is much less denser than air and hence used for filling air balloons</a:t>
            </a:r>
            <a:endParaRPr lang="en-IN" sz="2400" b="1" dirty="0">
              <a:solidFill>
                <a:schemeClr val="accent6">
                  <a:lumMod val="50000"/>
                </a:schemeClr>
              </a:solidFill>
            </a:endParaRPr>
          </a:p>
        </p:txBody>
      </p:sp>
      <p:pic>
        <p:nvPicPr>
          <p:cNvPr id="6" name="Picture 5">
            <a:extLst>
              <a:ext uri="{FF2B5EF4-FFF2-40B4-BE49-F238E27FC236}">
                <a16:creationId xmlns:a16="http://schemas.microsoft.com/office/drawing/2014/main" xmlns="" id="{7215567A-8F9A-4D1D-B7D3-E63BC62D8EB0}"/>
              </a:ext>
            </a:extLst>
          </p:cNvPr>
          <p:cNvPicPr>
            <a:picLocks noChangeAspect="1"/>
          </p:cNvPicPr>
          <p:nvPr/>
        </p:nvPicPr>
        <p:blipFill>
          <a:blip r:embed="rId2"/>
          <a:stretch>
            <a:fillRect/>
          </a:stretch>
        </p:blipFill>
        <p:spPr>
          <a:xfrm>
            <a:off x="141533" y="4374885"/>
            <a:ext cx="3285247" cy="2363265"/>
          </a:xfrm>
          <a:prstGeom prst="rect">
            <a:avLst/>
          </a:prstGeom>
          <a:ln>
            <a:solidFill>
              <a:srgbClr val="D60093"/>
            </a:solidFill>
          </a:ln>
        </p:spPr>
      </p:pic>
      <p:pic>
        <p:nvPicPr>
          <p:cNvPr id="7" name="Picture 6">
            <a:extLst>
              <a:ext uri="{FF2B5EF4-FFF2-40B4-BE49-F238E27FC236}">
                <a16:creationId xmlns:a16="http://schemas.microsoft.com/office/drawing/2014/main" xmlns="" id="{26E3F9C1-0C68-4840-871E-D0077AA3CF19}"/>
              </a:ext>
            </a:extLst>
          </p:cNvPr>
          <p:cNvPicPr>
            <a:picLocks noChangeAspect="1"/>
          </p:cNvPicPr>
          <p:nvPr/>
        </p:nvPicPr>
        <p:blipFill>
          <a:blip r:embed="rId3"/>
          <a:stretch>
            <a:fillRect/>
          </a:stretch>
        </p:blipFill>
        <p:spPr>
          <a:xfrm>
            <a:off x="3426780" y="4389124"/>
            <a:ext cx="2867488" cy="2363265"/>
          </a:xfrm>
          <a:prstGeom prst="rect">
            <a:avLst/>
          </a:prstGeom>
          <a:ln>
            <a:solidFill>
              <a:srgbClr val="D60093"/>
            </a:solidFill>
          </a:ln>
        </p:spPr>
      </p:pic>
      <p:pic>
        <p:nvPicPr>
          <p:cNvPr id="8" name="Picture 7">
            <a:extLst>
              <a:ext uri="{FF2B5EF4-FFF2-40B4-BE49-F238E27FC236}">
                <a16:creationId xmlns:a16="http://schemas.microsoft.com/office/drawing/2014/main" xmlns="" id="{F37BEB7C-EAFA-4A82-BF97-9AC211D07CD4}"/>
              </a:ext>
            </a:extLst>
          </p:cNvPr>
          <p:cNvPicPr>
            <a:picLocks noChangeAspect="1"/>
          </p:cNvPicPr>
          <p:nvPr/>
        </p:nvPicPr>
        <p:blipFill>
          <a:blip r:embed="rId4"/>
          <a:stretch>
            <a:fillRect/>
          </a:stretch>
        </p:blipFill>
        <p:spPr>
          <a:xfrm>
            <a:off x="6396362" y="4370428"/>
            <a:ext cx="2606105" cy="2363265"/>
          </a:xfrm>
          <a:prstGeom prst="rect">
            <a:avLst/>
          </a:prstGeom>
          <a:ln>
            <a:solidFill>
              <a:srgbClr val="D60093"/>
            </a:solidFill>
          </a:ln>
        </p:spPr>
      </p:pic>
      <p:pic>
        <p:nvPicPr>
          <p:cNvPr id="9" name="Picture 8">
            <a:extLst>
              <a:ext uri="{FF2B5EF4-FFF2-40B4-BE49-F238E27FC236}">
                <a16:creationId xmlns:a16="http://schemas.microsoft.com/office/drawing/2014/main" xmlns="" id="{9CFB7EC4-1D95-4B93-B5D7-36C90245C43C}"/>
              </a:ext>
            </a:extLst>
          </p:cNvPr>
          <p:cNvPicPr>
            <a:picLocks noChangeAspect="1"/>
          </p:cNvPicPr>
          <p:nvPr/>
        </p:nvPicPr>
        <p:blipFill>
          <a:blip r:embed="rId5"/>
          <a:stretch>
            <a:fillRect/>
          </a:stretch>
        </p:blipFill>
        <p:spPr>
          <a:xfrm>
            <a:off x="7750207" y="2805344"/>
            <a:ext cx="1065320" cy="1100831"/>
          </a:xfrm>
          <a:prstGeom prst="rect">
            <a:avLst/>
          </a:prstGeom>
        </p:spPr>
      </p:pic>
    </p:spTree>
    <p:extLst>
      <p:ext uri="{BB962C8B-B14F-4D97-AF65-F5344CB8AC3E}">
        <p14:creationId xmlns:p14="http://schemas.microsoft.com/office/powerpoint/2010/main" val="543683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4"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barn(inVertical)">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arn(inVertical)">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5">
                                            <p:txEl>
                                              <p:pRg st="3" end="3"/>
                                            </p:txEl>
                                          </p:spTgt>
                                        </p:tgtEl>
                                        <p:attrNameLst>
                                          <p:attrName>style.visibility</p:attrName>
                                        </p:attrNameLst>
                                      </p:cBhvr>
                                      <p:to>
                                        <p:strVal val="visible"/>
                                      </p:to>
                                    </p:set>
                                    <p:animEffect transition="in" filter="barn(inVertical)">
                                      <p:cBhvr>
                                        <p:cTn id="44" dur="500"/>
                                        <p:tgtEl>
                                          <p:spTgt spid="5">
                                            <p:txEl>
                                              <p:pRg st="3" end="3"/>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animEffect transition="in" filter="barn(inVertical)">
                                      <p:cBhvr>
                                        <p:cTn id="47" dur="500"/>
                                        <p:tgtEl>
                                          <p:spTgt spid="5">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heel(1)">
                                      <p:cBhvr>
                                        <p:cTn id="52" dur="20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
                                            <p:txEl>
                                              <p:pRg st="5" end="5"/>
                                            </p:txEl>
                                          </p:spTgt>
                                        </p:tgtEl>
                                        <p:attrNameLst>
                                          <p:attrName>style.visibility</p:attrName>
                                        </p:attrNameLst>
                                      </p:cBhvr>
                                      <p:to>
                                        <p:strVal val="visible"/>
                                      </p:to>
                                    </p:set>
                                    <p:animEffect transition="in" filter="barn(inVertical)">
                                      <p:cBhvr>
                                        <p:cTn id="57" dur="500"/>
                                        <p:tgtEl>
                                          <p:spTgt spid="5">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down)">
                                      <p:cBhvr>
                                        <p:cTn id="62" dur="580">
                                          <p:stCondLst>
                                            <p:cond delay="0"/>
                                          </p:stCondLst>
                                        </p:cTn>
                                        <p:tgtEl>
                                          <p:spTgt spid="9"/>
                                        </p:tgtEl>
                                      </p:cBhvr>
                                    </p:animEffect>
                                    <p:anim calcmode="lin" valueType="num">
                                      <p:cBhvr>
                                        <p:cTn id="6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8" dur="26">
                                          <p:stCondLst>
                                            <p:cond delay="650"/>
                                          </p:stCondLst>
                                        </p:cTn>
                                        <p:tgtEl>
                                          <p:spTgt spid="9"/>
                                        </p:tgtEl>
                                      </p:cBhvr>
                                      <p:to x="100000" y="60000"/>
                                    </p:animScale>
                                    <p:animScale>
                                      <p:cBhvr>
                                        <p:cTn id="69" dur="166" decel="50000">
                                          <p:stCondLst>
                                            <p:cond delay="676"/>
                                          </p:stCondLst>
                                        </p:cTn>
                                        <p:tgtEl>
                                          <p:spTgt spid="9"/>
                                        </p:tgtEl>
                                      </p:cBhvr>
                                      <p:to x="100000" y="100000"/>
                                    </p:animScale>
                                    <p:animScale>
                                      <p:cBhvr>
                                        <p:cTn id="70" dur="26">
                                          <p:stCondLst>
                                            <p:cond delay="1312"/>
                                          </p:stCondLst>
                                        </p:cTn>
                                        <p:tgtEl>
                                          <p:spTgt spid="9"/>
                                        </p:tgtEl>
                                      </p:cBhvr>
                                      <p:to x="100000" y="80000"/>
                                    </p:animScale>
                                    <p:animScale>
                                      <p:cBhvr>
                                        <p:cTn id="71" dur="166" decel="50000">
                                          <p:stCondLst>
                                            <p:cond delay="1338"/>
                                          </p:stCondLst>
                                        </p:cTn>
                                        <p:tgtEl>
                                          <p:spTgt spid="9"/>
                                        </p:tgtEl>
                                      </p:cBhvr>
                                      <p:to x="100000" y="100000"/>
                                    </p:animScale>
                                    <p:animScale>
                                      <p:cBhvr>
                                        <p:cTn id="72" dur="26">
                                          <p:stCondLst>
                                            <p:cond delay="1642"/>
                                          </p:stCondLst>
                                        </p:cTn>
                                        <p:tgtEl>
                                          <p:spTgt spid="9"/>
                                        </p:tgtEl>
                                      </p:cBhvr>
                                      <p:to x="100000" y="90000"/>
                                    </p:animScale>
                                    <p:animScale>
                                      <p:cBhvr>
                                        <p:cTn id="73" dur="166" decel="50000">
                                          <p:stCondLst>
                                            <p:cond delay="1668"/>
                                          </p:stCondLst>
                                        </p:cTn>
                                        <p:tgtEl>
                                          <p:spTgt spid="9"/>
                                        </p:tgtEl>
                                      </p:cBhvr>
                                      <p:to x="100000" y="100000"/>
                                    </p:animScale>
                                    <p:animScale>
                                      <p:cBhvr>
                                        <p:cTn id="74" dur="26">
                                          <p:stCondLst>
                                            <p:cond delay="1808"/>
                                          </p:stCondLst>
                                        </p:cTn>
                                        <p:tgtEl>
                                          <p:spTgt spid="9"/>
                                        </p:tgtEl>
                                      </p:cBhvr>
                                      <p:to x="100000" y="95000"/>
                                    </p:animScale>
                                    <p:animScale>
                                      <p:cBhvr>
                                        <p:cTn id="7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10AB967-31AC-416E-BA02-51AF1F30DE55}"/>
              </a:ext>
            </a:extLst>
          </p:cNvPr>
          <p:cNvSpPr txBox="1"/>
          <p:nvPr/>
        </p:nvSpPr>
        <p:spPr>
          <a:xfrm>
            <a:off x="0" y="0"/>
            <a:ext cx="9144000" cy="1692771"/>
          </a:xfrm>
          <a:prstGeom prst="rect">
            <a:avLst/>
          </a:prstGeom>
          <a:noFill/>
        </p:spPr>
        <p:txBody>
          <a:bodyPr wrap="square">
            <a:spAutoFit/>
          </a:bodyPr>
          <a:lstStyle/>
          <a:p>
            <a:pPr algn="l"/>
            <a:r>
              <a:rPr lang="en-IN" sz="3200" b="1" i="0" u="none" strike="noStrike" baseline="0" dirty="0">
                <a:solidFill>
                  <a:srgbClr val="001AE6"/>
                </a:solidFill>
                <a:latin typeface="MinionPro-Bold"/>
              </a:rPr>
              <a:t>Neon:</a:t>
            </a:r>
          </a:p>
          <a:p>
            <a:pPr marL="342900" indent="-342900" algn="l">
              <a:buFont typeface="Wingdings" panose="05000000000000000000" pitchFamily="2" charset="2"/>
              <a:buChar char="Ø"/>
            </a:pPr>
            <a:r>
              <a:rPr lang="en-US" sz="2400" b="1" i="0" u="none" strike="noStrike" baseline="0" dirty="0">
                <a:solidFill>
                  <a:srgbClr val="000000"/>
                </a:solidFill>
                <a:latin typeface="MinionPro-Regular"/>
              </a:rPr>
              <a:t>Neon is used in advertisement as neon sign and the brilliant red glow is caused by passing electric current through neon gas under low pressure.</a:t>
            </a:r>
            <a:endParaRPr lang="en-IN" sz="2400" b="1" dirty="0"/>
          </a:p>
        </p:txBody>
      </p:sp>
      <p:pic>
        <p:nvPicPr>
          <p:cNvPr id="4" name="Picture 3">
            <a:extLst>
              <a:ext uri="{FF2B5EF4-FFF2-40B4-BE49-F238E27FC236}">
                <a16:creationId xmlns:a16="http://schemas.microsoft.com/office/drawing/2014/main" xmlns="" id="{21B9DE10-49FB-4872-9EAE-F84EA1CB750C}"/>
              </a:ext>
            </a:extLst>
          </p:cNvPr>
          <p:cNvPicPr>
            <a:picLocks noChangeAspect="1"/>
          </p:cNvPicPr>
          <p:nvPr/>
        </p:nvPicPr>
        <p:blipFill>
          <a:blip r:embed="rId2"/>
          <a:stretch>
            <a:fillRect/>
          </a:stretch>
        </p:blipFill>
        <p:spPr>
          <a:xfrm>
            <a:off x="456968" y="1820615"/>
            <a:ext cx="3653393" cy="2644853"/>
          </a:xfrm>
          <a:prstGeom prst="rect">
            <a:avLst/>
          </a:prstGeom>
          <a:ln>
            <a:solidFill>
              <a:srgbClr val="D60093"/>
            </a:solidFill>
          </a:ln>
        </p:spPr>
      </p:pic>
      <p:pic>
        <p:nvPicPr>
          <p:cNvPr id="5" name="Picture 4">
            <a:extLst>
              <a:ext uri="{FF2B5EF4-FFF2-40B4-BE49-F238E27FC236}">
                <a16:creationId xmlns:a16="http://schemas.microsoft.com/office/drawing/2014/main" xmlns="" id="{09813F86-26C4-4C9F-884C-D4B2A7C3805D}"/>
              </a:ext>
            </a:extLst>
          </p:cNvPr>
          <p:cNvPicPr>
            <a:picLocks noChangeAspect="1"/>
          </p:cNvPicPr>
          <p:nvPr/>
        </p:nvPicPr>
        <p:blipFill>
          <a:blip r:embed="rId3"/>
          <a:stretch>
            <a:fillRect/>
          </a:stretch>
        </p:blipFill>
        <p:spPr>
          <a:xfrm>
            <a:off x="4883043" y="1820615"/>
            <a:ext cx="3803989" cy="2644853"/>
          </a:xfrm>
          <a:prstGeom prst="rect">
            <a:avLst/>
          </a:prstGeom>
          <a:ln>
            <a:solidFill>
              <a:srgbClr val="D60093"/>
            </a:solidFill>
          </a:ln>
        </p:spPr>
      </p:pic>
      <p:pic>
        <p:nvPicPr>
          <p:cNvPr id="6" name="Picture 5">
            <a:extLst>
              <a:ext uri="{FF2B5EF4-FFF2-40B4-BE49-F238E27FC236}">
                <a16:creationId xmlns:a16="http://schemas.microsoft.com/office/drawing/2014/main" xmlns="" id="{15E115AC-A4DC-4316-A911-79F9BA54EFB1}"/>
              </a:ext>
            </a:extLst>
          </p:cNvPr>
          <p:cNvPicPr>
            <a:picLocks noChangeAspect="1"/>
          </p:cNvPicPr>
          <p:nvPr/>
        </p:nvPicPr>
        <p:blipFill>
          <a:blip r:embed="rId4"/>
          <a:stretch>
            <a:fillRect/>
          </a:stretch>
        </p:blipFill>
        <p:spPr>
          <a:xfrm>
            <a:off x="2290440" y="4716423"/>
            <a:ext cx="4929324" cy="2030606"/>
          </a:xfrm>
          <a:prstGeom prst="rect">
            <a:avLst/>
          </a:prstGeom>
        </p:spPr>
      </p:pic>
    </p:spTree>
    <p:extLst>
      <p:ext uri="{BB962C8B-B14F-4D97-AF65-F5344CB8AC3E}">
        <p14:creationId xmlns:p14="http://schemas.microsoft.com/office/powerpoint/2010/main" val="418488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2)">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3"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3)">
                                      <p:cBhvr>
                                        <p:cTn id="25" dur="2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heel(4)">
                                      <p:cBhvr>
                                        <p:cTn id="3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4E9076D-DC22-454C-919A-A2815325EB4D}"/>
              </a:ext>
            </a:extLst>
          </p:cNvPr>
          <p:cNvSpPr txBox="1"/>
          <p:nvPr/>
        </p:nvSpPr>
        <p:spPr>
          <a:xfrm>
            <a:off x="0" y="0"/>
            <a:ext cx="9144000" cy="1323439"/>
          </a:xfrm>
          <a:prstGeom prst="rect">
            <a:avLst/>
          </a:prstGeom>
          <a:noFill/>
        </p:spPr>
        <p:txBody>
          <a:bodyPr wrap="square">
            <a:spAutoFit/>
          </a:bodyPr>
          <a:lstStyle/>
          <a:p>
            <a:pPr algn="l"/>
            <a:r>
              <a:rPr lang="en-IN" sz="3200" b="1" i="0" u="none" strike="noStrike" baseline="0" dirty="0">
                <a:solidFill>
                  <a:srgbClr val="001AE6"/>
                </a:solidFill>
                <a:latin typeface="MinionPro-Bold"/>
              </a:rPr>
              <a:t>Argon:</a:t>
            </a:r>
          </a:p>
          <a:p>
            <a:pPr marL="342900" indent="-342900" algn="l">
              <a:buFont typeface="Wingdings" panose="05000000000000000000" pitchFamily="2" charset="2"/>
              <a:buChar char="Ø"/>
            </a:pPr>
            <a:r>
              <a:rPr lang="en-US" sz="2400" b="1" i="0" u="none" strike="noStrike" baseline="0" dirty="0">
                <a:solidFill>
                  <a:srgbClr val="000000"/>
                </a:solidFill>
                <a:latin typeface="MinionPro-Regular"/>
              </a:rPr>
              <a:t>Argon prevents the oxidation of hot filament and prolongs the life in filament bulbs. </a:t>
            </a:r>
            <a:endParaRPr lang="en-IN" sz="2400" b="1" dirty="0"/>
          </a:p>
        </p:txBody>
      </p:sp>
      <p:pic>
        <p:nvPicPr>
          <p:cNvPr id="4" name="Picture 3">
            <a:extLst>
              <a:ext uri="{FF2B5EF4-FFF2-40B4-BE49-F238E27FC236}">
                <a16:creationId xmlns:a16="http://schemas.microsoft.com/office/drawing/2014/main" xmlns="" id="{69B2B07D-5F38-44B8-AAC0-5EB01E19CE9F}"/>
              </a:ext>
            </a:extLst>
          </p:cNvPr>
          <p:cNvPicPr>
            <a:picLocks noChangeAspect="1"/>
          </p:cNvPicPr>
          <p:nvPr/>
        </p:nvPicPr>
        <p:blipFill>
          <a:blip r:embed="rId2"/>
          <a:stretch>
            <a:fillRect/>
          </a:stretch>
        </p:blipFill>
        <p:spPr>
          <a:xfrm>
            <a:off x="168675" y="1321005"/>
            <a:ext cx="3941685" cy="2478638"/>
          </a:xfrm>
          <a:prstGeom prst="rect">
            <a:avLst/>
          </a:prstGeom>
        </p:spPr>
      </p:pic>
      <p:pic>
        <p:nvPicPr>
          <p:cNvPr id="5" name="Picture 4">
            <a:extLst>
              <a:ext uri="{FF2B5EF4-FFF2-40B4-BE49-F238E27FC236}">
                <a16:creationId xmlns:a16="http://schemas.microsoft.com/office/drawing/2014/main" xmlns="" id="{0B2952C7-B010-4840-946A-9B4BFAADF413}"/>
              </a:ext>
            </a:extLst>
          </p:cNvPr>
          <p:cNvPicPr>
            <a:picLocks noChangeAspect="1"/>
          </p:cNvPicPr>
          <p:nvPr/>
        </p:nvPicPr>
        <p:blipFill>
          <a:blip r:embed="rId3"/>
          <a:stretch>
            <a:fillRect/>
          </a:stretch>
        </p:blipFill>
        <p:spPr>
          <a:xfrm>
            <a:off x="4310736" y="1321005"/>
            <a:ext cx="3306305" cy="2478638"/>
          </a:xfrm>
          <a:prstGeom prst="rect">
            <a:avLst/>
          </a:prstGeom>
          <a:ln>
            <a:solidFill>
              <a:srgbClr val="D60093"/>
            </a:solidFill>
          </a:ln>
        </p:spPr>
      </p:pic>
      <p:pic>
        <p:nvPicPr>
          <p:cNvPr id="6" name="Picture 5">
            <a:extLst>
              <a:ext uri="{FF2B5EF4-FFF2-40B4-BE49-F238E27FC236}">
                <a16:creationId xmlns:a16="http://schemas.microsoft.com/office/drawing/2014/main" xmlns="" id="{B9B55900-B048-4E8B-BF52-96055F9A916F}"/>
              </a:ext>
            </a:extLst>
          </p:cNvPr>
          <p:cNvPicPr>
            <a:picLocks noChangeAspect="1"/>
          </p:cNvPicPr>
          <p:nvPr/>
        </p:nvPicPr>
        <p:blipFill rotWithShape="1">
          <a:blip r:embed="rId4"/>
          <a:srcRect l="34235" r="36711"/>
          <a:stretch/>
        </p:blipFill>
        <p:spPr>
          <a:xfrm>
            <a:off x="7750208" y="1321005"/>
            <a:ext cx="1225117" cy="5351901"/>
          </a:xfrm>
          <a:prstGeom prst="rect">
            <a:avLst/>
          </a:prstGeom>
          <a:ln w="28575">
            <a:solidFill>
              <a:srgbClr val="D60093"/>
            </a:solidFill>
          </a:ln>
        </p:spPr>
      </p:pic>
      <p:pic>
        <p:nvPicPr>
          <p:cNvPr id="7" name="Picture 6">
            <a:extLst>
              <a:ext uri="{FF2B5EF4-FFF2-40B4-BE49-F238E27FC236}">
                <a16:creationId xmlns:a16="http://schemas.microsoft.com/office/drawing/2014/main" xmlns="" id="{CC220DF3-9B48-4223-AD1B-1DFB5884593E}"/>
              </a:ext>
            </a:extLst>
          </p:cNvPr>
          <p:cNvPicPr>
            <a:picLocks noChangeAspect="1"/>
          </p:cNvPicPr>
          <p:nvPr/>
        </p:nvPicPr>
        <p:blipFill>
          <a:blip r:embed="rId5"/>
          <a:stretch>
            <a:fillRect/>
          </a:stretch>
        </p:blipFill>
        <p:spPr>
          <a:xfrm>
            <a:off x="168675" y="3923929"/>
            <a:ext cx="3866567" cy="2748976"/>
          </a:xfrm>
          <a:prstGeom prst="rect">
            <a:avLst/>
          </a:prstGeom>
          <a:ln>
            <a:solidFill>
              <a:srgbClr val="D60093"/>
            </a:solidFill>
          </a:ln>
        </p:spPr>
      </p:pic>
      <p:pic>
        <p:nvPicPr>
          <p:cNvPr id="8" name="Picture 7">
            <a:extLst>
              <a:ext uri="{FF2B5EF4-FFF2-40B4-BE49-F238E27FC236}">
                <a16:creationId xmlns:a16="http://schemas.microsoft.com/office/drawing/2014/main" xmlns="" id="{EC5C7C1A-389C-49A3-BEA7-83DBCF7D9157}"/>
              </a:ext>
            </a:extLst>
          </p:cNvPr>
          <p:cNvPicPr>
            <a:picLocks noChangeAspect="1"/>
          </p:cNvPicPr>
          <p:nvPr/>
        </p:nvPicPr>
        <p:blipFill>
          <a:blip r:embed="rId6"/>
          <a:stretch>
            <a:fillRect/>
          </a:stretch>
        </p:blipFill>
        <p:spPr>
          <a:xfrm>
            <a:off x="4243528" y="3923928"/>
            <a:ext cx="3373514" cy="2748977"/>
          </a:xfrm>
          <a:prstGeom prst="rect">
            <a:avLst/>
          </a:prstGeom>
          <a:ln>
            <a:solidFill>
              <a:srgbClr val="D60093"/>
            </a:solidFill>
          </a:ln>
        </p:spPr>
      </p:pic>
    </p:spTree>
    <p:extLst>
      <p:ext uri="{BB962C8B-B14F-4D97-AF65-F5344CB8AC3E}">
        <p14:creationId xmlns:p14="http://schemas.microsoft.com/office/powerpoint/2010/main" val="1114594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2)">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3"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3)">
                                      <p:cBhvr>
                                        <p:cTn id="25" dur="2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heel(4)">
                                      <p:cBhvr>
                                        <p:cTn id="30" dur="2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8"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heel(8)">
                                      <p:cBhvr>
                                        <p:cTn id="35" dur="2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80">
                                          <p:stCondLst>
                                            <p:cond delay="0"/>
                                          </p:stCondLst>
                                        </p:cTn>
                                        <p:tgtEl>
                                          <p:spTgt spid="6"/>
                                        </p:tgtEl>
                                      </p:cBhvr>
                                    </p:animEffect>
                                    <p:anim calcmode="lin" valueType="num">
                                      <p:cBhvr>
                                        <p:cTn id="4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6" dur="26">
                                          <p:stCondLst>
                                            <p:cond delay="650"/>
                                          </p:stCondLst>
                                        </p:cTn>
                                        <p:tgtEl>
                                          <p:spTgt spid="6"/>
                                        </p:tgtEl>
                                      </p:cBhvr>
                                      <p:to x="100000" y="60000"/>
                                    </p:animScale>
                                    <p:animScale>
                                      <p:cBhvr>
                                        <p:cTn id="47" dur="166" decel="50000">
                                          <p:stCondLst>
                                            <p:cond delay="676"/>
                                          </p:stCondLst>
                                        </p:cTn>
                                        <p:tgtEl>
                                          <p:spTgt spid="6"/>
                                        </p:tgtEl>
                                      </p:cBhvr>
                                      <p:to x="100000" y="100000"/>
                                    </p:animScale>
                                    <p:animScale>
                                      <p:cBhvr>
                                        <p:cTn id="48" dur="26">
                                          <p:stCondLst>
                                            <p:cond delay="1312"/>
                                          </p:stCondLst>
                                        </p:cTn>
                                        <p:tgtEl>
                                          <p:spTgt spid="6"/>
                                        </p:tgtEl>
                                      </p:cBhvr>
                                      <p:to x="100000" y="80000"/>
                                    </p:animScale>
                                    <p:animScale>
                                      <p:cBhvr>
                                        <p:cTn id="49" dur="166" decel="50000">
                                          <p:stCondLst>
                                            <p:cond delay="1338"/>
                                          </p:stCondLst>
                                        </p:cTn>
                                        <p:tgtEl>
                                          <p:spTgt spid="6"/>
                                        </p:tgtEl>
                                      </p:cBhvr>
                                      <p:to x="100000" y="100000"/>
                                    </p:animScale>
                                    <p:animScale>
                                      <p:cBhvr>
                                        <p:cTn id="50" dur="26">
                                          <p:stCondLst>
                                            <p:cond delay="1642"/>
                                          </p:stCondLst>
                                        </p:cTn>
                                        <p:tgtEl>
                                          <p:spTgt spid="6"/>
                                        </p:tgtEl>
                                      </p:cBhvr>
                                      <p:to x="100000" y="90000"/>
                                    </p:animScale>
                                    <p:animScale>
                                      <p:cBhvr>
                                        <p:cTn id="51" dur="166" decel="50000">
                                          <p:stCondLst>
                                            <p:cond delay="1668"/>
                                          </p:stCondLst>
                                        </p:cTn>
                                        <p:tgtEl>
                                          <p:spTgt spid="6"/>
                                        </p:tgtEl>
                                      </p:cBhvr>
                                      <p:to x="100000" y="100000"/>
                                    </p:animScale>
                                    <p:animScale>
                                      <p:cBhvr>
                                        <p:cTn id="52" dur="26">
                                          <p:stCondLst>
                                            <p:cond delay="1808"/>
                                          </p:stCondLst>
                                        </p:cTn>
                                        <p:tgtEl>
                                          <p:spTgt spid="6"/>
                                        </p:tgtEl>
                                      </p:cBhvr>
                                      <p:to x="100000" y="95000"/>
                                    </p:animScale>
                                    <p:animScale>
                                      <p:cBhvr>
                                        <p:cTn id="53"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830C5F3-875E-4EE0-A248-0D2139333DBC}"/>
              </a:ext>
            </a:extLst>
          </p:cNvPr>
          <p:cNvSpPr txBox="1"/>
          <p:nvPr/>
        </p:nvSpPr>
        <p:spPr>
          <a:xfrm>
            <a:off x="0" y="0"/>
            <a:ext cx="9144000" cy="1692771"/>
          </a:xfrm>
          <a:prstGeom prst="rect">
            <a:avLst/>
          </a:prstGeom>
          <a:noFill/>
        </p:spPr>
        <p:txBody>
          <a:bodyPr wrap="square">
            <a:spAutoFit/>
          </a:bodyPr>
          <a:lstStyle/>
          <a:p>
            <a:pPr algn="l"/>
            <a:r>
              <a:rPr lang="en-IN" sz="3200" b="1" i="0" u="none" strike="noStrike" baseline="0" dirty="0">
                <a:solidFill>
                  <a:srgbClr val="001AE6"/>
                </a:solidFill>
                <a:latin typeface="MinionPro-Bold"/>
              </a:rPr>
              <a:t>Krypton:</a:t>
            </a:r>
          </a:p>
          <a:p>
            <a:pPr marL="342900" indent="-342900" algn="l">
              <a:buFont typeface="Wingdings" panose="05000000000000000000" pitchFamily="2" charset="2"/>
              <a:buChar char="Ø"/>
            </a:pPr>
            <a:r>
              <a:rPr lang="en-US" sz="2400" b="1" i="0" u="none" strike="noStrike" baseline="0" dirty="0">
                <a:solidFill>
                  <a:srgbClr val="000000"/>
                </a:solidFill>
                <a:latin typeface="MinionPro-Regular"/>
              </a:rPr>
              <a:t>Krypton is used in fluorescent bulbs, flash bulbs etc...</a:t>
            </a:r>
          </a:p>
          <a:p>
            <a:pPr marL="342900" indent="-342900" algn="l">
              <a:buFont typeface="Wingdings" panose="05000000000000000000" pitchFamily="2" charset="2"/>
              <a:buChar char="Ø"/>
            </a:pPr>
            <a:r>
              <a:rPr lang="en-US" sz="2400" b="1" i="0" u="none" strike="noStrike" baseline="0" dirty="0">
                <a:solidFill>
                  <a:srgbClr val="000000"/>
                </a:solidFill>
                <a:latin typeface="MinionPro-Regular"/>
              </a:rPr>
              <a:t>Lamps filed with krypton are used in airports as approaching lights as they can penetrate </a:t>
            </a:r>
            <a:r>
              <a:rPr lang="en-IN" sz="2400" b="1" i="0" u="none" strike="noStrike" baseline="0" dirty="0">
                <a:solidFill>
                  <a:srgbClr val="000000"/>
                </a:solidFill>
                <a:latin typeface="MinionPro-Regular"/>
              </a:rPr>
              <a:t>through dense fog.</a:t>
            </a:r>
            <a:endParaRPr lang="en-IN" sz="2400" b="1" dirty="0"/>
          </a:p>
        </p:txBody>
      </p:sp>
      <p:pic>
        <p:nvPicPr>
          <p:cNvPr id="4" name="Picture 3">
            <a:extLst>
              <a:ext uri="{FF2B5EF4-FFF2-40B4-BE49-F238E27FC236}">
                <a16:creationId xmlns:a16="http://schemas.microsoft.com/office/drawing/2014/main" xmlns="" id="{9B513E0A-CC95-4D56-9929-4A4592F4B2CB}"/>
              </a:ext>
            </a:extLst>
          </p:cNvPr>
          <p:cNvPicPr>
            <a:picLocks noChangeAspect="1"/>
          </p:cNvPicPr>
          <p:nvPr/>
        </p:nvPicPr>
        <p:blipFill>
          <a:blip r:embed="rId2"/>
          <a:stretch>
            <a:fillRect/>
          </a:stretch>
        </p:blipFill>
        <p:spPr>
          <a:xfrm>
            <a:off x="132979" y="2188716"/>
            <a:ext cx="4186885" cy="1439940"/>
          </a:xfrm>
          <a:prstGeom prst="rect">
            <a:avLst/>
          </a:prstGeom>
          <a:ln>
            <a:solidFill>
              <a:srgbClr val="D60093"/>
            </a:solidFill>
          </a:ln>
        </p:spPr>
      </p:pic>
      <p:pic>
        <p:nvPicPr>
          <p:cNvPr id="5" name="Picture 4">
            <a:extLst>
              <a:ext uri="{FF2B5EF4-FFF2-40B4-BE49-F238E27FC236}">
                <a16:creationId xmlns:a16="http://schemas.microsoft.com/office/drawing/2014/main" xmlns="" id="{E45EF1EE-2AF3-41E9-9E4A-33E94C89B6EB}"/>
              </a:ext>
            </a:extLst>
          </p:cNvPr>
          <p:cNvPicPr>
            <a:picLocks noChangeAspect="1"/>
          </p:cNvPicPr>
          <p:nvPr/>
        </p:nvPicPr>
        <p:blipFill>
          <a:blip r:embed="rId3"/>
          <a:stretch>
            <a:fillRect/>
          </a:stretch>
        </p:blipFill>
        <p:spPr>
          <a:xfrm>
            <a:off x="4753115" y="2188716"/>
            <a:ext cx="3895725" cy="4526407"/>
          </a:xfrm>
          <a:prstGeom prst="rect">
            <a:avLst/>
          </a:prstGeom>
        </p:spPr>
      </p:pic>
      <p:pic>
        <p:nvPicPr>
          <p:cNvPr id="6" name="Picture 5">
            <a:extLst>
              <a:ext uri="{FF2B5EF4-FFF2-40B4-BE49-F238E27FC236}">
                <a16:creationId xmlns:a16="http://schemas.microsoft.com/office/drawing/2014/main" xmlns="" id="{E6358C14-BA8F-4BF9-A89B-FCB28D498F98}"/>
              </a:ext>
            </a:extLst>
          </p:cNvPr>
          <p:cNvPicPr>
            <a:picLocks noChangeAspect="1"/>
          </p:cNvPicPr>
          <p:nvPr/>
        </p:nvPicPr>
        <p:blipFill>
          <a:blip r:embed="rId4"/>
          <a:stretch>
            <a:fillRect/>
          </a:stretch>
        </p:blipFill>
        <p:spPr>
          <a:xfrm>
            <a:off x="132980" y="3689228"/>
            <a:ext cx="4186885" cy="3022290"/>
          </a:xfrm>
          <a:prstGeom prst="rect">
            <a:avLst/>
          </a:prstGeom>
        </p:spPr>
      </p:pic>
    </p:spTree>
    <p:extLst>
      <p:ext uri="{BB962C8B-B14F-4D97-AF65-F5344CB8AC3E}">
        <p14:creationId xmlns:p14="http://schemas.microsoft.com/office/powerpoint/2010/main" val="1129591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1" end="1"/>
                                            </p:txEl>
                                          </p:spTgt>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4)">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heel(4)">
                                      <p:cBhvr>
                                        <p:cTn id="30" dur="2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8"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heel(8)">
                                      <p:cBhvr>
                                        <p:cTn id="3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2EC2936-CF96-4A61-B330-4C5C7B32574E}"/>
              </a:ext>
            </a:extLst>
          </p:cNvPr>
          <p:cNvSpPr txBox="1"/>
          <p:nvPr/>
        </p:nvSpPr>
        <p:spPr>
          <a:xfrm>
            <a:off x="0" y="0"/>
            <a:ext cx="9144000" cy="2062103"/>
          </a:xfrm>
          <a:prstGeom prst="rect">
            <a:avLst/>
          </a:prstGeom>
          <a:noFill/>
        </p:spPr>
        <p:txBody>
          <a:bodyPr wrap="square">
            <a:spAutoFit/>
          </a:bodyPr>
          <a:lstStyle/>
          <a:p>
            <a:pPr algn="l"/>
            <a:r>
              <a:rPr lang="en-IN" sz="3200" b="1" i="0" u="none" strike="noStrike" baseline="0" dirty="0">
                <a:solidFill>
                  <a:srgbClr val="001AE6"/>
                </a:solidFill>
                <a:latin typeface="MinionPro-Bold"/>
              </a:rPr>
              <a:t>Xenon:</a:t>
            </a:r>
          </a:p>
          <a:p>
            <a:pPr marL="342900" indent="-342900" algn="l">
              <a:buFont typeface="Wingdings" panose="05000000000000000000" pitchFamily="2" charset="2"/>
              <a:buChar char="Ø"/>
            </a:pPr>
            <a:r>
              <a:rPr lang="en-US" sz="2400" b="1" i="0" u="none" strike="noStrike" baseline="0" dirty="0">
                <a:solidFill>
                  <a:srgbClr val="FF00FF"/>
                </a:solidFill>
                <a:latin typeface="MinionPro-Regular"/>
              </a:rPr>
              <a:t>Xenon is used in fluorescent bulbs, flash bulbs and lasers</a:t>
            </a:r>
            <a:r>
              <a:rPr lang="en-US" sz="2400" b="1" i="0" u="none" strike="noStrike" baseline="0" dirty="0">
                <a:solidFill>
                  <a:srgbClr val="000000"/>
                </a:solidFill>
                <a:latin typeface="MinionPro-Regular"/>
              </a:rPr>
              <a:t>.</a:t>
            </a:r>
          </a:p>
          <a:p>
            <a:pPr marL="342900" indent="-342900" algn="l">
              <a:buFont typeface="Wingdings" panose="05000000000000000000" pitchFamily="2" charset="2"/>
              <a:buChar char="Ø"/>
            </a:pPr>
            <a:r>
              <a:rPr lang="en-US" sz="2400" b="1" i="0" u="none" strike="noStrike" baseline="0" dirty="0">
                <a:solidFill>
                  <a:schemeClr val="accent6">
                    <a:lumMod val="50000"/>
                  </a:schemeClr>
                </a:solidFill>
                <a:latin typeface="MinionPro-Regular"/>
              </a:rPr>
              <a:t>Xenon emits an intense light in discharge tubes instantly. Due to this it is used in high speed electronic flash bulbs used by photographers</a:t>
            </a:r>
            <a:endParaRPr lang="en-IN" sz="2400" b="1" dirty="0">
              <a:solidFill>
                <a:schemeClr val="accent6">
                  <a:lumMod val="50000"/>
                </a:schemeClr>
              </a:solidFill>
            </a:endParaRPr>
          </a:p>
        </p:txBody>
      </p:sp>
      <p:pic>
        <p:nvPicPr>
          <p:cNvPr id="4" name="Picture 3">
            <a:extLst>
              <a:ext uri="{FF2B5EF4-FFF2-40B4-BE49-F238E27FC236}">
                <a16:creationId xmlns:a16="http://schemas.microsoft.com/office/drawing/2014/main" xmlns="" id="{268CD2B1-D4A4-4EE2-9E80-86C8149EC289}"/>
              </a:ext>
            </a:extLst>
          </p:cNvPr>
          <p:cNvPicPr>
            <a:picLocks noChangeAspect="1"/>
          </p:cNvPicPr>
          <p:nvPr/>
        </p:nvPicPr>
        <p:blipFill>
          <a:blip r:embed="rId2"/>
          <a:stretch>
            <a:fillRect/>
          </a:stretch>
        </p:blipFill>
        <p:spPr>
          <a:xfrm>
            <a:off x="169784" y="2150882"/>
            <a:ext cx="4109253" cy="2062103"/>
          </a:xfrm>
          <a:prstGeom prst="rect">
            <a:avLst/>
          </a:prstGeom>
          <a:ln>
            <a:solidFill>
              <a:srgbClr val="D60093"/>
            </a:solidFill>
          </a:ln>
        </p:spPr>
      </p:pic>
      <p:pic>
        <p:nvPicPr>
          <p:cNvPr id="5" name="Picture 4">
            <a:extLst>
              <a:ext uri="{FF2B5EF4-FFF2-40B4-BE49-F238E27FC236}">
                <a16:creationId xmlns:a16="http://schemas.microsoft.com/office/drawing/2014/main" xmlns="" id="{55AF2023-9217-44D7-8A2D-BDD337643BF3}"/>
              </a:ext>
            </a:extLst>
          </p:cNvPr>
          <p:cNvPicPr>
            <a:picLocks noChangeAspect="1"/>
          </p:cNvPicPr>
          <p:nvPr/>
        </p:nvPicPr>
        <p:blipFill>
          <a:blip r:embed="rId3"/>
          <a:stretch>
            <a:fillRect/>
          </a:stretch>
        </p:blipFill>
        <p:spPr>
          <a:xfrm>
            <a:off x="4572000" y="2150881"/>
            <a:ext cx="4188509" cy="2062104"/>
          </a:xfrm>
          <a:prstGeom prst="rect">
            <a:avLst/>
          </a:prstGeom>
          <a:ln>
            <a:solidFill>
              <a:srgbClr val="D60093"/>
            </a:solidFill>
          </a:ln>
        </p:spPr>
      </p:pic>
      <p:pic>
        <p:nvPicPr>
          <p:cNvPr id="6" name="Picture 5">
            <a:extLst>
              <a:ext uri="{FF2B5EF4-FFF2-40B4-BE49-F238E27FC236}">
                <a16:creationId xmlns:a16="http://schemas.microsoft.com/office/drawing/2014/main" xmlns="" id="{444A13D5-3784-4EE9-9BCF-B026CB5AC0DE}"/>
              </a:ext>
            </a:extLst>
          </p:cNvPr>
          <p:cNvPicPr>
            <a:picLocks noChangeAspect="1"/>
          </p:cNvPicPr>
          <p:nvPr/>
        </p:nvPicPr>
        <p:blipFill>
          <a:blip r:embed="rId4"/>
          <a:stretch>
            <a:fillRect/>
          </a:stretch>
        </p:blipFill>
        <p:spPr>
          <a:xfrm>
            <a:off x="169783" y="4381500"/>
            <a:ext cx="4109253" cy="2170220"/>
          </a:xfrm>
          <a:prstGeom prst="rect">
            <a:avLst/>
          </a:prstGeom>
          <a:ln>
            <a:solidFill>
              <a:srgbClr val="D60093"/>
            </a:solidFill>
          </a:ln>
        </p:spPr>
      </p:pic>
      <p:pic>
        <p:nvPicPr>
          <p:cNvPr id="7" name="Picture 6">
            <a:extLst>
              <a:ext uri="{FF2B5EF4-FFF2-40B4-BE49-F238E27FC236}">
                <a16:creationId xmlns:a16="http://schemas.microsoft.com/office/drawing/2014/main" xmlns="" id="{1944863A-B2A3-4529-B3BA-9612B956E9D0}"/>
              </a:ext>
            </a:extLst>
          </p:cNvPr>
          <p:cNvPicPr>
            <a:picLocks noChangeAspect="1"/>
          </p:cNvPicPr>
          <p:nvPr/>
        </p:nvPicPr>
        <p:blipFill>
          <a:blip r:embed="rId5"/>
          <a:stretch>
            <a:fillRect/>
          </a:stretch>
        </p:blipFill>
        <p:spPr>
          <a:xfrm>
            <a:off x="4572000" y="4381499"/>
            <a:ext cx="4188509" cy="2170219"/>
          </a:xfrm>
          <a:prstGeom prst="rect">
            <a:avLst/>
          </a:prstGeom>
          <a:ln>
            <a:solidFill>
              <a:srgbClr val="D60093"/>
            </a:solidFill>
          </a:ln>
        </p:spPr>
      </p:pic>
    </p:spTree>
    <p:extLst>
      <p:ext uri="{BB962C8B-B14F-4D97-AF65-F5344CB8AC3E}">
        <p14:creationId xmlns:p14="http://schemas.microsoft.com/office/powerpoint/2010/main" val="3958708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anim calcmode="lin" valueType="num">
                                      <p:cBhvr>
                                        <p:cTn id="16" dur="2000" fill="hold"/>
                                        <p:tgtEl>
                                          <p:spTgt spid="3">
                                            <p:txEl>
                                              <p:pRg st="1" end="1"/>
                                            </p:txEl>
                                          </p:spTgt>
                                        </p:tgtEl>
                                        <p:attrNameLst>
                                          <p:attrName>style.rotation</p:attrName>
                                        </p:attrNameLst>
                                      </p:cBhvr>
                                      <p:tavLst>
                                        <p:tav tm="0">
                                          <p:val>
                                            <p:fltVal val="720"/>
                                          </p:val>
                                        </p:tav>
                                        <p:tav tm="100000">
                                          <p:val>
                                            <p:fltVal val="0"/>
                                          </p:val>
                                        </p:tav>
                                      </p:tavLst>
                                    </p:anim>
                                    <p:anim calcmode="lin" valueType="num">
                                      <p:cBhvr>
                                        <p:cTn id="17"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8" dur="2000" fill="hold"/>
                                        <p:tgtEl>
                                          <p:spTgt spid="3">
                                            <p:txEl>
                                              <p:pRg st="1" end="1"/>
                                            </p:txEl>
                                          </p:spTgt>
                                        </p:tgtEl>
                                        <p:attrNameLst>
                                          <p:attrName>ppt_w</p:attrName>
                                        </p:attrNameLst>
                                      </p:cBhvr>
                                      <p:tavLst>
                                        <p:tav tm="0">
                                          <p:val>
                                            <p:fltVal val="0"/>
                                          </p:val>
                                        </p:tav>
                                        <p:tav tm="100000">
                                          <p:val>
                                            <p:strVal val="#ppt_w"/>
                                          </p:val>
                                        </p:tav>
                                      </p:tavLst>
                                    </p:anim>
                                  </p:childTnLst>
                                </p:cTn>
                              </p:par>
                              <p:par>
                                <p:cTn id="19" presetID="35"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anim calcmode="lin" valueType="num">
                                      <p:cBhvr>
                                        <p:cTn id="22" dur="2000" fill="hold"/>
                                        <p:tgtEl>
                                          <p:spTgt spid="3">
                                            <p:txEl>
                                              <p:pRg st="2" end="2"/>
                                            </p:txEl>
                                          </p:spTgt>
                                        </p:tgtEl>
                                        <p:attrNameLst>
                                          <p:attrName>style.rotation</p:attrName>
                                        </p:attrNameLst>
                                      </p:cBhvr>
                                      <p:tavLst>
                                        <p:tav tm="0">
                                          <p:val>
                                            <p:fltVal val="720"/>
                                          </p:val>
                                        </p:tav>
                                        <p:tav tm="100000">
                                          <p:val>
                                            <p:fltVal val="0"/>
                                          </p:val>
                                        </p:tav>
                                      </p:tavLst>
                                    </p:anim>
                                    <p:anim calcmode="lin" valueType="num">
                                      <p:cBhvr>
                                        <p:cTn id="23"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4" dur="2000" fill="hold"/>
                                        <p:tgtEl>
                                          <p:spTgt spid="3">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2"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2)">
                                      <p:cBhvr>
                                        <p:cTn id="29" dur="2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2000"/>
                                        <p:tgtEl>
                                          <p:spTgt spid="5"/>
                                        </p:tgtEl>
                                      </p:cBhvr>
                                    </p:animEffect>
                                    <p:anim calcmode="lin" valueType="num">
                                      <p:cBhvr>
                                        <p:cTn id="35" dur="2000" fill="hold"/>
                                        <p:tgtEl>
                                          <p:spTgt spid="5"/>
                                        </p:tgtEl>
                                        <p:attrNameLst>
                                          <p:attrName>style.rotation</p:attrName>
                                        </p:attrNameLst>
                                      </p:cBhvr>
                                      <p:tavLst>
                                        <p:tav tm="0">
                                          <p:val>
                                            <p:fltVal val="720"/>
                                          </p:val>
                                        </p:tav>
                                        <p:tav tm="100000">
                                          <p:val>
                                            <p:fltVal val="0"/>
                                          </p:val>
                                        </p:tav>
                                      </p:tavLst>
                                    </p:anim>
                                    <p:anim calcmode="lin" valueType="num">
                                      <p:cBhvr>
                                        <p:cTn id="36" dur="2000" fill="hold"/>
                                        <p:tgtEl>
                                          <p:spTgt spid="5"/>
                                        </p:tgtEl>
                                        <p:attrNameLst>
                                          <p:attrName>ppt_h</p:attrName>
                                        </p:attrNameLst>
                                      </p:cBhvr>
                                      <p:tavLst>
                                        <p:tav tm="0">
                                          <p:val>
                                            <p:fltVal val="0"/>
                                          </p:val>
                                        </p:tav>
                                        <p:tav tm="100000">
                                          <p:val>
                                            <p:strVal val="#ppt_h"/>
                                          </p:val>
                                        </p:tav>
                                      </p:tavLst>
                                    </p:anim>
                                    <p:anim calcmode="lin" valueType="num">
                                      <p:cBhvr>
                                        <p:cTn id="37" dur="2000" fill="hold"/>
                                        <p:tgtEl>
                                          <p:spTgt spid="5"/>
                                        </p:tgtEl>
                                        <p:attrNameLst>
                                          <p:attrName>ppt_w</p:attrName>
                                        </p:attrNameLst>
                                      </p:cBhvr>
                                      <p:tavLst>
                                        <p:tav tm="0">
                                          <p:val>
                                            <p:fltVal val="0"/>
                                          </p:val>
                                        </p:tav>
                                        <p:tav tm="100000">
                                          <p:val>
                                            <p:strVal val="#ppt_w"/>
                                          </p:val>
                                        </p:tav>
                                      </p:tavLst>
                                    </p:anim>
                                  </p:childTnLst>
                                </p:cTn>
                              </p:par>
                            </p:childTnLst>
                          </p:cTn>
                        </p:par>
                      </p:childTnLst>
                    </p:cTn>
                  </p:par>
                  <p:par>
                    <p:cTn id="38" fill="hold">
                      <p:stCondLst>
                        <p:cond delay="indefinite"/>
                      </p:stCondLst>
                      <p:childTnLst>
                        <p:par>
                          <p:cTn id="39" fill="hold">
                            <p:stCondLst>
                              <p:cond delay="0"/>
                            </p:stCondLst>
                            <p:childTnLst>
                              <p:par>
                                <p:cTn id="40" presetID="21" presetClass="entr" presetSubtype="8"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heel(8)">
                                      <p:cBhvr>
                                        <p:cTn id="42" dur="20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8"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heel(8)">
                                      <p:cBhvr>
                                        <p:cTn id="4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CEF24E2-A409-4873-B0BA-5F8EA0B20294}"/>
              </a:ext>
            </a:extLst>
          </p:cNvPr>
          <p:cNvSpPr txBox="1"/>
          <p:nvPr/>
        </p:nvSpPr>
        <p:spPr>
          <a:xfrm>
            <a:off x="0" y="0"/>
            <a:ext cx="9144000" cy="1692771"/>
          </a:xfrm>
          <a:prstGeom prst="rect">
            <a:avLst/>
          </a:prstGeom>
          <a:noFill/>
        </p:spPr>
        <p:txBody>
          <a:bodyPr wrap="square">
            <a:spAutoFit/>
          </a:bodyPr>
          <a:lstStyle/>
          <a:p>
            <a:pPr algn="l"/>
            <a:r>
              <a:rPr lang="en-IN" sz="3200" b="1" i="0" u="none" strike="noStrike" baseline="0" dirty="0">
                <a:solidFill>
                  <a:srgbClr val="001AE6"/>
                </a:solidFill>
                <a:latin typeface="MinionPro-Bold"/>
              </a:rPr>
              <a:t>Radon:</a:t>
            </a:r>
          </a:p>
          <a:p>
            <a:pPr marL="342900" indent="-342900" algn="l">
              <a:buFont typeface="Wingdings" panose="05000000000000000000" pitchFamily="2" charset="2"/>
              <a:buChar char="Ø"/>
            </a:pPr>
            <a:r>
              <a:rPr lang="en-US" sz="2400" b="1" i="0" u="none" strike="noStrike" baseline="0" dirty="0">
                <a:solidFill>
                  <a:srgbClr val="FF0000"/>
                </a:solidFill>
                <a:latin typeface="MinionPro-Regular"/>
              </a:rPr>
              <a:t>Radon is radioactive and used as a source of gamma rays.</a:t>
            </a:r>
          </a:p>
          <a:p>
            <a:pPr marL="342900" indent="-342900" algn="l">
              <a:buFont typeface="Wingdings" panose="05000000000000000000" pitchFamily="2" charset="2"/>
              <a:buChar char="Ø"/>
            </a:pPr>
            <a:r>
              <a:rPr lang="en-US" sz="2400" b="1" i="0" u="none" strike="noStrike" baseline="0" dirty="0">
                <a:solidFill>
                  <a:srgbClr val="000000"/>
                </a:solidFill>
                <a:latin typeface="MinionPro-Regular"/>
              </a:rPr>
              <a:t>Radon gas is sealed as small capsules and implanted in the body to destroy malignant i.e. </a:t>
            </a:r>
            <a:r>
              <a:rPr lang="en-IN" sz="2400" b="1" i="0" u="none" strike="noStrike" baseline="0" dirty="0">
                <a:solidFill>
                  <a:srgbClr val="000000"/>
                </a:solidFill>
                <a:latin typeface="MinionPro-Regular"/>
              </a:rPr>
              <a:t>cancer growth</a:t>
            </a:r>
            <a:endParaRPr lang="en-IN" sz="2400" b="1" dirty="0"/>
          </a:p>
        </p:txBody>
      </p:sp>
      <p:pic>
        <p:nvPicPr>
          <p:cNvPr id="5" name="Picture 4">
            <a:extLst>
              <a:ext uri="{FF2B5EF4-FFF2-40B4-BE49-F238E27FC236}">
                <a16:creationId xmlns:a16="http://schemas.microsoft.com/office/drawing/2014/main" xmlns="" id="{1344B946-552C-48E6-A98D-F155C684A258}"/>
              </a:ext>
            </a:extLst>
          </p:cNvPr>
          <p:cNvPicPr>
            <a:picLocks noChangeAspect="1"/>
          </p:cNvPicPr>
          <p:nvPr/>
        </p:nvPicPr>
        <p:blipFill rotWithShape="1">
          <a:blip r:embed="rId2"/>
          <a:srcRect l="14152" t="20016" r="14340" b="18353"/>
          <a:stretch/>
        </p:blipFill>
        <p:spPr>
          <a:xfrm>
            <a:off x="506025" y="2075155"/>
            <a:ext cx="3977198" cy="3446756"/>
          </a:xfrm>
          <a:prstGeom prst="rect">
            <a:avLst/>
          </a:prstGeom>
          <a:ln w="28575">
            <a:solidFill>
              <a:srgbClr val="6600FF"/>
            </a:solidFill>
          </a:ln>
        </p:spPr>
      </p:pic>
      <p:pic>
        <p:nvPicPr>
          <p:cNvPr id="6" name="Picture 5">
            <a:extLst>
              <a:ext uri="{FF2B5EF4-FFF2-40B4-BE49-F238E27FC236}">
                <a16:creationId xmlns:a16="http://schemas.microsoft.com/office/drawing/2014/main" xmlns="" id="{D702705F-7877-4EAB-83B9-394F1FF01CD2}"/>
              </a:ext>
            </a:extLst>
          </p:cNvPr>
          <p:cNvPicPr>
            <a:picLocks noChangeAspect="1"/>
          </p:cNvPicPr>
          <p:nvPr/>
        </p:nvPicPr>
        <p:blipFill>
          <a:blip r:embed="rId3"/>
          <a:stretch>
            <a:fillRect/>
          </a:stretch>
        </p:blipFill>
        <p:spPr>
          <a:xfrm>
            <a:off x="4970571" y="2075155"/>
            <a:ext cx="3809444" cy="3446756"/>
          </a:xfrm>
          <a:prstGeom prst="rect">
            <a:avLst/>
          </a:prstGeom>
          <a:ln w="28575">
            <a:solidFill>
              <a:srgbClr val="6600FF"/>
            </a:solidFill>
          </a:ln>
        </p:spPr>
      </p:pic>
    </p:spTree>
    <p:extLst>
      <p:ext uri="{BB962C8B-B14F-4D97-AF65-F5344CB8AC3E}">
        <p14:creationId xmlns:p14="http://schemas.microsoft.com/office/powerpoint/2010/main" val="1047390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anim calcmode="lin" valueType="num">
                                      <p:cBhvr>
                                        <p:cTn id="16" dur="2000" fill="hold"/>
                                        <p:tgtEl>
                                          <p:spTgt spid="3">
                                            <p:txEl>
                                              <p:pRg st="1" end="1"/>
                                            </p:txEl>
                                          </p:spTgt>
                                        </p:tgtEl>
                                        <p:attrNameLst>
                                          <p:attrName>style.rotation</p:attrName>
                                        </p:attrNameLst>
                                      </p:cBhvr>
                                      <p:tavLst>
                                        <p:tav tm="0">
                                          <p:val>
                                            <p:fltVal val="720"/>
                                          </p:val>
                                        </p:tav>
                                        <p:tav tm="100000">
                                          <p:val>
                                            <p:fltVal val="0"/>
                                          </p:val>
                                        </p:tav>
                                      </p:tavLst>
                                    </p:anim>
                                    <p:anim calcmode="lin" valueType="num">
                                      <p:cBhvr>
                                        <p:cTn id="17"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8" dur="2000" fill="hold"/>
                                        <p:tgtEl>
                                          <p:spTgt spid="3">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800" decel="100000"/>
                                        <p:tgtEl>
                                          <p:spTgt spid="3">
                                            <p:txEl>
                                              <p:pRg st="2" end="2"/>
                                            </p:txEl>
                                          </p:spTgt>
                                        </p:tgtEl>
                                      </p:cBhvr>
                                    </p:animEffect>
                                    <p:anim calcmode="lin" valueType="num">
                                      <p:cBhvr>
                                        <p:cTn id="24"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25"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26"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Scale>
                                      <p:cBhvr>
                                        <p:cTn id="3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5"/>
                                        </p:tgtEl>
                                        <p:attrNameLst>
                                          <p:attrName>ppt_x</p:attrName>
                                          <p:attrName>ppt_y</p:attrName>
                                        </p:attrNameLst>
                                      </p:cBhvr>
                                    </p:animMotion>
                                    <p:animEffect transition="in" filter="fade">
                                      <p:cBhvr>
                                        <p:cTn id="35" dur="10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52"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Scale>
                                      <p:cBhvr>
                                        <p:cTn id="40"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6"/>
                                        </p:tgtEl>
                                        <p:attrNameLst>
                                          <p:attrName>ppt_x</p:attrName>
                                          <p:attrName>ppt_y</p:attrName>
                                        </p:attrNameLst>
                                      </p:cBhvr>
                                    </p:animMotion>
                                    <p:animEffect transition="in" filter="fade">
                                      <p:cBhvr>
                                        <p:cTn id="4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84F6300-9028-4974-80CE-BF48C2E59C6B}"/>
              </a:ext>
            </a:extLst>
          </p:cNvPr>
          <p:cNvPicPr>
            <a:picLocks noChangeAspect="1"/>
          </p:cNvPicPr>
          <p:nvPr/>
        </p:nvPicPr>
        <p:blipFill>
          <a:blip r:embed="rId2"/>
          <a:stretch>
            <a:fillRect/>
          </a:stretch>
        </p:blipFill>
        <p:spPr>
          <a:xfrm>
            <a:off x="1087515" y="239697"/>
            <a:ext cx="6968970" cy="3293616"/>
          </a:xfrm>
          <a:prstGeom prst="rect">
            <a:avLst/>
          </a:prstGeom>
        </p:spPr>
      </p:pic>
      <p:sp>
        <p:nvSpPr>
          <p:cNvPr id="5" name="TextBox 4">
            <a:extLst>
              <a:ext uri="{FF2B5EF4-FFF2-40B4-BE49-F238E27FC236}">
                <a16:creationId xmlns:a16="http://schemas.microsoft.com/office/drawing/2014/main" xmlns="" id="{6F7B82F2-F156-4451-81A5-17EE3D3C9ED0}"/>
              </a:ext>
            </a:extLst>
          </p:cNvPr>
          <p:cNvSpPr txBox="1"/>
          <p:nvPr/>
        </p:nvSpPr>
        <p:spPr>
          <a:xfrm>
            <a:off x="1087515" y="3714936"/>
            <a:ext cx="6968970" cy="2739211"/>
          </a:xfrm>
          <a:prstGeom prst="rect">
            <a:avLst/>
          </a:prstGeom>
          <a:blipFill>
            <a:blip r:embed="rId3"/>
            <a:tile tx="0" ty="0" sx="100000" sy="100000" flip="none" algn="tl"/>
          </a:blip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IN" sz="3200" b="1" dirty="0">
                <a:solidFill>
                  <a:srgbClr val="6600FF"/>
                </a:solidFill>
              </a:rPr>
              <a:t>MR. UTHRAKUMAR</a:t>
            </a:r>
          </a:p>
          <a:p>
            <a:r>
              <a:rPr lang="en-IN" sz="3200" b="1" dirty="0">
                <a:solidFill>
                  <a:srgbClr val="A50021"/>
                </a:solidFill>
              </a:rPr>
              <a:t>PGT CHEMISTRY</a:t>
            </a:r>
          </a:p>
          <a:p>
            <a:r>
              <a:rPr lang="en-IN" sz="3600" b="1" dirty="0">
                <a:solidFill>
                  <a:srgbClr val="FF0000"/>
                </a:solidFill>
                <a:latin typeface="Algerian" panose="04020705040A02060702" pitchFamily="82" charset="0"/>
              </a:rPr>
              <a:t>VELAMMAL MATRIC HR SEC SCHOOL, SURAPET, CHENNAI</a:t>
            </a:r>
          </a:p>
          <a:p>
            <a:r>
              <a:rPr lang="en-IN" sz="3600" dirty="0">
                <a:solidFill>
                  <a:srgbClr val="002060"/>
                </a:solidFill>
                <a:latin typeface="Arial Black" panose="020B0A04020102020204" pitchFamily="34" charset="0"/>
              </a:rPr>
              <a:t>9790815389</a:t>
            </a:r>
          </a:p>
        </p:txBody>
      </p:sp>
    </p:spTree>
    <p:extLst>
      <p:ext uri="{BB962C8B-B14F-4D97-AF65-F5344CB8AC3E}">
        <p14:creationId xmlns:p14="http://schemas.microsoft.com/office/powerpoint/2010/main" val="3117515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B935A8F-5266-4C9E-AEB1-FD2D97982E19}"/>
              </a:ext>
            </a:extLst>
          </p:cNvPr>
          <p:cNvSpPr txBox="1"/>
          <p:nvPr/>
        </p:nvSpPr>
        <p:spPr>
          <a:xfrm>
            <a:off x="-1" y="0"/>
            <a:ext cx="9144001" cy="4343946"/>
          </a:xfrm>
          <a:prstGeom prst="rect">
            <a:avLst/>
          </a:prstGeom>
          <a:noFill/>
        </p:spPr>
        <p:txBody>
          <a:bodyPr wrap="square">
            <a:spAutoFit/>
          </a:bodyPr>
          <a:lstStyle/>
          <a:p>
            <a:pPr algn="l"/>
            <a:r>
              <a:rPr lang="en-IN" sz="2800" b="1" i="0" u="sng" strike="noStrike" baseline="0" dirty="0">
                <a:solidFill>
                  <a:srgbClr val="FF00FF"/>
                </a:solidFill>
                <a:latin typeface="MinionPro-Bold"/>
              </a:rPr>
              <a:t>Properties of Ammonia : </a:t>
            </a:r>
          </a:p>
          <a:p>
            <a:pPr marL="342900" indent="-342900" algn="l">
              <a:lnSpc>
                <a:spcPct val="150000"/>
              </a:lnSpc>
              <a:buFont typeface="Wingdings" panose="05000000000000000000" pitchFamily="2" charset="2"/>
              <a:buChar char="q"/>
            </a:pPr>
            <a:r>
              <a:rPr lang="en-US" sz="2400" b="1" i="0" u="none" strike="noStrike" baseline="0" dirty="0">
                <a:solidFill>
                  <a:srgbClr val="002060"/>
                </a:solidFill>
                <a:latin typeface="MinionPro-Regular"/>
              </a:rPr>
              <a:t>Ammonia is a pungent smelling gas and is lighter than air. </a:t>
            </a:r>
          </a:p>
          <a:p>
            <a:pPr marL="342900" indent="-342900" algn="l">
              <a:lnSpc>
                <a:spcPct val="150000"/>
              </a:lnSpc>
              <a:buFont typeface="Wingdings" panose="05000000000000000000" pitchFamily="2" charset="2"/>
              <a:buChar char="q"/>
            </a:pPr>
            <a:r>
              <a:rPr lang="en-US" sz="2400" b="1" i="0" u="none" strike="noStrike" baseline="0" dirty="0">
                <a:solidFill>
                  <a:srgbClr val="FF0066"/>
                </a:solidFill>
                <a:latin typeface="MinionPro-Regular"/>
              </a:rPr>
              <a:t>It can readily liquefied by at about 9 atmospheric pressure. </a:t>
            </a:r>
          </a:p>
          <a:p>
            <a:pPr marL="342900" indent="-342900" algn="l">
              <a:lnSpc>
                <a:spcPct val="150000"/>
              </a:lnSpc>
              <a:buFont typeface="Wingdings" panose="05000000000000000000" pitchFamily="2" charset="2"/>
              <a:buChar char="q"/>
            </a:pPr>
            <a:r>
              <a:rPr lang="en-US" sz="2400" b="1" i="0" u="none" strike="noStrike" baseline="0" dirty="0">
                <a:solidFill>
                  <a:srgbClr val="7030A0"/>
                </a:solidFill>
                <a:latin typeface="MinionPro-Regular"/>
              </a:rPr>
              <a:t>The liquid boils at -38.4°C and freezes at -77° C. </a:t>
            </a:r>
          </a:p>
          <a:p>
            <a:pPr marL="342900" indent="-342900" algn="l">
              <a:lnSpc>
                <a:spcPct val="150000"/>
              </a:lnSpc>
              <a:buFont typeface="Wingdings" panose="05000000000000000000" pitchFamily="2" charset="2"/>
              <a:buChar char="q"/>
            </a:pPr>
            <a:r>
              <a:rPr lang="en-US" sz="2400" b="1" i="0" u="none" strike="noStrike" baseline="0" dirty="0">
                <a:solidFill>
                  <a:srgbClr val="00B0F0"/>
                </a:solidFill>
                <a:latin typeface="MinionPro-Regular"/>
              </a:rPr>
              <a:t>Liquid</a:t>
            </a:r>
            <a:r>
              <a:rPr lang="en-US" sz="2400" b="1" dirty="0">
                <a:solidFill>
                  <a:srgbClr val="00B0F0"/>
                </a:solidFill>
                <a:latin typeface="MinionPro-Regular"/>
              </a:rPr>
              <a:t> </a:t>
            </a:r>
            <a:r>
              <a:rPr lang="en-US" sz="2400" b="1" i="0" u="none" strike="noStrike" baseline="0" dirty="0">
                <a:solidFill>
                  <a:srgbClr val="00B0F0"/>
                </a:solidFill>
                <a:latin typeface="MinionPro-Regular"/>
              </a:rPr>
              <a:t>ammonia resembles water in its physical properties. i.e. it is highly associated through strong </a:t>
            </a:r>
            <a:r>
              <a:rPr lang="en-IN" sz="2400" b="1" i="0" u="none" strike="noStrike" baseline="0" dirty="0">
                <a:solidFill>
                  <a:srgbClr val="00B0F0"/>
                </a:solidFill>
                <a:latin typeface="MinionPro-Regular"/>
              </a:rPr>
              <a:t>hydrogen bonding.</a:t>
            </a:r>
          </a:p>
          <a:p>
            <a:pPr marL="342900" indent="-342900" algn="l">
              <a:lnSpc>
                <a:spcPct val="150000"/>
              </a:lnSpc>
              <a:buFont typeface="Wingdings" panose="05000000000000000000" pitchFamily="2" charset="2"/>
              <a:buChar char="q"/>
            </a:pPr>
            <a:r>
              <a:rPr lang="en-IN" sz="2400" b="1" i="0" u="none" strike="noStrike" baseline="0" dirty="0">
                <a:solidFill>
                  <a:srgbClr val="C00000"/>
                </a:solidFill>
                <a:latin typeface="MinionPro-Regular"/>
              </a:rPr>
              <a:t> Ammonia is extremely soluble in water (702 Volume in 1 Volume of water) </a:t>
            </a:r>
            <a:r>
              <a:rPr lang="en-US" sz="2400" b="1" i="0" u="none" strike="noStrike" baseline="0" dirty="0">
                <a:solidFill>
                  <a:srgbClr val="C00000"/>
                </a:solidFill>
                <a:latin typeface="MinionPro-Regular"/>
              </a:rPr>
              <a:t>at 20°C and 760mm pressure.</a:t>
            </a:r>
            <a:endParaRPr lang="en-IN" sz="2400" b="1" dirty="0">
              <a:solidFill>
                <a:srgbClr val="C00000"/>
              </a:solidFill>
            </a:endParaRPr>
          </a:p>
        </p:txBody>
      </p:sp>
      <p:pic>
        <p:nvPicPr>
          <p:cNvPr id="5" name="Picture 4">
            <a:extLst>
              <a:ext uri="{FF2B5EF4-FFF2-40B4-BE49-F238E27FC236}">
                <a16:creationId xmlns:a16="http://schemas.microsoft.com/office/drawing/2014/main" xmlns="" id="{7BA765D7-CCD0-466C-8169-0BB785EADCBD}"/>
              </a:ext>
            </a:extLst>
          </p:cNvPr>
          <p:cNvPicPr>
            <a:picLocks noChangeAspect="1"/>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55108" y="4432723"/>
            <a:ext cx="6098960" cy="2308241"/>
          </a:xfrm>
          <a:prstGeom prst="rect">
            <a:avLst/>
          </a:prstGeom>
          <a:ln>
            <a:solidFill>
              <a:srgbClr val="7030A0"/>
            </a:solidFill>
          </a:ln>
        </p:spPr>
      </p:pic>
      <p:pic>
        <p:nvPicPr>
          <p:cNvPr id="6" name="Picture 5">
            <a:extLst>
              <a:ext uri="{FF2B5EF4-FFF2-40B4-BE49-F238E27FC236}">
                <a16:creationId xmlns:a16="http://schemas.microsoft.com/office/drawing/2014/main" xmlns="" id="{06813713-F41C-4B56-9C6A-10989BBC746B}"/>
              </a:ext>
            </a:extLst>
          </p:cNvPr>
          <p:cNvPicPr>
            <a:picLocks noChangeAspect="1"/>
          </p:cNvPicPr>
          <p:nvPr/>
        </p:nvPicPr>
        <p:blipFill>
          <a:blip r:embed="rId4"/>
          <a:stretch>
            <a:fillRect/>
          </a:stretch>
        </p:blipFill>
        <p:spPr>
          <a:xfrm>
            <a:off x="6847269" y="3817398"/>
            <a:ext cx="1941623" cy="2923566"/>
          </a:xfrm>
          <a:prstGeom prst="rect">
            <a:avLst/>
          </a:prstGeom>
          <a:ln>
            <a:solidFill>
              <a:srgbClr val="C00000"/>
            </a:solidFill>
          </a:ln>
        </p:spPr>
      </p:pic>
    </p:spTree>
    <p:extLst>
      <p:ext uri="{BB962C8B-B14F-4D97-AF65-F5344CB8AC3E}">
        <p14:creationId xmlns:p14="http://schemas.microsoft.com/office/powerpoint/2010/main" val="3040329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p:cTn id="2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p:cTn id="3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p:cTn id="4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4" dur="10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 calcmode="lin" valueType="num">
                                      <p:cBhvr>
                                        <p:cTn id="4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52" dur="1000"/>
                                        <p:tgtEl>
                                          <p:spTgt spid="3">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 calcmode="lin" valueType="num">
                                      <p:cBhvr>
                                        <p:cTn id="5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60" dur="1000"/>
                                        <p:tgtEl>
                                          <p:spTgt spid="3">
                                            <p:txEl>
                                              <p:pRg st="5" end="5"/>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5"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p:cTn id="65"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66"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67"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68" dur="1000" fill="hold"/>
                                        <p:tgtEl>
                                          <p:spTgt spid="5"/>
                                        </p:tgtEl>
                                        <p:attrNameLst>
                                          <p:attrName>ppt_h</p:attrName>
                                        </p:attrNameLst>
                                      </p:cBhvr>
                                      <p:tavLst>
                                        <p:tav tm="0">
                                          <p:val>
                                            <p:strVal val="#ppt_h"/>
                                          </p:val>
                                        </p:tav>
                                        <p:tav tm="100000">
                                          <p:val>
                                            <p:strVal val="#ppt_h"/>
                                          </p:val>
                                        </p:tav>
                                      </p:tavLst>
                                    </p:anim>
                                    <p:anim calcmode="lin" valueType="num">
                                      <p:cBhvr>
                                        <p:cTn id="69"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70"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71"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72"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C8F4B50-121D-4E1D-B232-8752560CBAD8}"/>
              </a:ext>
            </a:extLst>
          </p:cNvPr>
          <p:cNvSpPr txBox="1"/>
          <p:nvPr/>
        </p:nvSpPr>
        <p:spPr>
          <a:xfrm>
            <a:off x="66582" y="0"/>
            <a:ext cx="9077417" cy="1569660"/>
          </a:xfrm>
          <a:prstGeom prst="rect">
            <a:avLst/>
          </a:prstGeom>
          <a:noFill/>
        </p:spPr>
        <p:txBody>
          <a:bodyPr wrap="square">
            <a:spAutoFit/>
          </a:bodyPr>
          <a:lstStyle/>
          <a:p>
            <a:pPr marL="285750" indent="-285750" algn="l">
              <a:buFont typeface="Wingdings" panose="05000000000000000000" pitchFamily="2" charset="2"/>
              <a:buChar char="q"/>
            </a:pPr>
            <a:r>
              <a:rPr lang="en-US" sz="2400" b="1" i="0" u="none" strike="noStrike" baseline="0" dirty="0">
                <a:solidFill>
                  <a:srgbClr val="0070C0"/>
                </a:solidFill>
                <a:latin typeface="MinionPro-Regular"/>
              </a:rPr>
              <a:t>At low temperatures two soluble hydrate NH</a:t>
            </a:r>
            <a:r>
              <a:rPr lang="en-US" sz="1000" b="1" i="0" u="none" strike="noStrike" baseline="0" dirty="0">
                <a:solidFill>
                  <a:srgbClr val="0070C0"/>
                </a:solidFill>
                <a:latin typeface="MinionPro-Regular"/>
              </a:rPr>
              <a:t>3</a:t>
            </a:r>
            <a:r>
              <a:rPr lang="en-US" sz="2400" b="1" i="0" u="none" strike="noStrike" baseline="0" dirty="0">
                <a:solidFill>
                  <a:srgbClr val="0070C0"/>
                </a:solidFill>
                <a:latin typeface="MinionPro-Regular"/>
              </a:rPr>
              <a:t>.H</a:t>
            </a:r>
            <a:r>
              <a:rPr lang="en-US" sz="1000" b="1" i="0" u="none" strike="noStrike" baseline="0" dirty="0">
                <a:solidFill>
                  <a:srgbClr val="0070C0"/>
                </a:solidFill>
                <a:latin typeface="MinionPro-Regular"/>
              </a:rPr>
              <a:t>2</a:t>
            </a:r>
            <a:r>
              <a:rPr lang="en-US" sz="2400" b="1" i="0" u="none" strike="noStrike" baseline="0" dirty="0">
                <a:solidFill>
                  <a:srgbClr val="0070C0"/>
                </a:solidFill>
                <a:latin typeface="MinionPro-Regular"/>
              </a:rPr>
              <a:t>O and 2NH</a:t>
            </a:r>
            <a:r>
              <a:rPr lang="en-US" sz="1000" b="1" i="0" u="none" strike="noStrike" baseline="0" dirty="0">
                <a:solidFill>
                  <a:srgbClr val="0070C0"/>
                </a:solidFill>
                <a:latin typeface="MinionPro-Regular"/>
              </a:rPr>
              <a:t>3</a:t>
            </a:r>
            <a:r>
              <a:rPr lang="en-US" sz="2400" b="1" i="0" u="none" strike="noStrike" baseline="0" dirty="0">
                <a:solidFill>
                  <a:srgbClr val="0070C0"/>
                </a:solidFill>
                <a:latin typeface="MinionPro-Regular"/>
              </a:rPr>
              <a:t>.H</a:t>
            </a:r>
            <a:r>
              <a:rPr lang="en-US" sz="1000" b="1" i="0" u="none" strike="noStrike" baseline="0" dirty="0">
                <a:solidFill>
                  <a:srgbClr val="0070C0"/>
                </a:solidFill>
                <a:latin typeface="MinionPro-Regular"/>
              </a:rPr>
              <a:t>2</a:t>
            </a:r>
            <a:r>
              <a:rPr lang="en-US" sz="2400" b="1" i="0" u="none" strike="noStrike" baseline="0" dirty="0">
                <a:solidFill>
                  <a:srgbClr val="0070C0"/>
                </a:solidFill>
                <a:latin typeface="MinionPro-Regular"/>
              </a:rPr>
              <a:t>O are isolated. In these molecules ammonia and water are linked by hydrogen bonds. In aqueous solutions also ammonia may be hydrated in a similar manner and we call the same as (NH</a:t>
            </a:r>
            <a:r>
              <a:rPr lang="en-US" sz="1000" b="1" i="0" u="none" strike="noStrike" baseline="0" dirty="0">
                <a:solidFill>
                  <a:srgbClr val="0070C0"/>
                </a:solidFill>
                <a:latin typeface="MinionPro-Regular"/>
              </a:rPr>
              <a:t>3</a:t>
            </a:r>
            <a:r>
              <a:rPr lang="en-US" sz="2400" b="1" i="0" u="none" strike="noStrike" baseline="0" dirty="0">
                <a:solidFill>
                  <a:srgbClr val="0070C0"/>
                </a:solidFill>
                <a:latin typeface="MinionPro-Regular"/>
              </a:rPr>
              <a:t>.H</a:t>
            </a:r>
            <a:r>
              <a:rPr lang="en-US" sz="1000" b="1" i="0" u="none" strike="noStrike" baseline="0" dirty="0">
                <a:solidFill>
                  <a:srgbClr val="0070C0"/>
                </a:solidFill>
                <a:latin typeface="MinionPro-Regular"/>
              </a:rPr>
              <a:t>2</a:t>
            </a:r>
            <a:r>
              <a:rPr lang="en-US" sz="2400" b="1" i="0" u="none" strike="noStrike" baseline="0" dirty="0">
                <a:solidFill>
                  <a:srgbClr val="0070C0"/>
                </a:solidFill>
                <a:latin typeface="MinionPro-Regular"/>
              </a:rPr>
              <a:t>O)</a:t>
            </a:r>
            <a:endParaRPr lang="en-IN" sz="2400" b="1" dirty="0">
              <a:solidFill>
                <a:srgbClr val="0070C0"/>
              </a:solidFill>
            </a:endParaRPr>
          </a:p>
        </p:txBody>
      </p:sp>
      <p:pic>
        <p:nvPicPr>
          <p:cNvPr id="5" name="Picture 4">
            <a:extLst>
              <a:ext uri="{FF2B5EF4-FFF2-40B4-BE49-F238E27FC236}">
                <a16:creationId xmlns:a16="http://schemas.microsoft.com/office/drawing/2014/main" xmlns="" id="{C96D146C-040B-4545-B042-C75042FD0BC8}"/>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945272" y="1886958"/>
            <a:ext cx="3830913" cy="572551"/>
          </a:xfrm>
          <a:prstGeom prst="rect">
            <a:avLst/>
          </a:prstGeom>
          <a:ln w="28575">
            <a:solidFill>
              <a:srgbClr val="FF0000"/>
            </a:solidFill>
          </a:ln>
        </p:spPr>
      </p:pic>
      <p:sp>
        <p:nvSpPr>
          <p:cNvPr id="7" name="TextBox 6">
            <a:extLst>
              <a:ext uri="{FF2B5EF4-FFF2-40B4-BE49-F238E27FC236}">
                <a16:creationId xmlns:a16="http://schemas.microsoft.com/office/drawing/2014/main" xmlns="" id="{DA213811-5A0B-45BB-86D6-63D8A76B3B5E}"/>
              </a:ext>
            </a:extLst>
          </p:cNvPr>
          <p:cNvSpPr txBox="1"/>
          <p:nvPr/>
        </p:nvSpPr>
        <p:spPr>
          <a:xfrm>
            <a:off x="66581" y="2776808"/>
            <a:ext cx="9077417" cy="830997"/>
          </a:xfrm>
          <a:prstGeom prst="rect">
            <a:avLst/>
          </a:prstGeom>
          <a:noFill/>
        </p:spPr>
        <p:txBody>
          <a:bodyPr wrap="square">
            <a:spAutoFit/>
          </a:bodyPr>
          <a:lstStyle/>
          <a:p>
            <a:pPr marL="285750" indent="-285750" algn="l">
              <a:buFont typeface="Wingdings" panose="05000000000000000000" pitchFamily="2" charset="2"/>
              <a:buChar char="q"/>
            </a:pPr>
            <a:r>
              <a:rPr lang="en-US" sz="2400" b="1" i="0" u="none" strike="noStrike" baseline="0" dirty="0">
                <a:solidFill>
                  <a:srgbClr val="0070C0"/>
                </a:solidFill>
                <a:latin typeface="MinionPro-Regular"/>
              </a:rPr>
              <a:t>The dielectric constant of ammonia is considerably high to make it a fairly good ionizing</a:t>
            </a:r>
            <a:r>
              <a:rPr lang="en-US" sz="2400" b="1" dirty="0">
                <a:solidFill>
                  <a:srgbClr val="0070C0"/>
                </a:solidFill>
                <a:latin typeface="MinionPro-Regular"/>
              </a:rPr>
              <a:t> </a:t>
            </a:r>
            <a:r>
              <a:rPr lang="en-IN" sz="2400" b="1" i="0" u="none" strike="noStrike" baseline="0" dirty="0">
                <a:solidFill>
                  <a:srgbClr val="0070C0"/>
                </a:solidFill>
                <a:latin typeface="MinionPro-Regular"/>
              </a:rPr>
              <a:t>solvent like water.</a:t>
            </a:r>
            <a:endParaRPr lang="en-IN" sz="2400" b="1" dirty="0">
              <a:solidFill>
                <a:srgbClr val="0070C0"/>
              </a:solidFill>
            </a:endParaRPr>
          </a:p>
        </p:txBody>
      </p:sp>
      <p:pic>
        <p:nvPicPr>
          <p:cNvPr id="9" name="Picture 8">
            <a:extLst>
              <a:ext uri="{FF2B5EF4-FFF2-40B4-BE49-F238E27FC236}">
                <a16:creationId xmlns:a16="http://schemas.microsoft.com/office/drawing/2014/main" xmlns="" id="{950668DB-1115-4C5C-AB0F-ECBD3BB1ABD4}"/>
              </a:ext>
            </a:extLst>
          </p:cNvPr>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92460" y="4048122"/>
            <a:ext cx="3830914" cy="1869673"/>
          </a:xfrm>
          <a:prstGeom prst="rect">
            <a:avLst/>
          </a:prstGeom>
          <a:ln w="28575">
            <a:solidFill>
              <a:srgbClr val="FF0000"/>
            </a:solidFill>
          </a:ln>
        </p:spPr>
      </p:pic>
      <p:sp>
        <p:nvSpPr>
          <p:cNvPr id="13" name="Speech Bubble: Rectangle with Corners Rounded 12">
            <a:extLst>
              <a:ext uri="{FF2B5EF4-FFF2-40B4-BE49-F238E27FC236}">
                <a16:creationId xmlns:a16="http://schemas.microsoft.com/office/drawing/2014/main" xmlns="" id="{75C0EAE7-DB3E-4527-98EB-DACB5C5F3920}"/>
              </a:ext>
            </a:extLst>
          </p:cNvPr>
          <p:cNvSpPr/>
          <p:nvPr/>
        </p:nvSpPr>
        <p:spPr>
          <a:xfrm>
            <a:off x="5149252" y="3271792"/>
            <a:ext cx="3928167" cy="3086321"/>
          </a:xfrm>
          <a:prstGeom prst="wedgeRoundRectCallou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b="1" i="0" dirty="0">
                <a:solidFill>
                  <a:srgbClr val="002060"/>
                </a:solidFill>
                <a:effectLst/>
                <a:latin typeface="arial" panose="020B0604020202020204" pitchFamily="34" charset="0"/>
              </a:rPr>
              <a:t>Dielectric constant</a:t>
            </a:r>
            <a:r>
              <a:rPr lang="en-US" b="0" i="0" dirty="0">
                <a:solidFill>
                  <a:srgbClr val="002060"/>
                </a:solidFill>
                <a:effectLst/>
                <a:latin typeface="arial" panose="020B0604020202020204" pitchFamily="34" charset="0"/>
              </a:rPr>
              <a:t> (ε</a:t>
            </a:r>
            <a:r>
              <a:rPr lang="en-US" b="1" i="0" dirty="0">
                <a:solidFill>
                  <a:srgbClr val="002060"/>
                </a:solidFill>
                <a:effectLst/>
                <a:latin typeface="arial" panose="020B0604020202020204" pitchFamily="34" charset="0"/>
              </a:rPr>
              <a:t>): </a:t>
            </a:r>
            <a:r>
              <a:rPr lang="en-US" b="1" i="0" dirty="0">
                <a:solidFill>
                  <a:srgbClr val="FF0066"/>
                </a:solidFill>
                <a:effectLst/>
                <a:latin typeface="arial" panose="020B0604020202020204" pitchFamily="34" charset="0"/>
              </a:rPr>
              <a:t>A measure of a substance's ability to insulate charges from each other. Taken as a measure of solvent polarity, higher ε means higher polarity, and greater ability to stabilize charges. Not the same as dipole moment. Water (ε = 80)</a:t>
            </a:r>
            <a:endParaRPr lang="en-IN" b="1" dirty="0">
              <a:solidFill>
                <a:srgbClr val="FF0066"/>
              </a:solidFill>
            </a:endParaRPr>
          </a:p>
        </p:txBody>
      </p:sp>
    </p:spTree>
    <p:extLst>
      <p:ext uri="{BB962C8B-B14F-4D97-AF65-F5344CB8AC3E}">
        <p14:creationId xmlns:p14="http://schemas.microsoft.com/office/powerpoint/2010/main" val="1720645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800" decel="100000"/>
                                        <p:tgtEl>
                                          <p:spTgt spid="5"/>
                                        </p:tgtEl>
                                      </p:cBhvr>
                                    </p:animEffect>
                                    <p:anim calcmode="lin" valueType="num">
                                      <p:cBhvr>
                                        <p:cTn id="15" dur="800" decel="100000" fill="hold"/>
                                        <p:tgtEl>
                                          <p:spTgt spid="5"/>
                                        </p:tgtEl>
                                        <p:attrNameLst>
                                          <p:attrName>style.rotation</p:attrName>
                                        </p:attrNameLst>
                                      </p:cBhvr>
                                      <p:tavLst>
                                        <p:tav tm="0">
                                          <p:val>
                                            <p:fltVal val="-90"/>
                                          </p:val>
                                        </p:tav>
                                        <p:tav tm="100000">
                                          <p:val>
                                            <p:fltVal val="0"/>
                                          </p:val>
                                        </p:tav>
                                      </p:tavLst>
                                    </p:anim>
                                    <p:anim calcmode="lin" valueType="num">
                                      <p:cBhvr>
                                        <p:cTn id="16" dur="800" decel="100000" fill="hold"/>
                                        <p:tgtEl>
                                          <p:spTgt spid="5"/>
                                        </p:tgtEl>
                                        <p:attrNameLst>
                                          <p:attrName>ppt_x</p:attrName>
                                        </p:attrNameLst>
                                      </p:cBhvr>
                                      <p:tavLst>
                                        <p:tav tm="0">
                                          <p:val>
                                            <p:strVal val="#ppt_x+0.4"/>
                                          </p:val>
                                        </p:tav>
                                        <p:tav tm="100000">
                                          <p:val>
                                            <p:strVal val="#ppt_x-0.05"/>
                                          </p:val>
                                        </p:tav>
                                      </p:tavLst>
                                    </p:anim>
                                    <p:anim calcmode="lin" valueType="num">
                                      <p:cBhvr>
                                        <p:cTn id="17" dur="800" decel="100000" fill="hold"/>
                                        <p:tgtEl>
                                          <p:spTgt spid="5"/>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 calcmode="lin" valueType="num">
                                      <p:cBhvr>
                                        <p:cTn id="24"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5"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6" dur="1000" fill="hold"/>
                                        <p:tgtEl>
                                          <p:spTgt spid="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p:stCondLst>
                        <p:cond delay="indefinite"/>
                      </p:stCondLst>
                      <p:childTnLst>
                        <p:par>
                          <p:cTn id="29" fill="hold">
                            <p:stCondLst>
                              <p:cond delay="0"/>
                            </p:stCondLst>
                            <p:childTnLst>
                              <p:par>
                                <p:cTn id="30" presetID="25"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35" dur="1000" fill="hold"/>
                                        <p:tgtEl>
                                          <p:spTgt spid="9"/>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35"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2000"/>
                                        <p:tgtEl>
                                          <p:spTgt spid="13"/>
                                        </p:tgtEl>
                                      </p:cBhvr>
                                    </p:animEffect>
                                    <p:anim calcmode="lin" valueType="num">
                                      <p:cBhvr>
                                        <p:cTn id="45" dur="2000" fill="hold"/>
                                        <p:tgtEl>
                                          <p:spTgt spid="13"/>
                                        </p:tgtEl>
                                        <p:attrNameLst>
                                          <p:attrName>style.rotation</p:attrName>
                                        </p:attrNameLst>
                                      </p:cBhvr>
                                      <p:tavLst>
                                        <p:tav tm="0">
                                          <p:val>
                                            <p:fltVal val="720"/>
                                          </p:val>
                                        </p:tav>
                                        <p:tav tm="100000">
                                          <p:val>
                                            <p:fltVal val="0"/>
                                          </p:val>
                                        </p:tav>
                                      </p:tavLst>
                                    </p:anim>
                                    <p:anim calcmode="lin" valueType="num">
                                      <p:cBhvr>
                                        <p:cTn id="46" dur="2000" fill="hold"/>
                                        <p:tgtEl>
                                          <p:spTgt spid="13"/>
                                        </p:tgtEl>
                                        <p:attrNameLst>
                                          <p:attrName>ppt_h</p:attrName>
                                        </p:attrNameLst>
                                      </p:cBhvr>
                                      <p:tavLst>
                                        <p:tav tm="0">
                                          <p:val>
                                            <p:fltVal val="0"/>
                                          </p:val>
                                        </p:tav>
                                        <p:tav tm="100000">
                                          <p:val>
                                            <p:strVal val="#ppt_h"/>
                                          </p:val>
                                        </p:tav>
                                      </p:tavLst>
                                    </p:anim>
                                    <p:anim calcmode="lin" valueType="num">
                                      <p:cBhvr>
                                        <p:cTn id="47" dur="2000" fill="hold"/>
                                        <p:tgtEl>
                                          <p:spTgt spid="1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FFEDF49-090A-4771-B3C3-C8D96134C3E1}"/>
              </a:ext>
            </a:extLst>
          </p:cNvPr>
          <p:cNvSpPr txBox="1"/>
          <p:nvPr/>
        </p:nvSpPr>
        <p:spPr>
          <a:xfrm>
            <a:off x="0" y="86103"/>
            <a:ext cx="5847400" cy="523220"/>
          </a:xfrm>
          <a:prstGeom prst="rect">
            <a:avLst/>
          </a:prstGeom>
          <a:noFill/>
        </p:spPr>
        <p:txBody>
          <a:bodyPr wrap="square">
            <a:spAutoFit/>
          </a:bodyPr>
          <a:lstStyle/>
          <a:p>
            <a:r>
              <a:rPr lang="en-IN" sz="2800" b="1" i="0" u="sng" strike="noStrike" baseline="0" dirty="0">
                <a:solidFill>
                  <a:srgbClr val="FF0000"/>
                </a:solidFill>
                <a:latin typeface="MinionPro-Bold"/>
              </a:rPr>
              <a:t>Chemical Properties of Ammonia: </a:t>
            </a:r>
            <a:endParaRPr lang="en-IN" sz="2800" u="sng" dirty="0">
              <a:solidFill>
                <a:srgbClr val="FF0000"/>
              </a:solidFill>
            </a:endParaRPr>
          </a:p>
        </p:txBody>
      </p:sp>
      <p:sp>
        <p:nvSpPr>
          <p:cNvPr id="5" name="TextBox 4">
            <a:extLst>
              <a:ext uri="{FF2B5EF4-FFF2-40B4-BE49-F238E27FC236}">
                <a16:creationId xmlns:a16="http://schemas.microsoft.com/office/drawing/2014/main" xmlns="" id="{DCB75A93-A123-4931-8B56-88D5F38CD0AD}"/>
              </a:ext>
            </a:extLst>
          </p:cNvPr>
          <p:cNvSpPr txBox="1"/>
          <p:nvPr/>
        </p:nvSpPr>
        <p:spPr>
          <a:xfrm>
            <a:off x="0" y="455435"/>
            <a:ext cx="9144000" cy="1569660"/>
          </a:xfrm>
          <a:prstGeom prst="rect">
            <a:avLst/>
          </a:prstGeom>
          <a:noFill/>
        </p:spPr>
        <p:txBody>
          <a:bodyPr wrap="square">
            <a:spAutoFit/>
          </a:bodyPr>
          <a:lstStyle/>
          <a:p>
            <a:pPr algn="l"/>
            <a:r>
              <a:rPr lang="en-US" sz="2400" b="1" i="0" u="none" strike="noStrike" baseline="0" dirty="0">
                <a:solidFill>
                  <a:srgbClr val="C00000"/>
                </a:solidFill>
                <a:latin typeface="MinionPro-Bold"/>
              </a:rPr>
              <a:t>Action of heat: </a:t>
            </a:r>
            <a:r>
              <a:rPr lang="en-US" sz="2400" b="1" i="0" u="none" strike="noStrike" baseline="0" dirty="0">
                <a:solidFill>
                  <a:srgbClr val="0070C0"/>
                </a:solidFill>
                <a:latin typeface="MinionPro-Regular"/>
              </a:rPr>
              <a:t>Above 500°C ammonia decomposes into its elements. The decomposition may be accelerated by metallic catalysts like Nickel, Iron. Almost complete dissociation occurs on</a:t>
            </a:r>
          </a:p>
          <a:p>
            <a:pPr algn="l"/>
            <a:r>
              <a:rPr lang="en-IN" sz="2400" b="1" i="0" u="none" strike="noStrike" baseline="0" dirty="0">
                <a:solidFill>
                  <a:srgbClr val="0070C0"/>
                </a:solidFill>
                <a:latin typeface="MinionPro-Regular"/>
              </a:rPr>
              <a:t>continuous sparking</a:t>
            </a:r>
            <a:r>
              <a:rPr lang="en-IN" sz="2400" i="0" u="none" strike="noStrike" baseline="0" dirty="0">
                <a:latin typeface="MinionPro-Regular"/>
              </a:rPr>
              <a:t>.</a:t>
            </a:r>
            <a:endParaRPr lang="en-IN" sz="2400" dirty="0"/>
          </a:p>
        </p:txBody>
      </p:sp>
      <p:pic>
        <p:nvPicPr>
          <p:cNvPr id="7" name="Picture 6">
            <a:extLst>
              <a:ext uri="{FF2B5EF4-FFF2-40B4-BE49-F238E27FC236}">
                <a16:creationId xmlns:a16="http://schemas.microsoft.com/office/drawing/2014/main" xmlns="" id="{EDCF80C4-24E0-4F5B-98B7-121DF11FC85A}"/>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923700" y="2138096"/>
            <a:ext cx="4021585" cy="537973"/>
          </a:xfrm>
          <a:prstGeom prst="rect">
            <a:avLst/>
          </a:prstGeom>
          <a:ln w="28575">
            <a:solidFill>
              <a:srgbClr val="FF0000"/>
            </a:solidFill>
          </a:ln>
        </p:spPr>
      </p:pic>
      <p:sp>
        <p:nvSpPr>
          <p:cNvPr id="9" name="TextBox 8">
            <a:extLst>
              <a:ext uri="{FF2B5EF4-FFF2-40B4-BE49-F238E27FC236}">
                <a16:creationId xmlns:a16="http://schemas.microsoft.com/office/drawing/2014/main" xmlns="" id="{1FDA9BF2-4E4D-4993-97F1-271190346361}"/>
              </a:ext>
            </a:extLst>
          </p:cNvPr>
          <p:cNvSpPr txBox="1"/>
          <p:nvPr/>
        </p:nvSpPr>
        <p:spPr>
          <a:xfrm>
            <a:off x="31072" y="2852739"/>
            <a:ext cx="9081856" cy="1200329"/>
          </a:xfrm>
          <a:prstGeom prst="rect">
            <a:avLst/>
          </a:prstGeom>
          <a:noFill/>
        </p:spPr>
        <p:txBody>
          <a:bodyPr wrap="square">
            <a:spAutoFit/>
          </a:bodyPr>
          <a:lstStyle/>
          <a:p>
            <a:pPr algn="l"/>
            <a:r>
              <a:rPr lang="en-US" sz="2400" b="1" i="0" u="none" strike="noStrike" baseline="0" dirty="0">
                <a:solidFill>
                  <a:srgbClr val="C00000"/>
                </a:solidFill>
                <a:latin typeface="MinionPro-Bold"/>
              </a:rPr>
              <a:t>Reaction with air/oxygen: </a:t>
            </a:r>
            <a:r>
              <a:rPr lang="en-US" sz="2400" b="1" i="0" u="none" strike="noStrike" baseline="0" dirty="0">
                <a:solidFill>
                  <a:srgbClr val="0070C0"/>
                </a:solidFill>
                <a:latin typeface="MinionPro-Regular"/>
              </a:rPr>
              <a:t>Ammonia does not burn in air but burns freely in free oxygen with a yellowish flame to give nitrogen and steam</a:t>
            </a:r>
            <a:r>
              <a:rPr lang="en-US" sz="2400" b="1" i="0" u="none" strike="noStrike" baseline="0" dirty="0">
                <a:latin typeface="MinionPro-Regular"/>
              </a:rPr>
              <a:t>.</a:t>
            </a:r>
            <a:endParaRPr lang="en-IN" sz="2400" b="1" dirty="0"/>
          </a:p>
        </p:txBody>
      </p:sp>
      <p:pic>
        <p:nvPicPr>
          <p:cNvPr id="11" name="Picture 10">
            <a:extLst>
              <a:ext uri="{FF2B5EF4-FFF2-40B4-BE49-F238E27FC236}">
                <a16:creationId xmlns:a16="http://schemas.microsoft.com/office/drawing/2014/main" xmlns="" id="{FEE56535-DE83-4450-B9A0-DB584EE46FCA}"/>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911874" y="4053068"/>
            <a:ext cx="4021585" cy="646330"/>
          </a:xfrm>
          <a:prstGeom prst="rect">
            <a:avLst/>
          </a:prstGeom>
          <a:ln w="28575">
            <a:solidFill>
              <a:srgbClr val="FF0000"/>
            </a:solidFill>
          </a:ln>
        </p:spPr>
      </p:pic>
      <p:sp>
        <p:nvSpPr>
          <p:cNvPr id="13" name="TextBox 12">
            <a:extLst>
              <a:ext uri="{FF2B5EF4-FFF2-40B4-BE49-F238E27FC236}">
                <a16:creationId xmlns:a16="http://schemas.microsoft.com/office/drawing/2014/main" xmlns="" id="{F4547939-E155-4A7E-A3D7-9D2572F89589}"/>
              </a:ext>
            </a:extLst>
          </p:cNvPr>
          <p:cNvSpPr txBox="1"/>
          <p:nvPr/>
        </p:nvSpPr>
        <p:spPr>
          <a:xfrm>
            <a:off x="31071" y="4802632"/>
            <a:ext cx="9081855" cy="1200329"/>
          </a:xfrm>
          <a:prstGeom prst="rect">
            <a:avLst/>
          </a:prstGeom>
          <a:noFill/>
        </p:spPr>
        <p:txBody>
          <a:bodyPr wrap="square">
            <a:spAutoFit/>
          </a:bodyPr>
          <a:lstStyle/>
          <a:p>
            <a:pPr algn="l"/>
            <a:r>
              <a:rPr lang="en-US" sz="2400" b="1" i="0" u="none" strike="noStrike" baseline="0" dirty="0">
                <a:solidFill>
                  <a:srgbClr val="0070C0"/>
                </a:solidFill>
                <a:latin typeface="MinionPro-Regular"/>
              </a:rPr>
              <a:t>In presence of catalyst like platinum, it burns to produce nitric oxide. This process is used </a:t>
            </a:r>
            <a:r>
              <a:rPr lang="en-US" sz="2400" b="1" i="0" u="none" strike="noStrike" baseline="0" dirty="0" err="1">
                <a:solidFill>
                  <a:srgbClr val="0070C0"/>
                </a:solidFill>
                <a:latin typeface="MinionPro-Regular"/>
              </a:rPr>
              <a:t>forthe</a:t>
            </a:r>
            <a:r>
              <a:rPr lang="en-US" sz="2400" b="1" i="0" u="none" strike="noStrike" baseline="0" dirty="0">
                <a:solidFill>
                  <a:srgbClr val="0070C0"/>
                </a:solidFill>
                <a:latin typeface="MinionPro-Regular"/>
              </a:rPr>
              <a:t> manufacture of nitric acid and is known as </a:t>
            </a:r>
            <a:r>
              <a:rPr lang="en-US" sz="2400" b="1" i="0" u="none" strike="noStrike" baseline="0" dirty="0" err="1">
                <a:solidFill>
                  <a:srgbClr val="0070C0"/>
                </a:solidFill>
                <a:latin typeface="MinionPro-Regular"/>
              </a:rPr>
              <a:t>ostwalds</a:t>
            </a:r>
            <a:r>
              <a:rPr lang="en-US" sz="2400" b="1" i="0" u="none" strike="noStrike" baseline="0" dirty="0">
                <a:solidFill>
                  <a:srgbClr val="0070C0"/>
                </a:solidFill>
                <a:latin typeface="MinionPro-Regular"/>
              </a:rPr>
              <a:t> process.</a:t>
            </a:r>
            <a:endParaRPr lang="en-IN" sz="2400" b="1" dirty="0">
              <a:solidFill>
                <a:srgbClr val="0070C0"/>
              </a:solidFill>
            </a:endParaRPr>
          </a:p>
        </p:txBody>
      </p:sp>
      <p:pic>
        <p:nvPicPr>
          <p:cNvPr id="15" name="Picture 14">
            <a:extLst>
              <a:ext uri="{FF2B5EF4-FFF2-40B4-BE49-F238E27FC236}">
                <a16:creationId xmlns:a16="http://schemas.microsoft.com/office/drawing/2014/main" xmlns="" id="{F936B1F5-4752-48A7-B9A2-3F5EA6620A7F}"/>
              </a:ext>
            </a:extLst>
          </p:cNvPr>
          <p:cNvPicPr>
            <a:picLocks noChangeAspect="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923700" y="5899727"/>
            <a:ext cx="4021585" cy="653724"/>
          </a:xfrm>
          <a:prstGeom prst="rect">
            <a:avLst/>
          </a:prstGeom>
          <a:ln w="28575">
            <a:solidFill>
              <a:srgbClr val="FF0000"/>
            </a:solidFill>
          </a:ln>
        </p:spPr>
      </p:pic>
    </p:spTree>
    <p:extLst>
      <p:ext uri="{BB962C8B-B14F-4D97-AF65-F5344CB8AC3E}">
        <p14:creationId xmlns:p14="http://schemas.microsoft.com/office/powerpoint/2010/main" val="566420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
                                            <p:txEl>
                                              <p:pRg st="0" end="0"/>
                                            </p:txEl>
                                          </p:spTgt>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p:cTn id="21"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 calcmode="lin" valueType="num">
                                      <p:cBhvr>
                                        <p:cTn id="31" dur="500" fill="hold"/>
                                        <p:tgtEl>
                                          <p:spTgt spid="7"/>
                                        </p:tgtEl>
                                        <p:attrNameLst>
                                          <p:attrName>style.rotation</p:attrName>
                                        </p:attrNameLst>
                                      </p:cBhvr>
                                      <p:tavLst>
                                        <p:tav tm="0">
                                          <p:val>
                                            <p:fltVal val="360"/>
                                          </p:val>
                                        </p:tav>
                                        <p:tav tm="100000">
                                          <p:val>
                                            <p:fltVal val="0"/>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5" presetClass="entr" presetSubtype="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 calcmode="lin" valueType="num">
                                      <p:cBhvr>
                                        <p:cTn id="37"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8"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39" dur="1000" fill="hold"/>
                                        <p:tgtEl>
                                          <p:spTgt spid="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 calcmode="lin" valueType="num">
                                      <p:cBhvr>
                                        <p:cTn id="47" dur="500" fill="hold"/>
                                        <p:tgtEl>
                                          <p:spTgt spid="11"/>
                                        </p:tgtEl>
                                        <p:attrNameLst>
                                          <p:attrName>style.rotation</p:attrName>
                                        </p:attrNameLst>
                                      </p:cBhvr>
                                      <p:tavLst>
                                        <p:tav tm="0">
                                          <p:val>
                                            <p:fltVal val="360"/>
                                          </p:val>
                                        </p:tav>
                                        <p:tav tm="100000">
                                          <p:val>
                                            <p:fltVal val="0"/>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5" presetClass="entr" presetSubtype="0" fill="hold" nodeType="clickEffect">
                                  <p:stCondLst>
                                    <p:cond delay="0"/>
                                  </p:stCondLst>
                                  <p:childTnLst>
                                    <p:set>
                                      <p:cBhvr>
                                        <p:cTn id="52" dur="1" fill="hold">
                                          <p:stCondLst>
                                            <p:cond delay="0"/>
                                          </p:stCondLst>
                                        </p:cTn>
                                        <p:tgtEl>
                                          <p:spTgt spid="13">
                                            <p:txEl>
                                              <p:pRg st="0" end="0"/>
                                            </p:txEl>
                                          </p:spTgt>
                                        </p:tgtEl>
                                        <p:attrNameLst>
                                          <p:attrName>style.visibility</p:attrName>
                                        </p:attrNameLst>
                                      </p:cBhvr>
                                      <p:to>
                                        <p:strVal val="visible"/>
                                      </p:to>
                                    </p:set>
                                    <p:anim calcmode="lin" valueType="num">
                                      <p:cBhvr>
                                        <p:cTn id="53"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54" dur="1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55" dur="1000" fill="hold"/>
                                        <p:tgtEl>
                                          <p:spTgt spid="1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1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p:stCondLst>
                        <p:cond delay="indefinite"/>
                      </p:stCondLst>
                      <p:childTnLst>
                        <p:par>
                          <p:cTn id="58" fill="hold">
                            <p:stCondLst>
                              <p:cond delay="0"/>
                            </p:stCondLst>
                            <p:childTnLst>
                              <p:par>
                                <p:cTn id="59" presetID="15" presetClass="entr" presetSubtype="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1000" fill="hold"/>
                                        <p:tgtEl>
                                          <p:spTgt spid="15"/>
                                        </p:tgtEl>
                                        <p:attrNameLst>
                                          <p:attrName>ppt_w</p:attrName>
                                        </p:attrNameLst>
                                      </p:cBhvr>
                                      <p:tavLst>
                                        <p:tav tm="0">
                                          <p:val>
                                            <p:fltVal val="0"/>
                                          </p:val>
                                        </p:tav>
                                        <p:tav tm="100000">
                                          <p:val>
                                            <p:strVal val="#ppt_w"/>
                                          </p:val>
                                        </p:tav>
                                      </p:tavLst>
                                    </p:anim>
                                    <p:anim calcmode="lin" valueType="num">
                                      <p:cBhvr>
                                        <p:cTn id="62" dur="1000" fill="hold"/>
                                        <p:tgtEl>
                                          <p:spTgt spid="15"/>
                                        </p:tgtEl>
                                        <p:attrNameLst>
                                          <p:attrName>ppt_h</p:attrName>
                                        </p:attrNameLst>
                                      </p:cBhvr>
                                      <p:tavLst>
                                        <p:tav tm="0">
                                          <p:val>
                                            <p:fltVal val="0"/>
                                          </p:val>
                                        </p:tav>
                                        <p:tav tm="100000">
                                          <p:val>
                                            <p:strVal val="#ppt_h"/>
                                          </p:val>
                                        </p:tav>
                                      </p:tavLst>
                                    </p:anim>
                                    <p:anim calcmode="lin" valueType="num">
                                      <p:cBhvr>
                                        <p:cTn id="63"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5AE1528-54CF-4510-BC23-6EE21319EB85}"/>
              </a:ext>
            </a:extLst>
          </p:cNvPr>
          <p:cNvSpPr txBox="1"/>
          <p:nvPr/>
        </p:nvSpPr>
        <p:spPr>
          <a:xfrm>
            <a:off x="0" y="106532"/>
            <a:ext cx="9144000" cy="830997"/>
          </a:xfrm>
          <a:prstGeom prst="rect">
            <a:avLst/>
          </a:prstGeom>
          <a:noFill/>
        </p:spPr>
        <p:txBody>
          <a:bodyPr wrap="square">
            <a:spAutoFit/>
          </a:bodyPr>
          <a:lstStyle/>
          <a:p>
            <a:pPr algn="l"/>
            <a:r>
              <a:rPr lang="en-US" sz="2400" b="1" i="0" u="none" strike="noStrike" baseline="0" dirty="0">
                <a:solidFill>
                  <a:srgbClr val="C00000"/>
                </a:solidFill>
                <a:latin typeface="MinionPro-Bold"/>
              </a:rPr>
              <a:t>Reducing property: </a:t>
            </a:r>
            <a:r>
              <a:rPr lang="en-US" sz="2400" b="1" i="0" u="none" strike="noStrike" baseline="0" dirty="0">
                <a:solidFill>
                  <a:srgbClr val="0070C0"/>
                </a:solidFill>
                <a:latin typeface="MinionPro-Regular"/>
              </a:rPr>
              <a:t>Ammonia acts as a reducing agent. It reduces the metal oxides to metal when passed over heated metallic oxide.</a:t>
            </a:r>
            <a:endParaRPr lang="en-IN" sz="2400" b="1" dirty="0">
              <a:solidFill>
                <a:srgbClr val="0070C0"/>
              </a:solidFill>
            </a:endParaRPr>
          </a:p>
        </p:txBody>
      </p:sp>
      <p:pic>
        <p:nvPicPr>
          <p:cNvPr id="5" name="Picture 4">
            <a:extLst>
              <a:ext uri="{FF2B5EF4-FFF2-40B4-BE49-F238E27FC236}">
                <a16:creationId xmlns:a16="http://schemas.microsoft.com/office/drawing/2014/main" xmlns="" id="{6209A3B5-9CD7-4580-ACB0-1F12D62AF836}"/>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211795" y="1557752"/>
            <a:ext cx="4144616" cy="635032"/>
          </a:xfrm>
          <a:prstGeom prst="rect">
            <a:avLst/>
          </a:prstGeom>
          <a:ln w="28575">
            <a:solidFill>
              <a:srgbClr val="FF0066"/>
            </a:solidFill>
          </a:ln>
        </p:spPr>
      </p:pic>
      <p:sp>
        <p:nvSpPr>
          <p:cNvPr id="7" name="TextBox 6">
            <a:extLst>
              <a:ext uri="{FF2B5EF4-FFF2-40B4-BE49-F238E27FC236}">
                <a16:creationId xmlns:a16="http://schemas.microsoft.com/office/drawing/2014/main" xmlns="" id="{2B8A4CF4-BBA8-4CF5-A100-83BA0CF10A0E}"/>
              </a:ext>
            </a:extLst>
          </p:cNvPr>
          <p:cNvSpPr txBox="1"/>
          <p:nvPr/>
        </p:nvSpPr>
        <p:spPr>
          <a:xfrm>
            <a:off x="0" y="3146711"/>
            <a:ext cx="9143999" cy="1200329"/>
          </a:xfrm>
          <a:prstGeom prst="rect">
            <a:avLst/>
          </a:prstGeom>
          <a:noFill/>
        </p:spPr>
        <p:txBody>
          <a:bodyPr wrap="square">
            <a:spAutoFit/>
          </a:bodyPr>
          <a:lstStyle/>
          <a:p>
            <a:pPr algn="l"/>
            <a:r>
              <a:rPr lang="en-US" sz="2400" b="1" i="0" u="none" strike="noStrike" baseline="0" dirty="0">
                <a:solidFill>
                  <a:srgbClr val="C00000"/>
                </a:solidFill>
                <a:latin typeface="MinionPro-Bold"/>
              </a:rPr>
              <a:t>Reaction with acids</a:t>
            </a:r>
            <a:r>
              <a:rPr lang="en-US" sz="2400" b="1" u="none" strike="noStrike" baseline="0" dirty="0">
                <a:solidFill>
                  <a:srgbClr val="0070C0"/>
                </a:solidFill>
                <a:latin typeface="MinionPro-Bold"/>
              </a:rPr>
              <a:t>: </a:t>
            </a:r>
            <a:r>
              <a:rPr lang="en-US" sz="2400" b="1" u="none" strike="noStrike" baseline="0" dirty="0">
                <a:solidFill>
                  <a:srgbClr val="0070C0"/>
                </a:solidFill>
                <a:latin typeface="MinionPro-Regular"/>
              </a:rPr>
              <a:t>When treated with acids it forms ammonium salts. This reaction shows that the affinity of ammonia for proton is greater than that of water.</a:t>
            </a:r>
            <a:endParaRPr lang="en-IN" sz="2400" b="1" dirty="0">
              <a:solidFill>
                <a:srgbClr val="0070C0"/>
              </a:solidFill>
            </a:endParaRPr>
          </a:p>
        </p:txBody>
      </p:sp>
      <p:pic>
        <p:nvPicPr>
          <p:cNvPr id="12" name="Picture 11">
            <a:extLst>
              <a:ext uri="{FF2B5EF4-FFF2-40B4-BE49-F238E27FC236}">
                <a16:creationId xmlns:a16="http://schemas.microsoft.com/office/drawing/2014/main" xmlns="" id="{ECD64997-B9FF-4582-A7B0-169D87133440}"/>
              </a:ext>
            </a:extLst>
          </p:cNvPr>
          <p:cNvPicPr>
            <a:picLocks noChangeAspect="1"/>
          </p:cNvPicPr>
          <p:nvPr/>
        </p:nvPicPr>
        <p:blipFill rotWithShape="1">
          <a:blip r:embed="rId4">
            <a:duotone>
              <a:prstClr val="black"/>
              <a:schemeClr val="accent4">
                <a:tint val="45000"/>
                <a:satMod val="400000"/>
              </a:schemeClr>
            </a:duotone>
          </a:blip>
          <a:srcRect l="16974" t="33183" r="9274" b="41529"/>
          <a:stretch/>
        </p:blipFill>
        <p:spPr>
          <a:xfrm>
            <a:off x="2211795" y="4749553"/>
            <a:ext cx="4144616" cy="1200329"/>
          </a:xfrm>
          <a:prstGeom prst="rect">
            <a:avLst/>
          </a:prstGeom>
          <a:ln w="28575">
            <a:solidFill>
              <a:srgbClr val="FF0066"/>
            </a:solidFill>
          </a:ln>
        </p:spPr>
      </p:pic>
    </p:spTree>
    <p:extLst>
      <p:ext uri="{BB962C8B-B14F-4D97-AF65-F5344CB8AC3E}">
        <p14:creationId xmlns:p14="http://schemas.microsoft.com/office/powerpoint/2010/main" val="1425328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anim calcmode="lin" valueType="num">
                                      <p:cBhvr>
                                        <p:cTn id="16" dur="2000" fill="hold"/>
                                        <p:tgtEl>
                                          <p:spTgt spid="5"/>
                                        </p:tgtEl>
                                        <p:attrNameLst>
                                          <p:attrName>style.rotation</p:attrName>
                                        </p:attrNameLst>
                                      </p:cBhvr>
                                      <p:tavLst>
                                        <p:tav tm="0">
                                          <p:val>
                                            <p:fltVal val="720"/>
                                          </p:val>
                                        </p:tav>
                                        <p:tav tm="100000">
                                          <p:val>
                                            <p:fltVal val="0"/>
                                          </p:val>
                                        </p:tav>
                                      </p:tavLst>
                                    </p:anim>
                                    <p:anim calcmode="lin" valueType="num">
                                      <p:cBhvr>
                                        <p:cTn id="17" dur="2000" fill="hold"/>
                                        <p:tgtEl>
                                          <p:spTgt spid="5"/>
                                        </p:tgtEl>
                                        <p:attrNameLst>
                                          <p:attrName>ppt_h</p:attrName>
                                        </p:attrNameLst>
                                      </p:cBhvr>
                                      <p:tavLst>
                                        <p:tav tm="0">
                                          <p:val>
                                            <p:fltVal val="0"/>
                                          </p:val>
                                        </p:tav>
                                        <p:tav tm="100000">
                                          <p:val>
                                            <p:strVal val="#ppt_h"/>
                                          </p:val>
                                        </p:tav>
                                      </p:tavLst>
                                    </p:anim>
                                    <p:anim calcmode="lin" valueType="num">
                                      <p:cBhvr>
                                        <p:cTn id="18" dur="2000" fill="hold"/>
                                        <p:tgtEl>
                                          <p:spTgt spid="5"/>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Scale>
                                      <p:cBhvr>
                                        <p:cTn id="23" dur="1000" decel="50000" fill="hold">
                                          <p:stCondLst>
                                            <p:cond delay="0"/>
                                          </p:stCondLst>
                                        </p:cTn>
                                        <p:tgtEl>
                                          <p:spTgt spid="7">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7">
                                            <p:txEl>
                                              <p:pRg st="0" end="0"/>
                                            </p:txEl>
                                          </p:spTgt>
                                        </p:tgtEl>
                                        <p:attrNameLst>
                                          <p:attrName>ppt_x</p:attrName>
                                          <p:attrName>ppt_y</p:attrName>
                                        </p:attrNameLst>
                                      </p:cBhvr>
                                    </p:animMotion>
                                    <p:animEffect transition="in" filter="fade">
                                      <p:cBhvr>
                                        <p:cTn id="25" dur="10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D628349-F047-4AA0-8637-24C79C16D26B}"/>
              </a:ext>
            </a:extLst>
          </p:cNvPr>
          <p:cNvPicPr>
            <a:picLocks noChangeAspect="1"/>
          </p:cNvPicPr>
          <p:nvPr/>
        </p:nvPicPr>
        <p:blipFill>
          <a:blip r:embed="rId2"/>
          <a:stretch>
            <a:fillRect/>
          </a:stretch>
        </p:blipFill>
        <p:spPr>
          <a:xfrm>
            <a:off x="181992" y="2060438"/>
            <a:ext cx="8442664" cy="4082908"/>
          </a:xfrm>
          <a:prstGeom prst="rect">
            <a:avLst/>
          </a:prstGeom>
        </p:spPr>
      </p:pic>
      <p:sp>
        <p:nvSpPr>
          <p:cNvPr id="5" name="TextBox 4">
            <a:extLst>
              <a:ext uri="{FF2B5EF4-FFF2-40B4-BE49-F238E27FC236}">
                <a16:creationId xmlns:a16="http://schemas.microsoft.com/office/drawing/2014/main" xmlns="" id="{506F9247-74CE-42BA-BFEA-ECE26E6359F9}"/>
              </a:ext>
            </a:extLst>
          </p:cNvPr>
          <p:cNvSpPr txBox="1"/>
          <p:nvPr/>
        </p:nvSpPr>
        <p:spPr>
          <a:xfrm>
            <a:off x="0" y="-16937"/>
            <a:ext cx="9144000" cy="1569660"/>
          </a:xfrm>
          <a:prstGeom prst="rect">
            <a:avLst/>
          </a:prstGeom>
          <a:noFill/>
        </p:spPr>
        <p:txBody>
          <a:bodyPr wrap="square">
            <a:spAutoFit/>
          </a:bodyPr>
          <a:lstStyle/>
          <a:p>
            <a:pPr algn="l"/>
            <a:r>
              <a:rPr lang="en-US" sz="2400" b="1" i="0" u="none" strike="noStrike" baseline="0" dirty="0">
                <a:solidFill>
                  <a:srgbClr val="C00000"/>
                </a:solidFill>
                <a:latin typeface="MinionPro-Bold"/>
              </a:rPr>
              <a:t>Reaction with chlorine and chlorides: </a:t>
            </a:r>
          </a:p>
          <a:p>
            <a:pPr algn="l"/>
            <a:r>
              <a:rPr lang="en-US" sz="2400" b="1" i="0" u="none" strike="noStrike" baseline="0" dirty="0">
                <a:solidFill>
                  <a:srgbClr val="0070C0"/>
                </a:solidFill>
                <a:latin typeface="MinionPro-Regular"/>
              </a:rPr>
              <a:t>Ammonia reacts with chlorine and chlorides to give ammonium chloride as a final product. The reactions are different under different conditions </a:t>
            </a:r>
            <a:r>
              <a:rPr lang="en-IN" sz="2400" b="1" i="0" u="none" strike="noStrike" baseline="0" dirty="0">
                <a:solidFill>
                  <a:srgbClr val="0070C0"/>
                </a:solidFill>
                <a:latin typeface="MinionPro-Regular"/>
              </a:rPr>
              <a:t>as given below.</a:t>
            </a:r>
            <a:endParaRPr lang="en-IN" b="1" dirty="0">
              <a:solidFill>
                <a:srgbClr val="0070C0"/>
              </a:solidFill>
            </a:endParaRPr>
          </a:p>
        </p:txBody>
      </p:sp>
    </p:spTree>
    <p:extLst>
      <p:ext uri="{BB962C8B-B14F-4D97-AF65-F5344CB8AC3E}">
        <p14:creationId xmlns:p14="http://schemas.microsoft.com/office/powerpoint/2010/main" val="4002177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4" dur="1000" fill="hold"/>
                                        <p:tgtEl>
                                          <p:spTgt spid="3"/>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FCEE8FE-6178-4232-887E-54F81C4DBFBC}"/>
              </a:ext>
            </a:extLst>
          </p:cNvPr>
          <p:cNvSpPr txBox="1"/>
          <p:nvPr/>
        </p:nvSpPr>
        <p:spPr>
          <a:xfrm>
            <a:off x="0" y="28473"/>
            <a:ext cx="9077418" cy="1200329"/>
          </a:xfrm>
          <a:prstGeom prst="rect">
            <a:avLst/>
          </a:prstGeom>
          <a:noFill/>
        </p:spPr>
        <p:txBody>
          <a:bodyPr wrap="square">
            <a:spAutoFit/>
          </a:bodyPr>
          <a:lstStyle/>
          <a:p>
            <a:pPr algn="l"/>
            <a:r>
              <a:rPr lang="en-US" sz="2400" b="1" i="0" u="none" strike="noStrike" baseline="0" dirty="0">
                <a:solidFill>
                  <a:srgbClr val="C00000"/>
                </a:solidFill>
                <a:latin typeface="MinionPro-Bold"/>
              </a:rPr>
              <a:t>Formation of amides and nitrides: </a:t>
            </a:r>
          </a:p>
          <a:p>
            <a:pPr algn="l"/>
            <a:r>
              <a:rPr lang="en-US" sz="2400" b="1" i="0" u="none" strike="noStrike" baseline="0" dirty="0">
                <a:solidFill>
                  <a:srgbClr val="0070C0"/>
                </a:solidFill>
                <a:latin typeface="MinionPro-Regular"/>
              </a:rPr>
              <a:t>With strong electro positive metals such as sodium, ammonia forms amides while it forms nitrides with metals like magnesium.</a:t>
            </a:r>
            <a:endParaRPr lang="en-IN" sz="2400" b="1" dirty="0">
              <a:solidFill>
                <a:srgbClr val="0070C0"/>
              </a:solidFill>
            </a:endParaRPr>
          </a:p>
        </p:txBody>
      </p:sp>
      <p:pic>
        <p:nvPicPr>
          <p:cNvPr id="5" name="Picture 4">
            <a:extLst>
              <a:ext uri="{FF2B5EF4-FFF2-40B4-BE49-F238E27FC236}">
                <a16:creationId xmlns:a16="http://schemas.microsoft.com/office/drawing/2014/main" xmlns="" id="{DE9873E0-2A8E-464E-9D24-3D61382BA0AE}"/>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317072" y="1584675"/>
            <a:ext cx="4145872" cy="1078625"/>
          </a:xfrm>
          <a:prstGeom prst="rect">
            <a:avLst/>
          </a:prstGeom>
          <a:ln w="28575">
            <a:solidFill>
              <a:srgbClr val="FF0000"/>
            </a:solidFill>
          </a:ln>
        </p:spPr>
      </p:pic>
      <p:sp>
        <p:nvSpPr>
          <p:cNvPr id="7" name="TextBox 6">
            <a:extLst>
              <a:ext uri="{FF2B5EF4-FFF2-40B4-BE49-F238E27FC236}">
                <a16:creationId xmlns:a16="http://schemas.microsoft.com/office/drawing/2014/main" xmlns="" id="{81DBB131-696A-4A99-B400-1667AA806105}"/>
              </a:ext>
            </a:extLst>
          </p:cNvPr>
          <p:cNvSpPr txBox="1"/>
          <p:nvPr/>
        </p:nvSpPr>
        <p:spPr>
          <a:xfrm>
            <a:off x="0" y="3274082"/>
            <a:ext cx="9077417" cy="830997"/>
          </a:xfrm>
          <a:prstGeom prst="rect">
            <a:avLst/>
          </a:prstGeom>
          <a:noFill/>
        </p:spPr>
        <p:txBody>
          <a:bodyPr wrap="square">
            <a:spAutoFit/>
          </a:bodyPr>
          <a:lstStyle/>
          <a:p>
            <a:pPr algn="l"/>
            <a:r>
              <a:rPr lang="en-US" sz="2400" b="1" i="0" u="none" strike="noStrike" baseline="0" dirty="0">
                <a:solidFill>
                  <a:srgbClr val="C00000"/>
                </a:solidFill>
                <a:latin typeface="MinionPro-Bold"/>
              </a:rPr>
              <a:t>With metallic salts: </a:t>
            </a:r>
            <a:r>
              <a:rPr lang="en-US" sz="2400" b="1" i="0" u="none" strike="noStrike" baseline="0" dirty="0">
                <a:solidFill>
                  <a:srgbClr val="0070C0"/>
                </a:solidFill>
                <a:latin typeface="MinionPro-Regular"/>
              </a:rPr>
              <a:t>Ammonia reacts with metallic salts to give metal hydroxides(in case of Fe) or forming complexes (in case Cu)</a:t>
            </a:r>
            <a:endParaRPr lang="en-IN" sz="2400" b="1" dirty="0">
              <a:solidFill>
                <a:srgbClr val="0070C0"/>
              </a:solidFill>
            </a:endParaRPr>
          </a:p>
        </p:txBody>
      </p:sp>
      <p:pic>
        <p:nvPicPr>
          <p:cNvPr id="9" name="Picture 8">
            <a:extLst>
              <a:ext uri="{FF2B5EF4-FFF2-40B4-BE49-F238E27FC236}">
                <a16:creationId xmlns:a16="http://schemas.microsoft.com/office/drawing/2014/main" xmlns="" id="{FD6F31E3-62D8-4AD7-AAAA-66B1886B42DE}"/>
              </a:ext>
            </a:extLst>
          </p:cNvPr>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317072" y="4243526"/>
            <a:ext cx="4145871" cy="2290439"/>
          </a:xfrm>
          <a:prstGeom prst="rect">
            <a:avLst/>
          </a:prstGeom>
          <a:ln w="28575">
            <a:solidFill>
              <a:srgbClr val="FF0000"/>
            </a:solidFill>
          </a:ln>
        </p:spPr>
      </p:pic>
    </p:spTree>
    <p:extLst>
      <p:ext uri="{BB962C8B-B14F-4D97-AF65-F5344CB8AC3E}">
        <p14:creationId xmlns:p14="http://schemas.microsoft.com/office/powerpoint/2010/main" val="872434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D6FDB51-D9B4-4566-A1B4-924EA2BAE0FE}"/>
              </a:ext>
            </a:extLst>
          </p:cNvPr>
          <p:cNvPicPr>
            <a:picLocks noChangeAspect="1"/>
          </p:cNvPicPr>
          <p:nvPr/>
        </p:nvPicPr>
        <p:blipFill>
          <a:blip r:embed="rId2"/>
          <a:stretch>
            <a:fillRect/>
          </a:stretch>
        </p:blipFill>
        <p:spPr>
          <a:xfrm>
            <a:off x="133164" y="150920"/>
            <a:ext cx="8877671" cy="6436310"/>
          </a:xfrm>
          <a:prstGeom prst="rect">
            <a:avLst/>
          </a:prstGeom>
        </p:spPr>
      </p:pic>
    </p:spTree>
    <p:extLst>
      <p:ext uri="{BB962C8B-B14F-4D97-AF65-F5344CB8AC3E}">
        <p14:creationId xmlns:p14="http://schemas.microsoft.com/office/powerpoint/2010/main" val="3554852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5D52463-4BDE-48B9-BE3C-2C34FFE4685C}"/>
              </a:ext>
            </a:extLst>
          </p:cNvPr>
          <p:cNvSpPr txBox="1"/>
          <p:nvPr/>
        </p:nvSpPr>
        <p:spPr>
          <a:xfrm>
            <a:off x="0" y="0"/>
            <a:ext cx="9144000" cy="5021055"/>
          </a:xfrm>
          <a:prstGeom prst="rect">
            <a:avLst/>
          </a:prstGeom>
          <a:noFill/>
        </p:spPr>
        <p:txBody>
          <a:bodyPr wrap="square">
            <a:spAutoFit/>
          </a:bodyPr>
          <a:lstStyle/>
          <a:p>
            <a:pPr algn="l">
              <a:lnSpc>
                <a:spcPct val="150000"/>
              </a:lnSpc>
            </a:pPr>
            <a:r>
              <a:rPr lang="en-US" sz="2400" b="1" i="0" u="none" strike="noStrike" baseline="0" dirty="0">
                <a:solidFill>
                  <a:srgbClr val="C00000"/>
                </a:solidFill>
                <a:latin typeface="MinionPro-Bold"/>
              </a:rPr>
              <a:t>Formation of amines:</a:t>
            </a:r>
          </a:p>
          <a:p>
            <a:pPr marL="342900" indent="-342900" algn="l">
              <a:lnSpc>
                <a:spcPct val="150000"/>
              </a:lnSpc>
              <a:buFont typeface="Wingdings" panose="05000000000000000000" pitchFamily="2" charset="2"/>
              <a:buChar char="q"/>
            </a:pPr>
            <a:r>
              <a:rPr lang="en-US" sz="2400" b="1" i="0" u="none" strike="noStrike" baseline="0" dirty="0">
                <a:solidFill>
                  <a:srgbClr val="C00000"/>
                </a:solidFill>
                <a:latin typeface="MinionPro-Bold"/>
              </a:rPr>
              <a:t> </a:t>
            </a:r>
            <a:r>
              <a:rPr lang="en-US" sz="2400" b="1" i="0" u="none" strike="noStrike" baseline="0" dirty="0">
                <a:solidFill>
                  <a:srgbClr val="0070C0"/>
                </a:solidFill>
                <a:latin typeface="MinionPro-Regular"/>
              </a:rPr>
              <a:t>Ammonia forms </a:t>
            </a:r>
            <a:r>
              <a:rPr lang="en-US" sz="2400" b="1" i="0" u="none" strike="noStrike" baseline="0" dirty="0" err="1">
                <a:solidFill>
                  <a:srgbClr val="0070C0"/>
                </a:solidFill>
                <a:latin typeface="MinionPro-Regular"/>
              </a:rPr>
              <a:t>ammonated</a:t>
            </a:r>
            <a:r>
              <a:rPr lang="en-US" sz="2400" b="1" i="0" u="none" strike="noStrike" baseline="0" dirty="0">
                <a:solidFill>
                  <a:srgbClr val="0070C0"/>
                </a:solidFill>
                <a:latin typeface="MinionPro-Regular"/>
              </a:rPr>
              <a:t> compounds by ion dipole attraction.</a:t>
            </a:r>
          </a:p>
          <a:p>
            <a:pPr algn="l">
              <a:lnSpc>
                <a:spcPct val="150000"/>
              </a:lnSpc>
            </a:pPr>
            <a:r>
              <a:rPr lang="en-US" sz="2400" b="1" i="0" u="none" strike="noStrike" baseline="0" dirty="0" err="1">
                <a:solidFill>
                  <a:srgbClr val="0070C0"/>
                </a:solidFill>
                <a:latin typeface="MinionPro-Regular"/>
              </a:rPr>
              <a:t>Eg.</a:t>
            </a:r>
            <a:r>
              <a:rPr lang="en-US" sz="2400" b="1" i="0" u="none" strike="noStrike" baseline="0" dirty="0">
                <a:solidFill>
                  <a:srgbClr val="0070C0"/>
                </a:solidFill>
                <a:latin typeface="MinionPro-Regular"/>
              </a:rPr>
              <a:t> [CaCl</a:t>
            </a:r>
            <a:r>
              <a:rPr lang="en-US" sz="1000" b="1" i="0" u="none" strike="noStrike" baseline="0" dirty="0">
                <a:solidFill>
                  <a:srgbClr val="0070C0"/>
                </a:solidFill>
                <a:latin typeface="MinionPro-Regular"/>
              </a:rPr>
              <a:t>2</a:t>
            </a:r>
            <a:r>
              <a:rPr lang="en-US" sz="2400" b="1" i="0" u="none" strike="noStrike" baseline="0" dirty="0">
                <a:solidFill>
                  <a:srgbClr val="0070C0"/>
                </a:solidFill>
                <a:latin typeface="MinionPro-Regular"/>
              </a:rPr>
              <a:t>.8NH</a:t>
            </a:r>
            <a:r>
              <a:rPr lang="en-US" sz="1000" b="1" i="0" u="none" strike="noStrike" baseline="0" dirty="0">
                <a:solidFill>
                  <a:srgbClr val="0070C0"/>
                </a:solidFill>
                <a:latin typeface="MinionPro-Regular"/>
              </a:rPr>
              <a:t>3</a:t>
            </a:r>
            <a:r>
              <a:rPr lang="en-US" sz="2400" b="1" i="0" u="none" strike="noStrike" baseline="0" dirty="0">
                <a:solidFill>
                  <a:srgbClr val="0070C0"/>
                </a:solidFill>
                <a:latin typeface="MinionPro-Regular"/>
              </a:rPr>
              <a:t>]. In this, the negative ends of ammonia dipole is attracted to Ca</a:t>
            </a:r>
            <a:r>
              <a:rPr lang="en-US" sz="2400" b="1" i="0" u="none" strike="noStrike" baseline="30000" dirty="0">
                <a:solidFill>
                  <a:srgbClr val="0070C0"/>
                </a:solidFill>
                <a:latin typeface="MinionPro-Regular"/>
              </a:rPr>
              <a:t>2+</a:t>
            </a:r>
            <a:r>
              <a:rPr lang="en-US" sz="2400" b="1" i="0" u="none" strike="noStrike" baseline="0" dirty="0">
                <a:solidFill>
                  <a:srgbClr val="0070C0"/>
                </a:solidFill>
                <a:latin typeface="MinionPro-Regular"/>
              </a:rPr>
              <a:t>  </a:t>
            </a:r>
            <a:r>
              <a:rPr lang="en-US" sz="1000" b="1" i="0" u="none" strike="noStrike" baseline="0" dirty="0">
                <a:solidFill>
                  <a:srgbClr val="0070C0"/>
                </a:solidFill>
                <a:latin typeface="MinionPro-Regular"/>
              </a:rPr>
              <a:t> </a:t>
            </a:r>
            <a:r>
              <a:rPr lang="en-US" sz="2400" b="1" i="0" u="none" strike="noStrike" baseline="0" dirty="0">
                <a:solidFill>
                  <a:srgbClr val="0070C0"/>
                </a:solidFill>
                <a:latin typeface="MinionPro-Regular"/>
              </a:rPr>
              <a:t>ion.</a:t>
            </a:r>
          </a:p>
          <a:p>
            <a:pPr marL="342900" indent="-342900" algn="l">
              <a:lnSpc>
                <a:spcPct val="150000"/>
              </a:lnSpc>
              <a:buFont typeface="Wingdings" panose="05000000000000000000" pitchFamily="2" charset="2"/>
              <a:buChar char="q"/>
            </a:pPr>
            <a:r>
              <a:rPr lang="en-US" sz="2400" b="1" i="0" u="none" strike="noStrike" baseline="0" dirty="0">
                <a:solidFill>
                  <a:srgbClr val="0070C0"/>
                </a:solidFill>
                <a:latin typeface="MinionPro-Regular"/>
              </a:rPr>
              <a:t>It can also act as a ligand and form coordination compounds such as [Co(NH</a:t>
            </a:r>
            <a:r>
              <a:rPr lang="en-US" sz="1000" b="1" i="0" u="none" strike="noStrike" baseline="0" dirty="0">
                <a:solidFill>
                  <a:srgbClr val="0070C0"/>
                </a:solidFill>
                <a:latin typeface="MinionPro-Regular"/>
              </a:rPr>
              <a:t>3</a:t>
            </a:r>
            <a:r>
              <a:rPr lang="en-US" sz="2400" b="1" i="0" u="none" strike="noStrike" baseline="0" dirty="0">
                <a:solidFill>
                  <a:srgbClr val="0070C0"/>
                </a:solidFill>
                <a:latin typeface="MinionPro-Regular"/>
              </a:rPr>
              <a:t>)</a:t>
            </a:r>
            <a:r>
              <a:rPr lang="en-US" sz="1000" b="1" i="0" u="none" strike="noStrike" baseline="0" dirty="0">
                <a:solidFill>
                  <a:srgbClr val="0070C0"/>
                </a:solidFill>
                <a:latin typeface="MinionPro-Regular"/>
              </a:rPr>
              <a:t>6</a:t>
            </a:r>
            <a:r>
              <a:rPr lang="en-US" sz="2400" b="1" i="0" u="none" strike="noStrike" baseline="0" dirty="0">
                <a:solidFill>
                  <a:srgbClr val="0070C0"/>
                </a:solidFill>
                <a:latin typeface="MinionPro-Regular"/>
              </a:rPr>
              <a:t>]</a:t>
            </a:r>
            <a:r>
              <a:rPr lang="en-US" sz="2400" b="1" i="0" u="none" strike="noStrike" baseline="30000" dirty="0">
                <a:solidFill>
                  <a:srgbClr val="0070C0"/>
                </a:solidFill>
                <a:latin typeface="MinionPro-Regular"/>
              </a:rPr>
              <a:t>3+</a:t>
            </a:r>
            <a:r>
              <a:rPr lang="en-US" sz="1000" b="1" dirty="0">
                <a:solidFill>
                  <a:srgbClr val="0070C0"/>
                </a:solidFill>
                <a:latin typeface="MinionPro-Regular"/>
              </a:rPr>
              <a:t>  </a:t>
            </a:r>
            <a:r>
              <a:rPr lang="en-US" sz="2400" b="1" i="0" u="none" strike="noStrike" baseline="0" dirty="0">
                <a:solidFill>
                  <a:srgbClr val="0070C0"/>
                </a:solidFill>
                <a:latin typeface="MinionPro-Regular"/>
              </a:rPr>
              <a:t>, [Ag(NH</a:t>
            </a:r>
            <a:r>
              <a:rPr lang="en-US" sz="1000" b="1" i="0" u="none" strike="noStrike" baseline="0" dirty="0">
                <a:solidFill>
                  <a:srgbClr val="0070C0"/>
                </a:solidFill>
                <a:latin typeface="MinionPro-Regular"/>
              </a:rPr>
              <a:t>3</a:t>
            </a:r>
            <a:r>
              <a:rPr lang="en-US" sz="2400" b="1" i="0" u="none" strike="noStrike" baseline="0" dirty="0">
                <a:solidFill>
                  <a:srgbClr val="0070C0"/>
                </a:solidFill>
                <a:latin typeface="MinionPro-Regular"/>
              </a:rPr>
              <a:t>)</a:t>
            </a:r>
            <a:r>
              <a:rPr lang="en-US" sz="1000" b="1" i="0" u="none" strike="noStrike" baseline="0" dirty="0">
                <a:solidFill>
                  <a:srgbClr val="0070C0"/>
                </a:solidFill>
                <a:latin typeface="MinionPro-Regular"/>
              </a:rPr>
              <a:t>2</a:t>
            </a:r>
            <a:r>
              <a:rPr lang="en-US" sz="2400" b="1" i="0" u="none" strike="noStrike" baseline="0" dirty="0">
                <a:solidFill>
                  <a:srgbClr val="0070C0"/>
                </a:solidFill>
                <a:latin typeface="MinionPro-Regular"/>
              </a:rPr>
              <a:t>]</a:t>
            </a:r>
            <a:r>
              <a:rPr lang="en-US" sz="2400" b="1" i="0" u="none" strike="noStrike" baseline="30000" dirty="0">
                <a:solidFill>
                  <a:srgbClr val="0070C0"/>
                </a:solidFill>
                <a:latin typeface="MinionPro-Regular"/>
              </a:rPr>
              <a:t> +</a:t>
            </a:r>
            <a:r>
              <a:rPr lang="en-US" sz="2400" b="1" i="0" u="none" strike="noStrike" baseline="0" dirty="0">
                <a:solidFill>
                  <a:srgbClr val="0070C0"/>
                </a:solidFill>
                <a:latin typeface="MinionPro-Regular"/>
              </a:rPr>
              <a:t> .</a:t>
            </a:r>
          </a:p>
          <a:p>
            <a:pPr marL="342900" indent="-342900" algn="l">
              <a:lnSpc>
                <a:spcPct val="150000"/>
              </a:lnSpc>
              <a:buFont typeface="Wingdings" panose="05000000000000000000" pitchFamily="2" charset="2"/>
              <a:buChar char="q"/>
            </a:pPr>
            <a:r>
              <a:rPr lang="en-US" sz="2400" b="1" i="0" u="none" strike="noStrike" baseline="0" dirty="0">
                <a:solidFill>
                  <a:srgbClr val="0070C0"/>
                </a:solidFill>
                <a:latin typeface="MinionPro-Regular"/>
              </a:rPr>
              <a:t>For example when excess ammonia is added to </a:t>
            </a:r>
            <a:r>
              <a:rPr lang="en-IN" sz="2400" b="1" i="0" u="none" strike="noStrike" baseline="0" dirty="0">
                <a:solidFill>
                  <a:srgbClr val="0070C0"/>
                </a:solidFill>
                <a:latin typeface="MinionPro-Regular"/>
              </a:rPr>
              <a:t>aqueous solution copper sulphate a deep blue colour </a:t>
            </a:r>
            <a:r>
              <a:rPr lang="en-US" sz="2400" b="1" i="0" u="none" strike="noStrike" baseline="0" dirty="0">
                <a:solidFill>
                  <a:srgbClr val="0070C0"/>
                </a:solidFill>
                <a:latin typeface="MinionPro-Regular"/>
              </a:rPr>
              <a:t>compound [Cu(NH</a:t>
            </a:r>
            <a:r>
              <a:rPr lang="en-US" sz="1000" b="1" i="0" u="none" strike="noStrike" baseline="0" dirty="0">
                <a:solidFill>
                  <a:srgbClr val="0070C0"/>
                </a:solidFill>
                <a:latin typeface="MinionPro-Regular"/>
              </a:rPr>
              <a:t>3</a:t>
            </a:r>
            <a:r>
              <a:rPr lang="en-US" sz="2400" b="1" i="0" u="none" strike="noStrike" baseline="0" dirty="0">
                <a:solidFill>
                  <a:srgbClr val="0070C0"/>
                </a:solidFill>
                <a:latin typeface="MinionPro-Regular"/>
              </a:rPr>
              <a:t>)</a:t>
            </a:r>
            <a:r>
              <a:rPr lang="en-US" sz="1000" b="1" i="0" u="none" strike="noStrike" baseline="0" dirty="0">
                <a:solidFill>
                  <a:srgbClr val="0070C0"/>
                </a:solidFill>
                <a:latin typeface="MinionPro-Regular"/>
              </a:rPr>
              <a:t>4</a:t>
            </a:r>
            <a:r>
              <a:rPr lang="en-US" sz="2400" b="1" i="0" u="none" strike="noStrike" baseline="0" dirty="0">
                <a:solidFill>
                  <a:srgbClr val="0070C0"/>
                </a:solidFill>
                <a:latin typeface="MinionPro-Regular"/>
              </a:rPr>
              <a:t>]</a:t>
            </a:r>
            <a:r>
              <a:rPr lang="en-US" sz="2400" b="1" i="0" u="none" strike="noStrike" baseline="30000" dirty="0">
                <a:solidFill>
                  <a:srgbClr val="0070C0"/>
                </a:solidFill>
                <a:latin typeface="MinionPro-Regular"/>
              </a:rPr>
              <a:t>2+</a:t>
            </a:r>
            <a:r>
              <a:rPr lang="en-US" sz="2400" b="1" i="0" u="none" strike="noStrike" baseline="0" dirty="0">
                <a:solidFill>
                  <a:srgbClr val="0070C0"/>
                </a:solidFill>
                <a:latin typeface="MinionPro-Regular"/>
              </a:rPr>
              <a:t> </a:t>
            </a:r>
            <a:r>
              <a:rPr lang="en-US" sz="1000" b="1" i="0" u="none" strike="noStrike" baseline="0" dirty="0">
                <a:solidFill>
                  <a:srgbClr val="0070C0"/>
                </a:solidFill>
                <a:latin typeface="MinionPro-Regular"/>
              </a:rPr>
              <a:t> </a:t>
            </a:r>
            <a:r>
              <a:rPr lang="en-US" sz="2400" b="1" i="0" u="none" strike="noStrike" baseline="0" dirty="0">
                <a:solidFill>
                  <a:srgbClr val="0070C0"/>
                </a:solidFill>
                <a:latin typeface="MinionPro-Regular"/>
              </a:rPr>
              <a:t>is formed.</a:t>
            </a:r>
            <a:endParaRPr lang="en-IN" sz="2400" b="1" dirty="0">
              <a:solidFill>
                <a:srgbClr val="0070C0"/>
              </a:solidFill>
            </a:endParaRPr>
          </a:p>
        </p:txBody>
      </p:sp>
      <p:pic>
        <p:nvPicPr>
          <p:cNvPr id="8" name="Picture 7">
            <a:extLst>
              <a:ext uri="{FF2B5EF4-FFF2-40B4-BE49-F238E27FC236}">
                <a16:creationId xmlns:a16="http://schemas.microsoft.com/office/drawing/2014/main" xmlns="" id="{D159A127-7B30-4FD2-BE68-63FC7E6A6C0D}"/>
              </a:ext>
            </a:extLst>
          </p:cNvPr>
          <p:cNvPicPr>
            <a:picLocks noChangeAspect="1"/>
          </p:cNvPicPr>
          <p:nvPr/>
        </p:nvPicPr>
        <p:blipFill>
          <a:blip r:embed="rId2"/>
          <a:stretch>
            <a:fillRect/>
          </a:stretch>
        </p:blipFill>
        <p:spPr>
          <a:xfrm>
            <a:off x="379891" y="4649122"/>
            <a:ext cx="2667000" cy="2026884"/>
          </a:xfrm>
          <a:prstGeom prst="rect">
            <a:avLst/>
          </a:prstGeom>
          <a:ln>
            <a:solidFill>
              <a:srgbClr val="FF0000"/>
            </a:solidFill>
          </a:ln>
        </p:spPr>
      </p:pic>
      <p:pic>
        <p:nvPicPr>
          <p:cNvPr id="9" name="Picture 8">
            <a:extLst>
              <a:ext uri="{FF2B5EF4-FFF2-40B4-BE49-F238E27FC236}">
                <a16:creationId xmlns:a16="http://schemas.microsoft.com/office/drawing/2014/main" xmlns="" id="{7B9BEFC1-8C81-42AE-B844-612518BF24FF}"/>
              </a:ext>
            </a:extLst>
          </p:cNvPr>
          <p:cNvPicPr>
            <a:picLocks noChangeAspect="1"/>
          </p:cNvPicPr>
          <p:nvPr/>
        </p:nvPicPr>
        <p:blipFill>
          <a:blip r:embed="rId3"/>
          <a:stretch>
            <a:fillRect/>
          </a:stretch>
        </p:blipFill>
        <p:spPr>
          <a:xfrm>
            <a:off x="3432235" y="4649122"/>
            <a:ext cx="2986319" cy="2026885"/>
          </a:xfrm>
          <a:prstGeom prst="rect">
            <a:avLst/>
          </a:prstGeom>
          <a:ln>
            <a:solidFill>
              <a:srgbClr val="FF0000"/>
            </a:solidFill>
          </a:ln>
        </p:spPr>
      </p:pic>
      <p:pic>
        <p:nvPicPr>
          <p:cNvPr id="11" name="Picture 10">
            <a:extLst>
              <a:ext uri="{FF2B5EF4-FFF2-40B4-BE49-F238E27FC236}">
                <a16:creationId xmlns:a16="http://schemas.microsoft.com/office/drawing/2014/main" xmlns="" id="{EBF1EDFA-1516-4DF6-829D-A01CC650FAA4}"/>
              </a:ext>
            </a:extLst>
          </p:cNvPr>
          <p:cNvPicPr>
            <a:picLocks noChangeAspect="1"/>
          </p:cNvPicPr>
          <p:nvPr/>
        </p:nvPicPr>
        <p:blipFill>
          <a:blip r:embed="rId4"/>
          <a:stretch>
            <a:fillRect/>
          </a:stretch>
        </p:blipFill>
        <p:spPr>
          <a:xfrm>
            <a:off x="6725759" y="4649122"/>
            <a:ext cx="2240688" cy="2026884"/>
          </a:xfrm>
          <a:prstGeom prst="rect">
            <a:avLst/>
          </a:prstGeom>
          <a:ln>
            <a:solidFill>
              <a:srgbClr val="FF0000"/>
            </a:solidFill>
          </a:ln>
        </p:spPr>
      </p:pic>
    </p:spTree>
    <p:extLst>
      <p:ext uri="{BB962C8B-B14F-4D97-AF65-F5344CB8AC3E}">
        <p14:creationId xmlns:p14="http://schemas.microsoft.com/office/powerpoint/2010/main" val="1769249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arn(inVertical)">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00"/>
                                        <p:tgtEl>
                                          <p:spTgt spid="3">
                                            <p:txEl>
                                              <p:pRg st="4" end="4"/>
                                            </p:txEl>
                                          </p:spTgt>
                                        </p:tgtEl>
                                      </p:cBhvr>
                                    </p:animEffect>
                                    <p:anim calcmode="lin" valueType="num">
                                      <p:cBhvr>
                                        <p:cTn id="2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9584321F-FDD1-4A36-BA4B-3B4F4F980DA3}"/>
              </a:ext>
            </a:extLst>
          </p:cNvPr>
          <p:cNvSpPr txBox="1"/>
          <p:nvPr/>
        </p:nvSpPr>
        <p:spPr>
          <a:xfrm>
            <a:off x="0" y="106532"/>
            <a:ext cx="9144000" cy="2369880"/>
          </a:xfrm>
          <a:prstGeom prst="rect">
            <a:avLst/>
          </a:prstGeom>
          <a:noFill/>
        </p:spPr>
        <p:txBody>
          <a:bodyPr wrap="square">
            <a:spAutoFit/>
          </a:bodyPr>
          <a:lstStyle/>
          <a:p>
            <a:pPr algn="l"/>
            <a:r>
              <a:rPr lang="en-IN" sz="2800" b="1" i="0" u="none" strike="noStrike" baseline="0" dirty="0">
                <a:solidFill>
                  <a:srgbClr val="001AE6"/>
                </a:solidFill>
                <a:latin typeface="MinionPro-Bold"/>
              </a:rPr>
              <a:t>Structure of ammonia</a:t>
            </a:r>
          </a:p>
          <a:p>
            <a:pPr marL="342900" indent="-342900" algn="l">
              <a:buFont typeface="Wingdings" panose="05000000000000000000" pitchFamily="2" charset="2"/>
              <a:buChar char="q"/>
            </a:pPr>
            <a:r>
              <a:rPr lang="en-IN" sz="2400" b="1" i="0" u="none" strike="noStrike" baseline="0" dirty="0">
                <a:solidFill>
                  <a:srgbClr val="00B050"/>
                </a:solidFill>
                <a:latin typeface="MinionPro-Regular"/>
              </a:rPr>
              <a:t>Ammonia molecule is pyramidal in shape.</a:t>
            </a:r>
          </a:p>
          <a:p>
            <a:pPr marL="342900" indent="-342900" algn="l">
              <a:buFont typeface="Wingdings" panose="05000000000000000000" pitchFamily="2" charset="2"/>
              <a:buChar char="q"/>
            </a:pPr>
            <a:r>
              <a:rPr lang="en-IN" sz="2400" b="1" i="0" u="none" strike="noStrike" baseline="0" dirty="0">
                <a:solidFill>
                  <a:srgbClr val="0070C0"/>
                </a:solidFill>
                <a:latin typeface="MinionPro-Regular"/>
              </a:rPr>
              <a:t>N-H </a:t>
            </a:r>
            <a:r>
              <a:rPr lang="en-US" sz="2400" b="1" i="0" u="none" strike="noStrike" baseline="0" dirty="0">
                <a:solidFill>
                  <a:srgbClr val="0070C0"/>
                </a:solidFill>
                <a:latin typeface="MinionPro-Regular"/>
              </a:rPr>
              <a:t>bond distance is 1.016 A</a:t>
            </a:r>
            <a:r>
              <a:rPr lang="en-US" sz="2400" b="1" i="0" u="none" strike="noStrike" baseline="30000" dirty="0">
                <a:solidFill>
                  <a:srgbClr val="0070C0"/>
                </a:solidFill>
                <a:latin typeface="MinionPro-Regular"/>
              </a:rPr>
              <a:t>0</a:t>
            </a:r>
            <a:r>
              <a:rPr lang="en-US" sz="2400" b="1" i="0" u="none" strike="noStrike" baseline="0" dirty="0">
                <a:solidFill>
                  <a:srgbClr val="0070C0"/>
                </a:solidFill>
                <a:latin typeface="MinionPro-Regular"/>
              </a:rPr>
              <a:t> and  a bond angle 107°. </a:t>
            </a:r>
          </a:p>
          <a:p>
            <a:pPr marL="342900" indent="-342900" algn="l">
              <a:buFont typeface="Wingdings" panose="05000000000000000000" pitchFamily="2" charset="2"/>
              <a:buChar char="q"/>
            </a:pPr>
            <a:r>
              <a:rPr lang="en-US" sz="2400" b="1" i="0" u="none" strike="noStrike" baseline="0" dirty="0">
                <a:solidFill>
                  <a:srgbClr val="FF0066"/>
                </a:solidFill>
                <a:latin typeface="MinionPro-Regular"/>
              </a:rPr>
              <a:t>The structure of ammonia may be regarded as a tetrahedral with one lone pair of electrons in one tetrahedral position hence it has a pyramidal shape.</a:t>
            </a:r>
          </a:p>
        </p:txBody>
      </p:sp>
      <p:pic>
        <p:nvPicPr>
          <p:cNvPr id="7" name="Picture 6">
            <a:extLst>
              <a:ext uri="{FF2B5EF4-FFF2-40B4-BE49-F238E27FC236}">
                <a16:creationId xmlns:a16="http://schemas.microsoft.com/office/drawing/2014/main" xmlns="" id="{69245C25-BDB2-404B-BA82-E980AFA694D0}"/>
              </a:ext>
            </a:extLst>
          </p:cNvPr>
          <p:cNvPicPr>
            <a:picLocks noChangeAspect="1"/>
          </p:cNvPicPr>
          <p:nvPr/>
        </p:nvPicPr>
        <p:blipFill>
          <a:blip r:embed="rId2"/>
          <a:stretch>
            <a:fillRect/>
          </a:stretch>
        </p:blipFill>
        <p:spPr>
          <a:xfrm>
            <a:off x="472651" y="3577701"/>
            <a:ext cx="3859652" cy="2739211"/>
          </a:xfrm>
          <a:prstGeom prst="rect">
            <a:avLst/>
          </a:prstGeom>
          <a:ln>
            <a:solidFill>
              <a:srgbClr val="FF0000"/>
            </a:solidFill>
          </a:ln>
        </p:spPr>
      </p:pic>
      <p:pic>
        <p:nvPicPr>
          <p:cNvPr id="8" name="Picture 7">
            <a:extLst>
              <a:ext uri="{FF2B5EF4-FFF2-40B4-BE49-F238E27FC236}">
                <a16:creationId xmlns:a16="http://schemas.microsoft.com/office/drawing/2014/main" xmlns="" id="{ACB8941D-4958-42DA-BC7C-2DC20EB5426E}"/>
              </a:ext>
            </a:extLst>
          </p:cNvPr>
          <p:cNvPicPr>
            <a:picLocks noChangeAspect="1"/>
          </p:cNvPicPr>
          <p:nvPr/>
        </p:nvPicPr>
        <p:blipFill>
          <a:blip r:embed="rId3"/>
          <a:stretch>
            <a:fillRect/>
          </a:stretch>
        </p:blipFill>
        <p:spPr>
          <a:xfrm>
            <a:off x="4927522" y="3577701"/>
            <a:ext cx="3514725" cy="2739211"/>
          </a:xfrm>
          <a:prstGeom prst="rect">
            <a:avLst/>
          </a:prstGeom>
          <a:ln>
            <a:solidFill>
              <a:srgbClr val="FF0000"/>
            </a:solidFill>
          </a:ln>
        </p:spPr>
      </p:pic>
    </p:spTree>
    <p:extLst>
      <p:ext uri="{BB962C8B-B14F-4D97-AF65-F5344CB8AC3E}">
        <p14:creationId xmlns:p14="http://schemas.microsoft.com/office/powerpoint/2010/main" val="3772900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barn(inVertical)">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barn(inVertical)">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80">
                                          <p:stCondLst>
                                            <p:cond delay="0"/>
                                          </p:stCondLst>
                                        </p:cTn>
                                        <p:tgtEl>
                                          <p:spTgt spid="7"/>
                                        </p:tgtEl>
                                      </p:cBhvr>
                                    </p:animEffect>
                                    <p:anim calcmode="lin" valueType="num">
                                      <p:cBhvr>
                                        <p:cTn id="3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7" dur="26">
                                          <p:stCondLst>
                                            <p:cond delay="650"/>
                                          </p:stCondLst>
                                        </p:cTn>
                                        <p:tgtEl>
                                          <p:spTgt spid="7"/>
                                        </p:tgtEl>
                                      </p:cBhvr>
                                      <p:to x="100000" y="60000"/>
                                    </p:animScale>
                                    <p:animScale>
                                      <p:cBhvr>
                                        <p:cTn id="38" dur="166" decel="50000">
                                          <p:stCondLst>
                                            <p:cond delay="676"/>
                                          </p:stCondLst>
                                        </p:cTn>
                                        <p:tgtEl>
                                          <p:spTgt spid="7"/>
                                        </p:tgtEl>
                                      </p:cBhvr>
                                      <p:to x="100000" y="100000"/>
                                    </p:animScale>
                                    <p:animScale>
                                      <p:cBhvr>
                                        <p:cTn id="39" dur="26">
                                          <p:stCondLst>
                                            <p:cond delay="1312"/>
                                          </p:stCondLst>
                                        </p:cTn>
                                        <p:tgtEl>
                                          <p:spTgt spid="7"/>
                                        </p:tgtEl>
                                      </p:cBhvr>
                                      <p:to x="100000" y="80000"/>
                                    </p:animScale>
                                    <p:animScale>
                                      <p:cBhvr>
                                        <p:cTn id="40" dur="166" decel="50000">
                                          <p:stCondLst>
                                            <p:cond delay="1338"/>
                                          </p:stCondLst>
                                        </p:cTn>
                                        <p:tgtEl>
                                          <p:spTgt spid="7"/>
                                        </p:tgtEl>
                                      </p:cBhvr>
                                      <p:to x="100000" y="100000"/>
                                    </p:animScale>
                                    <p:animScale>
                                      <p:cBhvr>
                                        <p:cTn id="41" dur="26">
                                          <p:stCondLst>
                                            <p:cond delay="1642"/>
                                          </p:stCondLst>
                                        </p:cTn>
                                        <p:tgtEl>
                                          <p:spTgt spid="7"/>
                                        </p:tgtEl>
                                      </p:cBhvr>
                                      <p:to x="100000" y="90000"/>
                                    </p:animScale>
                                    <p:animScale>
                                      <p:cBhvr>
                                        <p:cTn id="42" dur="166" decel="50000">
                                          <p:stCondLst>
                                            <p:cond delay="1668"/>
                                          </p:stCondLst>
                                        </p:cTn>
                                        <p:tgtEl>
                                          <p:spTgt spid="7"/>
                                        </p:tgtEl>
                                      </p:cBhvr>
                                      <p:to x="100000" y="100000"/>
                                    </p:animScale>
                                    <p:animScale>
                                      <p:cBhvr>
                                        <p:cTn id="43" dur="26">
                                          <p:stCondLst>
                                            <p:cond delay="1808"/>
                                          </p:stCondLst>
                                        </p:cTn>
                                        <p:tgtEl>
                                          <p:spTgt spid="7"/>
                                        </p:tgtEl>
                                      </p:cBhvr>
                                      <p:to x="100000" y="95000"/>
                                    </p:animScale>
                                    <p:animScale>
                                      <p:cBhvr>
                                        <p:cTn id="44" dur="166" decel="50000">
                                          <p:stCondLst>
                                            <p:cond delay="1834"/>
                                          </p:stCondLst>
                                        </p:cTn>
                                        <p:tgtEl>
                                          <p:spTgt spid="7"/>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15"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D970B10-0395-48FA-9570-891CE708C2EB}"/>
              </a:ext>
            </a:extLst>
          </p:cNvPr>
          <p:cNvPicPr>
            <a:picLocks noChangeAspect="1"/>
          </p:cNvPicPr>
          <p:nvPr/>
        </p:nvPicPr>
        <p:blipFill>
          <a:blip r:embed="rId2"/>
          <a:stretch>
            <a:fillRect/>
          </a:stretch>
        </p:blipFill>
        <p:spPr>
          <a:xfrm>
            <a:off x="381740" y="858914"/>
            <a:ext cx="8380520" cy="5843727"/>
          </a:xfrm>
          <a:prstGeom prst="rect">
            <a:avLst/>
          </a:prstGeom>
          <a:ln w="28575">
            <a:solidFill>
              <a:srgbClr val="FF0000"/>
            </a:solidFill>
          </a:ln>
        </p:spPr>
      </p:pic>
      <p:sp>
        <p:nvSpPr>
          <p:cNvPr id="3" name="TextBox 2">
            <a:extLst>
              <a:ext uri="{FF2B5EF4-FFF2-40B4-BE49-F238E27FC236}">
                <a16:creationId xmlns:a16="http://schemas.microsoft.com/office/drawing/2014/main" xmlns="" id="{B2EFD8DA-0282-45E7-9110-7065D3DE24AA}"/>
              </a:ext>
            </a:extLst>
          </p:cNvPr>
          <p:cNvSpPr txBox="1"/>
          <p:nvPr/>
        </p:nvSpPr>
        <p:spPr>
          <a:xfrm>
            <a:off x="550416" y="266330"/>
            <a:ext cx="3613211" cy="461665"/>
          </a:xfrm>
          <a:prstGeom prst="rect">
            <a:avLst/>
          </a:prstGeom>
          <a:noFill/>
        </p:spPr>
        <p:txBody>
          <a:bodyPr wrap="square" rtlCol="0">
            <a:spAutoFit/>
          </a:bodyPr>
          <a:lstStyle/>
          <a:p>
            <a:r>
              <a:rPr lang="en-IN" sz="2400" dirty="0">
                <a:solidFill>
                  <a:srgbClr val="C00000"/>
                </a:solidFill>
                <a:latin typeface="Algerian" panose="04020705040A02060702" pitchFamily="82" charset="0"/>
              </a:rPr>
              <a:t>USES OF AMMONIA</a:t>
            </a:r>
            <a:endParaRPr lang="en-IN" dirty="0">
              <a:solidFill>
                <a:srgbClr val="C00000"/>
              </a:solidFill>
              <a:latin typeface="Algerian" panose="04020705040A02060702" pitchFamily="82" charset="0"/>
            </a:endParaRPr>
          </a:p>
        </p:txBody>
      </p:sp>
    </p:spTree>
    <p:extLst>
      <p:ext uri="{BB962C8B-B14F-4D97-AF65-F5344CB8AC3E}">
        <p14:creationId xmlns:p14="http://schemas.microsoft.com/office/powerpoint/2010/main" val="2227854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AFD7A3D-802C-4AFE-8501-A09AA906BBEC}"/>
              </a:ext>
            </a:extLst>
          </p:cNvPr>
          <p:cNvSpPr txBox="1"/>
          <p:nvPr/>
        </p:nvSpPr>
        <p:spPr>
          <a:xfrm>
            <a:off x="3693111" y="155935"/>
            <a:ext cx="2663299" cy="584775"/>
          </a:xfrm>
          <a:prstGeom prst="rect">
            <a:avLst/>
          </a:prstGeom>
          <a:noFill/>
          <a:ln w="57150">
            <a:solidFill>
              <a:srgbClr val="FF0000"/>
            </a:solidFill>
          </a:ln>
        </p:spPr>
        <p:txBody>
          <a:bodyPr wrap="square">
            <a:spAutoFit/>
          </a:bodyPr>
          <a:lstStyle/>
          <a:p>
            <a:r>
              <a:rPr lang="en-IN" sz="3200" b="1" i="0" u="none" strike="noStrike" baseline="0" dirty="0">
                <a:solidFill>
                  <a:srgbClr val="001AE6"/>
                </a:solidFill>
                <a:latin typeface="Tahoma" panose="020B0604030504040204" pitchFamily="34" charset="0"/>
                <a:ea typeface="Tahoma" panose="020B0604030504040204" pitchFamily="34" charset="0"/>
                <a:cs typeface="Tahoma" panose="020B0604030504040204" pitchFamily="34" charset="0"/>
              </a:rPr>
              <a:t>Nitric acid</a:t>
            </a:r>
            <a:endParaRPr lang="en-IN" sz="32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xmlns="" id="{0B0AF4B6-0D4E-4B85-8CA9-61A179BFF6A8}"/>
              </a:ext>
            </a:extLst>
          </p:cNvPr>
          <p:cNvPicPr>
            <a:picLocks noChangeAspect="1"/>
          </p:cNvPicPr>
          <p:nvPr/>
        </p:nvPicPr>
        <p:blipFill rotWithShape="1">
          <a:blip r:embed="rId2"/>
          <a:srcRect l="18311" t="894" r="18621" b="5058"/>
          <a:stretch/>
        </p:blipFill>
        <p:spPr>
          <a:xfrm>
            <a:off x="0" y="62144"/>
            <a:ext cx="3604334" cy="3124940"/>
          </a:xfrm>
          <a:prstGeom prst="rect">
            <a:avLst/>
          </a:prstGeom>
        </p:spPr>
      </p:pic>
      <p:pic>
        <p:nvPicPr>
          <p:cNvPr id="5" name="Picture 4">
            <a:extLst>
              <a:ext uri="{FF2B5EF4-FFF2-40B4-BE49-F238E27FC236}">
                <a16:creationId xmlns:a16="http://schemas.microsoft.com/office/drawing/2014/main" xmlns="" id="{04A0AAE8-90A6-41C1-B38F-343E3D6EF93B}"/>
              </a:ext>
            </a:extLst>
          </p:cNvPr>
          <p:cNvPicPr>
            <a:picLocks noChangeAspect="1"/>
          </p:cNvPicPr>
          <p:nvPr/>
        </p:nvPicPr>
        <p:blipFill>
          <a:blip r:embed="rId3"/>
          <a:stretch>
            <a:fillRect/>
          </a:stretch>
        </p:blipFill>
        <p:spPr>
          <a:xfrm>
            <a:off x="71021" y="3275860"/>
            <a:ext cx="6285389" cy="3519996"/>
          </a:xfrm>
          <a:prstGeom prst="rect">
            <a:avLst/>
          </a:prstGeom>
          <a:ln w="38100">
            <a:solidFill>
              <a:schemeClr val="tx1"/>
            </a:solidFill>
          </a:ln>
        </p:spPr>
      </p:pic>
      <p:pic>
        <p:nvPicPr>
          <p:cNvPr id="6" name="Picture 5">
            <a:extLst>
              <a:ext uri="{FF2B5EF4-FFF2-40B4-BE49-F238E27FC236}">
                <a16:creationId xmlns:a16="http://schemas.microsoft.com/office/drawing/2014/main" xmlns="" id="{B15665B2-A720-49F1-937F-596A6AE72731}"/>
              </a:ext>
            </a:extLst>
          </p:cNvPr>
          <p:cNvPicPr>
            <a:picLocks noChangeAspect="1"/>
          </p:cNvPicPr>
          <p:nvPr/>
        </p:nvPicPr>
        <p:blipFill>
          <a:blip r:embed="rId4"/>
          <a:stretch>
            <a:fillRect/>
          </a:stretch>
        </p:blipFill>
        <p:spPr>
          <a:xfrm>
            <a:off x="6409675" y="62144"/>
            <a:ext cx="2734325" cy="6795856"/>
          </a:xfrm>
          <a:prstGeom prst="rect">
            <a:avLst/>
          </a:prstGeom>
          <a:ln>
            <a:solidFill>
              <a:srgbClr val="FF0066"/>
            </a:solidFill>
          </a:ln>
        </p:spPr>
      </p:pic>
      <p:pic>
        <p:nvPicPr>
          <p:cNvPr id="7" name="Picture 6">
            <a:extLst>
              <a:ext uri="{FF2B5EF4-FFF2-40B4-BE49-F238E27FC236}">
                <a16:creationId xmlns:a16="http://schemas.microsoft.com/office/drawing/2014/main" xmlns="" id="{43A8EF27-E7D5-40CB-A91A-54F1B0937880}"/>
              </a:ext>
            </a:extLst>
          </p:cNvPr>
          <p:cNvPicPr>
            <a:picLocks noChangeAspect="1"/>
          </p:cNvPicPr>
          <p:nvPr/>
        </p:nvPicPr>
        <p:blipFill rotWithShape="1">
          <a:blip r:embed="rId5"/>
          <a:srcRect t="27900" b="27405"/>
          <a:stretch/>
        </p:blipFill>
        <p:spPr>
          <a:xfrm>
            <a:off x="3781886" y="1060881"/>
            <a:ext cx="2450237" cy="1127465"/>
          </a:xfrm>
          <a:prstGeom prst="rect">
            <a:avLst/>
          </a:prstGeom>
          <a:ln w="57150">
            <a:solidFill>
              <a:srgbClr val="FF0066"/>
            </a:solidFill>
          </a:ln>
        </p:spPr>
      </p:pic>
    </p:spTree>
    <p:extLst>
      <p:ext uri="{BB962C8B-B14F-4D97-AF65-F5344CB8AC3E}">
        <p14:creationId xmlns:p14="http://schemas.microsoft.com/office/powerpoint/2010/main" val="303186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9ABFFE4-897C-4BAF-B583-C07694CB80AB}"/>
              </a:ext>
            </a:extLst>
          </p:cNvPr>
          <p:cNvSpPr txBox="1"/>
          <p:nvPr/>
        </p:nvSpPr>
        <p:spPr>
          <a:xfrm>
            <a:off x="0" y="0"/>
            <a:ext cx="9144000" cy="1323439"/>
          </a:xfrm>
          <a:prstGeom prst="rect">
            <a:avLst/>
          </a:prstGeom>
          <a:noFill/>
        </p:spPr>
        <p:txBody>
          <a:bodyPr wrap="square">
            <a:spAutoFit/>
          </a:bodyPr>
          <a:lstStyle/>
          <a:p>
            <a:pPr algn="l"/>
            <a:r>
              <a:rPr lang="en-IN" sz="3200" b="1" i="0" u="none" strike="noStrike" baseline="0" dirty="0">
                <a:solidFill>
                  <a:srgbClr val="001AE6"/>
                </a:solidFill>
                <a:latin typeface="MinionPro-Bold"/>
              </a:rPr>
              <a:t>Preparation</a:t>
            </a:r>
          </a:p>
          <a:p>
            <a:pPr marL="342900" indent="-342900" algn="l">
              <a:buFont typeface="Wingdings" panose="05000000000000000000" pitchFamily="2" charset="2"/>
              <a:buChar char="Ø"/>
            </a:pPr>
            <a:r>
              <a:rPr lang="en-US" sz="2400" b="1" i="0" u="none" strike="noStrike" baseline="0" dirty="0">
                <a:solidFill>
                  <a:srgbClr val="FF0000"/>
                </a:solidFill>
                <a:latin typeface="MinionPro-Regular"/>
              </a:rPr>
              <a:t>Nitric acid is prepared by heating equal amounts of potassium or sodium nitrate with </a:t>
            </a:r>
            <a:r>
              <a:rPr lang="en-IN" sz="2400" b="1" i="0" u="none" strike="noStrike" baseline="0" dirty="0">
                <a:solidFill>
                  <a:srgbClr val="FF0000"/>
                </a:solidFill>
                <a:latin typeface="MinionPro-Regular"/>
              </a:rPr>
              <a:t>concentrated sulphuric acid.</a:t>
            </a:r>
            <a:endParaRPr lang="en-IN" sz="2400" b="1" dirty="0">
              <a:solidFill>
                <a:srgbClr val="FF0000"/>
              </a:solidFill>
            </a:endParaRPr>
          </a:p>
        </p:txBody>
      </p:sp>
      <p:pic>
        <p:nvPicPr>
          <p:cNvPr id="5" name="Picture 4">
            <a:extLst>
              <a:ext uri="{FF2B5EF4-FFF2-40B4-BE49-F238E27FC236}">
                <a16:creationId xmlns:a16="http://schemas.microsoft.com/office/drawing/2014/main" xmlns="" id="{948ADC40-DD70-42FA-B595-67244E43952B}"/>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998694" y="1536524"/>
            <a:ext cx="4421121" cy="576361"/>
          </a:xfrm>
          <a:prstGeom prst="rect">
            <a:avLst/>
          </a:prstGeom>
          <a:ln w="28575">
            <a:solidFill>
              <a:srgbClr val="FF0000"/>
            </a:solidFill>
          </a:ln>
        </p:spPr>
      </p:pic>
      <p:sp>
        <p:nvSpPr>
          <p:cNvPr id="7" name="TextBox 6">
            <a:extLst>
              <a:ext uri="{FF2B5EF4-FFF2-40B4-BE49-F238E27FC236}">
                <a16:creationId xmlns:a16="http://schemas.microsoft.com/office/drawing/2014/main" xmlns="" id="{79A02FC1-2066-42E3-B04B-90AE25B120EF}"/>
              </a:ext>
            </a:extLst>
          </p:cNvPr>
          <p:cNvSpPr txBox="1"/>
          <p:nvPr/>
        </p:nvSpPr>
        <p:spPr>
          <a:xfrm>
            <a:off x="0" y="2219438"/>
            <a:ext cx="9144000" cy="2308324"/>
          </a:xfrm>
          <a:prstGeom prst="rect">
            <a:avLst/>
          </a:prstGeom>
          <a:noFill/>
        </p:spPr>
        <p:txBody>
          <a:bodyPr wrap="square">
            <a:spAutoFit/>
          </a:bodyPr>
          <a:lstStyle/>
          <a:p>
            <a:pPr marL="342900" indent="-342900" algn="l">
              <a:buFont typeface="Wingdings" panose="05000000000000000000" pitchFamily="2" charset="2"/>
              <a:buChar char="Ø"/>
            </a:pPr>
            <a:endParaRPr lang="en-US" sz="2400" b="1" i="0" u="none" strike="noStrike" baseline="0" dirty="0">
              <a:latin typeface="MinionPro-Regular"/>
            </a:endParaRPr>
          </a:p>
          <a:p>
            <a:pPr marL="342900" indent="-342900" algn="l">
              <a:buFont typeface="Wingdings" panose="05000000000000000000" pitchFamily="2" charset="2"/>
              <a:buChar char="Ø"/>
            </a:pPr>
            <a:r>
              <a:rPr lang="en-US" sz="2400" b="1" i="0" u="none" strike="noStrike" baseline="0" dirty="0">
                <a:solidFill>
                  <a:srgbClr val="0070C0"/>
                </a:solidFill>
                <a:latin typeface="MinionPro-Regular"/>
              </a:rPr>
              <a:t>The temperature is kept as low as possible to avoid decomposition of nitric acid.</a:t>
            </a:r>
          </a:p>
          <a:p>
            <a:pPr marL="342900" indent="-342900" algn="l">
              <a:buFont typeface="Wingdings" panose="05000000000000000000" pitchFamily="2" charset="2"/>
              <a:buChar char="Ø"/>
            </a:pPr>
            <a:r>
              <a:rPr lang="en-US" sz="2400" b="1" i="0" u="none" strike="noStrike" baseline="0" dirty="0">
                <a:latin typeface="MinionPro-Regular"/>
              </a:rPr>
              <a:t> </a:t>
            </a:r>
            <a:r>
              <a:rPr lang="en-US" sz="2400" b="1" i="0" u="none" strike="noStrike" baseline="0" dirty="0">
                <a:solidFill>
                  <a:srgbClr val="7030A0"/>
                </a:solidFill>
                <a:latin typeface="MinionPro-Regular"/>
              </a:rPr>
              <a:t>The acid condenses to a fuming liquid which is </a:t>
            </a:r>
            <a:r>
              <a:rPr lang="en-US" sz="2400" b="1" i="0" u="none" strike="noStrike" baseline="0" dirty="0" err="1">
                <a:solidFill>
                  <a:srgbClr val="7030A0"/>
                </a:solidFill>
                <a:latin typeface="MinionPro-Regular"/>
              </a:rPr>
              <a:t>coloured</a:t>
            </a:r>
            <a:r>
              <a:rPr lang="en-US" sz="2400" b="1" i="0" u="none" strike="noStrike" baseline="0" dirty="0">
                <a:solidFill>
                  <a:srgbClr val="7030A0"/>
                </a:solidFill>
                <a:latin typeface="MinionPro-Regular"/>
              </a:rPr>
              <a:t> brown by the presence of a little nitrogen dioxide which is formed due to the decomposition of nitric acid.</a:t>
            </a:r>
            <a:endParaRPr lang="en-IN" sz="2400" b="1" dirty="0">
              <a:solidFill>
                <a:srgbClr val="7030A0"/>
              </a:solidFill>
            </a:endParaRPr>
          </a:p>
        </p:txBody>
      </p:sp>
      <p:pic>
        <p:nvPicPr>
          <p:cNvPr id="9" name="Picture 8">
            <a:extLst>
              <a:ext uri="{FF2B5EF4-FFF2-40B4-BE49-F238E27FC236}">
                <a16:creationId xmlns:a16="http://schemas.microsoft.com/office/drawing/2014/main" xmlns="" id="{1081B889-35F2-465F-B495-2D49B481080A}"/>
              </a:ext>
            </a:extLst>
          </p:cNvPr>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816700" y="5321476"/>
            <a:ext cx="4536532" cy="560913"/>
          </a:xfrm>
          <a:prstGeom prst="rect">
            <a:avLst/>
          </a:prstGeom>
          <a:ln w="28575">
            <a:solidFill>
              <a:srgbClr val="FF0000"/>
            </a:solidFill>
          </a:ln>
        </p:spPr>
      </p:pic>
      <p:pic>
        <p:nvPicPr>
          <p:cNvPr id="10" name="Picture 9">
            <a:extLst>
              <a:ext uri="{FF2B5EF4-FFF2-40B4-BE49-F238E27FC236}">
                <a16:creationId xmlns:a16="http://schemas.microsoft.com/office/drawing/2014/main" xmlns="" id="{3944629E-0A24-4704-B01B-24FA5F604B38}"/>
              </a:ext>
            </a:extLst>
          </p:cNvPr>
          <p:cNvPicPr>
            <a:picLocks noChangeAspect="1"/>
          </p:cNvPicPr>
          <p:nvPr/>
        </p:nvPicPr>
        <p:blipFill rotWithShape="1">
          <a:blip r:embed="rId4"/>
          <a:srcRect l="29417" t="5771" r="24174" b="4822"/>
          <a:stretch/>
        </p:blipFill>
        <p:spPr>
          <a:xfrm>
            <a:off x="5912529" y="4199138"/>
            <a:ext cx="2815788" cy="2592279"/>
          </a:xfrm>
          <a:prstGeom prst="rect">
            <a:avLst/>
          </a:prstGeom>
          <a:ln w="12700">
            <a:solidFill>
              <a:schemeClr val="tx1"/>
            </a:solidFill>
          </a:ln>
        </p:spPr>
      </p:pic>
      <p:pic>
        <p:nvPicPr>
          <p:cNvPr id="11" name="Picture 10">
            <a:extLst>
              <a:ext uri="{FF2B5EF4-FFF2-40B4-BE49-F238E27FC236}">
                <a16:creationId xmlns:a16="http://schemas.microsoft.com/office/drawing/2014/main" xmlns="" id="{98E6B748-1C73-440E-B03E-842C308EBE3E}"/>
              </a:ext>
            </a:extLst>
          </p:cNvPr>
          <p:cNvPicPr>
            <a:picLocks noChangeAspect="1"/>
          </p:cNvPicPr>
          <p:nvPr/>
        </p:nvPicPr>
        <p:blipFill rotWithShape="1">
          <a:blip r:embed="rId5"/>
          <a:srcRect l="22044" r="21053"/>
          <a:stretch/>
        </p:blipFill>
        <p:spPr>
          <a:xfrm>
            <a:off x="6960093" y="994298"/>
            <a:ext cx="1438183" cy="1666895"/>
          </a:xfrm>
          <a:prstGeom prst="rect">
            <a:avLst/>
          </a:prstGeom>
          <a:ln>
            <a:solidFill>
              <a:srgbClr val="00B050"/>
            </a:solidFill>
          </a:ln>
        </p:spPr>
      </p:pic>
    </p:spTree>
    <p:extLst>
      <p:ext uri="{BB962C8B-B14F-4D97-AF65-F5344CB8AC3E}">
        <p14:creationId xmlns:p14="http://schemas.microsoft.com/office/powerpoint/2010/main" val="1890755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 calcmode="lin" valueType="num">
                                      <p:cBhvr>
                                        <p:cTn id="30"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1"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 calcmode="lin" valueType="num">
                                      <p:cBhvr>
                                        <p:cTn id="37"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38"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39" dur="500"/>
                                        <p:tgtEl>
                                          <p:spTgt spid="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83FAB83-8636-433F-BDB9-6E871228E2CA}"/>
              </a:ext>
            </a:extLst>
          </p:cNvPr>
          <p:cNvSpPr txBox="1"/>
          <p:nvPr/>
        </p:nvSpPr>
        <p:spPr>
          <a:xfrm>
            <a:off x="0" y="0"/>
            <a:ext cx="9144000" cy="3477875"/>
          </a:xfrm>
          <a:prstGeom prst="rect">
            <a:avLst/>
          </a:prstGeom>
          <a:noFill/>
        </p:spPr>
        <p:txBody>
          <a:bodyPr wrap="square">
            <a:spAutoFit/>
          </a:bodyPr>
          <a:lstStyle/>
          <a:p>
            <a:pPr algn="l"/>
            <a:r>
              <a:rPr lang="en-IN" sz="2800" b="1" i="0" u="none" strike="noStrike" baseline="0" dirty="0">
                <a:solidFill>
                  <a:srgbClr val="001AE6"/>
                </a:solidFill>
                <a:latin typeface="MinionPro-Bold"/>
              </a:rPr>
              <a:t>Commercial method of preparation:</a:t>
            </a:r>
          </a:p>
          <a:p>
            <a:pPr marL="342900" indent="-342900" algn="l">
              <a:buFont typeface="Wingdings" panose="05000000000000000000" pitchFamily="2" charset="2"/>
              <a:buChar char="Ø"/>
            </a:pPr>
            <a:r>
              <a:rPr lang="en-US" sz="2400" b="1" i="0" u="none" strike="noStrike" baseline="0" dirty="0">
                <a:solidFill>
                  <a:srgbClr val="000000"/>
                </a:solidFill>
                <a:latin typeface="MinionPro-Regular"/>
              </a:rPr>
              <a:t>Nitric acid prepared in large scales using Ostwald's process.</a:t>
            </a:r>
          </a:p>
          <a:p>
            <a:pPr marL="342900" indent="-342900" algn="l">
              <a:buFont typeface="Wingdings" panose="05000000000000000000" pitchFamily="2" charset="2"/>
              <a:buChar char="Ø"/>
            </a:pPr>
            <a:r>
              <a:rPr lang="en-US" sz="2400" b="1" i="0" u="none" strike="noStrike" baseline="0" dirty="0">
                <a:solidFill>
                  <a:srgbClr val="000000"/>
                </a:solidFill>
                <a:latin typeface="MinionPro-Regular"/>
              </a:rPr>
              <a:t> In this method ammonia from Haber’s process is mixed about 10 times of air. </a:t>
            </a:r>
          </a:p>
          <a:p>
            <a:pPr marL="342900" indent="-342900" algn="l">
              <a:buFont typeface="Wingdings" panose="05000000000000000000" pitchFamily="2" charset="2"/>
              <a:buChar char="Ø"/>
            </a:pPr>
            <a:r>
              <a:rPr lang="en-US" sz="2400" b="1" i="0" u="none" strike="noStrike" baseline="0" dirty="0">
                <a:solidFill>
                  <a:srgbClr val="000000"/>
                </a:solidFill>
                <a:latin typeface="MinionPro-Regular"/>
              </a:rPr>
              <a:t>This mixture is preheated and passed into the catalyst chamber where they come in contact with platinum gauze. </a:t>
            </a:r>
          </a:p>
          <a:p>
            <a:pPr marL="342900" indent="-342900" algn="l">
              <a:buFont typeface="Wingdings" panose="05000000000000000000" pitchFamily="2" charset="2"/>
              <a:buChar char="Ø"/>
            </a:pPr>
            <a:r>
              <a:rPr lang="en-US" sz="2400" b="1" i="0" u="none" strike="noStrike" baseline="0" dirty="0">
                <a:solidFill>
                  <a:srgbClr val="000000"/>
                </a:solidFill>
                <a:latin typeface="MinionPro-Regular"/>
              </a:rPr>
              <a:t>The temperature rises to about 1275 K and the metallic gauze brings about the rapid catalytic oxidation of ammonia resulting in the formation of NO, which then </a:t>
            </a:r>
            <a:r>
              <a:rPr lang="en-US" sz="2400" b="1" i="0" u="none" strike="noStrike" baseline="0" dirty="0" err="1">
                <a:solidFill>
                  <a:srgbClr val="000000"/>
                </a:solidFill>
                <a:latin typeface="MinionPro-Regular"/>
              </a:rPr>
              <a:t>oxidised</a:t>
            </a:r>
            <a:r>
              <a:rPr lang="en-US" sz="2400" b="1" i="0" u="none" strike="noStrike" baseline="0" dirty="0">
                <a:solidFill>
                  <a:srgbClr val="000000"/>
                </a:solidFill>
                <a:latin typeface="MinionPro-Regular"/>
              </a:rPr>
              <a:t> to nitrogen dioxide.</a:t>
            </a:r>
            <a:endParaRPr lang="en-IN" sz="2400" b="1" dirty="0"/>
          </a:p>
        </p:txBody>
      </p:sp>
      <p:pic>
        <p:nvPicPr>
          <p:cNvPr id="5" name="Picture 4">
            <a:extLst>
              <a:ext uri="{FF2B5EF4-FFF2-40B4-BE49-F238E27FC236}">
                <a16:creationId xmlns:a16="http://schemas.microsoft.com/office/drawing/2014/main" xmlns="" id="{4508CB82-F659-467F-B42C-61FC4EE83B16}"/>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075879" y="3608516"/>
            <a:ext cx="4387064" cy="1114404"/>
          </a:xfrm>
          <a:prstGeom prst="rect">
            <a:avLst/>
          </a:prstGeom>
          <a:ln w="38100">
            <a:solidFill>
              <a:srgbClr val="FF0000"/>
            </a:solidFill>
          </a:ln>
        </p:spPr>
      </p:pic>
      <p:sp>
        <p:nvSpPr>
          <p:cNvPr id="7" name="TextBox 6">
            <a:extLst>
              <a:ext uri="{FF2B5EF4-FFF2-40B4-BE49-F238E27FC236}">
                <a16:creationId xmlns:a16="http://schemas.microsoft.com/office/drawing/2014/main" xmlns="" id="{7B8B3806-EAB9-4D90-A3B3-39AA8A6682E0}"/>
              </a:ext>
            </a:extLst>
          </p:cNvPr>
          <p:cNvSpPr txBox="1"/>
          <p:nvPr/>
        </p:nvSpPr>
        <p:spPr>
          <a:xfrm>
            <a:off x="135384" y="4722920"/>
            <a:ext cx="9008615" cy="1200329"/>
          </a:xfrm>
          <a:prstGeom prst="rect">
            <a:avLst/>
          </a:prstGeom>
          <a:noFill/>
        </p:spPr>
        <p:txBody>
          <a:bodyPr wrap="square">
            <a:spAutoFit/>
          </a:bodyPr>
          <a:lstStyle/>
          <a:p>
            <a:pPr marL="285750" indent="-285750" algn="l">
              <a:buFont typeface="Wingdings" panose="05000000000000000000" pitchFamily="2" charset="2"/>
              <a:buChar char="Ø"/>
            </a:pPr>
            <a:r>
              <a:rPr lang="en-US" sz="2400" b="1" i="0" u="none" strike="noStrike" baseline="0" dirty="0">
                <a:latin typeface="MinionPro-Regular"/>
              </a:rPr>
              <a:t>The nitrogen dioxide produced is passed through a series of adsorption towers. It reacts with water to give nitric acid. Nitric oxide formed is bleached by blowing air.</a:t>
            </a:r>
            <a:endParaRPr lang="en-IN" sz="2400" b="1" dirty="0"/>
          </a:p>
        </p:txBody>
      </p:sp>
      <p:pic>
        <p:nvPicPr>
          <p:cNvPr id="9" name="Picture 8">
            <a:extLst>
              <a:ext uri="{FF2B5EF4-FFF2-40B4-BE49-F238E27FC236}">
                <a16:creationId xmlns:a16="http://schemas.microsoft.com/office/drawing/2014/main" xmlns="" id="{BDF9AEB8-122E-4888-A0FC-67D24552A816}"/>
              </a:ext>
            </a:extLst>
          </p:cNvPr>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075879" y="5967965"/>
            <a:ext cx="4387064" cy="610388"/>
          </a:xfrm>
          <a:prstGeom prst="rect">
            <a:avLst/>
          </a:prstGeom>
          <a:ln w="38100">
            <a:solidFill>
              <a:srgbClr val="FF0066"/>
            </a:solidFill>
          </a:ln>
        </p:spPr>
      </p:pic>
    </p:spTree>
    <p:extLst>
      <p:ext uri="{BB962C8B-B14F-4D97-AF65-F5344CB8AC3E}">
        <p14:creationId xmlns:p14="http://schemas.microsoft.com/office/powerpoint/2010/main" val="597260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80">
                                          <p:stCondLst>
                                            <p:cond delay="0"/>
                                          </p:stCondLst>
                                        </p:cTn>
                                        <p:tgtEl>
                                          <p:spTgt spid="5"/>
                                        </p:tgtEl>
                                      </p:cBhvr>
                                    </p:animEffect>
                                    <p:anim calcmode="lin" valueType="num">
                                      <p:cBhvr>
                                        <p:cTn id="3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2" dur="26">
                                          <p:stCondLst>
                                            <p:cond delay="650"/>
                                          </p:stCondLst>
                                        </p:cTn>
                                        <p:tgtEl>
                                          <p:spTgt spid="5"/>
                                        </p:tgtEl>
                                      </p:cBhvr>
                                      <p:to x="100000" y="60000"/>
                                    </p:animScale>
                                    <p:animScale>
                                      <p:cBhvr>
                                        <p:cTn id="43" dur="166" decel="50000">
                                          <p:stCondLst>
                                            <p:cond delay="676"/>
                                          </p:stCondLst>
                                        </p:cTn>
                                        <p:tgtEl>
                                          <p:spTgt spid="5"/>
                                        </p:tgtEl>
                                      </p:cBhvr>
                                      <p:to x="100000" y="100000"/>
                                    </p:animScale>
                                    <p:animScale>
                                      <p:cBhvr>
                                        <p:cTn id="44" dur="26">
                                          <p:stCondLst>
                                            <p:cond delay="1312"/>
                                          </p:stCondLst>
                                        </p:cTn>
                                        <p:tgtEl>
                                          <p:spTgt spid="5"/>
                                        </p:tgtEl>
                                      </p:cBhvr>
                                      <p:to x="100000" y="80000"/>
                                    </p:animScale>
                                    <p:animScale>
                                      <p:cBhvr>
                                        <p:cTn id="45" dur="166" decel="50000">
                                          <p:stCondLst>
                                            <p:cond delay="1338"/>
                                          </p:stCondLst>
                                        </p:cTn>
                                        <p:tgtEl>
                                          <p:spTgt spid="5"/>
                                        </p:tgtEl>
                                      </p:cBhvr>
                                      <p:to x="100000" y="100000"/>
                                    </p:animScale>
                                    <p:animScale>
                                      <p:cBhvr>
                                        <p:cTn id="46" dur="26">
                                          <p:stCondLst>
                                            <p:cond delay="1642"/>
                                          </p:stCondLst>
                                        </p:cTn>
                                        <p:tgtEl>
                                          <p:spTgt spid="5"/>
                                        </p:tgtEl>
                                      </p:cBhvr>
                                      <p:to x="100000" y="90000"/>
                                    </p:animScale>
                                    <p:animScale>
                                      <p:cBhvr>
                                        <p:cTn id="47" dur="166" decel="50000">
                                          <p:stCondLst>
                                            <p:cond delay="1668"/>
                                          </p:stCondLst>
                                        </p:cTn>
                                        <p:tgtEl>
                                          <p:spTgt spid="5"/>
                                        </p:tgtEl>
                                      </p:cBhvr>
                                      <p:to x="100000" y="100000"/>
                                    </p:animScale>
                                    <p:animScale>
                                      <p:cBhvr>
                                        <p:cTn id="48" dur="26">
                                          <p:stCondLst>
                                            <p:cond delay="1808"/>
                                          </p:stCondLst>
                                        </p:cTn>
                                        <p:tgtEl>
                                          <p:spTgt spid="5"/>
                                        </p:tgtEl>
                                      </p:cBhvr>
                                      <p:to x="100000" y="95000"/>
                                    </p:animScale>
                                    <p:animScale>
                                      <p:cBhvr>
                                        <p:cTn id="49" dur="166" decel="50000">
                                          <p:stCondLst>
                                            <p:cond delay="1834"/>
                                          </p:stCondLst>
                                        </p:cTn>
                                        <p:tgtEl>
                                          <p:spTgt spid="5"/>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7">
                                            <p:txEl>
                                              <p:pRg st="0" end="0"/>
                                            </p:txEl>
                                          </p:spTgt>
                                        </p:tgtEl>
                                        <p:attrNameLst>
                                          <p:attrName>style.visibility</p:attrName>
                                        </p:attrNameLst>
                                      </p:cBhvr>
                                      <p:to>
                                        <p:strVal val="visible"/>
                                      </p:to>
                                    </p:set>
                                    <p:anim calcmode="lin" valueType="num">
                                      <p:cBhvr>
                                        <p:cTn id="54"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55"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56" dur="500"/>
                                        <p:tgtEl>
                                          <p:spTgt spid="7">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circle(in)">
                                      <p:cBhvr>
                                        <p:cTn id="6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E6A6D50-7229-47ED-AD55-B0131DAA0B51}"/>
              </a:ext>
            </a:extLst>
          </p:cNvPr>
          <p:cNvSpPr txBox="1"/>
          <p:nvPr/>
        </p:nvSpPr>
        <p:spPr>
          <a:xfrm>
            <a:off x="0" y="0"/>
            <a:ext cx="9144000" cy="3416320"/>
          </a:xfrm>
          <a:prstGeom prst="rect">
            <a:avLst/>
          </a:prstGeom>
          <a:noFill/>
        </p:spPr>
        <p:txBody>
          <a:bodyPr wrap="square">
            <a:spAutoFit/>
          </a:bodyPr>
          <a:lstStyle/>
          <a:p>
            <a:pPr algn="l"/>
            <a:r>
              <a:rPr lang="en-IN" sz="2400" b="1" i="0" u="none" strike="noStrike" baseline="0" dirty="0">
                <a:solidFill>
                  <a:srgbClr val="FF0000"/>
                </a:solidFill>
                <a:latin typeface="MinionPro-Bold"/>
              </a:rPr>
              <a:t>Properties:</a:t>
            </a:r>
          </a:p>
          <a:p>
            <a:pPr marL="342900" indent="-342900" algn="l">
              <a:buFont typeface="Arial" panose="020B0604020202020204" pitchFamily="34" charset="0"/>
              <a:buChar char="•"/>
            </a:pPr>
            <a:r>
              <a:rPr lang="en-US" sz="2400" b="1" i="0" u="none" strike="noStrike" baseline="0" dirty="0">
                <a:solidFill>
                  <a:srgbClr val="7030A0"/>
                </a:solidFill>
                <a:latin typeface="Bookman Old Style" panose="02050604050505020204" pitchFamily="18" charset="0"/>
              </a:rPr>
              <a:t>Pure nitric acid is </a:t>
            </a:r>
            <a:r>
              <a:rPr lang="en-US" sz="2400" b="1" i="0" u="none" strike="noStrike" baseline="0" dirty="0" err="1">
                <a:solidFill>
                  <a:srgbClr val="7030A0"/>
                </a:solidFill>
                <a:latin typeface="Bookman Old Style" panose="02050604050505020204" pitchFamily="18" charset="0"/>
              </a:rPr>
              <a:t>colourless</a:t>
            </a:r>
            <a:r>
              <a:rPr lang="en-US" sz="2400" b="1" i="0" u="none" strike="noStrike" baseline="0" dirty="0">
                <a:solidFill>
                  <a:srgbClr val="7030A0"/>
                </a:solidFill>
                <a:latin typeface="Bookman Old Style" panose="02050604050505020204" pitchFamily="18" charset="0"/>
              </a:rPr>
              <a:t>. </a:t>
            </a:r>
          </a:p>
          <a:p>
            <a:pPr marL="342900" indent="-342900" algn="l">
              <a:buFont typeface="Arial" panose="020B0604020202020204" pitchFamily="34" charset="0"/>
              <a:buChar char="•"/>
            </a:pPr>
            <a:r>
              <a:rPr lang="en-US" sz="2400" b="1" i="0" u="none" strike="noStrike" baseline="0" dirty="0">
                <a:solidFill>
                  <a:srgbClr val="002060"/>
                </a:solidFill>
                <a:latin typeface="Bookman Old Style" panose="02050604050505020204" pitchFamily="18" charset="0"/>
              </a:rPr>
              <a:t>It boils at 86 °C. </a:t>
            </a:r>
          </a:p>
          <a:p>
            <a:pPr marL="342900" indent="-342900" algn="l">
              <a:buFont typeface="Arial" panose="020B0604020202020204" pitchFamily="34" charset="0"/>
              <a:buChar char="•"/>
            </a:pPr>
            <a:r>
              <a:rPr lang="en-US" sz="2400" b="1" i="0" u="none" strike="noStrike" baseline="0" dirty="0">
                <a:solidFill>
                  <a:srgbClr val="0070C0"/>
                </a:solidFill>
                <a:latin typeface="Bookman Old Style" panose="02050604050505020204" pitchFamily="18" charset="0"/>
              </a:rPr>
              <a:t>The acid is completely miscible with water forming a constant boiling mixture (98% HNO</a:t>
            </a:r>
            <a:r>
              <a:rPr lang="en-US" sz="1000" b="1" i="0" u="none" strike="noStrike" baseline="0" dirty="0">
                <a:solidFill>
                  <a:srgbClr val="0070C0"/>
                </a:solidFill>
                <a:latin typeface="Bookman Old Style" panose="02050604050505020204" pitchFamily="18" charset="0"/>
              </a:rPr>
              <a:t>3</a:t>
            </a:r>
            <a:r>
              <a:rPr lang="en-US" sz="2400" b="1" i="0" u="none" strike="noStrike" baseline="0" dirty="0">
                <a:solidFill>
                  <a:srgbClr val="0070C0"/>
                </a:solidFill>
                <a:latin typeface="Bookman Old Style" panose="02050604050505020204" pitchFamily="18" charset="0"/>
              </a:rPr>
              <a:t>, Boiling point 120.5 °C). </a:t>
            </a:r>
          </a:p>
          <a:p>
            <a:pPr marL="342900" indent="-342900" algn="l">
              <a:buFont typeface="Arial" panose="020B0604020202020204" pitchFamily="34" charset="0"/>
              <a:buChar char="•"/>
            </a:pPr>
            <a:r>
              <a:rPr lang="en-US" sz="2400" b="1" i="0" u="none" strike="noStrike" baseline="0" dirty="0">
                <a:solidFill>
                  <a:srgbClr val="00B0F0"/>
                </a:solidFill>
                <a:latin typeface="Bookman Old Style" panose="02050604050505020204" pitchFamily="18" charset="0"/>
              </a:rPr>
              <a:t>Fuming nitric acid contains oxides of nitrogen.</a:t>
            </a:r>
          </a:p>
          <a:p>
            <a:pPr marL="342900" indent="-342900" algn="l">
              <a:buFont typeface="Arial" panose="020B0604020202020204" pitchFamily="34" charset="0"/>
              <a:buChar char="•"/>
            </a:pPr>
            <a:r>
              <a:rPr lang="en-US" sz="2400" b="1" i="0" u="none" strike="noStrike" baseline="0" dirty="0">
                <a:solidFill>
                  <a:srgbClr val="00B0F0"/>
                </a:solidFill>
                <a:latin typeface="Bookman Old Style" panose="02050604050505020204" pitchFamily="18" charset="0"/>
              </a:rPr>
              <a:t> It decomposes on exposure to sunlight or on being heated, into </a:t>
            </a:r>
            <a:r>
              <a:rPr lang="nl-NL" sz="2400" b="1" i="0" u="none" strike="noStrike" baseline="0" dirty="0">
                <a:solidFill>
                  <a:srgbClr val="00B0F0"/>
                </a:solidFill>
                <a:latin typeface="Bookman Old Style" panose="02050604050505020204" pitchFamily="18" charset="0"/>
              </a:rPr>
              <a:t>nitrogen dioxide, water and oxygen.</a:t>
            </a:r>
            <a:endParaRPr lang="en-IN" sz="2400" b="1" dirty="0">
              <a:solidFill>
                <a:srgbClr val="00B0F0"/>
              </a:solidFill>
              <a:latin typeface="Bookman Old Style" panose="02050604050505020204" pitchFamily="18" charset="0"/>
            </a:endParaRPr>
          </a:p>
        </p:txBody>
      </p:sp>
      <p:pic>
        <p:nvPicPr>
          <p:cNvPr id="5" name="Picture 4">
            <a:extLst>
              <a:ext uri="{FF2B5EF4-FFF2-40B4-BE49-F238E27FC236}">
                <a16:creationId xmlns:a16="http://schemas.microsoft.com/office/drawing/2014/main" xmlns="" id="{6AFD3654-83E6-4982-9E5B-7CCFCA795838}"/>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961965" y="3551716"/>
            <a:ext cx="4598633" cy="567524"/>
          </a:xfrm>
          <a:prstGeom prst="rect">
            <a:avLst/>
          </a:prstGeom>
          <a:ln w="38100">
            <a:solidFill>
              <a:srgbClr val="FF0066"/>
            </a:solidFill>
          </a:ln>
        </p:spPr>
      </p:pic>
      <p:sp>
        <p:nvSpPr>
          <p:cNvPr id="7" name="TextBox 6">
            <a:extLst>
              <a:ext uri="{FF2B5EF4-FFF2-40B4-BE49-F238E27FC236}">
                <a16:creationId xmlns:a16="http://schemas.microsoft.com/office/drawing/2014/main" xmlns="" id="{F343CE18-530C-4B4F-A679-AF9005BA3CF7}"/>
              </a:ext>
            </a:extLst>
          </p:cNvPr>
          <p:cNvSpPr txBox="1"/>
          <p:nvPr/>
        </p:nvSpPr>
        <p:spPr>
          <a:xfrm>
            <a:off x="124287" y="4254636"/>
            <a:ext cx="8904303" cy="2246769"/>
          </a:xfrm>
          <a:prstGeom prst="rect">
            <a:avLst/>
          </a:prstGeom>
          <a:gradFill flip="none" rotWithShape="1">
            <a:gsLst>
              <a:gs pos="0">
                <a:schemeClr val="bg1"/>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28575">
            <a:solidFill>
              <a:srgbClr val="002060"/>
            </a:solidFill>
            <a:prstDash val="lgDashDotDot"/>
          </a:ln>
        </p:spPr>
        <p:txBody>
          <a:bodyPr wrap="square">
            <a:spAutoFit/>
          </a:bodyPr>
          <a:lstStyle/>
          <a:p>
            <a:pPr marL="342900" indent="-342900" algn="l">
              <a:buFont typeface="Arial" panose="020B0604020202020204" pitchFamily="34" charset="0"/>
              <a:buChar char="•"/>
            </a:pPr>
            <a:r>
              <a:rPr lang="en-US" sz="2000" b="1" i="0" u="none" strike="noStrike" baseline="0" dirty="0">
                <a:solidFill>
                  <a:srgbClr val="FF0000"/>
                </a:solidFill>
                <a:latin typeface="MinionPro-Regular"/>
              </a:rPr>
              <a:t>Due to this reaction pure acid or its concentrated solution becomes </a:t>
            </a:r>
            <a:r>
              <a:rPr lang="en-US" sz="2000" b="1" i="0" u="none" strike="noStrike" baseline="0" dirty="0">
                <a:solidFill>
                  <a:srgbClr val="FFC000"/>
                </a:solidFill>
                <a:latin typeface="MinionPro-Regular"/>
              </a:rPr>
              <a:t>yellow </a:t>
            </a:r>
            <a:r>
              <a:rPr lang="en-US" sz="2000" b="1" i="0" u="none" strike="noStrike" baseline="0" dirty="0">
                <a:solidFill>
                  <a:srgbClr val="FF0000"/>
                </a:solidFill>
                <a:latin typeface="MinionPro-Regular"/>
              </a:rPr>
              <a:t>on standing.</a:t>
            </a:r>
          </a:p>
          <a:p>
            <a:pPr marL="342900" indent="-342900" algn="l">
              <a:buFont typeface="Arial" panose="020B0604020202020204" pitchFamily="34" charset="0"/>
              <a:buChar char="•"/>
            </a:pPr>
            <a:r>
              <a:rPr lang="en-US" sz="2000" b="1" i="0" u="none" strike="noStrike" baseline="0" dirty="0">
                <a:solidFill>
                  <a:srgbClr val="0070C0"/>
                </a:solidFill>
                <a:latin typeface="MinionPro-Regular"/>
              </a:rPr>
              <a:t>In most of the reactions, nitric acid acts as an </a:t>
            </a:r>
            <a:r>
              <a:rPr lang="en-US" sz="2000" b="1" i="0" u="none" strike="noStrike" baseline="0" dirty="0" err="1">
                <a:solidFill>
                  <a:srgbClr val="0070C0"/>
                </a:solidFill>
                <a:latin typeface="MinionPro-Regular"/>
              </a:rPr>
              <a:t>oxidising</a:t>
            </a:r>
            <a:r>
              <a:rPr lang="en-US" sz="2000" b="1" i="0" u="none" strike="noStrike" baseline="0" dirty="0">
                <a:solidFill>
                  <a:srgbClr val="0070C0"/>
                </a:solidFill>
                <a:latin typeface="MinionPro-Regular"/>
              </a:rPr>
              <a:t> agent</a:t>
            </a:r>
            <a:r>
              <a:rPr lang="en-US" sz="2000" b="0" i="0" u="none" strike="noStrike" baseline="0" dirty="0">
                <a:latin typeface="MinionPro-Regular"/>
              </a:rPr>
              <a:t>. </a:t>
            </a:r>
          </a:p>
          <a:p>
            <a:pPr marL="342900" indent="-342900" algn="l">
              <a:buFont typeface="Arial" panose="020B0604020202020204" pitchFamily="34" charset="0"/>
              <a:buChar char="•"/>
            </a:pPr>
            <a:r>
              <a:rPr lang="en-US" sz="2000" b="1" i="0" u="none" strike="noStrike" baseline="0" dirty="0">
                <a:solidFill>
                  <a:srgbClr val="0070C0"/>
                </a:solidFill>
                <a:latin typeface="MinionPro-Regular"/>
              </a:rPr>
              <a:t>Hence the oxidation state changes from +5 to a lower one. </a:t>
            </a:r>
          </a:p>
          <a:p>
            <a:pPr marL="342900" indent="-342900" algn="l">
              <a:buFont typeface="Arial" panose="020B0604020202020204" pitchFamily="34" charset="0"/>
              <a:buChar char="•"/>
            </a:pPr>
            <a:r>
              <a:rPr lang="en-US" sz="2000" b="1" i="0" u="none" strike="noStrike" baseline="0" dirty="0">
                <a:solidFill>
                  <a:srgbClr val="0070C0"/>
                </a:solidFill>
                <a:latin typeface="MinionPro-Regular"/>
              </a:rPr>
              <a:t>It doesn’t yield hydrogen in its reaction with metals.</a:t>
            </a:r>
          </a:p>
          <a:p>
            <a:pPr marL="342900" indent="-342900" algn="l">
              <a:buFont typeface="Arial" panose="020B0604020202020204" pitchFamily="34" charset="0"/>
              <a:buChar char="•"/>
            </a:pPr>
            <a:r>
              <a:rPr lang="en-US" sz="2000" b="1" i="0" u="none" strike="noStrike" baseline="0" dirty="0">
                <a:solidFill>
                  <a:srgbClr val="FF0066"/>
                </a:solidFill>
                <a:latin typeface="Copperplate Gothic Light" panose="020E0507020206020404" pitchFamily="34" charset="0"/>
              </a:rPr>
              <a:t>Nitric acid can act as an acid, an oxidizing agent and an nitrating agent.</a:t>
            </a:r>
            <a:endParaRPr lang="en-IN" sz="2000" b="1" dirty="0">
              <a:solidFill>
                <a:srgbClr val="FF0066"/>
              </a:solidFill>
              <a:latin typeface="Copperplate Gothic Light" panose="020E0507020206020404" pitchFamily="34" charset="0"/>
            </a:endParaRPr>
          </a:p>
        </p:txBody>
      </p:sp>
    </p:spTree>
    <p:extLst>
      <p:ext uri="{BB962C8B-B14F-4D97-AF65-F5344CB8AC3E}">
        <p14:creationId xmlns:p14="http://schemas.microsoft.com/office/powerpoint/2010/main" val="1651888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1" end="1"/>
                                            </p:txEl>
                                          </p:spTgt>
                                        </p:tgtEl>
                                      </p:cBhvr>
                                    </p:animEffect>
                                  </p:childTnLst>
                                </p:cTn>
                              </p:par>
                              <p:par>
                                <p:cTn id="18" presetID="31"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2" end="2"/>
                                            </p:txEl>
                                          </p:spTgt>
                                        </p:tgtEl>
                                      </p:cBhvr>
                                    </p:animEffect>
                                  </p:childTnLst>
                                </p:cTn>
                              </p:par>
                              <p:par>
                                <p:cTn id="24" presetID="31"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8"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9" dur="1000"/>
                                        <p:tgtEl>
                                          <p:spTgt spid="3">
                                            <p:txEl>
                                              <p:pRg st="3" end="3"/>
                                            </p:txEl>
                                          </p:spTgt>
                                        </p:tgtEl>
                                      </p:cBhvr>
                                    </p:animEffect>
                                  </p:childTnLst>
                                </p:cTn>
                              </p:par>
                              <p:par>
                                <p:cTn id="30" presetID="31" presetClass="entr" presetSubtype="0"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p:cTn id="32"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3"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4"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5" dur="1000"/>
                                        <p:tgtEl>
                                          <p:spTgt spid="3">
                                            <p:txEl>
                                              <p:pRg st="4" end="4"/>
                                            </p:txEl>
                                          </p:spTgt>
                                        </p:tgtEl>
                                      </p:cBhvr>
                                    </p:animEffect>
                                  </p:childTnLst>
                                </p:cTn>
                              </p:par>
                              <p:par>
                                <p:cTn id="36" presetID="31" presetClass="entr" presetSubtype="0"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p:cTn id="38"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9"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0"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1" dur="10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fltVal val="0"/>
                                          </p:val>
                                        </p:tav>
                                        <p:tav tm="100000">
                                          <p:val>
                                            <p:strVal val="#ppt_h"/>
                                          </p:val>
                                        </p:tav>
                                      </p:tavLst>
                                    </p:anim>
                                    <p:animEffect transition="in" filter="fade">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 calcmode="lin" valueType="num">
                                      <p:cBhvr>
                                        <p:cTn id="55" dur="500" fill="hold"/>
                                        <p:tgtEl>
                                          <p:spTgt spid="7"/>
                                        </p:tgtEl>
                                        <p:attrNameLst>
                                          <p:attrName>style.rotation</p:attrName>
                                        </p:attrNameLst>
                                      </p:cBhvr>
                                      <p:tavLst>
                                        <p:tav tm="0">
                                          <p:val>
                                            <p:fltVal val="360"/>
                                          </p:val>
                                        </p:tav>
                                        <p:tav tm="100000">
                                          <p:val>
                                            <p:fltVal val="0"/>
                                          </p:val>
                                        </p:tav>
                                      </p:tavLst>
                                    </p:anim>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3F56511-B6B1-474B-8D38-51003E8EE9C6}"/>
              </a:ext>
            </a:extLst>
          </p:cNvPr>
          <p:cNvSpPr txBox="1"/>
          <p:nvPr/>
        </p:nvSpPr>
        <p:spPr>
          <a:xfrm>
            <a:off x="0" y="0"/>
            <a:ext cx="9144000" cy="1261884"/>
          </a:xfrm>
          <a:prstGeom prst="rect">
            <a:avLst/>
          </a:prstGeom>
          <a:noFill/>
        </p:spPr>
        <p:txBody>
          <a:bodyPr wrap="square">
            <a:spAutoFit/>
          </a:bodyPr>
          <a:lstStyle/>
          <a:p>
            <a:r>
              <a:rPr lang="en-US" sz="2800" b="1" i="1" u="none" strike="noStrike" baseline="0" dirty="0">
                <a:solidFill>
                  <a:srgbClr val="C00000"/>
                </a:solidFill>
                <a:latin typeface="MinionPro-Bold"/>
              </a:rPr>
              <a:t>As an acid: </a:t>
            </a:r>
          </a:p>
          <a:p>
            <a:r>
              <a:rPr lang="en-US" sz="2400" b="1" i="1" u="none" strike="noStrike" baseline="0" dirty="0">
                <a:solidFill>
                  <a:srgbClr val="00B050"/>
                </a:solidFill>
                <a:latin typeface="MinionPro-Regular"/>
              </a:rPr>
              <a:t>Like other acids it reacts with bases and basic oxides to form salts and water.</a:t>
            </a:r>
            <a:endParaRPr lang="en-IN" sz="2400" b="1" i="1" dirty="0">
              <a:solidFill>
                <a:srgbClr val="00B050"/>
              </a:solidFill>
            </a:endParaRPr>
          </a:p>
        </p:txBody>
      </p:sp>
      <p:pic>
        <p:nvPicPr>
          <p:cNvPr id="5" name="Picture 4">
            <a:extLst>
              <a:ext uri="{FF2B5EF4-FFF2-40B4-BE49-F238E27FC236}">
                <a16:creationId xmlns:a16="http://schemas.microsoft.com/office/drawing/2014/main" xmlns="" id="{7289F947-5AAF-4DFE-811A-4CE227FFA3CC}"/>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845689" y="1173107"/>
            <a:ext cx="5247569" cy="913145"/>
          </a:xfrm>
          <a:prstGeom prst="rect">
            <a:avLst/>
          </a:prstGeom>
          <a:ln w="28575">
            <a:solidFill>
              <a:srgbClr val="FF0066"/>
            </a:solidFill>
          </a:ln>
          <a:effectLst>
            <a:glow rad="63500">
              <a:schemeClr val="accent2">
                <a:satMod val="175000"/>
                <a:alpha val="40000"/>
              </a:schemeClr>
            </a:glow>
          </a:effectLst>
        </p:spPr>
      </p:pic>
      <p:sp>
        <p:nvSpPr>
          <p:cNvPr id="7" name="TextBox 6">
            <a:extLst>
              <a:ext uri="{FF2B5EF4-FFF2-40B4-BE49-F238E27FC236}">
                <a16:creationId xmlns:a16="http://schemas.microsoft.com/office/drawing/2014/main" xmlns="" id="{3A9A25A1-B5AC-4A1E-A962-2A6F7F444988}"/>
              </a:ext>
            </a:extLst>
          </p:cNvPr>
          <p:cNvSpPr txBox="1"/>
          <p:nvPr/>
        </p:nvSpPr>
        <p:spPr>
          <a:xfrm>
            <a:off x="0" y="2373436"/>
            <a:ext cx="9143999" cy="1200329"/>
          </a:xfrm>
          <a:prstGeom prst="rect">
            <a:avLst/>
          </a:prstGeom>
          <a:noFill/>
        </p:spPr>
        <p:txBody>
          <a:bodyPr wrap="square">
            <a:spAutoFit/>
          </a:bodyPr>
          <a:lstStyle/>
          <a:p>
            <a:pPr algn="l"/>
            <a:r>
              <a:rPr lang="en-US" sz="2400" b="1" i="1" u="none" strike="noStrike" baseline="0" dirty="0">
                <a:solidFill>
                  <a:srgbClr val="A50021"/>
                </a:solidFill>
                <a:latin typeface="MinionPro-Bold"/>
              </a:rPr>
              <a:t>As an </a:t>
            </a:r>
            <a:r>
              <a:rPr lang="en-US" sz="2400" b="1" i="1" u="none" strike="noStrike" baseline="0" dirty="0" err="1">
                <a:solidFill>
                  <a:srgbClr val="A50021"/>
                </a:solidFill>
                <a:latin typeface="MinionPro-Bold"/>
              </a:rPr>
              <a:t>oxidising</a:t>
            </a:r>
            <a:r>
              <a:rPr lang="en-US" sz="2400" b="1" i="1" u="none" strike="noStrike" baseline="0" dirty="0">
                <a:solidFill>
                  <a:srgbClr val="A50021"/>
                </a:solidFill>
                <a:latin typeface="MinionPro-Bold"/>
              </a:rPr>
              <a:t> agent</a:t>
            </a:r>
            <a:r>
              <a:rPr lang="en-US" sz="1800" i="1" u="none" strike="noStrike" baseline="0" dirty="0">
                <a:latin typeface="MinionPro-Bold"/>
              </a:rPr>
              <a:t>: </a:t>
            </a:r>
          </a:p>
          <a:p>
            <a:pPr algn="l"/>
            <a:r>
              <a:rPr lang="en-US" sz="2400" b="1" i="1" u="none" strike="noStrike" baseline="0" dirty="0">
                <a:solidFill>
                  <a:srgbClr val="00B050"/>
                </a:solidFill>
                <a:latin typeface="MinionPro-Regular"/>
              </a:rPr>
              <a:t>The nonmetals like carbon, </a:t>
            </a:r>
            <a:r>
              <a:rPr lang="en-US" sz="2400" b="1" i="1" u="none" strike="noStrike" baseline="0" dirty="0" err="1">
                <a:solidFill>
                  <a:srgbClr val="00B050"/>
                </a:solidFill>
                <a:latin typeface="MinionPro-Regular"/>
              </a:rPr>
              <a:t>sulphur</a:t>
            </a:r>
            <a:r>
              <a:rPr lang="en-US" sz="2400" b="1" i="1" u="none" strike="noStrike" baseline="0" dirty="0">
                <a:solidFill>
                  <a:srgbClr val="00B050"/>
                </a:solidFill>
                <a:latin typeface="MinionPro-Regular"/>
              </a:rPr>
              <a:t>, phosphorus and iodine are </a:t>
            </a:r>
            <a:r>
              <a:rPr lang="en-IN" sz="2400" b="1" i="1" u="none" strike="noStrike" baseline="0" dirty="0">
                <a:solidFill>
                  <a:srgbClr val="00B050"/>
                </a:solidFill>
                <a:latin typeface="MinionPro-Regular"/>
              </a:rPr>
              <a:t>oxidised by nitric acid.</a:t>
            </a:r>
            <a:endParaRPr lang="en-IN" b="1" i="1" dirty="0">
              <a:solidFill>
                <a:srgbClr val="00B050"/>
              </a:solidFill>
            </a:endParaRPr>
          </a:p>
        </p:txBody>
      </p:sp>
      <p:pic>
        <p:nvPicPr>
          <p:cNvPr id="9" name="Picture 8">
            <a:extLst>
              <a:ext uri="{FF2B5EF4-FFF2-40B4-BE49-F238E27FC236}">
                <a16:creationId xmlns:a16="http://schemas.microsoft.com/office/drawing/2014/main" xmlns="" id="{F4059DC2-37C4-458F-93D5-CE9655C0EAD8}"/>
              </a:ext>
            </a:extLst>
          </p:cNvPr>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845689" y="3754417"/>
            <a:ext cx="5247569" cy="2788426"/>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34925" cmpd="sng">
            <a:solidFill>
              <a:srgbClr val="FF0066"/>
            </a:solidFill>
          </a:ln>
          <a:effectLst>
            <a:glow rad="50800">
              <a:srgbClr val="FF0066">
                <a:alpha val="82000"/>
              </a:srgbClr>
            </a:glow>
          </a:effectLst>
        </p:spPr>
      </p:pic>
    </p:spTree>
    <p:extLst>
      <p:ext uri="{BB962C8B-B14F-4D97-AF65-F5344CB8AC3E}">
        <p14:creationId xmlns:p14="http://schemas.microsoft.com/office/powerpoint/2010/main" val="2695565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1000"/>
                                        <p:tgtEl>
                                          <p:spTgt spid="7">
                                            <p:txEl>
                                              <p:pRg st="0" end="0"/>
                                            </p:txEl>
                                          </p:spTgt>
                                        </p:tgtEl>
                                      </p:cBhvr>
                                    </p:animEffect>
                                    <p:anim calcmode="lin" valueType="num">
                                      <p:cBhvr>
                                        <p:cTn id="2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p:cTn id="31"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2"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33"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34" dur="1000"/>
                                        <p:tgtEl>
                                          <p:spTgt spid="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style.rotation</p:attrName>
                                        </p:attrNameLst>
                                      </p:cBhvr>
                                      <p:tavLst>
                                        <p:tav tm="0">
                                          <p:val>
                                            <p:fltVal val="90"/>
                                          </p:val>
                                        </p:tav>
                                        <p:tav tm="100000">
                                          <p:val>
                                            <p:fltVal val="0"/>
                                          </p:val>
                                        </p:tav>
                                      </p:tavLst>
                                    </p:anim>
                                    <p:animEffect transition="in" filter="fade">
                                      <p:cBhvr>
                                        <p:cTn id="4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E880FD9-74F2-4536-8F7E-01C58B5DF99F}"/>
              </a:ext>
            </a:extLst>
          </p:cNvPr>
          <p:cNvSpPr txBox="1"/>
          <p:nvPr/>
        </p:nvSpPr>
        <p:spPr>
          <a:xfrm>
            <a:off x="0" y="0"/>
            <a:ext cx="9144000" cy="1261884"/>
          </a:xfrm>
          <a:prstGeom prst="rect">
            <a:avLst/>
          </a:prstGeom>
          <a:noFill/>
        </p:spPr>
        <p:txBody>
          <a:bodyPr wrap="square">
            <a:spAutoFit/>
          </a:bodyPr>
          <a:lstStyle/>
          <a:p>
            <a:pPr algn="l"/>
            <a:r>
              <a:rPr lang="en-US" sz="2800" b="1" i="1" u="none" strike="noStrike" baseline="0" dirty="0">
                <a:solidFill>
                  <a:srgbClr val="C00000"/>
                </a:solidFill>
                <a:latin typeface="MinionPro-Bold"/>
              </a:rPr>
              <a:t>As an nitrating agent:</a:t>
            </a:r>
          </a:p>
          <a:p>
            <a:pPr algn="l"/>
            <a:r>
              <a:rPr lang="en-US" sz="2400" b="1" i="1" u="none" strike="noStrike" baseline="0" dirty="0">
                <a:solidFill>
                  <a:srgbClr val="00B050"/>
                </a:solidFill>
                <a:latin typeface="MinionPro-Bold"/>
              </a:rPr>
              <a:t> </a:t>
            </a:r>
            <a:r>
              <a:rPr lang="en-US" sz="2400" b="1" i="1" u="none" strike="noStrike" baseline="0" dirty="0">
                <a:solidFill>
                  <a:srgbClr val="00B050"/>
                </a:solidFill>
                <a:latin typeface="MinionPro-Regular"/>
              </a:rPr>
              <a:t>In organic compounds replacement of a –H atom with –NO</a:t>
            </a:r>
            <a:r>
              <a:rPr lang="en-US" sz="1000" b="1" i="1" u="none" strike="noStrike" baseline="0" dirty="0">
                <a:solidFill>
                  <a:srgbClr val="00B050"/>
                </a:solidFill>
                <a:latin typeface="MinionPro-Regular"/>
              </a:rPr>
              <a:t>2 </a:t>
            </a:r>
            <a:r>
              <a:rPr lang="en-US" sz="2400" b="1" i="1" u="none" strike="noStrike" baseline="0" dirty="0">
                <a:solidFill>
                  <a:srgbClr val="00B050"/>
                </a:solidFill>
                <a:latin typeface="MinionPro-Regular"/>
              </a:rPr>
              <a:t>is often</a:t>
            </a:r>
          </a:p>
          <a:p>
            <a:pPr algn="l"/>
            <a:r>
              <a:rPr lang="en-US" sz="2400" b="1" i="1" u="none" strike="noStrike" baseline="0" dirty="0">
                <a:solidFill>
                  <a:srgbClr val="00B050"/>
                </a:solidFill>
                <a:latin typeface="MinionPro-Regular"/>
              </a:rPr>
              <a:t>referred as nitration. </a:t>
            </a:r>
            <a:r>
              <a:rPr lang="en-US" sz="2400" b="1" i="1" u="none" strike="noStrike" baseline="0" dirty="0">
                <a:solidFill>
                  <a:srgbClr val="FF0000"/>
                </a:solidFill>
                <a:latin typeface="MinionPro-Regular"/>
              </a:rPr>
              <a:t>For example.</a:t>
            </a:r>
            <a:endParaRPr lang="en-IN" sz="2400" b="1" i="1" dirty="0">
              <a:solidFill>
                <a:srgbClr val="FF0000"/>
              </a:solidFill>
            </a:endParaRPr>
          </a:p>
        </p:txBody>
      </p:sp>
      <p:pic>
        <p:nvPicPr>
          <p:cNvPr id="5" name="Picture 4">
            <a:extLst>
              <a:ext uri="{FF2B5EF4-FFF2-40B4-BE49-F238E27FC236}">
                <a16:creationId xmlns:a16="http://schemas.microsoft.com/office/drawing/2014/main" xmlns="" id="{44799607-B85C-47C0-8E00-97447C8CDB13}"/>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43883" y="2000950"/>
            <a:ext cx="7874493" cy="1428050"/>
          </a:xfrm>
          <a:prstGeom prst="rect">
            <a:avLst/>
          </a:prstGeom>
          <a:ln w="38100" cap="sq">
            <a:solidFill>
              <a:srgbClr val="FF0066"/>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xmlns="" id="{EF029936-1CF8-47A0-A7D8-54E57A745F5D}"/>
              </a:ext>
            </a:extLst>
          </p:cNvPr>
          <p:cNvPicPr>
            <a:picLocks noChangeAspect="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tretch>
            <a:fillRect/>
          </a:stretch>
        </p:blipFill>
        <p:spPr>
          <a:xfrm>
            <a:off x="443883" y="4168066"/>
            <a:ext cx="7874492" cy="1952625"/>
          </a:xfrm>
          <a:prstGeom prst="rect">
            <a:avLst/>
          </a:prstGeom>
          <a:ln w="38100" cap="sq">
            <a:solidFill>
              <a:srgbClr val="FF006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9247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1" end="1"/>
                                            </p:txEl>
                                          </p:spTgt>
                                        </p:tgtEl>
                                      </p:cBhvr>
                                    </p:animEffect>
                                  </p:childTnLst>
                                </p:cTn>
                              </p:par>
                              <p:par>
                                <p:cTn id="18" presetID="31"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5"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8" dur="1000" fill="hold"/>
                                        <p:tgtEl>
                                          <p:spTgt spid="6"/>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EC67779-7972-40A5-B1EF-E7AEBBBCE61E}"/>
              </a:ext>
            </a:extLst>
          </p:cNvPr>
          <p:cNvSpPr txBox="1"/>
          <p:nvPr/>
        </p:nvSpPr>
        <p:spPr>
          <a:xfrm>
            <a:off x="0" y="0"/>
            <a:ext cx="6134470" cy="523220"/>
          </a:xfrm>
          <a:prstGeom prst="rect">
            <a:avLst/>
          </a:prstGeom>
          <a:noFill/>
        </p:spPr>
        <p:txBody>
          <a:bodyPr wrap="square">
            <a:spAutoFit/>
          </a:bodyPr>
          <a:lstStyle/>
          <a:p>
            <a:r>
              <a:rPr lang="en-US" sz="2800" b="1" i="0" u="none" strike="noStrike" baseline="0" dirty="0">
                <a:solidFill>
                  <a:srgbClr val="001AE6"/>
                </a:solidFill>
                <a:latin typeface="MinionPro-Bold"/>
              </a:rPr>
              <a:t>Action of nitric acid on metals</a:t>
            </a:r>
            <a:endParaRPr lang="en-IN" sz="2800" dirty="0"/>
          </a:p>
        </p:txBody>
      </p:sp>
      <p:pic>
        <p:nvPicPr>
          <p:cNvPr id="5" name="Picture 4">
            <a:extLst>
              <a:ext uri="{FF2B5EF4-FFF2-40B4-BE49-F238E27FC236}">
                <a16:creationId xmlns:a16="http://schemas.microsoft.com/office/drawing/2014/main" xmlns="" id="{904C04D6-1C99-4A7F-A113-882250CA76CF}"/>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b="9353"/>
          <a:stretch/>
        </p:blipFill>
        <p:spPr>
          <a:xfrm>
            <a:off x="377301" y="694396"/>
            <a:ext cx="8389398" cy="5469207"/>
          </a:xfrm>
          <a:prstGeom prst="rect">
            <a:avLst/>
          </a:prstGeom>
          <a:ln>
            <a:solidFill>
              <a:srgbClr val="FF0066"/>
            </a:solidFill>
          </a:ln>
          <a:effectLst>
            <a:glow rad="190500">
              <a:srgbClr val="FF00FF">
                <a:alpha val="93000"/>
              </a:srgbClr>
            </a:glow>
            <a:outerShdw blurRad="292100" dist="139700" dir="2700000" algn="tl" rotWithShape="0">
              <a:srgbClr val="333333">
                <a:alpha val="65000"/>
              </a:srgbClr>
            </a:outerShdw>
          </a:effectLst>
        </p:spPr>
      </p:pic>
    </p:spTree>
    <p:extLst>
      <p:ext uri="{BB962C8B-B14F-4D97-AF65-F5344CB8AC3E}">
        <p14:creationId xmlns:p14="http://schemas.microsoft.com/office/powerpoint/2010/main" val="3003041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262F2B8-3D59-4B5B-9374-D9AD623D630F}"/>
              </a:ext>
            </a:extLst>
          </p:cNvPr>
          <p:cNvSpPr txBox="1"/>
          <p:nvPr/>
        </p:nvSpPr>
        <p:spPr>
          <a:xfrm>
            <a:off x="1622394" y="62913"/>
            <a:ext cx="6152225" cy="507831"/>
          </a:xfrm>
          <a:prstGeom prst="rect">
            <a:avLst/>
          </a:prstGeom>
          <a:noFill/>
        </p:spPr>
        <p:txBody>
          <a:bodyPr wrap="square">
            <a:spAutoFit/>
          </a:bodyPr>
          <a:lstStyle/>
          <a:p>
            <a:r>
              <a:rPr lang="en-US" sz="2700" b="1" dirty="0">
                <a:solidFill>
                  <a:srgbClr val="FF0300"/>
                </a:solidFill>
                <a:latin typeface="MinionPro-Bold"/>
              </a:rPr>
              <a:t>Group 15 (Nitrogen group) elements:</a:t>
            </a:r>
            <a:endParaRPr lang="en-IN" sz="2700" dirty="0"/>
          </a:p>
        </p:txBody>
      </p:sp>
      <p:sp>
        <p:nvSpPr>
          <p:cNvPr id="5" name="TextBox 4">
            <a:extLst>
              <a:ext uri="{FF2B5EF4-FFF2-40B4-BE49-F238E27FC236}">
                <a16:creationId xmlns:a16="http://schemas.microsoft.com/office/drawing/2014/main" xmlns="" id="{8B88520F-8402-4BFF-82A9-729A1C134FCD}"/>
              </a:ext>
            </a:extLst>
          </p:cNvPr>
          <p:cNvSpPr txBox="1"/>
          <p:nvPr/>
        </p:nvSpPr>
        <p:spPr>
          <a:xfrm>
            <a:off x="127616" y="623337"/>
            <a:ext cx="4570890" cy="461665"/>
          </a:xfrm>
          <a:prstGeom prst="rect">
            <a:avLst/>
          </a:prstGeom>
          <a:noFill/>
        </p:spPr>
        <p:txBody>
          <a:bodyPr wrap="square">
            <a:spAutoFit/>
          </a:bodyPr>
          <a:lstStyle/>
          <a:p>
            <a:r>
              <a:rPr lang="en-IN" sz="2400" b="1" dirty="0">
                <a:solidFill>
                  <a:srgbClr val="001AE6"/>
                </a:solidFill>
                <a:latin typeface="MinionPro-Bold"/>
              </a:rPr>
              <a:t>Occurrence:</a:t>
            </a:r>
            <a:endParaRPr lang="en-IN" sz="2400" dirty="0"/>
          </a:p>
        </p:txBody>
      </p:sp>
      <p:sp>
        <p:nvSpPr>
          <p:cNvPr id="7" name="TextBox 6">
            <a:extLst>
              <a:ext uri="{FF2B5EF4-FFF2-40B4-BE49-F238E27FC236}">
                <a16:creationId xmlns:a16="http://schemas.microsoft.com/office/drawing/2014/main" xmlns="" id="{F85F595A-23AC-428F-BFEE-988FD4EFEA27}"/>
              </a:ext>
            </a:extLst>
          </p:cNvPr>
          <p:cNvSpPr txBox="1"/>
          <p:nvPr/>
        </p:nvSpPr>
        <p:spPr>
          <a:xfrm>
            <a:off x="95435" y="854169"/>
            <a:ext cx="9048565" cy="4282391"/>
          </a:xfrm>
          <a:prstGeom prst="rect">
            <a:avLst/>
          </a:prstGeom>
          <a:noFill/>
        </p:spPr>
        <p:txBody>
          <a:bodyPr wrap="square">
            <a:spAutoFit/>
          </a:bodyPr>
          <a:lstStyle/>
          <a:p>
            <a:pPr marL="257175" indent="-257175">
              <a:buFont typeface="Wingdings" panose="05000000000000000000" pitchFamily="2" charset="2"/>
              <a:buChar char="q"/>
            </a:pPr>
            <a:endParaRPr lang="en-US" sz="2400" b="1" dirty="0">
              <a:solidFill>
                <a:srgbClr val="C00000"/>
              </a:solidFill>
              <a:latin typeface="MinionPro-Regular"/>
            </a:endParaRPr>
          </a:p>
          <a:p>
            <a:pPr marL="257175" indent="-257175">
              <a:lnSpc>
                <a:spcPct val="150000"/>
              </a:lnSpc>
              <a:buFont typeface="Wingdings" panose="05000000000000000000" pitchFamily="2" charset="2"/>
              <a:buChar char="q"/>
            </a:pPr>
            <a:r>
              <a:rPr lang="en-US" sz="2400" b="1" dirty="0">
                <a:solidFill>
                  <a:srgbClr val="C00000"/>
                </a:solidFill>
                <a:latin typeface="MinionPro-Regular"/>
              </a:rPr>
              <a:t>About 78 % of earth atmosphere contains </a:t>
            </a:r>
            <a:r>
              <a:rPr lang="en-US" sz="2400" b="1" dirty="0" err="1">
                <a:solidFill>
                  <a:srgbClr val="C00000"/>
                </a:solidFill>
                <a:latin typeface="MinionPro-Regular"/>
              </a:rPr>
              <a:t>dinitorgen</a:t>
            </a:r>
            <a:r>
              <a:rPr lang="en-US" sz="2400" b="1" dirty="0">
                <a:solidFill>
                  <a:srgbClr val="C00000"/>
                </a:solidFill>
                <a:latin typeface="MinionPro-Regular"/>
              </a:rPr>
              <a:t> (N</a:t>
            </a:r>
            <a:r>
              <a:rPr lang="en-US" sz="900" b="1" dirty="0">
                <a:solidFill>
                  <a:srgbClr val="C00000"/>
                </a:solidFill>
                <a:latin typeface="MinionPro-Regular"/>
              </a:rPr>
              <a:t>2</a:t>
            </a:r>
            <a:r>
              <a:rPr lang="en-US" sz="2400" b="1" dirty="0">
                <a:solidFill>
                  <a:srgbClr val="C00000"/>
                </a:solidFill>
                <a:latin typeface="MinionPro-Regular"/>
              </a:rPr>
              <a:t>) gas. </a:t>
            </a:r>
          </a:p>
          <a:p>
            <a:pPr marL="257175" indent="-257175">
              <a:lnSpc>
                <a:spcPct val="150000"/>
              </a:lnSpc>
              <a:buFont typeface="Wingdings" panose="05000000000000000000" pitchFamily="2" charset="2"/>
              <a:buChar char="q"/>
            </a:pPr>
            <a:r>
              <a:rPr lang="en-US" sz="2400" b="1" dirty="0">
                <a:solidFill>
                  <a:srgbClr val="00B050"/>
                </a:solidFill>
                <a:latin typeface="MinionPro-Regular"/>
              </a:rPr>
              <a:t>It is also present in earth crust as sodium nitrate (Chile </a:t>
            </a:r>
            <a:r>
              <a:rPr lang="en-US" sz="2400" b="1" dirty="0" err="1">
                <a:solidFill>
                  <a:srgbClr val="00B050"/>
                </a:solidFill>
                <a:latin typeface="MinionPro-Regular"/>
              </a:rPr>
              <a:t>saltpetre</a:t>
            </a:r>
            <a:r>
              <a:rPr lang="en-US" sz="2400" b="1" dirty="0">
                <a:solidFill>
                  <a:srgbClr val="00B050"/>
                </a:solidFill>
                <a:latin typeface="MinionPro-Regular"/>
              </a:rPr>
              <a:t>) and potassium nitrate (Indian </a:t>
            </a:r>
            <a:r>
              <a:rPr lang="en-US" sz="2400" b="1" dirty="0" err="1">
                <a:solidFill>
                  <a:srgbClr val="00B050"/>
                </a:solidFill>
                <a:latin typeface="MinionPro-Regular"/>
              </a:rPr>
              <a:t>saltpetre</a:t>
            </a:r>
            <a:r>
              <a:rPr lang="en-US" sz="2400" b="1" dirty="0">
                <a:solidFill>
                  <a:srgbClr val="00B050"/>
                </a:solidFill>
                <a:latin typeface="MinionPro-Regular"/>
              </a:rPr>
              <a:t>). </a:t>
            </a:r>
          </a:p>
          <a:p>
            <a:pPr marL="257175" indent="-257175">
              <a:lnSpc>
                <a:spcPct val="150000"/>
              </a:lnSpc>
              <a:buFont typeface="Wingdings" panose="05000000000000000000" pitchFamily="2" charset="2"/>
              <a:buChar char="q"/>
            </a:pPr>
            <a:r>
              <a:rPr lang="en-US" sz="2400" b="1" dirty="0">
                <a:solidFill>
                  <a:srgbClr val="7030A0"/>
                </a:solidFill>
                <a:latin typeface="MinionPro-Regular"/>
              </a:rPr>
              <a:t>The 11</a:t>
            </a:r>
            <a:r>
              <a:rPr lang="en-US" sz="2400" b="1" baseline="30000" dirty="0">
                <a:solidFill>
                  <a:srgbClr val="7030A0"/>
                </a:solidFill>
                <a:latin typeface="MinionPro-Regular"/>
              </a:rPr>
              <a:t>th</a:t>
            </a:r>
            <a:r>
              <a:rPr lang="en-US" sz="2400" b="1" dirty="0">
                <a:solidFill>
                  <a:srgbClr val="7030A0"/>
                </a:solidFill>
                <a:latin typeface="MinionPro-Regular"/>
              </a:rPr>
              <a:t> most abundant element phosphorus, exists as phosphate (</a:t>
            </a:r>
            <a:r>
              <a:rPr lang="en-US" sz="2400" b="1" dirty="0" err="1">
                <a:solidFill>
                  <a:srgbClr val="7030A0"/>
                </a:solidFill>
                <a:latin typeface="MinionPro-Regular"/>
              </a:rPr>
              <a:t>fluroapatite</a:t>
            </a:r>
            <a:r>
              <a:rPr lang="en-US" sz="2400" b="1" dirty="0">
                <a:solidFill>
                  <a:srgbClr val="7030A0"/>
                </a:solidFill>
                <a:latin typeface="MinionPro-Regular"/>
              </a:rPr>
              <a:t>, </a:t>
            </a:r>
            <a:r>
              <a:rPr lang="en-US" sz="2400" b="1" dirty="0" err="1">
                <a:solidFill>
                  <a:srgbClr val="7030A0"/>
                </a:solidFill>
                <a:latin typeface="MinionPro-Regular"/>
              </a:rPr>
              <a:t>chloroapatite</a:t>
            </a:r>
            <a:r>
              <a:rPr lang="en-US" sz="2400" b="1" dirty="0">
                <a:solidFill>
                  <a:srgbClr val="7030A0"/>
                </a:solidFill>
                <a:latin typeface="MinionPro-Regular"/>
              </a:rPr>
              <a:t> and hydroxyapatite). </a:t>
            </a:r>
          </a:p>
          <a:p>
            <a:pPr marL="257175" indent="-257175">
              <a:lnSpc>
                <a:spcPct val="150000"/>
              </a:lnSpc>
              <a:buFont typeface="Wingdings" panose="05000000000000000000" pitchFamily="2" charset="2"/>
              <a:buChar char="q"/>
            </a:pPr>
            <a:r>
              <a:rPr lang="en-US" sz="2400" b="1" dirty="0">
                <a:solidFill>
                  <a:srgbClr val="FF0066"/>
                </a:solidFill>
                <a:latin typeface="MinionPro-Regular"/>
              </a:rPr>
              <a:t>The other elements arsenic, antimony and bismuth are present as </a:t>
            </a:r>
            <a:r>
              <a:rPr lang="en-US" sz="2400" b="1" dirty="0" err="1">
                <a:solidFill>
                  <a:srgbClr val="FF0066"/>
                </a:solidFill>
                <a:latin typeface="MinionPro-Regular"/>
              </a:rPr>
              <a:t>sulphides</a:t>
            </a:r>
            <a:r>
              <a:rPr lang="en-US" sz="2400" b="1" dirty="0">
                <a:solidFill>
                  <a:srgbClr val="FF0066"/>
                </a:solidFill>
                <a:latin typeface="MinionPro-Regular"/>
              </a:rPr>
              <a:t> and are not very abundant.</a:t>
            </a:r>
            <a:endParaRPr lang="en-IN" sz="2400" b="1" dirty="0">
              <a:solidFill>
                <a:srgbClr val="FF0066"/>
              </a:solidFill>
            </a:endParaRPr>
          </a:p>
        </p:txBody>
      </p:sp>
    </p:spTree>
    <p:extLst>
      <p:ext uri="{BB962C8B-B14F-4D97-AF65-F5344CB8AC3E}">
        <p14:creationId xmlns:p14="http://schemas.microsoft.com/office/powerpoint/2010/main" val="1424716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p:cTn id="7"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7">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 calcmode="lin" valueType="num">
                                      <p:cBhvr>
                                        <p:cTn id="14"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p:cTn id="21"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7">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 calcmode="lin" valueType="num">
                                      <p:cBhvr>
                                        <p:cTn id="28"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4487A75-2E90-49FF-9FCF-6CBF49C10792}"/>
              </a:ext>
            </a:extLst>
          </p:cNvPr>
          <p:cNvSpPr txBox="1"/>
          <p:nvPr/>
        </p:nvSpPr>
        <p:spPr>
          <a:xfrm>
            <a:off x="0" y="0"/>
            <a:ext cx="8757821" cy="892552"/>
          </a:xfrm>
          <a:prstGeom prst="rect">
            <a:avLst/>
          </a:prstGeom>
          <a:noFill/>
        </p:spPr>
        <p:txBody>
          <a:bodyPr wrap="square">
            <a:spAutoFit/>
          </a:bodyPr>
          <a:lstStyle/>
          <a:p>
            <a:r>
              <a:rPr lang="en-US" sz="2800" b="1" i="0" u="none" strike="noStrike" baseline="0" dirty="0">
                <a:solidFill>
                  <a:srgbClr val="C00000"/>
                </a:solidFill>
                <a:latin typeface="MinionPro-Bold"/>
              </a:rPr>
              <a:t>Primary reaction:</a:t>
            </a:r>
          </a:p>
          <a:p>
            <a:r>
              <a:rPr lang="en-US" sz="1800" b="1" i="0" u="none" strike="noStrike" baseline="0" dirty="0">
                <a:latin typeface="MinionPro-Bold"/>
              </a:rPr>
              <a:t> </a:t>
            </a:r>
            <a:r>
              <a:rPr lang="en-US" sz="2400" b="1" i="0" u="none" strike="noStrike" baseline="0" dirty="0">
                <a:solidFill>
                  <a:srgbClr val="00B050"/>
                </a:solidFill>
                <a:latin typeface="MinionPro-Regular"/>
              </a:rPr>
              <a:t>Metal nitrate is formed with the release of nascent hydrogen</a:t>
            </a:r>
            <a:endParaRPr lang="en-IN" b="1" dirty="0">
              <a:solidFill>
                <a:srgbClr val="00B050"/>
              </a:solidFill>
            </a:endParaRPr>
          </a:p>
        </p:txBody>
      </p:sp>
      <p:pic>
        <p:nvPicPr>
          <p:cNvPr id="5" name="Picture 4">
            <a:extLst>
              <a:ext uri="{FF2B5EF4-FFF2-40B4-BE49-F238E27FC236}">
                <a16:creationId xmlns:a16="http://schemas.microsoft.com/office/drawing/2014/main" xmlns="" id="{604DE190-13EB-40DA-94AD-985AA6A9B9CE}"/>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93289" y="974717"/>
            <a:ext cx="4580878" cy="561120"/>
          </a:xfrm>
          <a:prstGeom prst="rect">
            <a:avLst/>
          </a:prstGeom>
          <a:ln w="28575">
            <a:solidFill>
              <a:srgbClr val="FF0066"/>
            </a:solidFill>
          </a:ln>
        </p:spPr>
      </p:pic>
      <p:sp>
        <p:nvSpPr>
          <p:cNvPr id="7" name="TextBox 6">
            <a:extLst>
              <a:ext uri="{FF2B5EF4-FFF2-40B4-BE49-F238E27FC236}">
                <a16:creationId xmlns:a16="http://schemas.microsoft.com/office/drawing/2014/main" xmlns="" id="{F07D704D-6AC5-41D6-AC96-016B8E75B791}"/>
              </a:ext>
            </a:extLst>
          </p:cNvPr>
          <p:cNvSpPr txBox="1"/>
          <p:nvPr/>
        </p:nvSpPr>
        <p:spPr>
          <a:xfrm>
            <a:off x="0" y="1826324"/>
            <a:ext cx="9144000" cy="892552"/>
          </a:xfrm>
          <a:prstGeom prst="rect">
            <a:avLst/>
          </a:prstGeom>
          <a:noFill/>
        </p:spPr>
        <p:txBody>
          <a:bodyPr wrap="square">
            <a:spAutoFit/>
          </a:bodyPr>
          <a:lstStyle/>
          <a:p>
            <a:r>
              <a:rPr lang="en-US" sz="2800" b="1" i="0" u="none" strike="noStrike" baseline="0" dirty="0">
                <a:solidFill>
                  <a:srgbClr val="C00000"/>
                </a:solidFill>
                <a:latin typeface="MinionPro-Bold"/>
              </a:rPr>
              <a:t>Secondary reaction: </a:t>
            </a:r>
          </a:p>
          <a:p>
            <a:r>
              <a:rPr lang="en-US" sz="2400" b="1" i="0" u="none" strike="noStrike" baseline="0" dirty="0">
                <a:solidFill>
                  <a:srgbClr val="00B050"/>
                </a:solidFill>
                <a:latin typeface="MinionPro-Regular"/>
              </a:rPr>
              <a:t>Nascent hydrogen produces the reduction products of nitric acid.</a:t>
            </a:r>
            <a:endParaRPr lang="en-IN" sz="2400" b="1" dirty="0">
              <a:solidFill>
                <a:srgbClr val="00B050"/>
              </a:solidFill>
            </a:endParaRPr>
          </a:p>
        </p:txBody>
      </p:sp>
      <p:pic>
        <p:nvPicPr>
          <p:cNvPr id="9" name="Picture 8">
            <a:extLst>
              <a:ext uri="{FF2B5EF4-FFF2-40B4-BE49-F238E27FC236}">
                <a16:creationId xmlns:a16="http://schemas.microsoft.com/office/drawing/2014/main" xmlns="" id="{9A5C41BD-C150-4F24-B91D-2F48B5DA6149}"/>
              </a:ext>
            </a:extLst>
          </p:cNvPr>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93289" y="3101625"/>
            <a:ext cx="4580878" cy="3166010"/>
          </a:xfrm>
          <a:prstGeom prst="rect">
            <a:avLst/>
          </a:prstGeom>
          <a:ln w="28575">
            <a:solidFill>
              <a:srgbClr val="FF0066"/>
            </a:solidFill>
          </a:ln>
        </p:spPr>
      </p:pic>
    </p:spTree>
    <p:extLst>
      <p:ext uri="{BB962C8B-B14F-4D97-AF65-F5344CB8AC3E}">
        <p14:creationId xmlns:p14="http://schemas.microsoft.com/office/powerpoint/2010/main" val="979095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 calcmode="lin" valueType="num">
                                      <p:cBhvr>
                                        <p:cTn id="30"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31"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32"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33" dur="1000"/>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 calcmode="lin" valueType="num">
                                      <p:cBhvr>
                                        <p:cTn id="38"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9"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40"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41" dur="1000"/>
                                        <p:tgtEl>
                                          <p:spTgt spid="7">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49" dur="1000" fill="hold"/>
                                        <p:tgtEl>
                                          <p:spTgt spid="9"/>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EFD70A3-255A-426E-942C-402FB4FE0660}"/>
              </a:ext>
            </a:extLst>
          </p:cNvPr>
          <p:cNvSpPr txBox="1"/>
          <p:nvPr/>
        </p:nvSpPr>
        <p:spPr>
          <a:xfrm>
            <a:off x="0" y="0"/>
            <a:ext cx="9144000" cy="1261884"/>
          </a:xfrm>
          <a:prstGeom prst="rect">
            <a:avLst/>
          </a:prstGeom>
          <a:noFill/>
        </p:spPr>
        <p:txBody>
          <a:bodyPr wrap="square">
            <a:spAutoFit/>
          </a:bodyPr>
          <a:lstStyle/>
          <a:p>
            <a:r>
              <a:rPr lang="en-US" sz="2800" b="1" i="0" u="none" strike="noStrike" baseline="0" dirty="0">
                <a:solidFill>
                  <a:srgbClr val="C00000"/>
                </a:solidFill>
                <a:latin typeface="MinionPro-Bold"/>
              </a:rPr>
              <a:t>Tertiary reaction:</a:t>
            </a:r>
          </a:p>
          <a:p>
            <a:r>
              <a:rPr lang="en-US" sz="1800" b="1" i="0" u="none" strike="noStrike" baseline="0" dirty="0">
                <a:latin typeface="MinionPro-Bold"/>
              </a:rPr>
              <a:t> </a:t>
            </a:r>
            <a:r>
              <a:rPr lang="en-US" sz="2400" b="1" i="1" u="none" strike="noStrike" baseline="0" dirty="0">
                <a:solidFill>
                  <a:srgbClr val="00B050"/>
                </a:solidFill>
                <a:latin typeface="MinionPro-Regular"/>
              </a:rPr>
              <a:t>The secondary products either decompose or react to give final products</a:t>
            </a:r>
            <a:endParaRPr lang="en-IN" b="1" i="1" dirty="0">
              <a:solidFill>
                <a:srgbClr val="00B050"/>
              </a:solidFill>
            </a:endParaRPr>
          </a:p>
        </p:txBody>
      </p:sp>
      <p:pic>
        <p:nvPicPr>
          <p:cNvPr id="5" name="Picture 4">
            <a:extLst>
              <a:ext uri="{FF2B5EF4-FFF2-40B4-BE49-F238E27FC236}">
                <a16:creationId xmlns:a16="http://schemas.microsoft.com/office/drawing/2014/main" xmlns="" id="{FCBE4888-EBC2-4AAF-AEC1-AABD3F38DEE6}"/>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30819" y="1290736"/>
            <a:ext cx="8682362" cy="5378612"/>
          </a:xfrm>
          <a:prstGeom prst="rect">
            <a:avLst/>
          </a:prstGeom>
          <a:ln w="28575">
            <a:solidFill>
              <a:srgbClr val="FF0066"/>
            </a:solidFill>
          </a:ln>
        </p:spPr>
      </p:pic>
    </p:spTree>
    <p:extLst>
      <p:ext uri="{BB962C8B-B14F-4D97-AF65-F5344CB8AC3E}">
        <p14:creationId xmlns:p14="http://schemas.microsoft.com/office/powerpoint/2010/main" val="2249103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18C4DC1-6CCC-4E96-BE46-496C14576F7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50920" y="77679"/>
            <a:ext cx="8842160" cy="6702641"/>
          </a:xfrm>
          <a:prstGeom prst="rect">
            <a:avLst/>
          </a:prstGeom>
          <a:ln w="38100">
            <a:solidFill>
              <a:srgbClr val="FF0066"/>
            </a:solidFill>
          </a:ln>
        </p:spPr>
      </p:pic>
    </p:spTree>
    <p:extLst>
      <p:ext uri="{BB962C8B-B14F-4D97-AF65-F5344CB8AC3E}">
        <p14:creationId xmlns:p14="http://schemas.microsoft.com/office/powerpoint/2010/main" val="213036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23D6F7CA-929A-4B68-ADF8-3EE4D0BCAC6A}"/>
              </a:ext>
            </a:extLst>
          </p:cNvPr>
          <p:cNvSpPr txBox="1"/>
          <p:nvPr/>
        </p:nvSpPr>
        <p:spPr>
          <a:xfrm>
            <a:off x="0" y="0"/>
            <a:ext cx="4572000" cy="584775"/>
          </a:xfrm>
          <a:prstGeom prst="rect">
            <a:avLst/>
          </a:prstGeom>
          <a:noFill/>
        </p:spPr>
        <p:txBody>
          <a:bodyPr wrap="square">
            <a:spAutoFit/>
          </a:bodyPr>
          <a:lstStyle/>
          <a:p>
            <a:r>
              <a:rPr lang="en-IN" sz="3200" b="1" i="1" u="none" strike="noStrike" baseline="0" dirty="0">
                <a:solidFill>
                  <a:srgbClr val="C00000"/>
                </a:solidFill>
                <a:latin typeface="MinionPro-Bold"/>
              </a:rPr>
              <a:t>Uses of nitric acid:</a:t>
            </a:r>
            <a:endParaRPr lang="en-IN" sz="3200" i="1" dirty="0">
              <a:solidFill>
                <a:srgbClr val="C00000"/>
              </a:solidFill>
            </a:endParaRPr>
          </a:p>
        </p:txBody>
      </p:sp>
      <p:sp>
        <p:nvSpPr>
          <p:cNvPr id="8" name="TextBox 7">
            <a:extLst>
              <a:ext uri="{FF2B5EF4-FFF2-40B4-BE49-F238E27FC236}">
                <a16:creationId xmlns:a16="http://schemas.microsoft.com/office/drawing/2014/main" xmlns="" id="{6A28E5AB-A34E-4EFA-AFA5-66013A6852CD}"/>
              </a:ext>
            </a:extLst>
          </p:cNvPr>
          <p:cNvSpPr txBox="1"/>
          <p:nvPr/>
        </p:nvSpPr>
        <p:spPr>
          <a:xfrm>
            <a:off x="115409" y="449192"/>
            <a:ext cx="8575829" cy="830997"/>
          </a:xfrm>
          <a:prstGeom prst="rect">
            <a:avLst/>
          </a:prstGeom>
          <a:noFill/>
        </p:spPr>
        <p:txBody>
          <a:bodyPr wrap="square">
            <a:spAutoFit/>
          </a:bodyPr>
          <a:lstStyle/>
          <a:p>
            <a:pPr marL="342900" indent="-342900">
              <a:buFont typeface="Arial" panose="020B0604020202020204" pitchFamily="34" charset="0"/>
              <a:buChar char="•"/>
            </a:pPr>
            <a:r>
              <a:rPr lang="en-US" sz="2400" b="1" i="1" u="none" strike="noStrike" baseline="0" dirty="0">
                <a:solidFill>
                  <a:srgbClr val="00B050"/>
                </a:solidFill>
                <a:latin typeface="MinionPro-Regular"/>
              </a:rPr>
              <a:t>Nitric acid is used as a </a:t>
            </a:r>
            <a:r>
              <a:rPr lang="en-US" sz="2400" b="1" i="1" u="none" strike="noStrike" baseline="0" dirty="0" err="1">
                <a:solidFill>
                  <a:srgbClr val="00B050"/>
                </a:solidFill>
                <a:latin typeface="MinionPro-Regular"/>
              </a:rPr>
              <a:t>oxidising</a:t>
            </a:r>
            <a:r>
              <a:rPr lang="en-US" sz="2400" b="1" i="1" u="none" strike="noStrike" baseline="0" dirty="0">
                <a:solidFill>
                  <a:srgbClr val="00B050"/>
                </a:solidFill>
                <a:latin typeface="MinionPro-Regular"/>
              </a:rPr>
              <a:t> agent and in the preparation of </a:t>
            </a:r>
            <a:r>
              <a:rPr lang="en-US" sz="2400" b="1" i="1" u="none" strike="noStrike" baseline="0" dirty="0" err="1">
                <a:solidFill>
                  <a:srgbClr val="00B050"/>
                </a:solidFill>
                <a:latin typeface="MinionPro-Regular"/>
              </a:rPr>
              <a:t>aquaregia</a:t>
            </a:r>
            <a:r>
              <a:rPr lang="en-US" sz="2400" b="1" i="1" u="none" strike="noStrike" baseline="0" dirty="0">
                <a:solidFill>
                  <a:srgbClr val="00B050"/>
                </a:solidFill>
                <a:latin typeface="MinionPro-Regular"/>
              </a:rPr>
              <a:t>.</a:t>
            </a:r>
            <a:endParaRPr lang="en-IN" sz="2400" b="1" i="1" dirty="0">
              <a:solidFill>
                <a:srgbClr val="00B050"/>
              </a:solidFill>
            </a:endParaRPr>
          </a:p>
        </p:txBody>
      </p:sp>
      <p:sp>
        <p:nvSpPr>
          <p:cNvPr id="10" name="TextBox 9">
            <a:extLst>
              <a:ext uri="{FF2B5EF4-FFF2-40B4-BE49-F238E27FC236}">
                <a16:creationId xmlns:a16="http://schemas.microsoft.com/office/drawing/2014/main" xmlns="" id="{E3965320-A4D8-4F70-BAC5-99DB70610204}"/>
              </a:ext>
            </a:extLst>
          </p:cNvPr>
          <p:cNvSpPr txBox="1"/>
          <p:nvPr/>
        </p:nvSpPr>
        <p:spPr>
          <a:xfrm>
            <a:off x="4518732" y="1367224"/>
            <a:ext cx="4287915" cy="2585323"/>
          </a:xfrm>
          <a:prstGeom prst="rect">
            <a:avLst/>
          </a:prstGeom>
          <a:noFill/>
          <a:ln w="28575">
            <a:solidFill>
              <a:srgbClr val="FF0066"/>
            </a:solidFill>
          </a:ln>
        </p:spPr>
        <p:txBody>
          <a:bodyPr wrap="square">
            <a:spAutoFit/>
          </a:bodyPr>
          <a:lstStyle/>
          <a:p>
            <a:r>
              <a:rPr lang="en-US" b="1" i="0" dirty="0">
                <a:solidFill>
                  <a:srgbClr val="A50021"/>
                </a:solidFill>
                <a:effectLst/>
                <a:latin typeface="Copperplate Gothic Light" panose="020E0507020206020404" pitchFamily="34" charset="0"/>
              </a:rPr>
              <a:t>Aqua regia is </a:t>
            </a:r>
            <a:r>
              <a:rPr lang="en-US" b="1" i="1" dirty="0">
                <a:solidFill>
                  <a:srgbClr val="0070C0"/>
                </a:solidFill>
                <a:effectLst/>
                <a:latin typeface="Copperplate Gothic Light" panose="020E0507020206020404" pitchFamily="34" charset="0"/>
              </a:rPr>
              <a:t>a mixture of nitric acid and hydrochloric acid, optimally in a molar ratio of 1:3. </a:t>
            </a:r>
            <a:r>
              <a:rPr lang="en-US" b="1" i="0" dirty="0">
                <a:solidFill>
                  <a:srgbClr val="A50021"/>
                </a:solidFill>
                <a:effectLst/>
                <a:latin typeface="Copperplate Gothic Light" panose="020E0507020206020404" pitchFamily="34" charset="0"/>
              </a:rPr>
              <a:t>Aqua regia is a yellow-orange fuming liquid, so named by alchemists because it can dissolve the noble metals, gold and platinum, though not all metals.</a:t>
            </a:r>
            <a:endParaRPr lang="en-IN" b="1" dirty="0">
              <a:solidFill>
                <a:srgbClr val="A50021"/>
              </a:solidFill>
              <a:latin typeface="Copperplate Gothic Light" panose="020E0507020206020404" pitchFamily="34" charset="0"/>
            </a:endParaRPr>
          </a:p>
        </p:txBody>
      </p:sp>
      <p:pic>
        <p:nvPicPr>
          <p:cNvPr id="11" name="Picture 10">
            <a:extLst>
              <a:ext uri="{FF2B5EF4-FFF2-40B4-BE49-F238E27FC236}">
                <a16:creationId xmlns:a16="http://schemas.microsoft.com/office/drawing/2014/main" xmlns="" id="{45D984B9-1F16-436E-9917-D2B260037872}"/>
              </a:ext>
            </a:extLst>
          </p:cNvPr>
          <p:cNvPicPr>
            <a:picLocks noChangeAspect="1"/>
          </p:cNvPicPr>
          <p:nvPr/>
        </p:nvPicPr>
        <p:blipFill>
          <a:blip r:embed="rId2"/>
          <a:stretch>
            <a:fillRect/>
          </a:stretch>
        </p:blipFill>
        <p:spPr>
          <a:xfrm>
            <a:off x="559293" y="1324502"/>
            <a:ext cx="3844030" cy="2585322"/>
          </a:xfrm>
          <a:prstGeom prst="rect">
            <a:avLst/>
          </a:prstGeom>
          <a:ln w="28575">
            <a:solidFill>
              <a:srgbClr val="FF0066"/>
            </a:solidFill>
          </a:ln>
        </p:spPr>
      </p:pic>
      <p:sp>
        <p:nvSpPr>
          <p:cNvPr id="13" name="TextBox 12">
            <a:extLst>
              <a:ext uri="{FF2B5EF4-FFF2-40B4-BE49-F238E27FC236}">
                <a16:creationId xmlns:a16="http://schemas.microsoft.com/office/drawing/2014/main" xmlns="" id="{DE5831A6-DF16-47E2-BD53-4C1728E50990}"/>
              </a:ext>
            </a:extLst>
          </p:cNvPr>
          <p:cNvSpPr txBox="1"/>
          <p:nvPr/>
        </p:nvSpPr>
        <p:spPr>
          <a:xfrm>
            <a:off x="115409" y="4088242"/>
            <a:ext cx="8877671" cy="830997"/>
          </a:xfrm>
          <a:prstGeom prst="rect">
            <a:avLst/>
          </a:prstGeom>
          <a:noFill/>
        </p:spPr>
        <p:txBody>
          <a:bodyPr wrap="square">
            <a:spAutoFit/>
          </a:bodyPr>
          <a:lstStyle/>
          <a:p>
            <a:pPr marL="285750" indent="-285750">
              <a:buFont typeface="Wingdings" panose="05000000000000000000" pitchFamily="2" charset="2"/>
              <a:buChar char="Ø"/>
            </a:pPr>
            <a:r>
              <a:rPr lang="en-US" sz="2400" b="1" i="1" u="none" strike="noStrike" baseline="0" dirty="0">
                <a:solidFill>
                  <a:srgbClr val="00B050"/>
                </a:solidFill>
                <a:latin typeface="MinionPro-Regular"/>
              </a:rPr>
              <a:t>Salts of nitric acid are used in photography (AgNO</a:t>
            </a:r>
            <a:r>
              <a:rPr lang="en-US" sz="2400" b="1" i="1" u="none" strike="noStrike" baseline="-25000" dirty="0">
                <a:solidFill>
                  <a:srgbClr val="00B050"/>
                </a:solidFill>
                <a:latin typeface="MinionPro-Regular"/>
              </a:rPr>
              <a:t>3</a:t>
            </a:r>
            <a:r>
              <a:rPr lang="en-US" sz="2400" b="1" i="1" u="none" strike="noStrike" baseline="0" dirty="0">
                <a:solidFill>
                  <a:srgbClr val="00B050"/>
                </a:solidFill>
                <a:latin typeface="MinionPro-Regular"/>
              </a:rPr>
              <a:t>) and gunpowder for firearms. (NaNO</a:t>
            </a:r>
            <a:r>
              <a:rPr lang="en-US" sz="2400" b="1" i="1" u="none" strike="noStrike" baseline="-25000" dirty="0">
                <a:solidFill>
                  <a:srgbClr val="00B050"/>
                </a:solidFill>
                <a:latin typeface="MinionPro-Regular"/>
              </a:rPr>
              <a:t>3</a:t>
            </a:r>
            <a:r>
              <a:rPr lang="en-US" sz="2400" b="1" i="1" u="none" strike="noStrike" baseline="0" dirty="0">
                <a:solidFill>
                  <a:srgbClr val="00B050"/>
                </a:solidFill>
                <a:latin typeface="MinionPro-Regular"/>
              </a:rPr>
              <a:t>)</a:t>
            </a:r>
            <a:endParaRPr lang="en-IN" sz="2400" b="1" i="1" dirty="0">
              <a:solidFill>
                <a:srgbClr val="00B050"/>
              </a:solidFill>
            </a:endParaRPr>
          </a:p>
        </p:txBody>
      </p:sp>
      <p:pic>
        <p:nvPicPr>
          <p:cNvPr id="14" name="Picture 13">
            <a:extLst>
              <a:ext uri="{FF2B5EF4-FFF2-40B4-BE49-F238E27FC236}">
                <a16:creationId xmlns:a16="http://schemas.microsoft.com/office/drawing/2014/main" xmlns="" id="{B9C796B0-DFCC-4ABA-BB91-181C18904951}"/>
              </a:ext>
            </a:extLst>
          </p:cNvPr>
          <p:cNvPicPr>
            <a:picLocks noChangeAspect="1"/>
          </p:cNvPicPr>
          <p:nvPr/>
        </p:nvPicPr>
        <p:blipFill>
          <a:blip r:embed="rId3"/>
          <a:stretch>
            <a:fillRect/>
          </a:stretch>
        </p:blipFill>
        <p:spPr>
          <a:xfrm>
            <a:off x="559293" y="4919239"/>
            <a:ext cx="3844030" cy="1798638"/>
          </a:xfrm>
          <a:prstGeom prst="rect">
            <a:avLst/>
          </a:prstGeom>
          <a:ln w="38100">
            <a:solidFill>
              <a:srgbClr val="FF0066"/>
            </a:solidFill>
          </a:ln>
        </p:spPr>
      </p:pic>
      <p:pic>
        <p:nvPicPr>
          <p:cNvPr id="15" name="Picture 14">
            <a:extLst>
              <a:ext uri="{FF2B5EF4-FFF2-40B4-BE49-F238E27FC236}">
                <a16:creationId xmlns:a16="http://schemas.microsoft.com/office/drawing/2014/main" xmlns="" id="{94263276-88CE-4E78-B1FE-D1523AFB41EF}"/>
              </a:ext>
            </a:extLst>
          </p:cNvPr>
          <p:cNvPicPr>
            <a:picLocks noChangeAspect="1"/>
          </p:cNvPicPr>
          <p:nvPr/>
        </p:nvPicPr>
        <p:blipFill>
          <a:blip r:embed="rId4"/>
          <a:stretch>
            <a:fillRect/>
          </a:stretch>
        </p:blipFill>
        <p:spPr>
          <a:xfrm>
            <a:off x="4518732" y="4919239"/>
            <a:ext cx="4287915" cy="1793410"/>
          </a:xfrm>
          <a:prstGeom prst="rect">
            <a:avLst/>
          </a:prstGeom>
          <a:ln w="28575">
            <a:solidFill>
              <a:srgbClr val="FF0066"/>
            </a:solidFill>
          </a:ln>
        </p:spPr>
      </p:pic>
    </p:spTree>
    <p:extLst>
      <p:ext uri="{BB962C8B-B14F-4D97-AF65-F5344CB8AC3E}">
        <p14:creationId xmlns:p14="http://schemas.microsoft.com/office/powerpoint/2010/main" val="2650382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heel(1)">
                                      <p:cBhvr>
                                        <p:cTn id="28" dur="2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 calcmode="lin" valueType="num">
                                      <p:cBhvr>
                                        <p:cTn id="33"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4" dur="1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35" dur="1000" fill="hold"/>
                                        <p:tgtEl>
                                          <p:spTgt spid="13">
                                            <p:txEl>
                                              <p:pRg st="0" end="0"/>
                                            </p:txEl>
                                          </p:spTgt>
                                        </p:tgtEl>
                                        <p:attrNameLst>
                                          <p:attrName>style.rotation</p:attrName>
                                        </p:attrNameLst>
                                      </p:cBhvr>
                                      <p:tavLst>
                                        <p:tav tm="0">
                                          <p:val>
                                            <p:fltVal val="90"/>
                                          </p:val>
                                        </p:tav>
                                        <p:tav tm="100000">
                                          <p:val>
                                            <p:fltVal val="0"/>
                                          </p:val>
                                        </p:tav>
                                      </p:tavLst>
                                    </p:anim>
                                    <p:animEffect transition="in" filter="fade">
                                      <p:cBhvr>
                                        <p:cTn id="36" dur="1000"/>
                                        <p:tgtEl>
                                          <p:spTgt spid="1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heel(1)">
                                      <p:cBhvr>
                                        <p:cTn id="41" dur="20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heel(1)">
                                      <p:cBhvr>
                                        <p:cTn id="4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9A8E005-E801-4D5B-95B8-F3836FA4C7AA}"/>
              </a:ext>
            </a:extLst>
          </p:cNvPr>
          <p:cNvSpPr txBox="1"/>
          <p:nvPr/>
        </p:nvSpPr>
        <p:spPr>
          <a:xfrm>
            <a:off x="1997476" y="166002"/>
            <a:ext cx="5757169" cy="461665"/>
          </a:xfrm>
          <a:prstGeom prst="rect">
            <a:avLst/>
          </a:prstGeom>
          <a:noFill/>
        </p:spPr>
        <p:txBody>
          <a:bodyPr wrap="square">
            <a:spAutoFit/>
          </a:bodyPr>
          <a:lstStyle/>
          <a:p>
            <a:r>
              <a:rPr lang="en-US" sz="2400" b="1" i="0" u="none" strike="noStrike" baseline="0" dirty="0">
                <a:solidFill>
                  <a:srgbClr val="001AE6"/>
                </a:solidFill>
                <a:latin typeface="Algerian" panose="04020705040A02060702" pitchFamily="82" charset="0"/>
              </a:rPr>
              <a:t>Oxides and oxoacids of nitrogen</a:t>
            </a:r>
            <a:endParaRPr lang="en-IN" sz="2400" dirty="0">
              <a:latin typeface="Algerian" panose="04020705040A02060702" pitchFamily="82" charset="0"/>
            </a:endParaRPr>
          </a:p>
        </p:txBody>
      </p:sp>
      <p:pic>
        <p:nvPicPr>
          <p:cNvPr id="5" name="Picture 4">
            <a:extLst>
              <a:ext uri="{FF2B5EF4-FFF2-40B4-BE49-F238E27FC236}">
                <a16:creationId xmlns:a16="http://schemas.microsoft.com/office/drawing/2014/main" xmlns="" id="{835BD789-E7A6-472B-A382-BC6D73F20685}"/>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r="88658" b="970"/>
          <a:stretch/>
        </p:blipFill>
        <p:spPr>
          <a:xfrm rot="5400000">
            <a:off x="4256412" y="-3577660"/>
            <a:ext cx="706631" cy="9068542"/>
          </a:xfrm>
          <a:prstGeom prst="rect">
            <a:avLst/>
          </a:prstGeom>
          <a:ln w="28575">
            <a:solidFill>
              <a:srgbClr val="FF00FF"/>
            </a:solidFill>
          </a:ln>
        </p:spPr>
      </p:pic>
      <p:pic>
        <p:nvPicPr>
          <p:cNvPr id="11" name="Picture 10">
            <a:extLst>
              <a:ext uri="{FF2B5EF4-FFF2-40B4-BE49-F238E27FC236}">
                <a16:creationId xmlns:a16="http://schemas.microsoft.com/office/drawing/2014/main" xmlns="" id="{55B1E26B-38A9-4329-9BDC-ADE2C04489B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5400000">
            <a:off x="3919703" y="-2509946"/>
            <a:ext cx="1391148" cy="9079638"/>
          </a:xfrm>
          <a:prstGeom prst="rect">
            <a:avLst/>
          </a:prstGeom>
          <a:ln w="28575">
            <a:solidFill>
              <a:srgbClr val="FF00FF"/>
            </a:solidFill>
          </a:ln>
        </p:spPr>
      </p:pic>
      <p:pic>
        <p:nvPicPr>
          <p:cNvPr id="13" name="Picture 12">
            <a:extLst>
              <a:ext uri="{FF2B5EF4-FFF2-40B4-BE49-F238E27FC236}">
                <a16:creationId xmlns:a16="http://schemas.microsoft.com/office/drawing/2014/main" xmlns="" id="{833A361C-0199-4475-A73E-D6B5687534D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a:off x="3741937" y="-932154"/>
            <a:ext cx="1744463" cy="9059665"/>
          </a:xfrm>
          <a:prstGeom prst="rect">
            <a:avLst/>
          </a:prstGeom>
          <a:ln w="28575">
            <a:solidFill>
              <a:srgbClr val="FF00FF"/>
            </a:solidFill>
          </a:ln>
        </p:spPr>
      </p:pic>
      <p:pic>
        <p:nvPicPr>
          <p:cNvPr id="15" name="Picture 14">
            <a:extLst>
              <a:ext uri="{FF2B5EF4-FFF2-40B4-BE49-F238E27FC236}">
                <a16:creationId xmlns:a16="http://schemas.microsoft.com/office/drawing/2014/main" xmlns="" id="{F6AC8C8D-B505-4D77-9DE8-1E2A2FF150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3552176" y="1069037"/>
            <a:ext cx="2126202" cy="9079638"/>
          </a:xfrm>
          <a:prstGeom prst="rect">
            <a:avLst/>
          </a:prstGeom>
          <a:ln w="28575">
            <a:solidFill>
              <a:srgbClr val="FF00FF"/>
            </a:solidFill>
          </a:ln>
        </p:spPr>
      </p:pic>
    </p:spTree>
    <p:extLst>
      <p:ext uri="{BB962C8B-B14F-4D97-AF65-F5344CB8AC3E}">
        <p14:creationId xmlns:p14="http://schemas.microsoft.com/office/powerpoint/2010/main" val="982778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882E09D-077F-4B50-AE1E-7CD1FCDB847C}"/>
              </a:ext>
            </a:extLst>
          </p:cNvPr>
          <p:cNvPicPr>
            <a:picLocks noChangeAspect="1"/>
          </p:cNvPicPr>
          <p:nvPr/>
        </p:nvPicPr>
        <p:blipFill>
          <a:blip r:embed="rId2"/>
          <a:stretch>
            <a:fillRect/>
          </a:stretch>
        </p:blipFill>
        <p:spPr>
          <a:xfrm>
            <a:off x="40556" y="1851116"/>
            <a:ext cx="9132599" cy="1371478"/>
          </a:xfrm>
          <a:prstGeom prst="rect">
            <a:avLst/>
          </a:prstGeom>
        </p:spPr>
      </p:pic>
      <p:pic>
        <p:nvPicPr>
          <p:cNvPr id="8" name="Picture 7">
            <a:extLst>
              <a:ext uri="{FF2B5EF4-FFF2-40B4-BE49-F238E27FC236}">
                <a16:creationId xmlns:a16="http://schemas.microsoft.com/office/drawing/2014/main" xmlns="" id="{5E8FEBE5-40BC-40DB-BC51-B305C97959A7}"/>
              </a:ext>
            </a:extLst>
          </p:cNvPr>
          <p:cNvPicPr>
            <a:picLocks noChangeAspect="1"/>
          </p:cNvPicPr>
          <p:nvPr/>
        </p:nvPicPr>
        <p:blipFill>
          <a:blip r:embed="rId3"/>
          <a:stretch>
            <a:fillRect/>
          </a:stretch>
        </p:blipFill>
        <p:spPr>
          <a:xfrm>
            <a:off x="40556" y="3222594"/>
            <a:ext cx="9112320" cy="1695635"/>
          </a:xfrm>
          <a:prstGeom prst="rect">
            <a:avLst/>
          </a:prstGeom>
        </p:spPr>
      </p:pic>
      <p:pic>
        <p:nvPicPr>
          <p:cNvPr id="10" name="Picture 9">
            <a:extLst>
              <a:ext uri="{FF2B5EF4-FFF2-40B4-BE49-F238E27FC236}">
                <a16:creationId xmlns:a16="http://schemas.microsoft.com/office/drawing/2014/main" xmlns="" id="{2C1D0C4C-424D-481C-8C03-C54FA0F3BD97}"/>
              </a:ext>
            </a:extLst>
          </p:cNvPr>
          <p:cNvPicPr>
            <a:picLocks noChangeAspect="1"/>
          </p:cNvPicPr>
          <p:nvPr/>
        </p:nvPicPr>
        <p:blipFill>
          <a:blip r:embed="rId4"/>
          <a:stretch>
            <a:fillRect/>
          </a:stretch>
        </p:blipFill>
        <p:spPr>
          <a:xfrm>
            <a:off x="40556" y="4918228"/>
            <a:ext cx="8508640" cy="1939771"/>
          </a:xfrm>
          <a:prstGeom prst="rect">
            <a:avLst/>
          </a:prstGeom>
        </p:spPr>
      </p:pic>
      <p:pic>
        <p:nvPicPr>
          <p:cNvPr id="12" name="Picture 11">
            <a:extLst>
              <a:ext uri="{FF2B5EF4-FFF2-40B4-BE49-F238E27FC236}">
                <a16:creationId xmlns:a16="http://schemas.microsoft.com/office/drawing/2014/main" xmlns="" id="{987A543A-C2A8-4D79-987D-B1AC76D455A3}"/>
              </a:ext>
            </a:extLst>
          </p:cNvPr>
          <p:cNvPicPr>
            <a:picLocks noChangeAspect="1"/>
          </p:cNvPicPr>
          <p:nvPr/>
        </p:nvPicPr>
        <p:blipFill>
          <a:blip r:embed="rId5"/>
          <a:stretch>
            <a:fillRect/>
          </a:stretch>
        </p:blipFill>
        <p:spPr>
          <a:xfrm>
            <a:off x="40556" y="727969"/>
            <a:ext cx="9132600" cy="1123147"/>
          </a:xfrm>
          <a:prstGeom prst="rect">
            <a:avLst/>
          </a:prstGeom>
        </p:spPr>
      </p:pic>
      <p:sp>
        <p:nvSpPr>
          <p:cNvPr id="14" name="TextBox 13">
            <a:extLst>
              <a:ext uri="{FF2B5EF4-FFF2-40B4-BE49-F238E27FC236}">
                <a16:creationId xmlns:a16="http://schemas.microsoft.com/office/drawing/2014/main" xmlns="" id="{7678FB5A-0171-4BD3-9375-B3965CDAED87}"/>
              </a:ext>
            </a:extLst>
          </p:cNvPr>
          <p:cNvSpPr txBox="1"/>
          <p:nvPr/>
        </p:nvSpPr>
        <p:spPr>
          <a:xfrm>
            <a:off x="1997476" y="166002"/>
            <a:ext cx="5757169" cy="461665"/>
          </a:xfrm>
          <a:prstGeom prst="rect">
            <a:avLst/>
          </a:prstGeom>
          <a:noFill/>
        </p:spPr>
        <p:txBody>
          <a:bodyPr wrap="square">
            <a:spAutoFit/>
          </a:bodyPr>
          <a:lstStyle/>
          <a:p>
            <a:r>
              <a:rPr lang="en-US" sz="2400" b="1" i="0" u="none" strike="noStrike" baseline="0" dirty="0">
                <a:solidFill>
                  <a:srgbClr val="001AE6"/>
                </a:solidFill>
                <a:latin typeface="Algerian" panose="04020705040A02060702" pitchFamily="82" charset="0"/>
              </a:rPr>
              <a:t>Oxides and oxoacids of nitrogen</a:t>
            </a:r>
            <a:endParaRPr lang="en-IN" sz="2400" dirty="0">
              <a:latin typeface="Algerian" panose="04020705040A02060702" pitchFamily="82" charset="0"/>
            </a:endParaRPr>
          </a:p>
        </p:txBody>
      </p:sp>
      <p:sp>
        <p:nvSpPr>
          <p:cNvPr id="15" name="Rectangle 14">
            <a:extLst>
              <a:ext uri="{FF2B5EF4-FFF2-40B4-BE49-F238E27FC236}">
                <a16:creationId xmlns:a16="http://schemas.microsoft.com/office/drawing/2014/main" xmlns="" id="{1F6BA196-D6F9-4C39-89E8-4D1BB039ED87}"/>
              </a:ext>
            </a:extLst>
          </p:cNvPr>
          <p:cNvSpPr/>
          <p:nvPr/>
        </p:nvSpPr>
        <p:spPr>
          <a:xfrm>
            <a:off x="8549196" y="4918228"/>
            <a:ext cx="594804" cy="1917580"/>
          </a:xfrm>
          <a:prstGeom prst="rect">
            <a:avLst/>
          </a:prstGeom>
          <a:ln w="28575">
            <a:solidFill>
              <a:srgbClr val="FF00FF"/>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1428405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B1C640F-7AC1-4081-9B29-F9D0092FE225}"/>
              </a:ext>
            </a:extLst>
          </p:cNvPr>
          <p:cNvSpPr txBox="1"/>
          <p:nvPr/>
        </p:nvSpPr>
        <p:spPr>
          <a:xfrm>
            <a:off x="1660124" y="0"/>
            <a:ext cx="6658252" cy="523220"/>
          </a:xfrm>
          <a:prstGeom prst="rect">
            <a:avLst/>
          </a:prstGeom>
          <a:noFill/>
        </p:spPr>
        <p:txBody>
          <a:bodyPr wrap="square">
            <a:spAutoFit/>
          </a:bodyPr>
          <a:lstStyle/>
          <a:p>
            <a:r>
              <a:rPr lang="en-US" sz="2800" b="1" i="0" u="none" strike="noStrike" baseline="0" dirty="0">
                <a:solidFill>
                  <a:srgbClr val="001AE6"/>
                </a:solidFill>
                <a:latin typeface="MinionPro-Bold"/>
              </a:rPr>
              <a:t>Structures of oxides of nitrogen:</a:t>
            </a:r>
            <a:endParaRPr lang="en-IN" sz="2800" dirty="0"/>
          </a:p>
        </p:txBody>
      </p:sp>
      <p:pic>
        <p:nvPicPr>
          <p:cNvPr id="5" name="Picture 4">
            <a:extLst>
              <a:ext uri="{FF2B5EF4-FFF2-40B4-BE49-F238E27FC236}">
                <a16:creationId xmlns:a16="http://schemas.microsoft.com/office/drawing/2014/main" xmlns="" id="{6FBDB80D-9734-44E4-BDCC-894CAE38EA1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7401" y="523220"/>
            <a:ext cx="8549197" cy="6079266"/>
          </a:xfrm>
          <a:prstGeom prst="rect">
            <a:avLst/>
          </a:prstGeom>
          <a:ln>
            <a:noFill/>
          </a:ln>
          <a:effectLst>
            <a:outerShdw blurRad="292100" dist="139700" dir="2700000" algn="tl" rotWithShape="0">
              <a:srgbClr val="00B0F0">
                <a:alpha val="65000"/>
              </a:srgbClr>
            </a:outerShdw>
          </a:effectLst>
        </p:spPr>
      </p:pic>
    </p:spTree>
    <p:extLst>
      <p:ext uri="{BB962C8B-B14F-4D97-AF65-F5344CB8AC3E}">
        <p14:creationId xmlns:p14="http://schemas.microsoft.com/office/powerpoint/2010/main" val="2342109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B8D5865-88A0-4291-BF22-47F4314465EB}"/>
              </a:ext>
            </a:extLst>
          </p:cNvPr>
          <p:cNvSpPr txBox="1"/>
          <p:nvPr/>
        </p:nvSpPr>
        <p:spPr>
          <a:xfrm>
            <a:off x="1811045" y="192634"/>
            <a:ext cx="5526349" cy="523220"/>
          </a:xfrm>
          <a:prstGeom prst="rect">
            <a:avLst/>
          </a:prstGeom>
          <a:noFill/>
        </p:spPr>
        <p:txBody>
          <a:bodyPr wrap="square">
            <a:spAutoFit/>
          </a:bodyPr>
          <a:lstStyle/>
          <a:p>
            <a:r>
              <a:rPr lang="en-US" sz="2800" b="1" i="0" u="none" strike="noStrike" baseline="0" dirty="0">
                <a:solidFill>
                  <a:srgbClr val="001AE6"/>
                </a:solidFill>
                <a:latin typeface="MinionPro-Bold"/>
              </a:rPr>
              <a:t>Structures of oxoacids of nitrogen:</a:t>
            </a:r>
            <a:endParaRPr lang="en-IN" sz="2800" dirty="0"/>
          </a:p>
        </p:txBody>
      </p:sp>
      <p:pic>
        <p:nvPicPr>
          <p:cNvPr id="5" name="Picture 4">
            <a:extLst>
              <a:ext uri="{FF2B5EF4-FFF2-40B4-BE49-F238E27FC236}">
                <a16:creationId xmlns:a16="http://schemas.microsoft.com/office/drawing/2014/main" xmlns="" id="{3D20F9DC-5834-41C5-BCF8-DD8333E8B0E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4379" y="715854"/>
            <a:ext cx="8867577" cy="2497863"/>
          </a:xfrm>
          <a:prstGeom prst="rect">
            <a:avLst/>
          </a:prstGeom>
          <a:ln w="19050">
            <a:solidFill>
              <a:srgbClr val="FF0000"/>
            </a:solidFill>
          </a:ln>
        </p:spPr>
      </p:pic>
      <p:pic>
        <p:nvPicPr>
          <p:cNvPr id="7" name="Picture 6">
            <a:extLst>
              <a:ext uri="{FF2B5EF4-FFF2-40B4-BE49-F238E27FC236}">
                <a16:creationId xmlns:a16="http://schemas.microsoft.com/office/drawing/2014/main" xmlns="" id="{EE374C21-3A88-4F7D-9081-770222EA6DA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4379" y="3213717"/>
            <a:ext cx="8867577" cy="3551067"/>
          </a:xfrm>
          <a:prstGeom prst="rect">
            <a:avLst/>
          </a:prstGeom>
          <a:ln w="19050">
            <a:solidFill>
              <a:srgbClr val="FF0000"/>
            </a:solidFill>
          </a:ln>
        </p:spPr>
      </p:pic>
    </p:spTree>
    <p:extLst>
      <p:ext uri="{BB962C8B-B14F-4D97-AF65-F5344CB8AC3E}">
        <p14:creationId xmlns:p14="http://schemas.microsoft.com/office/powerpoint/2010/main" val="1036254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6ADA120-31AB-4AD4-8C6E-B5224DAEA378}"/>
              </a:ext>
            </a:extLst>
          </p:cNvPr>
          <p:cNvSpPr txBox="1"/>
          <p:nvPr/>
        </p:nvSpPr>
        <p:spPr>
          <a:xfrm>
            <a:off x="1693416" y="106532"/>
            <a:ext cx="5757168" cy="523220"/>
          </a:xfrm>
          <a:prstGeom prst="rect">
            <a:avLst/>
          </a:prstGeom>
          <a:noFill/>
        </p:spPr>
        <p:txBody>
          <a:bodyPr wrap="square">
            <a:spAutoFit/>
          </a:bodyPr>
          <a:lstStyle/>
          <a:p>
            <a:r>
              <a:rPr lang="en-US" sz="2800" b="1" i="0" u="none" strike="noStrike" baseline="0" dirty="0">
                <a:solidFill>
                  <a:srgbClr val="001AE6"/>
                </a:solidFill>
                <a:latin typeface="MinionPro-Bold"/>
              </a:rPr>
              <a:t>Preparation of oxoacids of nitrogen:</a:t>
            </a:r>
            <a:endParaRPr lang="en-IN" sz="2800" dirty="0"/>
          </a:p>
        </p:txBody>
      </p:sp>
      <p:pic>
        <p:nvPicPr>
          <p:cNvPr id="5" name="Picture 4">
            <a:extLst>
              <a:ext uri="{FF2B5EF4-FFF2-40B4-BE49-F238E27FC236}">
                <a16:creationId xmlns:a16="http://schemas.microsoft.com/office/drawing/2014/main" xmlns="" id="{74CD1013-36A5-4377-A0FB-419035ADAB5D}"/>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629752"/>
            <a:ext cx="9144000" cy="6228248"/>
          </a:xfrm>
          <a:prstGeom prst="rect">
            <a:avLst/>
          </a:prstGeom>
          <a:ln>
            <a:solidFill>
              <a:srgbClr val="FF0000"/>
            </a:solidFill>
          </a:ln>
        </p:spPr>
      </p:pic>
    </p:spTree>
    <p:extLst>
      <p:ext uri="{BB962C8B-B14F-4D97-AF65-F5344CB8AC3E}">
        <p14:creationId xmlns:p14="http://schemas.microsoft.com/office/powerpoint/2010/main" val="4197102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EAA71B9-ADDD-4392-AA86-D7CB6C78BCFF}"/>
              </a:ext>
            </a:extLst>
          </p:cNvPr>
          <p:cNvPicPr>
            <a:picLocks noChangeAspect="1"/>
          </p:cNvPicPr>
          <p:nvPr/>
        </p:nvPicPr>
        <p:blipFill>
          <a:blip r:embed="rId2"/>
          <a:stretch>
            <a:fillRect/>
          </a:stretch>
        </p:blipFill>
        <p:spPr>
          <a:xfrm>
            <a:off x="150920" y="377190"/>
            <a:ext cx="8868793" cy="6103620"/>
          </a:xfrm>
          <a:prstGeom prst="rect">
            <a:avLst/>
          </a:prstGeom>
          <a:ln w="28575">
            <a:solidFill>
              <a:srgbClr val="A50021"/>
            </a:solidFill>
          </a:ln>
        </p:spPr>
      </p:pic>
    </p:spTree>
    <p:extLst>
      <p:ext uri="{BB962C8B-B14F-4D97-AF65-F5344CB8AC3E}">
        <p14:creationId xmlns:p14="http://schemas.microsoft.com/office/powerpoint/2010/main" val="73383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D9F4881-CA40-45D1-92F5-49E07EDFCD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647" y="1429305"/>
            <a:ext cx="8698705" cy="5271866"/>
          </a:xfrm>
          <a:prstGeom prst="rect">
            <a:avLst/>
          </a:prstGeom>
        </p:spPr>
      </p:pic>
      <p:sp>
        <p:nvSpPr>
          <p:cNvPr id="5" name="TextBox 4">
            <a:extLst>
              <a:ext uri="{FF2B5EF4-FFF2-40B4-BE49-F238E27FC236}">
                <a16:creationId xmlns:a16="http://schemas.microsoft.com/office/drawing/2014/main" xmlns="" id="{0A0015BF-0E35-4FA2-8902-7349C5F94F91}"/>
              </a:ext>
            </a:extLst>
          </p:cNvPr>
          <p:cNvSpPr txBox="1"/>
          <p:nvPr/>
        </p:nvSpPr>
        <p:spPr>
          <a:xfrm>
            <a:off x="222647" y="156829"/>
            <a:ext cx="4572000" cy="523220"/>
          </a:xfrm>
          <a:prstGeom prst="rect">
            <a:avLst/>
          </a:prstGeom>
          <a:noFill/>
        </p:spPr>
        <p:txBody>
          <a:bodyPr wrap="square">
            <a:spAutoFit/>
          </a:bodyPr>
          <a:lstStyle/>
          <a:p>
            <a:r>
              <a:rPr lang="en-IN" sz="2800" b="1" i="0" u="none" strike="noStrike" baseline="0" dirty="0">
                <a:solidFill>
                  <a:srgbClr val="001AE6"/>
                </a:solidFill>
                <a:latin typeface="MinionPro-Bold"/>
              </a:rPr>
              <a:t>Physical properties:</a:t>
            </a:r>
            <a:endParaRPr lang="en-IN" sz="2800" dirty="0"/>
          </a:p>
        </p:txBody>
      </p:sp>
      <p:sp>
        <p:nvSpPr>
          <p:cNvPr id="7" name="TextBox 6">
            <a:extLst>
              <a:ext uri="{FF2B5EF4-FFF2-40B4-BE49-F238E27FC236}">
                <a16:creationId xmlns:a16="http://schemas.microsoft.com/office/drawing/2014/main" xmlns="" id="{53B559D4-7424-4710-8854-DA9266917AE3}"/>
              </a:ext>
            </a:extLst>
          </p:cNvPr>
          <p:cNvSpPr txBox="1"/>
          <p:nvPr/>
        </p:nvSpPr>
        <p:spPr>
          <a:xfrm>
            <a:off x="222647" y="598308"/>
            <a:ext cx="8766699" cy="830997"/>
          </a:xfrm>
          <a:prstGeom prst="rect">
            <a:avLst/>
          </a:prstGeom>
          <a:noFill/>
        </p:spPr>
        <p:txBody>
          <a:bodyPr wrap="square">
            <a:spAutoFit/>
          </a:bodyPr>
          <a:lstStyle/>
          <a:p>
            <a:r>
              <a:rPr lang="en-US" sz="2400" b="1" i="0" u="none" strike="noStrike" baseline="0" dirty="0">
                <a:solidFill>
                  <a:srgbClr val="FF0000"/>
                </a:solidFill>
                <a:latin typeface="MinionPro-Regular"/>
              </a:rPr>
              <a:t>Some of the physical properties of the group 15 elements are listed below:</a:t>
            </a:r>
            <a:endParaRPr lang="en-IN" sz="2400" b="1" dirty="0">
              <a:solidFill>
                <a:srgbClr val="FF0000"/>
              </a:solidFill>
            </a:endParaRPr>
          </a:p>
        </p:txBody>
      </p:sp>
    </p:spTree>
    <p:extLst>
      <p:ext uri="{BB962C8B-B14F-4D97-AF65-F5344CB8AC3E}">
        <p14:creationId xmlns:p14="http://schemas.microsoft.com/office/powerpoint/2010/main" val="512918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8D334D4-E9DC-4166-BE54-BF45F9F8BB36}"/>
              </a:ext>
            </a:extLst>
          </p:cNvPr>
          <p:cNvSpPr txBox="1"/>
          <p:nvPr/>
        </p:nvSpPr>
        <p:spPr>
          <a:xfrm>
            <a:off x="0" y="513984"/>
            <a:ext cx="9144000" cy="1569660"/>
          </a:xfrm>
          <a:prstGeom prst="rect">
            <a:avLst/>
          </a:prstGeom>
          <a:noFill/>
        </p:spPr>
        <p:txBody>
          <a:bodyPr wrap="square">
            <a:spAutoFit/>
          </a:bodyPr>
          <a:lstStyle/>
          <a:p>
            <a:pPr marL="285750" indent="-285750" algn="l">
              <a:buFont typeface="Wingdings" panose="05000000000000000000" pitchFamily="2" charset="2"/>
              <a:buChar char="Ø"/>
            </a:pPr>
            <a:endParaRPr lang="en-US" sz="2400" i="0" u="none" strike="noStrike" baseline="0" dirty="0">
              <a:solidFill>
                <a:srgbClr val="C00000"/>
              </a:solidFill>
              <a:latin typeface="Bookman Old Style" panose="02050604050505020204" pitchFamily="18" charset="0"/>
            </a:endParaRPr>
          </a:p>
          <a:p>
            <a:pPr marL="285750" indent="-285750" algn="l">
              <a:buFont typeface="Wingdings" panose="05000000000000000000" pitchFamily="2" charset="2"/>
              <a:buChar char="Ø"/>
            </a:pPr>
            <a:r>
              <a:rPr lang="en-US" sz="2400" b="1" i="0" u="none" strike="noStrike" baseline="0" dirty="0">
                <a:solidFill>
                  <a:srgbClr val="C00000"/>
                </a:solidFill>
                <a:latin typeface="Bookman Old Style" panose="02050604050505020204" pitchFamily="18" charset="0"/>
              </a:rPr>
              <a:t>Phosphorus has several allotropic modification of which the three forms namely </a:t>
            </a:r>
            <a:r>
              <a:rPr lang="en-US" sz="2400" b="1" i="0" u="none" strike="noStrike" baseline="0" dirty="0">
                <a:solidFill>
                  <a:srgbClr val="0070C0"/>
                </a:solidFill>
                <a:latin typeface="Bookman Old Style" panose="02050604050505020204" pitchFamily="18" charset="0"/>
              </a:rPr>
              <a:t>white, red and black </a:t>
            </a:r>
            <a:r>
              <a:rPr lang="en-IN" sz="2400" b="1" i="0" u="none" strike="noStrike" baseline="0" dirty="0">
                <a:solidFill>
                  <a:srgbClr val="C00000"/>
                </a:solidFill>
                <a:latin typeface="Bookman Old Style" panose="02050604050505020204" pitchFamily="18" charset="0"/>
              </a:rPr>
              <a:t>phosphorus are most common</a:t>
            </a:r>
            <a:r>
              <a:rPr lang="en-IN" sz="2400" i="0" u="none" strike="noStrike" baseline="0" dirty="0">
                <a:solidFill>
                  <a:srgbClr val="C00000"/>
                </a:solidFill>
                <a:latin typeface="Bookman Old Style" panose="02050604050505020204" pitchFamily="18" charset="0"/>
              </a:rPr>
              <a:t>.</a:t>
            </a:r>
            <a:endParaRPr lang="en-IN" sz="2400" dirty="0">
              <a:solidFill>
                <a:srgbClr val="C00000"/>
              </a:solidFill>
              <a:latin typeface="Bookman Old Style" panose="02050604050505020204" pitchFamily="18" charset="0"/>
            </a:endParaRPr>
          </a:p>
        </p:txBody>
      </p:sp>
      <p:sp>
        <p:nvSpPr>
          <p:cNvPr id="9" name="TextBox 8">
            <a:extLst>
              <a:ext uri="{FF2B5EF4-FFF2-40B4-BE49-F238E27FC236}">
                <a16:creationId xmlns:a16="http://schemas.microsoft.com/office/drawing/2014/main" xmlns="" id="{1EA3DB05-66DF-4239-B018-CA30D486BF97}"/>
              </a:ext>
            </a:extLst>
          </p:cNvPr>
          <p:cNvSpPr txBox="1"/>
          <p:nvPr/>
        </p:nvSpPr>
        <p:spPr>
          <a:xfrm>
            <a:off x="2068497" y="252374"/>
            <a:ext cx="5308846" cy="523220"/>
          </a:xfrm>
          <a:prstGeom prst="rect">
            <a:avLst/>
          </a:prstGeom>
          <a:noFill/>
          <a:ln w="101600">
            <a:solidFill>
              <a:srgbClr val="FF00FF"/>
            </a:solidFill>
          </a:ln>
        </p:spPr>
        <p:txBody>
          <a:bodyPr wrap="square">
            <a:spAutoFit/>
          </a:bodyPr>
          <a:lstStyle/>
          <a:p>
            <a:r>
              <a:rPr lang="en-IN" sz="2800" b="1" i="0" u="none" strike="noStrike" baseline="0" dirty="0">
                <a:solidFill>
                  <a:srgbClr val="001AE6"/>
                </a:solidFill>
                <a:latin typeface="MinionPro-Bold"/>
              </a:rPr>
              <a:t>Allotropic forms of phosphorus:</a:t>
            </a:r>
            <a:endParaRPr lang="en-IN" sz="2800" dirty="0"/>
          </a:p>
        </p:txBody>
      </p:sp>
      <p:pic>
        <p:nvPicPr>
          <p:cNvPr id="10" name="Picture 9">
            <a:extLst>
              <a:ext uri="{FF2B5EF4-FFF2-40B4-BE49-F238E27FC236}">
                <a16:creationId xmlns:a16="http://schemas.microsoft.com/office/drawing/2014/main" xmlns="" id="{5112BB74-4DB6-4103-91A2-D713952A29BF}"/>
              </a:ext>
            </a:extLst>
          </p:cNvPr>
          <p:cNvPicPr>
            <a:picLocks noChangeAspect="1"/>
          </p:cNvPicPr>
          <p:nvPr/>
        </p:nvPicPr>
        <p:blipFill rotWithShape="1">
          <a:blip r:embed="rId2"/>
          <a:srcRect b="31939"/>
          <a:stretch/>
        </p:blipFill>
        <p:spPr>
          <a:xfrm>
            <a:off x="310719" y="2345254"/>
            <a:ext cx="8540318" cy="4260372"/>
          </a:xfrm>
          <a:prstGeom prst="rect">
            <a:avLst/>
          </a:prstGeom>
        </p:spPr>
      </p:pic>
    </p:spTree>
    <p:extLst>
      <p:ext uri="{BB962C8B-B14F-4D97-AF65-F5344CB8AC3E}">
        <p14:creationId xmlns:p14="http://schemas.microsoft.com/office/powerpoint/2010/main" val="3022960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B24DE64-CA89-42B1-AC0A-97D51EBCE9B5}"/>
              </a:ext>
            </a:extLst>
          </p:cNvPr>
          <p:cNvSpPr txBox="1"/>
          <p:nvPr/>
        </p:nvSpPr>
        <p:spPr>
          <a:xfrm>
            <a:off x="119848" y="1429305"/>
            <a:ext cx="9024152" cy="3416320"/>
          </a:xfrm>
          <a:prstGeom prst="rect">
            <a:avLst/>
          </a:prstGeom>
          <a:noFill/>
        </p:spPr>
        <p:txBody>
          <a:bodyPr wrap="square">
            <a:spAutoFit/>
          </a:bodyPr>
          <a:lstStyle/>
          <a:p>
            <a:pPr marL="285750" indent="-285750" algn="l">
              <a:buFont typeface="Arial" panose="020B0604020202020204" pitchFamily="34" charset="0"/>
              <a:buChar char="•"/>
            </a:pPr>
            <a:r>
              <a:rPr lang="en-US" sz="2400" b="1" i="0" u="none" strike="noStrike" baseline="0" dirty="0">
                <a:solidFill>
                  <a:srgbClr val="0070C0"/>
                </a:solidFill>
                <a:latin typeface="Times New Roman" panose="02020603050405020304" pitchFamily="18" charset="0"/>
                <a:cs typeface="Times New Roman" panose="02020603050405020304" pitchFamily="18" charset="0"/>
              </a:rPr>
              <a:t>The freshly prepared white phosphorus is </a:t>
            </a:r>
            <a:r>
              <a:rPr lang="en-US" sz="2400" b="1" i="0" u="none" strike="noStrike" baseline="0" dirty="0" err="1">
                <a:solidFill>
                  <a:srgbClr val="0070C0"/>
                </a:solidFill>
                <a:latin typeface="Times New Roman" panose="02020603050405020304" pitchFamily="18" charset="0"/>
                <a:cs typeface="Times New Roman" panose="02020603050405020304" pitchFamily="18" charset="0"/>
              </a:rPr>
              <a:t>colourless</a:t>
            </a:r>
            <a:r>
              <a:rPr lang="en-US" sz="2400" b="1" i="0" u="none" strike="noStrike" baseline="0" dirty="0">
                <a:solidFill>
                  <a:srgbClr val="0070C0"/>
                </a:solidFill>
                <a:latin typeface="Times New Roman" panose="02020603050405020304" pitchFamily="18" charset="0"/>
                <a:cs typeface="Times New Roman" panose="02020603050405020304" pitchFamily="18" charset="0"/>
              </a:rPr>
              <a:t> but becomes pale yellow due to formation of a layer of red phosphorus upon standing.</a:t>
            </a:r>
          </a:p>
          <a:p>
            <a:pPr marL="285750" indent="-285750" algn="l">
              <a:buFont typeface="Arial" panose="020B0604020202020204" pitchFamily="34" charset="0"/>
              <a:buChar char="•"/>
            </a:pPr>
            <a:r>
              <a:rPr lang="en-US" sz="2400" b="1" i="0" u="none" strike="noStrike" baseline="0" dirty="0">
                <a:solidFill>
                  <a:srgbClr val="FF00FF"/>
                </a:solidFill>
                <a:latin typeface="Times New Roman" panose="02020603050405020304" pitchFamily="18" charset="0"/>
                <a:cs typeface="Times New Roman" panose="02020603050405020304" pitchFamily="18" charset="0"/>
              </a:rPr>
              <a:t> Hence it is also known as </a:t>
            </a:r>
            <a:r>
              <a:rPr lang="en-US" sz="2400" b="1" i="0" u="none" strike="noStrike" baseline="0" dirty="0">
                <a:solidFill>
                  <a:srgbClr val="C00000"/>
                </a:solidFill>
                <a:latin typeface="Times New Roman" panose="02020603050405020304" pitchFamily="18" charset="0"/>
                <a:cs typeface="Times New Roman" panose="02020603050405020304" pitchFamily="18" charset="0"/>
              </a:rPr>
              <a:t>yellow phosphorus. </a:t>
            </a:r>
          </a:p>
          <a:p>
            <a:pPr marL="285750" indent="-285750" algn="l">
              <a:buFont typeface="Arial" panose="020B0604020202020204" pitchFamily="34" charset="0"/>
              <a:buChar char="•"/>
            </a:pPr>
            <a:r>
              <a:rPr lang="en-US" sz="2400" b="1" i="0" u="none" strike="noStrike" baseline="0" dirty="0">
                <a:solidFill>
                  <a:srgbClr val="FF0066"/>
                </a:solidFill>
                <a:latin typeface="Times New Roman" panose="02020603050405020304" pitchFamily="18" charset="0"/>
                <a:cs typeface="Times New Roman" panose="02020603050405020304" pitchFamily="18" charset="0"/>
              </a:rPr>
              <a:t>It is poisonous in nature and has a characteristic </a:t>
            </a:r>
            <a:r>
              <a:rPr lang="en-US" sz="2400" b="1" i="0" u="none" strike="noStrike" baseline="0" dirty="0">
                <a:solidFill>
                  <a:srgbClr val="00B050"/>
                </a:solidFill>
                <a:latin typeface="Times New Roman" panose="02020603050405020304" pitchFamily="18" charset="0"/>
                <a:cs typeface="Times New Roman" panose="02020603050405020304" pitchFamily="18" charset="0"/>
              </a:rPr>
              <a:t>garlic smell. </a:t>
            </a:r>
          </a:p>
          <a:p>
            <a:pPr marL="285750" indent="-285750" algn="l">
              <a:buFont typeface="Arial" panose="020B0604020202020204" pitchFamily="34" charset="0"/>
              <a:buChar char="•"/>
            </a:pPr>
            <a:r>
              <a:rPr lang="en-US" sz="2400" b="1" i="1" u="none" strike="noStrike" baseline="0" dirty="0">
                <a:solidFill>
                  <a:srgbClr val="7030A0"/>
                </a:solidFill>
                <a:latin typeface="Times New Roman" panose="02020603050405020304" pitchFamily="18" charset="0"/>
                <a:cs typeface="Times New Roman" panose="02020603050405020304" pitchFamily="18" charset="0"/>
              </a:rPr>
              <a:t>It</a:t>
            </a:r>
            <a:r>
              <a:rPr lang="en-US" sz="2400" b="1" i="1" dirty="0">
                <a:solidFill>
                  <a:srgbClr val="7030A0"/>
                </a:solidFill>
                <a:latin typeface="Times New Roman" panose="02020603050405020304" pitchFamily="18" charset="0"/>
                <a:cs typeface="Times New Roman" panose="02020603050405020304" pitchFamily="18" charset="0"/>
              </a:rPr>
              <a:t> </a:t>
            </a:r>
            <a:r>
              <a:rPr lang="en-US" sz="2400" b="1" i="1" u="none" strike="noStrike" baseline="0" dirty="0">
                <a:solidFill>
                  <a:srgbClr val="7030A0"/>
                </a:solidFill>
                <a:latin typeface="Times New Roman" panose="02020603050405020304" pitchFamily="18" charset="0"/>
                <a:cs typeface="Times New Roman" panose="02020603050405020304" pitchFamily="18" charset="0"/>
              </a:rPr>
              <a:t>glows in the dark due to oxidation which is called phosphorescence. </a:t>
            </a:r>
          </a:p>
          <a:p>
            <a:pPr marL="285750" indent="-285750" algn="l">
              <a:buFont typeface="Arial" panose="020B0604020202020204" pitchFamily="34" charset="0"/>
              <a:buChar char="•"/>
            </a:pPr>
            <a:r>
              <a:rPr lang="en-US" sz="2400" b="1" i="0" u="none" strike="noStrike" baseline="0" dirty="0">
                <a:solidFill>
                  <a:srgbClr val="00B050"/>
                </a:solidFill>
                <a:latin typeface="Times New Roman" panose="02020603050405020304" pitchFamily="18" charset="0"/>
                <a:cs typeface="Times New Roman" panose="02020603050405020304" pitchFamily="18" charset="0"/>
              </a:rPr>
              <a:t>Its ignition temperature is very low and hence it undergoes spontaneous combustion in air at room temperature to give P</a:t>
            </a:r>
            <a:r>
              <a:rPr lang="en-US" sz="1000" b="1" i="0" u="none" strike="noStrike" baseline="0" dirty="0">
                <a:solidFill>
                  <a:srgbClr val="00B050"/>
                </a:solidFill>
                <a:latin typeface="Times New Roman" panose="02020603050405020304" pitchFamily="18" charset="0"/>
                <a:cs typeface="Times New Roman" panose="02020603050405020304" pitchFamily="18" charset="0"/>
              </a:rPr>
              <a:t>2</a:t>
            </a:r>
            <a:r>
              <a:rPr lang="en-US" sz="2400" b="1" i="0" u="none" strike="noStrike" baseline="0" dirty="0">
                <a:solidFill>
                  <a:srgbClr val="00B050"/>
                </a:solidFill>
                <a:latin typeface="Times New Roman" panose="02020603050405020304" pitchFamily="18" charset="0"/>
                <a:cs typeface="Times New Roman" panose="02020603050405020304" pitchFamily="18" charset="0"/>
              </a:rPr>
              <a:t>O</a:t>
            </a:r>
            <a:r>
              <a:rPr lang="en-US" sz="1000" b="1" i="0" u="none" strike="noStrike" baseline="0" dirty="0">
                <a:solidFill>
                  <a:srgbClr val="00B050"/>
                </a:solidFill>
                <a:latin typeface="Times New Roman" panose="02020603050405020304" pitchFamily="18" charset="0"/>
                <a:cs typeface="Times New Roman" panose="02020603050405020304" pitchFamily="18" charset="0"/>
              </a:rPr>
              <a:t>5</a:t>
            </a:r>
            <a:r>
              <a:rPr lang="en-US" sz="2400" b="1" i="0" u="none" strike="noStrike" baseline="0" dirty="0">
                <a:solidFill>
                  <a:srgbClr val="00B050"/>
                </a:solidFill>
                <a:latin typeface="Times New Roman" panose="02020603050405020304" pitchFamily="18" charset="0"/>
                <a:cs typeface="Times New Roman" panose="02020603050405020304" pitchFamily="18" charset="0"/>
              </a:rPr>
              <a:t>.</a:t>
            </a:r>
            <a:endParaRPr lang="en-IN" sz="2400" b="1" dirty="0">
              <a:solidFill>
                <a:srgbClr val="00B05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22731D23-AC9A-4377-9D79-8BBB6EEF9ACE}"/>
              </a:ext>
            </a:extLst>
          </p:cNvPr>
          <p:cNvPicPr>
            <a:picLocks noChangeAspect="1"/>
          </p:cNvPicPr>
          <p:nvPr/>
        </p:nvPicPr>
        <p:blipFill rotWithShape="1">
          <a:blip r:embed="rId2"/>
          <a:srcRect l="3301" t="14235" r="42039" b="50950"/>
          <a:stretch/>
        </p:blipFill>
        <p:spPr>
          <a:xfrm>
            <a:off x="2396969" y="79899"/>
            <a:ext cx="4500979" cy="1349406"/>
          </a:xfrm>
          <a:prstGeom prst="rect">
            <a:avLst/>
          </a:prstGeom>
        </p:spPr>
      </p:pic>
      <p:pic>
        <p:nvPicPr>
          <p:cNvPr id="6" name="Picture 5">
            <a:extLst>
              <a:ext uri="{FF2B5EF4-FFF2-40B4-BE49-F238E27FC236}">
                <a16:creationId xmlns:a16="http://schemas.microsoft.com/office/drawing/2014/main" xmlns="" id="{EB04626C-9777-49DD-8650-714433D8A898}"/>
              </a:ext>
            </a:extLst>
          </p:cNvPr>
          <p:cNvPicPr>
            <a:picLocks noChangeAspect="1"/>
          </p:cNvPicPr>
          <p:nvPr/>
        </p:nvPicPr>
        <p:blipFill>
          <a:blip r:embed="rId3"/>
          <a:stretch>
            <a:fillRect/>
          </a:stretch>
        </p:blipFill>
        <p:spPr>
          <a:xfrm>
            <a:off x="559802" y="4930251"/>
            <a:ext cx="2466975" cy="1847850"/>
          </a:xfrm>
          <a:prstGeom prst="rect">
            <a:avLst/>
          </a:prstGeom>
        </p:spPr>
      </p:pic>
      <p:pic>
        <p:nvPicPr>
          <p:cNvPr id="8" name="Picture 7">
            <a:extLst>
              <a:ext uri="{FF2B5EF4-FFF2-40B4-BE49-F238E27FC236}">
                <a16:creationId xmlns:a16="http://schemas.microsoft.com/office/drawing/2014/main" xmlns="" id="{8D85A512-AAFC-485B-A1D1-3D1F81950C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4332" y="4930251"/>
            <a:ext cx="2512893" cy="1847850"/>
          </a:xfrm>
          <a:prstGeom prst="rect">
            <a:avLst/>
          </a:prstGeom>
        </p:spPr>
      </p:pic>
      <p:pic>
        <p:nvPicPr>
          <p:cNvPr id="10" name="Picture 9">
            <a:extLst>
              <a:ext uri="{FF2B5EF4-FFF2-40B4-BE49-F238E27FC236}">
                <a16:creationId xmlns:a16="http://schemas.microsoft.com/office/drawing/2014/main" xmlns="" id="{CD3614E0-7521-4349-9148-2A74C82B63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7331" y="4930251"/>
            <a:ext cx="2299317" cy="1807900"/>
          </a:xfrm>
          <a:prstGeom prst="rect">
            <a:avLst/>
          </a:prstGeom>
          <a:ln>
            <a:solidFill>
              <a:srgbClr val="A50021"/>
            </a:solidFill>
          </a:ln>
        </p:spPr>
      </p:pic>
    </p:spTree>
    <p:extLst>
      <p:ext uri="{BB962C8B-B14F-4D97-AF65-F5344CB8AC3E}">
        <p14:creationId xmlns:p14="http://schemas.microsoft.com/office/powerpoint/2010/main" val="413083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circle(in)">
                                      <p:cBhvr>
                                        <p:cTn id="25" dur="20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9D9EEFC-ED68-4F03-98DC-B8A2F987EE75}"/>
              </a:ext>
            </a:extLst>
          </p:cNvPr>
          <p:cNvSpPr txBox="1"/>
          <p:nvPr/>
        </p:nvSpPr>
        <p:spPr>
          <a:xfrm>
            <a:off x="35509" y="1071446"/>
            <a:ext cx="9072979" cy="3046988"/>
          </a:xfrm>
          <a:prstGeom prst="rect">
            <a:avLst/>
          </a:prstGeom>
          <a:noFill/>
        </p:spPr>
        <p:txBody>
          <a:bodyPr wrap="square">
            <a:spAutoFit/>
          </a:bodyPr>
          <a:lstStyle/>
          <a:p>
            <a:pPr marL="285750" indent="-285750" algn="l">
              <a:buFont typeface="Arial" panose="020B0604020202020204" pitchFamily="34" charset="0"/>
              <a:buChar char="•"/>
            </a:pPr>
            <a:r>
              <a:rPr lang="en-US" sz="2400" b="1" i="0" u="none" strike="noStrike" baseline="0" dirty="0">
                <a:solidFill>
                  <a:srgbClr val="0070C0"/>
                </a:solidFill>
                <a:latin typeface="MinionPro-Regular"/>
              </a:rPr>
              <a:t>The white phosphorus can be changed into red phosphorus by heating it to 420 ⁰C in the absence of air and light. </a:t>
            </a:r>
          </a:p>
          <a:p>
            <a:pPr marL="285750" indent="-285750" algn="l">
              <a:buFont typeface="Arial" panose="020B0604020202020204" pitchFamily="34" charset="0"/>
              <a:buChar char="•"/>
            </a:pPr>
            <a:r>
              <a:rPr lang="en-US" sz="2400" b="1" i="0" u="none" strike="noStrike" baseline="0" dirty="0">
                <a:solidFill>
                  <a:srgbClr val="FF0000"/>
                </a:solidFill>
                <a:latin typeface="MinionPro-Regular"/>
              </a:rPr>
              <a:t>Unlike white phosphorus it is not poisonous and does not show Phosphorescence. </a:t>
            </a:r>
          </a:p>
          <a:p>
            <a:pPr marL="285750" indent="-285750" algn="l">
              <a:buFont typeface="Arial" panose="020B0604020202020204" pitchFamily="34" charset="0"/>
              <a:buChar char="•"/>
            </a:pPr>
            <a:r>
              <a:rPr lang="en-US" sz="2400" b="1" i="0" u="none" strike="noStrike" baseline="0" dirty="0">
                <a:solidFill>
                  <a:srgbClr val="0070C0"/>
                </a:solidFill>
                <a:latin typeface="MinionPro-Regular"/>
              </a:rPr>
              <a:t>It also does not ignite at low temperatures. </a:t>
            </a:r>
          </a:p>
          <a:p>
            <a:pPr marL="285750" indent="-285750" algn="l">
              <a:buFont typeface="Arial" panose="020B0604020202020204" pitchFamily="34" charset="0"/>
              <a:buChar char="•"/>
            </a:pPr>
            <a:r>
              <a:rPr lang="en-US" sz="2400" b="1" i="0" u="none" strike="noStrike" baseline="0" dirty="0">
                <a:solidFill>
                  <a:srgbClr val="FF0000"/>
                </a:solidFill>
                <a:latin typeface="MinionPro-Regular"/>
              </a:rPr>
              <a:t>The red phosphorus can be converted back into white phosphorus by boiling it in an inert atmosphere and condensing </a:t>
            </a:r>
            <a:r>
              <a:rPr lang="en-IN" sz="2400" b="1" i="0" u="none" strike="noStrike" baseline="0" dirty="0">
                <a:solidFill>
                  <a:srgbClr val="FF0000"/>
                </a:solidFill>
                <a:latin typeface="MinionPro-Regular"/>
              </a:rPr>
              <a:t>the vapour under water.</a:t>
            </a:r>
            <a:endParaRPr lang="en-IN" sz="2400" b="1" dirty="0">
              <a:solidFill>
                <a:srgbClr val="FF0000"/>
              </a:solidFill>
            </a:endParaRPr>
          </a:p>
        </p:txBody>
      </p:sp>
      <p:pic>
        <p:nvPicPr>
          <p:cNvPr id="4" name="Picture 3">
            <a:extLst>
              <a:ext uri="{FF2B5EF4-FFF2-40B4-BE49-F238E27FC236}">
                <a16:creationId xmlns:a16="http://schemas.microsoft.com/office/drawing/2014/main" xmlns="" id="{56D568C9-9802-4165-A218-B578E2A70356}"/>
              </a:ext>
            </a:extLst>
          </p:cNvPr>
          <p:cNvPicPr>
            <a:picLocks noChangeAspect="1"/>
          </p:cNvPicPr>
          <p:nvPr/>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sharpenSoften amount="50000"/>
                    </a14:imgEffect>
                  </a14:imgLayer>
                </a14:imgProps>
              </a:ext>
            </a:extLst>
          </a:blip>
          <a:srcRect r="67186" b="86951"/>
          <a:stretch/>
        </p:blipFill>
        <p:spPr>
          <a:xfrm>
            <a:off x="2098668" y="155173"/>
            <a:ext cx="4431759" cy="830247"/>
          </a:xfrm>
          <a:prstGeom prst="rect">
            <a:avLst/>
          </a:prstGeom>
        </p:spPr>
      </p:pic>
      <p:pic>
        <p:nvPicPr>
          <p:cNvPr id="5" name="Picture 4">
            <a:extLst>
              <a:ext uri="{FF2B5EF4-FFF2-40B4-BE49-F238E27FC236}">
                <a16:creationId xmlns:a16="http://schemas.microsoft.com/office/drawing/2014/main" xmlns="" id="{AB59986D-4358-4B0B-AB26-F1576094ED6A}"/>
              </a:ext>
            </a:extLst>
          </p:cNvPr>
          <p:cNvPicPr>
            <a:picLocks noChangeAspect="1"/>
          </p:cNvPicPr>
          <p:nvPr/>
        </p:nvPicPr>
        <p:blipFill>
          <a:blip r:embed="rId4">
            <a:duotone>
              <a:prstClr val="black"/>
              <a:schemeClr val="accent5">
                <a:tint val="45000"/>
                <a:satMod val="400000"/>
              </a:schemeClr>
            </a:duotone>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257451" y="4083326"/>
            <a:ext cx="4582542" cy="2654610"/>
          </a:xfrm>
          <a:prstGeom prst="rect">
            <a:avLst/>
          </a:prstGeom>
          <a:ln w="28575">
            <a:solidFill>
              <a:srgbClr val="C00000"/>
            </a:solidFill>
          </a:ln>
        </p:spPr>
      </p:pic>
      <p:pic>
        <p:nvPicPr>
          <p:cNvPr id="6" name="Picture 5">
            <a:extLst>
              <a:ext uri="{FF2B5EF4-FFF2-40B4-BE49-F238E27FC236}">
                <a16:creationId xmlns:a16="http://schemas.microsoft.com/office/drawing/2014/main" xmlns="" id="{3FDF3B6B-FD91-45F9-9F74-5D3B52A4AC32}"/>
              </a:ext>
            </a:extLst>
          </p:cNvPr>
          <p:cNvPicPr>
            <a:picLocks noChangeAspect="1"/>
          </p:cNvPicPr>
          <p:nvPr/>
        </p:nvPicPr>
        <p:blipFill>
          <a:blip r:embed="rId6"/>
          <a:stretch>
            <a:fillRect/>
          </a:stretch>
        </p:blipFill>
        <p:spPr>
          <a:xfrm>
            <a:off x="6906827" y="155173"/>
            <a:ext cx="1601088" cy="830247"/>
          </a:xfrm>
          <a:prstGeom prst="rect">
            <a:avLst/>
          </a:prstGeom>
          <a:ln w="28575">
            <a:solidFill>
              <a:srgbClr val="C00000"/>
            </a:solidFill>
          </a:ln>
        </p:spPr>
      </p:pic>
      <p:pic>
        <p:nvPicPr>
          <p:cNvPr id="8" name="Picture 7">
            <a:extLst>
              <a:ext uri="{FF2B5EF4-FFF2-40B4-BE49-F238E27FC236}">
                <a16:creationId xmlns:a16="http://schemas.microsoft.com/office/drawing/2014/main" xmlns="" id="{2E321BF5-F512-45CE-B8AF-19685C4434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1936" y="4118434"/>
            <a:ext cx="3824614" cy="2584394"/>
          </a:xfrm>
          <a:prstGeom prst="rect">
            <a:avLst/>
          </a:prstGeom>
          <a:ln>
            <a:solidFill>
              <a:srgbClr val="FF0066"/>
            </a:solidFill>
          </a:ln>
        </p:spPr>
      </p:pic>
    </p:spTree>
    <p:extLst>
      <p:ext uri="{BB962C8B-B14F-4D97-AF65-F5344CB8AC3E}">
        <p14:creationId xmlns:p14="http://schemas.microsoft.com/office/powerpoint/2010/main" val="4103853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par>
                                <p:cTn id="15" presetID="25"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
                                            <p:txEl>
                                              <p:pRg st="1" end="1"/>
                                            </p:txEl>
                                          </p:spTgt>
                                        </p:tgtEl>
                                      </p:cBhvr>
                                    </p:animEffect>
                                  </p:childTnLst>
                                </p:cTn>
                              </p:par>
                              <p:par>
                                <p:cTn id="25" presetID="25" presetClass="entr" presetSubtype="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30"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3">
                                            <p:txEl>
                                              <p:pRg st="2" end="2"/>
                                            </p:txEl>
                                          </p:spTgt>
                                        </p:tgtEl>
                                      </p:cBhvr>
                                    </p:animEffect>
                                  </p:childTnLst>
                                </p:cTn>
                              </p:par>
                              <p:par>
                                <p:cTn id="35" presetID="25" presetClass="entr" presetSubtype="0" fill="hold"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p:cTn id="37" dur="500" decel="50000" fill="hold">
                                          <p:stCondLst>
                                            <p:cond delay="0"/>
                                          </p:stCondLst>
                                        </p:cTn>
                                        <p:tgtEl>
                                          <p:spTgt spid="3">
                                            <p:txEl>
                                              <p:pRg st="3" end="3"/>
                                            </p:txEl>
                                          </p:spTgt>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3">
                                            <p:txEl>
                                              <p:pRg st="3" end="3"/>
                                            </p:txEl>
                                          </p:spTgt>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3">
                                            <p:txEl>
                                              <p:pRg st="3" end="3"/>
                                            </p:txEl>
                                          </p:spTgt>
                                        </p:tgtEl>
                                        <p:attrNameLst>
                                          <p:attrName>ppt_w</p:attrName>
                                        </p:attrNameLst>
                                      </p:cBhvr>
                                      <p:tavLst>
                                        <p:tav tm="0">
                                          <p:val>
                                            <p:strVal val="#ppt_w*.05"/>
                                          </p:val>
                                        </p:tav>
                                        <p:tav tm="100000">
                                          <p:val>
                                            <p:strVal val="#ppt_w"/>
                                          </p:val>
                                        </p:tav>
                                      </p:tavLst>
                                    </p:anim>
                                    <p:anim calcmode="lin" valueType="num">
                                      <p:cBhvr>
                                        <p:cTn id="40" dur="10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3">
                                            <p:txEl>
                                              <p:pRg st="3" end="3"/>
                                            </p:txEl>
                                          </p:spTgt>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3">
                                            <p:txEl>
                                              <p:pRg st="3" end="3"/>
                                            </p:txEl>
                                          </p:spTgt>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3">
                                            <p:txEl>
                                              <p:pRg st="3" end="3"/>
                                            </p:txEl>
                                          </p:spTgt>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
                                          </p:val>
                                        </p:tav>
                                      </p:tavLst>
                                    </p:anim>
                                    <p:anim calcmode="lin" valueType="num">
                                      <p:cBhvr>
                                        <p:cTn id="50" dur="500" fill="hold"/>
                                        <p:tgtEl>
                                          <p:spTgt spid="5"/>
                                        </p:tgtEl>
                                        <p:attrNameLst>
                                          <p:attrName>ppt_h</p:attrName>
                                        </p:attrNameLst>
                                      </p:cBhvr>
                                      <p:tavLst>
                                        <p:tav tm="0">
                                          <p:val>
                                            <p:fltVal val="0"/>
                                          </p:val>
                                        </p:tav>
                                        <p:tav tm="100000">
                                          <p:val>
                                            <p:strVal val="#ppt_h"/>
                                          </p:val>
                                        </p:tav>
                                      </p:tavLst>
                                    </p:anim>
                                    <p:animEffect transition="in" filter="fade">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barn(inVertical)">
                                      <p:cBhvr>
                                        <p:cTn id="6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3BE1322-8526-42A8-A16E-C244681CB582}"/>
              </a:ext>
            </a:extLst>
          </p:cNvPr>
          <p:cNvPicPr>
            <a:picLocks noChangeAspect="1"/>
          </p:cNvPicPr>
          <p:nvPr/>
        </p:nvPicPr>
        <p:blipFill>
          <a:blip r:embed="rId2"/>
          <a:stretch>
            <a:fillRect/>
          </a:stretch>
        </p:blipFill>
        <p:spPr>
          <a:xfrm>
            <a:off x="17755" y="1400453"/>
            <a:ext cx="8993080" cy="3571042"/>
          </a:xfrm>
          <a:prstGeom prst="rect">
            <a:avLst/>
          </a:prstGeom>
        </p:spPr>
      </p:pic>
      <p:sp>
        <p:nvSpPr>
          <p:cNvPr id="4" name="TextBox 3">
            <a:extLst>
              <a:ext uri="{FF2B5EF4-FFF2-40B4-BE49-F238E27FC236}">
                <a16:creationId xmlns:a16="http://schemas.microsoft.com/office/drawing/2014/main" xmlns="" id="{BBB62E06-107D-4752-B9A6-181CF5777335}"/>
              </a:ext>
            </a:extLst>
          </p:cNvPr>
          <p:cNvSpPr txBox="1"/>
          <p:nvPr/>
        </p:nvSpPr>
        <p:spPr>
          <a:xfrm>
            <a:off x="2951826" y="219268"/>
            <a:ext cx="3582140" cy="954107"/>
          </a:xfrm>
          <a:prstGeom prst="rect">
            <a:avLst/>
          </a:prstGeom>
          <a:noFill/>
          <a:ln w="57150">
            <a:solidFill>
              <a:schemeClr val="tx1"/>
            </a:solidFill>
          </a:ln>
        </p:spPr>
        <p:txBody>
          <a:bodyPr wrap="square">
            <a:spAutoFit/>
          </a:bodyPr>
          <a:lstStyle/>
          <a:p>
            <a:pPr algn="l"/>
            <a:r>
              <a:rPr lang="en-IN" sz="2800" b="1" i="0" dirty="0">
                <a:solidFill>
                  <a:srgbClr val="3C4858"/>
                </a:solidFill>
                <a:effectLst/>
                <a:latin typeface="Roboto Slab"/>
              </a:rPr>
              <a:t>Black phosphorus        (phosphorene)</a:t>
            </a:r>
          </a:p>
        </p:txBody>
      </p:sp>
      <p:pic>
        <p:nvPicPr>
          <p:cNvPr id="5" name="Picture 4">
            <a:extLst>
              <a:ext uri="{FF2B5EF4-FFF2-40B4-BE49-F238E27FC236}">
                <a16:creationId xmlns:a16="http://schemas.microsoft.com/office/drawing/2014/main" xmlns="" id="{0D35EE84-D16C-4119-AC03-C0605BCF58AD}"/>
              </a:ext>
            </a:extLst>
          </p:cNvPr>
          <p:cNvPicPr>
            <a:picLocks noChangeAspect="1"/>
          </p:cNvPicPr>
          <p:nvPr/>
        </p:nvPicPr>
        <p:blipFill>
          <a:blip r:embed="rId3"/>
          <a:stretch>
            <a:fillRect/>
          </a:stretch>
        </p:blipFill>
        <p:spPr>
          <a:xfrm>
            <a:off x="1300764" y="5104660"/>
            <a:ext cx="2836415" cy="1686646"/>
          </a:xfrm>
          <a:prstGeom prst="rect">
            <a:avLst/>
          </a:prstGeom>
        </p:spPr>
      </p:pic>
      <p:pic>
        <p:nvPicPr>
          <p:cNvPr id="6" name="Picture 5">
            <a:extLst>
              <a:ext uri="{FF2B5EF4-FFF2-40B4-BE49-F238E27FC236}">
                <a16:creationId xmlns:a16="http://schemas.microsoft.com/office/drawing/2014/main" xmlns="" id="{442B8013-A9A6-4B85-AF9E-6BACD1B47CE2}"/>
              </a:ext>
            </a:extLst>
          </p:cNvPr>
          <p:cNvPicPr>
            <a:picLocks noChangeAspect="1"/>
          </p:cNvPicPr>
          <p:nvPr/>
        </p:nvPicPr>
        <p:blipFill>
          <a:blip r:embed="rId4"/>
          <a:stretch>
            <a:fillRect/>
          </a:stretch>
        </p:blipFill>
        <p:spPr>
          <a:xfrm>
            <a:off x="4514295" y="5104660"/>
            <a:ext cx="2836416" cy="1686646"/>
          </a:xfrm>
          <a:prstGeom prst="rect">
            <a:avLst/>
          </a:prstGeom>
        </p:spPr>
      </p:pic>
    </p:spTree>
    <p:extLst>
      <p:ext uri="{BB962C8B-B14F-4D97-AF65-F5344CB8AC3E}">
        <p14:creationId xmlns:p14="http://schemas.microsoft.com/office/powerpoint/2010/main" val="4180690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5AB9CBA-2C50-4A69-A04D-24D29CA543A2}"/>
              </a:ext>
            </a:extLst>
          </p:cNvPr>
          <p:cNvSpPr txBox="1"/>
          <p:nvPr/>
        </p:nvSpPr>
        <p:spPr>
          <a:xfrm>
            <a:off x="84338" y="289679"/>
            <a:ext cx="8899864" cy="3416320"/>
          </a:xfrm>
          <a:prstGeom prst="rect">
            <a:avLst/>
          </a:prstGeom>
          <a:noFill/>
        </p:spPr>
        <p:txBody>
          <a:bodyPr wrap="square">
            <a:spAutoFit/>
          </a:bodyPr>
          <a:lstStyle/>
          <a:p>
            <a:pPr marL="342900" indent="-342900" algn="l">
              <a:buFont typeface="Arial" panose="020B0604020202020204" pitchFamily="34" charset="0"/>
              <a:buChar char="•"/>
            </a:pPr>
            <a:r>
              <a:rPr lang="en-US" sz="2400" b="1" i="0" u="none" strike="noStrike" baseline="0" dirty="0">
                <a:solidFill>
                  <a:srgbClr val="0070C0"/>
                </a:solidFill>
                <a:latin typeface="MinionPro-Regular"/>
              </a:rPr>
              <a:t>The phosphorus has a layer structure and also acts as a semiconductor. </a:t>
            </a:r>
          </a:p>
          <a:p>
            <a:pPr marL="342900" indent="-342900" algn="l">
              <a:buFont typeface="Arial" panose="020B0604020202020204" pitchFamily="34" charset="0"/>
              <a:buChar char="•"/>
            </a:pPr>
            <a:r>
              <a:rPr lang="en-US" sz="2400" b="1" i="0" u="none" strike="noStrike" baseline="0" dirty="0">
                <a:solidFill>
                  <a:srgbClr val="0070C0"/>
                </a:solidFill>
                <a:latin typeface="MinionPro-Regular"/>
              </a:rPr>
              <a:t>The four atoms in phosphorus have polymeric structure with chains of P</a:t>
            </a:r>
            <a:r>
              <a:rPr lang="en-US" sz="1000" b="1" i="0" u="none" strike="noStrike" baseline="0" dirty="0">
                <a:solidFill>
                  <a:srgbClr val="0070C0"/>
                </a:solidFill>
                <a:latin typeface="MinionPro-Regular"/>
              </a:rPr>
              <a:t>4 </a:t>
            </a:r>
            <a:r>
              <a:rPr lang="en-US" sz="2400" b="1" i="0" u="none" strike="noStrike" baseline="0" dirty="0">
                <a:solidFill>
                  <a:srgbClr val="0070C0"/>
                </a:solidFill>
                <a:latin typeface="MinionPro-Regular"/>
              </a:rPr>
              <a:t>linked tetrahedrally. </a:t>
            </a:r>
          </a:p>
          <a:p>
            <a:pPr marL="342900" indent="-342900" algn="l">
              <a:buFont typeface="Arial" panose="020B0604020202020204" pitchFamily="34" charset="0"/>
              <a:buChar char="•"/>
            </a:pPr>
            <a:r>
              <a:rPr lang="en-US" sz="2400" b="1" i="0" u="none" strike="noStrike" baseline="0" dirty="0">
                <a:solidFill>
                  <a:srgbClr val="0070C0"/>
                </a:solidFill>
                <a:latin typeface="MinionPro-Regular"/>
              </a:rPr>
              <a:t>Unlike nitrogen P</a:t>
            </a:r>
            <a:r>
              <a:rPr lang="en-US" sz="2400" b="1" i="0" u="none" strike="noStrike" baseline="0" dirty="0">
                <a:solidFill>
                  <a:srgbClr val="0070C0"/>
                </a:solidFill>
                <a:latin typeface="SymbolMT"/>
              </a:rPr>
              <a:t>≡</a:t>
            </a:r>
            <a:r>
              <a:rPr lang="en-US" sz="2400" b="1" i="0" u="none" strike="noStrike" baseline="0" dirty="0">
                <a:solidFill>
                  <a:srgbClr val="0070C0"/>
                </a:solidFill>
                <a:latin typeface="MinionPro-Regular"/>
              </a:rPr>
              <a:t>P is less stable than P-P single bonds.</a:t>
            </a:r>
          </a:p>
          <a:p>
            <a:pPr marL="342900" indent="-342900" algn="l">
              <a:buFont typeface="Arial" panose="020B0604020202020204" pitchFamily="34" charset="0"/>
              <a:buChar char="•"/>
            </a:pPr>
            <a:r>
              <a:rPr lang="en-US" sz="2400" b="1" i="0" u="none" strike="noStrike" baseline="0" dirty="0">
                <a:solidFill>
                  <a:srgbClr val="0070C0"/>
                </a:solidFill>
                <a:latin typeface="MinionPro-Regular"/>
              </a:rPr>
              <a:t> Hence, phosphorus atoms are linked through single bonds rather than triple bonds.</a:t>
            </a:r>
          </a:p>
          <a:p>
            <a:pPr marL="342900" indent="-342900" algn="l">
              <a:buFont typeface="Arial" panose="020B0604020202020204" pitchFamily="34" charset="0"/>
              <a:buChar char="•"/>
            </a:pPr>
            <a:r>
              <a:rPr lang="en-US" sz="2400" b="1" i="0" u="none" strike="noStrike" baseline="0" dirty="0">
                <a:solidFill>
                  <a:srgbClr val="0070C0"/>
                </a:solidFill>
                <a:latin typeface="MinionPro-Regular"/>
              </a:rPr>
              <a:t> In addition to the above two more allotropes namely scarlet</a:t>
            </a:r>
            <a:r>
              <a:rPr lang="en-US" sz="2400" b="1" i="0" u="none" strike="noStrike" dirty="0">
                <a:solidFill>
                  <a:srgbClr val="0070C0"/>
                </a:solidFill>
                <a:latin typeface="MinionPro-Regular"/>
              </a:rPr>
              <a:t> </a:t>
            </a:r>
            <a:r>
              <a:rPr lang="en-US" sz="2400" b="1" i="0" u="none" strike="noStrike" baseline="0" dirty="0">
                <a:solidFill>
                  <a:srgbClr val="0070C0"/>
                </a:solidFill>
                <a:latin typeface="MinionPro-Regular"/>
              </a:rPr>
              <a:t>and violet phosphorus are also known for phosphorus.</a:t>
            </a:r>
            <a:endParaRPr lang="en-IN" sz="2400" b="1" dirty="0">
              <a:solidFill>
                <a:srgbClr val="0070C0"/>
              </a:solidFill>
            </a:endParaRPr>
          </a:p>
        </p:txBody>
      </p:sp>
      <p:pic>
        <p:nvPicPr>
          <p:cNvPr id="4" name="Picture 3">
            <a:extLst>
              <a:ext uri="{FF2B5EF4-FFF2-40B4-BE49-F238E27FC236}">
                <a16:creationId xmlns:a16="http://schemas.microsoft.com/office/drawing/2014/main" xmlns="" id="{18F8F60B-CAB3-4403-BCF0-27178ADEB379}"/>
              </a:ext>
            </a:extLst>
          </p:cNvPr>
          <p:cNvPicPr>
            <a:picLocks noChangeAspect="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9058" y="3705999"/>
            <a:ext cx="4173245" cy="3014397"/>
          </a:xfrm>
          <a:prstGeom prst="rect">
            <a:avLst/>
          </a:prstGeom>
          <a:ln>
            <a:solidFill>
              <a:srgbClr val="002060"/>
            </a:solidFill>
          </a:ln>
        </p:spPr>
      </p:pic>
      <p:pic>
        <p:nvPicPr>
          <p:cNvPr id="6" name="Picture 5">
            <a:extLst>
              <a:ext uri="{FF2B5EF4-FFF2-40B4-BE49-F238E27FC236}">
                <a16:creationId xmlns:a16="http://schemas.microsoft.com/office/drawing/2014/main" xmlns="" id="{E932BB02-B895-4E9A-9413-3EE8AAD75DA4}"/>
              </a:ext>
            </a:extLst>
          </p:cNvPr>
          <p:cNvPicPr>
            <a:picLocks noChangeAspect="1"/>
          </p:cNvPicPr>
          <p:nvPr/>
        </p:nvPicPr>
        <p:blipFill>
          <a:blip r:embed="rId4"/>
          <a:stretch>
            <a:fillRect/>
          </a:stretch>
        </p:blipFill>
        <p:spPr>
          <a:xfrm>
            <a:off x="6714477" y="3705998"/>
            <a:ext cx="2133600" cy="2969587"/>
          </a:xfrm>
          <a:prstGeom prst="rect">
            <a:avLst/>
          </a:prstGeom>
          <a:ln>
            <a:solidFill>
              <a:srgbClr val="002060"/>
            </a:solidFill>
          </a:ln>
        </p:spPr>
      </p:pic>
      <p:pic>
        <p:nvPicPr>
          <p:cNvPr id="9" name="Picture 8">
            <a:extLst>
              <a:ext uri="{FF2B5EF4-FFF2-40B4-BE49-F238E27FC236}">
                <a16:creationId xmlns:a16="http://schemas.microsoft.com/office/drawing/2014/main" xmlns="" id="{DFAF57A3-7CE4-425E-B87F-1D87E2450750}"/>
              </a:ext>
            </a:extLst>
          </p:cNvPr>
          <p:cNvPicPr>
            <a:picLocks noChangeAspect="1"/>
          </p:cNvPicPr>
          <p:nvPr/>
        </p:nvPicPr>
        <p:blipFill>
          <a:blip r:embed="rId5"/>
          <a:stretch>
            <a:fillRect/>
          </a:stretch>
        </p:blipFill>
        <p:spPr>
          <a:xfrm>
            <a:off x="4534270" y="3705998"/>
            <a:ext cx="2044082" cy="3014397"/>
          </a:xfrm>
          <a:prstGeom prst="rect">
            <a:avLst/>
          </a:prstGeom>
          <a:ln>
            <a:solidFill>
              <a:srgbClr val="002060"/>
            </a:solidFill>
          </a:ln>
        </p:spPr>
      </p:pic>
    </p:spTree>
    <p:extLst>
      <p:ext uri="{BB962C8B-B14F-4D97-AF65-F5344CB8AC3E}">
        <p14:creationId xmlns:p14="http://schemas.microsoft.com/office/powerpoint/2010/main" val="103923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C911F4D-7B26-4B8E-8498-E983C58B2AED}"/>
              </a:ext>
            </a:extLst>
          </p:cNvPr>
          <p:cNvSpPr txBox="1"/>
          <p:nvPr/>
        </p:nvSpPr>
        <p:spPr>
          <a:xfrm>
            <a:off x="0" y="0"/>
            <a:ext cx="4572000" cy="461665"/>
          </a:xfrm>
          <a:prstGeom prst="rect">
            <a:avLst/>
          </a:prstGeom>
          <a:noFill/>
        </p:spPr>
        <p:txBody>
          <a:bodyPr wrap="square">
            <a:spAutoFit/>
          </a:bodyPr>
          <a:lstStyle/>
          <a:p>
            <a:r>
              <a:rPr lang="en-IN" sz="2400" b="1" i="0" u="none" strike="noStrike" baseline="0" dirty="0">
                <a:solidFill>
                  <a:srgbClr val="001AE6"/>
                </a:solidFill>
                <a:latin typeface="MinionPro-Bold"/>
              </a:rPr>
              <a:t>Properties of phosphorus</a:t>
            </a:r>
            <a:endParaRPr lang="en-IN" sz="2400" dirty="0"/>
          </a:p>
        </p:txBody>
      </p:sp>
      <p:sp>
        <p:nvSpPr>
          <p:cNvPr id="5" name="TextBox 4">
            <a:extLst>
              <a:ext uri="{FF2B5EF4-FFF2-40B4-BE49-F238E27FC236}">
                <a16:creationId xmlns:a16="http://schemas.microsoft.com/office/drawing/2014/main" xmlns="" id="{427EE948-5BCD-4698-9C9B-FC03C0B133CE}"/>
              </a:ext>
            </a:extLst>
          </p:cNvPr>
          <p:cNvSpPr txBox="1"/>
          <p:nvPr/>
        </p:nvSpPr>
        <p:spPr>
          <a:xfrm>
            <a:off x="-48826" y="499395"/>
            <a:ext cx="9192826" cy="3385542"/>
          </a:xfrm>
          <a:prstGeom prst="rect">
            <a:avLst/>
          </a:prstGeom>
          <a:noFill/>
        </p:spPr>
        <p:txBody>
          <a:bodyPr wrap="square">
            <a:spAutoFit/>
          </a:bodyPr>
          <a:lstStyle/>
          <a:p>
            <a:pPr marL="285750" indent="-285750" algn="l">
              <a:buFont typeface="Wingdings" panose="05000000000000000000" pitchFamily="2" charset="2"/>
              <a:buChar char="Ø"/>
            </a:pPr>
            <a:r>
              <a:rPr lang="en-US" sz="2400" b="1" i="0" u="none" strike="noStrike" baseline="0" dirty="0">
                <a:solidFill>
                  <a:srgbClr val="FF0000"/>
                </a:solidFill>
                <a:latin typeface="MinionPro-Regular"/>
              </a:rPr>
              <a:t>Phosphorus is </a:t>
            </a:r>
            <a:r>
              <a:rPr lang="en-US" sz="2400" b="1" i="0" u="none" strike="noStrike" baseline="0" dirty="0">
                <a:solidFill>
                  <a:srgbClr val="00B050"/>
                </a:solidFill>
                <a:latin typeface="MinionPro-Regular"/>
              </a:rPr>
              <a:t>highly reactive </a:t>
            </a:r>
            <a:r>
              <a:rPr lang="en-US" sz="2400" b="1" i="0" u="none" strike="noStrike" baseline="0" dirty="0">
                <a:solidFill>
                  <a:srgbClr val="FF0000"/>
                </a:solidFill>
                <a:latin typeface="MinionPro-Regular"/>
              </a:rPr>
              <a:t>and has the following important chemical properties</a:t>
            </a:r>
          </a:p>
          <a:p>
            <a:pPr algn="l"/>
            <a:endParaRPr lang="en-US" sz="1800" b="1" i="0" u="none" strike="noStrike" baseline="0" dirty="0">
              <a:latin typeface="MinionPro-Bold"/>
            </a:endParaRPr>
          </a:p>
          <a:p>
            <a:pPr algn="l"/>
            <a:r>
              <a:rPr lang="en-US" sz="2800" b="1" i="0" u="none" strike="noStrike" baseline="0" dirty="0">
                <a:solidFill>
                  <a:srgbClr val="0070C0"/>
                </a:solidFill>
                <a:latin typeface="MinionPro-Bold"/>
              </a:rPr>
              <a:t>Reaction with oxygen: </a:t>
            </a:r>
          </a:p>
          <a:p>
            <a:pPr marL="342900" indent="-342900" algn="l">
              <a:buFont typeface="Wingdings" panose="05000000000000000000" pitchFamily="2" charset="2"/>
              <a:buChar char="Ø"/>
            </a:pPr>
            <a:r>
              <a:rPr lang="en-US" sz="2400" b="1" i="0" u="none" strike="noStrike" baseline="0" dirty="0">
                <a:solidFill>
                  <a:srgbClr val="A50021"/>
                </a:solidFill>
                <a:latin typeface="MinionPro-Regular"/>
              </a:rPr>
              <a:t>Yellow phosphorus readily catches fire in air giving dense white fumes of phosphorus pentoxide. </a:t>
            </a:r>
          </a:p>
          <a:p>
            <a:pPr marL="342900" indent="-342900" algn="l">
              <a:buFont typeface="Wingdings" panose="05000000000000000000" pitchFamily="2" charset="2"/>
              <a:buChar char="Ø"/>
            </a:pPr>
            <a:endParaRPr lang="en-US" sz="2400" b="1" i="0" u="none" strike="noStrike" baseline="0" dirty="0">
              <a:solidFill>
                <a:srgbClr val="A50021"/>
              </a:solidFill>
              <a:latin typeface="MinionPro-Regular"/>
            </a:endParaRPr>
          </a:p>
          <a:p>
            <a:pPr marL="342900" indent="-342900" algn="l">
              <a:buFont typeface="Wingdings" panose="05000000000000000000" pitchFamily="2" charset="2"/>
              <a:buChar char="Ø"/>
            </a:pPr>
            <a:r>
              <a:rPr lang="en-US" sz="2400" b="1" i="0" u="none" strike="noStrike" baseline="0" dirty="0">
                <a:solidFill>
                  <a:srgbClr val="A50021"/>
                </a:solidFill>
                <a:latin typeface="MinionPro-Regular"/>
              </a:rPr>
              <a:t>Red phosphorus also reacts with oxygen on heating to give </a:t>
            </a:r>
            <a:r>
              <a:rPr lang="en-IN" sz="2400" b="1" i="0" u="none" strike="noStrike" baseline="0" dirty="0">
                <a:solidFill>
                  <a:srgbClr val="A50021"/>
                </a:solidFill>
                <a:latin typeface="MinionPro-Regular"/>
              </a:rPr>
              <a:t>phosphorus trioxide or phosphorus pentoxide.</a:t>
            </a:r>
            <a:endParaRPr lang="en-IN" sz="2400" b="1" dirty="0">
              <a:solidFill>
                <a:srgbClr val="A50021"/>
              </a:solidFill>
            </a:endParaRPr>
          </a:p>
        </p:txBody>
      </p:sp>
      <p:pic>
        <p:nvPicPr>
          <p:cNvPr id="7" name="Picture 6">
            <a:extLst>
              <a:ext uri="{FF2B5EF4-FFF2-40B4-BE49-F238E27FC236}">
                <a16:creationId xmlns:a16="http://schemas.microsoft.com/office/drawing/2014/main" xmlns="" id="{E30216B4-78DF-4559-BCDD-368175182D90}"/>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223856" y="4297906"/>
            <a:ext cx="3728622" cy="1767736"/>
          </a:xfrm>
          <a:prstGeom prst="rect">
            <a:avLst/>
          </a:prstGeom>
          <a:ln w="28575">
            <a:solidFill>
              <a:srgbClr val="FF0000"/>
            </a:solidFill>
          </a:ln>
        </p:spPr>
      </p:pic>
    </p:spTree>
    <p:extLst>
      <p:ext uri="{BB962C8B-B14F-4D97-AF65-F5344CB8AC3E}">
        <p14:creationId xmlns:p14="http://schemas.microsoft.com/office/powerpoint/2010/main" val="2669382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wipe(left)">
                                      <p:cBhvr>
                                        <p:cTn id="15" dur="500"/>
                                        <p:tgtEl>
                                          <p:spTgt spid="5">
                                            <p:txEl>
                                              <p:pRg st="3" end="3"/>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wipe(left)">
                                      <p:cBhvr>
                                        <p:cTn id="18" dur="500"/>
                                        <p:tgtEl>
                                          <p:spTgt spid="5">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4)">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DACF94C-2068-4662-A410-046EF6F2C693}"/>
              </a:ext>
            </a:extLst>
          </p:cNvPr>
          <p:cNvSpPr txBox="1"/>
          <p:nvPr/>
        </p:nvSpPr>
        <p:spPr>
          <a:xfrm>
            <a:off x="0" y="0"/>
            <a:ext cx="9144000" cy="1631216"/>
          </a:xfrm>
          <a:prstGeom prst="rect">
            <a:avLst/>
          </a:prstGeom>
          <a:noFill/>
        </p:spPr>
        <p:txBody>
          <a:bodyPr wrap="square">
            <a:spAutoFit/>
          </a:bodyPr>
          <a:lstStyle/>
          <a:p>
            <a:pPr algn="l"/>
            <a:r>
              <a:rPr lang="en-US" sz="2800" b="1" i="0" u="none" strike="noStrike" baseline="0" dirty="0">
                <a:solidFill>
                  <a:srgbClr val="0070C0"/>
                </a:solidFill>
                <a:latin typeface="MinionPro-Bold"/>
              </a:rPr>
              <a:t>Reaction with chlorine: </a:t>
            </a:r>
          </a:p>
          <a:p>
            <a:pPr algn="l"/>
            <a:r>
              <a:rPr lang="en-US" sz="2400" b="1" i="0" u="none" strike="noStrike" baseline="0" dirty="0">
                <a:solidFill>
                  <a:srgbClr val="C00000"/>
                </a:solidFill>
                <a:latin typeface="MinionPro-Regular"/>
              </a:rPr>
              <a:t>Phosphorus reacts with chlorine to form tri and </a:t>
            </a:r>
            <a:r>
              <a:rPr lang="en-US" sz="2400" b="1" i="0" u="none" strike="noStrike" baseline="0" dirty="0" err="1">
                <a:solidFill>
                  <a:srgbClr val="C00000"/>
                </a:solidFill>
                <a:latin typeface="MinionPro-Regular"/>
              </a:rPr>
              <a:t>penta</a:t>
            </a:r>
            <a:r>
              <a:rPr lang="en-US" sz="2400" b="1" i="0" u="none" strike="noStrike" baseline="0" dirty="0">
                <a:solidFill>
                  <a:srgbClr val="C00000"/>
                </a:solidFill>
                <a:latin typeface="MinionPro-Regular"/>
              </a:rPr>
              <a:t> chloride.</a:t>
            </a:r>
          </a:p>
          <a:p>
            <a:pPr algn="l"/>
            <a:r>
              <a:rPr lang="en-US" sz="2400" b="1" i="0" u="none" strike="noStrike" baseline="0" dirty="0">
                <a:solidFill>
                  <a:srgbClr val="C00000"/>
                </a:solidFill>
                <a:latin typeface="MinionPro-Regular"/>
              </a:rPr>
              <a:t>Yellow phosphorus reacts violently at room temperature, while red phosphorus reacts on </a:t>
            </a:r>
            <a:r>
              <a:rPr lang="en-IN" sz="2400" b="1" i="0" u="none" strike="noStrike" baseline="0" dirty="0">
                <a:solidFill>
                  <a:srgbClr val="C00000"/>
                </a:solidFill>
                <a:latin typeface="MinionPro-Regular"/>
              </a:rPr>
              <a:t>heating.</a:t>
            </a:r>
            <a:endParaRPr lang="en-IN" sz="2400" b="1" dirty="0">
              <a:solidFill>
                <a:srgbClr val="C00000"/>
              </a:solidFill>
            </a:endParaRPr>
          </a:p>
        </p:txBody>
      </p:sp>
      <p:pic>
        <p:nvPicPr>
          <p:cNvPr id="5" name="Picture 4">
            <a:extLst>
              <a:ext uri="{FF2B5EF4-FFF2-40B4-BE49-F238E27FC236}">
                <a16:creationId xmlns:a16="http://schemas.microsoft.com/office/drawing/2014/main" xmlns="" id="{635313A7-CBFE-449F-86F3-B31E52CB6DCC}"/>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337654" y="1849284"/>
            <a:ext cx="4009879" cy="1746172"/>
          </a:xfrm>
          <a:prstGeom prst="rect">
            <a:avLst/>
          </a:prstGeom>
          <a:ln w="28575">
            <a:solidFill>
              <a:srgbClr val="FF0000"/>
            </a:solidFill>
          </a:ln>
        </p:spPr>
      </p:pic>
      <p:sp>
        <p:nvSpPr>
          <p:cNvPr id="7" name="TextBox 6">
            <a:extLst>
              <a:ext uri="{FF2B5EF4-FFF2-40B4-BE49-F238E27FC236}">
                <a16:creationId xmlns:a16="http://schemas.microsoft.com/office/drawing/2014/main" xmlns="" id="{1C693F41-1BB4-4B8C-90EF-6752E3153B48}"/>
              </a:ext>
            </a:extLst>
          </p:cNvPr>
          <p:cNvSpPr txBox="1"/>
          <p:nvPr/>
        </p:nvSpPr>
        <p:spPr>
          <a:xfrm>
            <a:off x="0" y="3985153"/>
            <a:ext cx="9095174" cy="1261884"/>
          </a:xfrm>
          <a:prstGeom prst="rect">
            <a:avLst/>
          </a:prstGeom>
          <a:noFill/>
        </p:spPr>
        <p:txBody>
          <a:bodyPr wrap="square">
            <a:spAutoFit/>
          </a:bodyPr>
          <a:lstStyle/>
          <a:p>
            <a:pPr algn="l"/>
            <a:r>
              <a:rPr lang="en-US" sz="2800" b="1" i="0" u="none" strike="noStrike" baseline="0" dirty="0">
                <a:solidFill>
                  <a:srgbClr val="0070C0"/>
                </a:solidFill>
                <a:latin typeface="MinionPro-Bold"/>
              </a:rPr>
              <a:t>Reaction with alkali: </a:t>
            </a:r>
          </a:p>
          <a:p>
            <a:pPr algn="l"/>
            <a:r>
              <a:rPr lang="en-US" sz="2400" b="1" i="0" u="none" strike="noStrike" baseline="0" dirty="0">
                <a:solidFill>
                  <a:srgbClr val="C00000"/>
                </a:solidFill>
                <a:latin typeface="MinionPro-Regular"/>
              </a:rPr>
              <a:t>Yellow phosphorus reacts with alkali on boiling in an inert atmosphere</a:t>
            </a:r>
          </a:p>
          <a:p>
            <a:pPr algn="l"/>
            <a:r>
              <a:rPr lang="en-US" sz="2400" b="1" i="0" u="none" strike="noStrike" baseline="0" dirty="0">
                <a:solidFill>
                  <a:srgbClr val="C00000"/>
                </a:solidFill>
                <a:latin typeface="MinionPro-Regular"/>
              </a:rPr>
              <a:t>liberating phosphine. Here phosphorus act as reducing agent.</a:t>
            </a:r>
            <a:endParaRPr lang="en-IN" sz="2400" b="1" dirty="0">
              <a:solidFill>
                <a:srgbClr val="C00000"/>
              </a:solidFill>
            </a:endParaRPr>
          </a:p>
        </p:txBody>
      </p:sp>
      <p:pic>
        <p:nvPicPr>
          <p:cNvPr id="9" name="Picture 8">
            <a:extLst>
              <a:ext uri="{FF2B5EF4-FFF2-40B4-BE49-F238E27FC236}">
                <a16:creationId xmlns:a16="http://schemas.microsoft.com/office/drawing/2014/main" xmlns="" id="{F76908D9-D02C-4658-8EDE-3E3116EED8B2}"/>
              </a:ext>
            </a:extLst>
          </p:cNvPr>
          <p:cNvPicPr>
            <a:picLocks noChangeAspect="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887917" y="5477523"/>
            <a:ext cx="5155099" cy="703987"/>
          </a:xfrm>
          <a:prstGeom prst="rect">
            <a:avLst/>
          </a:prstGeom>
          <a:ln w="28575">
            <a:solidFill>
              <a:srgbClr val="FF0000"/>
            </a:solidFill>
          </a:ln>
        </p:spPr>
      </p:pic>
    </p:spTree>
    <p:extLst>
      <p:ext uri="{BB962C8B-B14F-4D97-AF65-F5344CB8AC3E}">
        <p14:creationId xmlns:p14="http://schemas.microsoft.com/office/powerpoint/2010/main" val="3544045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4)">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1)">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C1B35B7-DB2C-4949-8149-5D7626B70FBF}"/>
              </a:ext>
            </a:extLst>
          </p:cNvPr>
          <p:cNvSpPr txBox="1"/>
          <p:nvPr/>
        </p:nvSpPr>
        <p:spPr>
          <a:xfrm>
            <a:off x="0" y="0"/>
            <a:ext cx="9144000" cy="1077218"/>
          </a:xfrm>
          <a:prstGeom prst="rect">
            <a:avLst/>
          </a:prstGeom>
          <a:noFill/>
        </p:spPr>
        <p:txBody>
          <a:bodyPr wrap="square">
            <a:spAutoFit/>
          </a:bodyPr>
          <a:lstStyle/>
          <a:p>
            <a:pPr algn="l"/>
            <a:r>
              <a:rPr lang="en-US" sz="2400" b="1" i="0" u="none" strike="noStrike" baseline="0" dirty="0">
                <a:solidFill>
                  <a:srgbClr val="0070C0"/>
                </a:solidFill>
                <a:latin typeface="MinionPro-Bold"/>
              </a:rPr>
              <a:t>Reaction with nitric acid: </a:t>
            </a:r>
          </a:p>
          <a:p>
            <a:pPr algn="l"/>
            <a:r>
              <a:rPr lang="en-US" sz="2000" b="1" i="0" u="none" strike="noStrike" baseline="0" dirty="0">
                <a:solidFill>
                  <a:srgbClr val="C00000"/>
                </a:solidFill>
                <a:latin typeface="MinionPro-Regular"/>
              </a:rPr>
              <a:t>When phosphorus is treated with conc. nitric acid it is </a:t>
            </a:r>
            <a:r>
              <a:rPr lang="en-US" sz="2000" b="1" i="0" u="none" strike="noStrike" baseline="0" dirty="0" err="1">
                <a:solidFill>
                  <a:srgbClr val="C00000"/>
                </a:solidFill>
                <a:latin typeface="MinionPro-Regular"/>
              </a:rPr>
              <a:t>oxidised</a:t>
            </a:r>
            <a:r>
              <a:rPr lang="en-US" sz="2000" b="1" i="0" u="none" strike="noStrike" baseline="0" dirty="0">
                <a:solidFill>
                  <a:srgbClr val="C00000"/>
                </a:solidFill>
                <a:latin typeface="MinionPro-Regular"/>
              </a:rPr>
              <a:t> to phosphoric acid. This reaction is </a:t>
            </a:r>
            <a:r>
              <a:rPr lang="en-US" sz="2000" b="1" i="0" u="none" strike="noStrike" baseline="0" dirty="0" err="1">
                <a:solidFill>
                  <a:srgbClr val="C00000"/>
                </a:solidFill>
                <a:latin typeface="MinionPro-Regular"/>
              </a:rPr>
              <a:t>catalysed</a:t>
            </a:r>
            <a:r>
              <a:rPr lang="en-US" sz="2000" b="1" i="0" u="none" strike="noStrike" baseline="0" dirty="0">
                <a:solidFill>
                  <a:srgbClr val="C00000"/>
                </a:solidFill>
                <a:latin typeface="MinionPro-Regular"/>
              </a:rPr>
              <a:t> by iodine crystals.</a:t>
            </a:r>
            <a:endParaRPr lang="en-IN" sz="2000" b="1" dirty="0">
              <a:solidFill>
                <a:srgbClr val="C00000"/>
              </a:solidFill>
            </a:endParaRPr>
          </a:p>
        </p:txBody>
      </p:sp>
      <p:pic>
        <p:nvPicPr>
          <p:cNvPr id="5" name="Picture 4">
            <a:extLst>
              <a:ext uri="{FF2B5EF4-FFF2-40B4-BE49-F238E27FC236}">
                <a16:creationId xmlns:a16="http://schemas.microsoft.com/office/drawing/2014/main" xmlns="" id="{605438D7-6EFF-47D1-B516-0625DD84D55B}"/>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518080" y="2412078"/>
            <a:ext cx="4882719" cy="1376013"/>
          </a:xfrm>
          <a:prstGeom prst="rect">
            <a:avLst/>
          </a:prstGeom>
          <a:ln w="28575">
            <a:solidFill>
              <a:srgbClr val="FF0000"/>
            </a:solidFill>
          </a:ln>
        </p:spPr>
      </p:pic>
      <p:sp>
        <p:nvSpPr>
          <p:cNvPr id="7" name="TextBox 6">
            <a:extLst>
              <a:ext uri="{FF2B5EF4-FFF2-40B4-BE49-F238E27FC236}">
                <a16:creationId xmlns:a16="http://schemas.microsoft.com/office/drawing/2014/main" xmlns="" id="{51976AB2-7628-40F6-9D12-0A9C188276A2}"/>
              </a:ext>
            </a:extLst>
          </p:cNvPr>
          <p:cNvSpPr txBox="1"/>
          <p:nvPr/>
        </p:nvSpPr>
        <p:spPr>
          <a:xfrm>
            <a:off x="0" y="3788091"/>
            <a:ext cx="4620826" cy="461665"/>
          </a:xfrm>
          <a:prstGeom prst="rect">
            <a:avLst/>
          </a:prstGeom>
          <a:noFill/>
        </p:spPr>
        <p:txBody>
          <a:bodyPr wrap="square">
            <a:spAutoFit/>
          </a:bodyPr>
          <a:lstStyle/>
          <a:p>
            <a:r>
              <a:rPr lang="en-IN" sz="2400" b="1" i="0" u="none" strike="noStrike" baseline="0" dirty="0">
                <a:solidFill>
                  <a:srgbClr val="FF00FF"/>
                </a:solidFill>
                <a:latin typeface="MinionPro-Bold"/>
              </a:rPr>
              <a:t>Uses of phosphorus:</a:t>
            </a:r>
            <a:endParaRPr lang="en-IN" sz="2400" dirty="0"/>
          </a:p>
        </p:txBody>
      </p:sp>
      <p:sp>
        <p:nvSpPr>
          <p:cNvPr id="9" name="TextBox 8">
            <a:extLst>
              <a:ext uri="{FF2B5EF4-FFF2-40B4-BE49-F238E27FC236}">
                <a16:creationId xmlns:a16="http://schemas.microsoft.com/office/drawing/2014/main" xmlns="" id="{B251D85B-DCD4-4241-86AC-3D99820FB97D}"/>
              </a:ext>
            </a:extLst>
          </p:cNvPr>
          <p:cNvSpPr txBox="1"/>
          <p:nvPr/>
        </p:nvSpPr>
        <p:spPr>
          <a:xfrm>
            <a:off x="-1" y="4100562"/>
            <a:ext cx="9143999" cy="1200329"/>
          </a:xfrm>
          <a:prstGeom prst="rect">
            <a:avLst/>
          </a:prstGeom>
          <a:noFill/>
        </p:spPr>
        <p:txBody>
          <a:bodyPr wrap="square">
            <a:spAutoFit/>
          </a:bodyPr>
          <a:lstStyle/>
          <a:p>
            <a:pPr marL="342900" indent="-342900" algn="l">
              <a:buFont typeface="Wingdings" panose="05000000000000000000" pitchFamily="2" charset="2"/>
              <a:buChar char="Ø"/>
            </a:pPr>
            <a:r>
              <a:rPr lang="en-US" sz="2400" b="1" i="0" u="none" strike="noStrike" baseline="0" dirty="0">
                <a:latin typeface="MinionPro-Regular"/>
              </a:rPr>
              <a:t> </a:t>
            </a:r>
            <a:r>
              <a:rPr lang="en-US" sz="2400" b="1" i="0" u="none" strike="noStrike" baseline="0" dirty="0">
                <a:solidFill>
                  <a:srgbClr val="0070C0"/>
                </a:solidFill>
                <a:latin typeface="MinionPro-Regular"/>
              </a:rPr>
              <a:t>The red phosphorus is used in the match boxes</a:t>
            </a:r>
          </a:p>
          <a:p>
            <a:pPr marL="342900" indent="-342900" algn="l">
              <a:buFont typeface="Wingdings" panose="05000000000000000000" pitchFamily="2" charset="2"/>
              <a:buChar char="Ø"/>
            </a:pPr>
            <a:r>
              <a:rPr lang="en-US" sz="2400" b="1" i="0" u="none" strike="noStrike" baseline="0" dirty="0">
                <a:solidFill>
                  <a:srgbClr val="FF0000"/>
                </a:solidFill>
                <a:latin typeface="MinionPro-Regular"/>
              </a:rPr>
              <a:t>It is also used for the production of certain alloys such as phosphor bronze</a:t>
            </a:r>
            <a:endParaRPr lang="en-IN" sz="2400" b="1" dirty="0">
              <a:solidFill>
                <a:srgbClr val="FF0000"/>
              </a:solidFill>
            </a:endParaRPr>
          </a:p>
        </p:txBody>
      </p:sp>
      <p:pic>
        <p:nvPicPr>
          <p:cNvPr id="10" name="Picture 9">
            <a:extLst>
              <a:ext uri="{FF2B5EF4-FFF2-40B4-BE49-F238E27FC236}">
                <a16:creationId xmlns:a16="http://schemas.microsoft.com/office/drawing/2014/main" xmlns="" id="{71DD35F5-180B-4762-86A5-18232B615710}"/>
              </a:ext>
            </a:extLst>
          </p:cNvPr>
          <p:cNvPicPr>
            <a:picLocks noChangeAspect="1"/>
          </p:cNvPicPr>
          <p:nvPr/>
        </p:nvPicPr>
        <p:blipFill>
          <a:blip r:embed="rId3"/>
          <a:stretch>
            <a:fillRect/>
          </a:stretch>
        </p:blipFill>
        <p:spPr>
          <a:xfrm>
            <a:off x="1751583" y="5113538"/>
            <a:ext cx="2207857" cy="1528183"/>
          </a:xfrm>
          <a:prstGeom prst="rect">
            <a:avLst/>
          </a:prstGeom>
          <a:ln w="28575">
            <a:solidFill>
              <a:schemeClr val="tx1"/>
            </a:solidFill>
          </a:ln>
        </p:spPr>
      </p:pic>
      <p:pic>
        <p:nvPicPr>
          <p:cNvPr id="11" name="Picture 10">
            <a:extLst>
              <a:ext uri="{FF2B5EF4-FFF2-40B4-BE49-F238E27FC236}">
                <a16:creationId xmlns:a16="http://schemas.microsoft.com/office/drawing/2014/main" xmlns="" id="{68BF5B65-C37E-450D-ADE7-2AFB819519B9}"/>
              </a:ext>
            </a:extLst>
          </p:cNvPr>
          <p:cNvPicPr>
            <a:picLocks noChangeAspect="1"/>
          </p:cNvPicPr>
          <p:nvPr/>
        </p:nvPicPr>
        <p:blipFill>
          <a:blip r:embed="rId4"/>
          <a:stretch>
            <a:fillRect/>
          </a:stretch>
        </p:blipFill>
        <p:spPr>
          <a:xfrm>
            <a:off x="4692035" y="5104048"/>
            <a:ext cx="2081628" cy="1528183"/>
          </a:xfrm>
          <a:prstGeom prst="rect">
            <a:avLst/>
          </a:prstGeom>
          <a:ln w="28575">
            <a:solidFill>
              <a:srgbClr val="FF0000"/>
            </a:solidFill>
          </a:ln>
        </p:spPr>
      </p:pic>
      <p:sp>
        <p:nvSpPr>
          <p:cNvPr id="12" name="TextBox 11">
            <a:extLst>
              <a:ext uri="{FF2B5EF4-FFF2-40B4-BE49-F238E27FC236}">
                <a16:creationId xmlns:a16="http://schemas.microsoft.com/office/drawing/2014/main" xmlns="" id="{A589CD6A-AACA-469F-8396-D16E6D7AB1F0}"/>
              </a:ext>
            </a:extLst>
          </p:cNvPr>
          <p:cNvSpPr txBox="1"/>
          <p:nvPr/>
        </p:nvSpPr>
        <p:spPr>
          <a:xfrm>
            <a:off x="57893" y="1657022"/>
            <a:ext cx="9086105" cy="707886"/>
          </a:xfrm>
          <a:prstGeom prst="rect">
            <a:avLst/>
          </a:prstGeom>
          <a:noFill/>
        </p:spPr>
        <p:txBody>
          <a:bodyPr wrap="square">
            <a:spAutoFit/>
          </a:bodyPr>
          <a:lstStyle/>
          <a:p>
            <a:pPr algn="l"/>
            <a:r>
              <a:rPr lang="en-US" sz="2000" b="1" i="0" u="none" strike="noStrike" baseline="0" dirty="0">
                <a:solidFill>
                  <a:srgbClr val="FF0000"/>
                </a:solidFill>
                <a:latin typeface="MinionPro-Bold"/>
              </a:rPr>
              <a:t>Reaction with metals: </a:t>
            </a:r>
            <a:r>
              <a:rPr lang="en-US" sz="2000" b="1" i="0" u="none" strike="noStrike" baseline="0" dirty="0">
                <a:latin typeface="MinionPro-Regular"/>
              </a:rPr>
              <a:t>Phosphorus reacts with metals like Ca and Mg to give </a:t>
            </a:r>
            <a:r>
              <a:rPr lang="en-US" sz="2000" b="1" i="0" u="none" strike="noStrike" baseline="0" dirty="0" err="1">
                <a:latin typeface="MinionPro-Regular"/>
              </a:rPr>
              <a:t>phosphides.Metals</a:t>
            </a:r>
            <a:r>
              <a:rPr lang="en-US" sz="2000" b="1" i="0" u="none" strike="noStrike" baseline="0" dirty="0">
                <a:latin typeface="MinionPro-Regular"/>
              </a:rPr>
              <a:t> like sodium and potassium react with phosphorus vigorously.</a:t>
            </a:r>
            <a:endParaRPr lang="en-IN" sz="2000" b="1" dirty="0"/>
          </a:p>
        </p:txBody>
      </p:sp>
      <p:pic>
        <p:nvPicPr>
          <p:cNvPr id="6" name="Picture 5">
            <a:extLst>
              <a:ext uri="{FF2B5EF4-FFF2-40B4-BE49-F238E27FC236}">
                <a16:creationId xmlns:a16="http://schemas.microsoft.com/office/drawing/2014/main" xmlns="" id="{F7F60986-9ECD-4ED5-84ED-C23B22CE7932}"/>
              </a:ext>
            </a:extLst>
          </p:cNvPr>
          <p:cNvPicPr>
            <a:picLocks noChangeAspect="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518080" y="1071248"/>
            <a:ext cx="4882719" cy="595513"/>
          </a:xfrm>
          <a:prstGeom prst="rect">
            <a:avLst/>
          </a:prstGeom>
          <a:ln w="28575">
            <a:solidFill>
              <a:srgbClr val="FF0000"/>
            </a:solidFill>
          </a:ln>
        </p:spPr>
      </p:pic>
    </p:spTree>
    <p:extLst>
      <p:ext uri="{BB962C8B-B14F-4D97-AF65-F5344CB8AC3E}">
        <p14:creationId xmlns:p14="http://schemas.microsoft.com/office/powerpoint/2010/main" val="3707739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heel(1)">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heel(1)">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56C40B4-6EC2-4F85-92C3-8D7C621F71D0}"/>
              </a:ext>
            </a:extLst>
          </p:cNvPr>
          <p:cNvSpPr txBox="1"/>
          <p:nvPr/>
        </p:nvSpPr>
        <p:spPr>
          <a:xfrm>
            <a:off x="3122719" y="67540"/>
            <a:ext cx="2621133" cy="523220"/>
          </a:xfrm>
          <a:prstGeom prst="rect">
            <a:avLst/>
          </a:prstGeom>
          <a:noFill/>
          <a:ln w="38100">
            <a:solidFill>
              <a:srgbClr val="FF00FF"/>
            </a:solidFill>
          </a:ln>
        </p:spPr>
        <p:txBody>
          <a:bodyPr wrap="square">
            <a:spAutoFit/>
          </a:bodyPr>
          <a:lstStyle/>
          <a:p>
            <a:r>
              <a:rPr lang="en-IN" sz="2800" b="1" i="0" u="none" strike="noStrike" baseline="0" dirty="0">
                <a:solidFill>
                  <a:srgbClr val="001AE6"/>
                </a:solidFill>
                <a:latin typeface="MinionPro-Bold"/>
              </a:rPr>
              <a:t>Phosphine (PH</a:t>
            </a:r>
            <a:r>
              <a:rPr lang="en-IN" sz="1050" b="1" i="0" u="none" strike="noStrike" baseline="0" dirty="0">
                <a:solidFill>
                  <a:srgbClr val="001AE6"/>
                </a:solidFill>
                <a:latin typeface="MinionPro-Bold"/>
              </a:rPr>
              <a:t>3</a:t>
            </a:r>
            <a:r>
              <a:rPr lang="en-IN" sz="2800" b="1" i="0" u="none" strike="noStrike" baseline="0" dirty="0">
                <a:solidFill>
                  <a:srgbClr val="001AE6"/>
                </a:solidFill>
                <a:latin typeface="MinionPro-Bold"/>
              </a:rPr>
              <a:t>)</a:t>
            </a:r>
            <a:endParaRPr lang="en-IN" sz="2800" dirty="0"/>
          </a:p>
        </p:txBody>
      </p:sp>
      <p:sp>
        <p:nvSpPr>
          <p:cNvPr id="5" name="TextBox 4">
            <a:extLst>
              <a:ext uri="{FF2B5EF4-FFF2-40B4-BE49-F238E27FC236}">
                <a16:creationId xmlns:a16="http://schemas.microsoft.com/office/drawing/2014/main" xmlns="" id="{3151C9BA-2BC2-4CD6-8AFE-A703D4F30198}"/>
              </a:ext>
            </a:extLst>
          </p:cNvPr>
          <p:cNvSpPr txBox="1"/>
          <p:nvPr/>
        </p:nvSpPr>
        <p:spPr>
          <a:xfrm>
            <a:off x="13317" y="454878"/>
            <a:ext cx="8633535" cy="461665"/>
          </a:xfrm>
          <a:prstGeom prst="rect">
            <a:avLst/>
          </a:prstGeom>
          <a:noFill/>
        </p:spPr>
        <p:txBody>
          <a:bodyPr wrap="square">
            <a:spAutoFit/>
          </a:bodyPr>
          <a:lstStyle/>
          <a:p>
            <a:pPr marL="285750" indent="-285750">
              <a:buFont typeface="Wingdings" panose="05000000000000000000" pitchFamily="2" charset="2"/>
              <a:buChar char="Ø"/>
            </a:pPr>
            <a:r>
              <a:rPr lang="en-US" sz="2400" b="1" i="0" u="none" strike="noStrike" baseline="0" dirty="0">
                <a:latin typeface="MinionPro-Regular"/>
              </a:rPr>
              <a:t>Phosphine is the most important hydride of phosphorus</a:t>
            </a:r>
            <a:endParaRPr lang="en-IN" sz="2400" b="1" dirty="0"/>
          </a:p>
        </p:txBody>
      </p:sp>
      <p:sp>
        <p:nvSpPr>
          <p:cNvPr id="7" name="TextBox 6">
            <a:extLst>
              <a:ext uri="{FF2B5EF4-FFF2-40B4-BE49-F238E27FC236}">
                <a16:creationId xmlns:a16="http://schemas.microsoft.com/office/drawing/2014/main" xmlns="" id="{27523275-481A-4497-8ABA-AC10E2FAC05E}"/>
              </a:ext>
            </a:extLst>
          </p:cNvPr>
          <p:cNvSpPr txBox="1"/>
          <p:nvPr/>
        </p:nvSpPr>
        <p:spPr>
          <a:xfrm>
            <a:off x="8878" y="821592"/>
            <a:ext cx="4572000" cy="461665"/>
          </a:xfrm>
          <a:prstGeom prst="rect">
            <a:avLst/>
          </a:prstGeom>
          <a:noFill/>
        </p:spPr>
        <p:txBody>
          <a:bodyPr wrap="square">
            <a:spAutoFit/>
          </a:bodyPr>
          <a:lstStyle/>
          <a:p>
            <a:r>
              <a:rPr lang="en-IN" sz="2400" b="1" i="0" u="none" strike="noStrike" baseline="0" dirty="0">
                <a:solidFill>
                  <a:srgbClr val="FF00FF"/>
                </a:solidFill>
                <a:latin typeface="MinionPro-Bold"/>
              </a:rPr>
              <a:t>Preparation:</a:t>
            </a:r>
            <a:endParaRPr lang="en-IN" sz="2400" dirty="0"/>
          </a:p>
        </p:txBody>
      </p:sp>
      <p:sp>
        <p:nvSpPr>
          <p:cNvPr id="9" name="TextBox 8">
            <a:extLst>
              <a:ext uri="{FF2B5EF4-FFF2-40B4-BE49-F238E27FC236}">
                <a16:creationId xmlns:a16="http://schemas.microsoft.com/office/drawing/2014/main" xmlns="" id="{DA367E84-CB07-449C-BF10-B5C85B8DD821}"/>
              </a:ext>
            </a:extLst>
          </p:cNvPr>
          <p:cNvSpPr txBox="1"/>
          <p:nvPr/>
        </p:nvSpPr>
        <p:spPr>
          <a:xfrm>
            <a:off x="8878" y="1283257"/>
            <a:ext cx="9144000" cy="830997"/>
          </a:xfrm>
          <a:prstGeom prst="rect">
            <a:avLst/>
          </a:prstGeom>
          <a:noFill/>
        </p:spPr>
        <p:txBody>
          <a:bodyPr wrap="square">
            <a:spAutoFit/>
          </a:bodyPr>
          <a:lstStyle/>
          <a:p>
            <a:pPr marL="285750" indent="-285750" algn="l">
              <a:buFont typeface="Wingdings" panose="05000000000000000000" pitchFamily="2" charset="2"/>
              <a:buChar char="Ø"/>
            </a:pPr>
            <a:r>
              <a:rPr lang="en-US" sz="2400" b="1" i="0" u="none" strike="noStrike" baseline="0" dirty="0">
                <a:solidFill>
                  <a:srgbClr val="FF0000"/>
                </a:solidFill>
                <a:latin typeface="MinionPro-Regular"/>
              </a:rPr>
              <a:t>Phosphine is prepared by action of sodium hydroxide with white phosphorus in an inert atmosphere of carbon dioxide or hydrogen.</a:t>
            </a:r>
            <a:endParaRPr lang="en-IN" sz="2400" b="1" dirty="0">
              <a:solidFill>
                <a:srgbClr val="FF0000"/>
              </a:solidFill>
            </a:endParaRPr>
          </a:p>
        </p:txBody>
      </p:sp>
      <p:pic>
        <p:nvPicPr>
          <p:cNvPr id="11" name="Picture 10">
            <a:extLst>
              <a:ext uri="{FF2B5EF4-FFF2-40B4-BE49-F238E27FC236}">
                <a16:creationId xmlns:a16="http://schemas.microsoft.com/office/drawing/2014/main" xmlns="" id="{F0E1AA65-0BDB-445F-9C9B-B2EBFD20B0F7}"/>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882456" y="2224446"/>
            <a:ext cx="4873450" cy="584539"/>
          </a:xfrm>
          <a:prstGeom prst="rect">
            <a:avLst/>
          </a:prstGeom>
          <a:ln w="28575">
            <a:solidFill>
              <a:schemeClr val="tx1"/>
            </a:solidFill>
          </a:ln>
        </p:spPr>
      </p:pic>
      <p:sp>
        <p:nvSpPr>
          <p:cNvPr id="13" name="TextBox 12">
            <a:extLst>
              <a:ext uri="{FF2B5EF4-FFF2-40B4-BE49-F238E27FC236}">
                <a16:creationId xmlns:a16="http://schemas.microsoft.com/office/drawing/2014/main" xmlns="" id="{E8C831E9-DA2E-414A-A4C6-19A7ED349AD2}"/>
              </a:ext>
            </a:extLst>
          </p:cNvPr>
          <p:cNvSpPr txBox="1"/>
          <p:nvPr/>
        </p:nvSpPr>
        <p:spPr>
          <a:xfrm>
            <a:off x="0" y="2914945"/>
            <a:ext cx="8997520" cy="707886"/>
          </a:xfrm>
          <a:prstGeom prst="rect">
            <a:avLst/>
          </a:prstGeom>
          <a:noFill/>
        </p:spPr>
        <p:txBody>
          <a:bodyPr wrap="square">
            <a:spAutoFit/>
          </a:bodyPr>
          <a:lstStyle/>
          <a:p>
            <a:pPr algn="l"/>
            <a:r>
              <a:rPr lang="en-US" sz="2000" b="1" i="0" u="none" strike="noStrike" baseline="0" dirty="0">
                <a:latin typeface="MinionPro-Regular"/>
              </a:rPr>
              <a:t>Phosphine is freed from phosphine dihydride(P</a:t>
            </a:r>
            <a:r>
              <a:rPr lang="en-US" sz="900" b="1" i="0" u="none" strike="noStrike" baseline="0" dirty="0">
                <a:latin typeface="MinionPro-Regular"/>
              </a:rPr>
              <a:t>2</a:t>
            </a:r>
            <a:r>
              <a:rPr lang="en-US" sz="2000" b="1" i="0" u="none" strike="noStrike" baseline="0" dirty="0">
                <a:latin typeface="MinionPro-Regular"/>
              </a:rPr>
              <a:t>H</a:t>
            </a:r>
            <a:r>
              <a:rPr lang="en-US" sz="900" b="1" i="0" u="none" strike="noStrike" baseline="0" dirty="0">
                <a:latin typeface="MinionPro-Regular"/>
              </a:rPr>
              <a:t>4</a:t>
            </a:r>
            <a:r>
              <a:rPr lang="en-US" sz="2000" b="1" i="0" u="none" strike="noStrike" baseline="0" dirty="0">
                <a:latin typeface="MinionPro-Regular"/>
              </a:rPr>
              <a:t>) by passing through a freezing mixture. </a:t>
            </a:r>
            <a:r>
              <a:rPr lang="en-US" sz="2000" b="1" dirty="0">
                <a:latin typeface="MinionPro-Regular"/>
              </a:rPr>
              <a:t> </a:t>
            </a:r>
            <a:r>
              <a:rPr lang="en-US" sz="2000" b="1" i="0" u="none" strike="noStrike" baseline="0" dirty="0">
                <a:latin typeface="MinionPro-Regular"/>
              </a:rPr>
              <a:t>The dihydride condenses while phosphine does not.</a:t>
            </a:r>
            <a:endParaRPr lang="en-IN" sz="2000" b="1" dirty="0"/>
          </a:p>
        </p:txBody>
      </p:sp>
      <p:pic>
        <p:nvPicPr>
          <p:cNvPr id="16" name="Picture 15">
            <a:extLst>
              <a:ext uri="{FF2B5EF4-FFF2-40B4-BE49-F238E27FC236}">
                <a16:creationId xmlns:a16="http://schemas.microsoft.com/office/drawing/2014/main" xmlns="" id="{7263DCC6-ED4D-49B4-8708-584FC30E9A44}"/>
              </a:ext>
            </a:extLst>
          </p:cNvPr>
          <p:cNvPicPr>
            <a:picLocks noChangeAspect="1"/>
          </p:cNvPicPr>
          <p:nvPr/>
        </p:nvPicPr>
        <p:blipFill rotWithShape="1">
          <a:blip r:embed="rId4"/>
          <a:srcRect l="41572" t="22155" r="1275" b="16100"/>
          <a:stretch/>
        </p:blipFill>
        <p:spPr>
          <a:xfrm>
            <a:off x="1784412" y="3622831"/>
            <a:ext cx="5859262" cy="3079968"/>
          </a:xfrm>
          <a:prstGeom prst="rect">
            <a:avLst/>
          </a:prstGeom>
        </p:spPr>
      </p:pic>
    </p:spTree>
    <p:extLst>
      <p:ext uri="{BB962C8B-B14F-4D97-AF65-F5344CB8AC3E}">
        <p14:creationId xmlns:p14="http://schemas.microsoft.com/office/powerpoint/2010/main" val="2872297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274B08E-B05E-4F77-86B0-A45723104C12}"/>
              </a:ext>
            </a:extLst>
          </p:cNvPr>
          <p:cNvSpPr txBox="1"/>
          <p:nvPr/>
        </p:nvSpPr>
        <p:spPr>
          <a:xfrm>
            <a:off x="0" y="0"/>
            <a:ext cx="9144000" cy="830997"/>
          </a:xfrm>
          <a:prstGeom prst="rect">
            <a:avLst/>
          </a:prstGeom>
          <a:noFill/>
        </p:spPr>
        <p:txBody>
          <a:bodyPr wrap="square">
            <a:spAutoFit/>
          </a:bodyPr>
          <a:lstStyle/>
          <a:p>
            <a:pPr marL="285750" indent="-285750" algn="l">
              <a:buFont typeface="Wingdings" panose="05000000000000000000" pitchFamily="2" charset="2"/>
              <a:buChar char="Ø"/>
            </a:pPr>
            <a:r>
              <a:rPr lang="en-US" sz="2400" b="1" i="0" u="none" strike="noStrike" baseline="0" dirty="0">
                <a:latin typeface="MinionPro-Regular"/>
              </a:rPr>
              <a:t>Phosphine can also prepared by the hydrolysis of metallic phosphides with water or dilute </a:t>
            </a:r>
            <a:r>
              <a:rPr lang="en-IN" sz="2400" b="1" i="0" u="none" strike="noStrike" baseline="0" dirty="0">
                <a:latin typeface="MinionPro-Regular"/>
              </a:rPr>
              <a:t>mineral acids.</a:t>
            </a:r>
            <a:endParaRPr lang="en-IN" sz="2400" b="1" dirty="0"/>
          </a:p>
        </p:txBody>
      </p:sp>
      <p:pic>
        <p:nvPicPr>
          <p:cNvPr id="5" name="Picture 4">
            <a:extLst>
              <a:ext uri="{FF2B5EF4-FFF2-40B4-BE49-F238E27FC236}">
                <a16:creationId xmlns:a16="http://schemas.microsoft.com/office/drawing/2014/main" xmlns="" id="{2B56539A-F446-400E-8B93-147AF84E2461}"/>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659965" y="1065254"/>
            <a:ext cx="5104819" cy="1728644"/>
          </a:xfrm>
          <a:prstGeom prst="rect">
            <a:avLst/>
          </a:prstGeom>
          <a:ln w="28575">
            <a:solidFill>
              <a:srgbClr val="FF0000"/>
            </a:solidFill>
          </a:ln>
        </p:spPr>
      </p:pic>
      <p:sp>
        <p:nvSpPr>
          <p:cNvPr id="7" name="TextBox 6">
            <a:extLst>
              <a:ext uri="{FF2B5EF4-FFF2-40B4-BE49-F238E27FC236}">
                <a16:creationId xmlns:a16="http://schemas.microsoft.com/office/drawing/2014/main" xmlns="" id="{C5EFA459-FAEE-492C-B273-FC6DEC0EC79C}"/>
              </a:ext>
            </a:extLst>
          </p:cNvPr>
          <p:cNvSpPr txBox="1"/>
          <p:nvPr/>
        </p:nvSpPr>
        <p:spPr>
          <a:xfrm>
            <a:off x="0" y="3028155"/>
            <a:ext cx="9144000" cy="461665"/>
          </a:xfrm>
          <a:prstGeom prst="rect">
            <a:avLst/>
          </a:prstGeom>
          <a:noFill/>
        </p:spPr>
        <p:txBody>
          <a:bodyPr wrap="square">
            <a:spAutoFit/>
          </a:bodyPr>
          <a:lstStyle/>
          <a:p>
            <a:pPr marL="342900" indent="-342900">
              <a:buFont typeface="Wingdings" panose="05000000000000000000" pitchFamily="2" charset="2"/>
              <a:buChar char="Ø"/>
            </a:pPr>
            <a:r>
              <a:rPr lang="en-US" sz="2400" b="1" i="0" u="none" strike="noStrike" baseline="0" dirty="0">
                <a:latin typeface="MinionPro-Regular"/>
              </a:rPr>
              <a:t>Phosphine is prepared in pure form by heating phosphorous acid.</a:t>
            </a:r>
            <a:endParaRPr lang="en-IN" sz="2400" b="1" dirty="0"/>
          </a:p>
        </p:txBody>
      </p:sp>
      <p:pic>
        <p:nvPicPr>
          <p:cNvPr id="9" name="Picture 8">
            <a:extLst>
              <a:ext uri="{FF2B5EF4-FFF2-40B4-BE49-F238E27FC236}">
                <a16:creationId xmlns:a16="http://schemas.microsoft.com/office/drawing/2014/main" xmlns="" id="{5CB6F058-5BF7-4248-B4D8-D67D7BDB75F4}"/>
              </a:ext>
            </a:extLst>
          </p:cNvPr>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659965" y="3677730"/>
            <a:ext cx="5104819" cy="765465"/>
          </a:xfrm>
          <a:prstGeom prst="rect">
            <a:avLst/>
          </a:prstGeom>
          <a:ln w="28575">
            <a:solidFill>
              <a:srgbClr val="FF0000"/>
            </a:solidFill>
          </a:ln>
        </p:spPr>
      </p:pic>
      <p:sp>
        <p:nvSpPr>
          <p:cNvPr id="11" name="TextBox 10">
            <a:extLst>
              <a:ext uri="{FF2B5EF4-FFF2-40B4-BE49-F238E27FC236}">
                <a16:creationId xmlns:a16="http://schemas.microsoft.com/office/drawing/2014/main" xmlns="" id="{45BE5903-FB8B-467D-8DC3-907758FEEB21}"/>
              </a:ext>
            </a:extLst>
          </p:cNvPr>
          <p:cNvSpPr txBox="1"/>
          <p:nvPr/>
        </p:nvSpPr>
        <p:spPr>
          <a:xfrm>
            <a:off x="-1" y="4631105"/>
            <a:ext cx="9143999" cy="830997"/>
          </a:xfrm>
          <a:prstGeom prst="rect">
            <a:avLst/>
          </a:prstGeom>
          <a:noFill/>
        </p:spPr>
        <p:txBody>
          <a:bodyPr wrap="square">
            <a:spAutoFit/>
          </a:bodyPr>
          <a:lstStyle/>
          <a:p>
            <a:pPr marL="285750" indent="-285750" algn="l">
              <a:buFont typeface="Wingdings" panose="05000000000000000000" pitchFamily="2" charset="2"/>
              <a:buChar char="Ø"/>
            </a:pPr>
            <a:r>
              <a:rPr lang="en-US" sz="2400" b="1" i="0" u="none" strike="noStrike" baseline="0" dirty="0">
                <a:latin typeface="MinionPro-Regular"/>
              </a:rPr>
              <a:t>A pure sample of phosphine is prepared by heating phosphonium iodide with caustic </a:t>
            </a:r>
            <a:r>
              <a:rPr lang="en-IN" sz="2400" b="1" i="0" u="none" strike="noStrike" baseline="0" dirty="0">
                <a:latin typeface="MinionPro-Regular"/>
              </a:rPr>
              <a:t>soda solution.</a:t>
            </a:r>
            <a:endParaRPr lang="en-IN" sz="2400" b="1" dirty="0"/>
          </a:p>
        </p:txBody>
      </p:sp>
      <p:pic>
        <p:nvPicPr>
          <p:cNvPr id="13" name="Picture 12">
            <a:extLst>
              <a:ext uri="{FF2B5EF4-FFF2-40B4-BE49-F238E27FC236}">
                <a16:creationId xmlns:a16="http://schemas.microsoft.com/office/drawing/2014/main" xmlns="" id="{ACD647A5-341B-4322-B66A-D252367A6B16}"/>
              </a:ext>
            </a:extLst>
          </p:cNvPr>
          <p:cNvPicPr>
            <a:picLocks noChangeAspect="1"/>
          </p:cNvPicPr>
          <p:nvPr/>
        </p:nvPicPr>
        <p:blipFill>
          <a:blip r:embed="rId5">
            <a:duotone>
              <a:prstClr val="black"/>
              <a:schemeClr val="accent4">
                <a:tint val="45000"/>
                <a:satMod val="400000"/>
              </a:schemeClr>
            </a:duoton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1659964" y="5686978"/>
            <a:ext cx="5104819" cy="758210"/>
          </a:xfrm>
          <a:prstGeom prst="rect">
            <a:avLst/>
          </a:prstGeom>
          <a:ln w="28575">
            <a:solidFill>
              <a:srgbClr val="FF0000"/>
            </a:solidFill>
          </a:ln>
        </p:spPr>
      </p:pic>
    </p:spTree>
    <p:extLst>
      <p:ext uri="{BB962C8B-B14F-4D97-AF65-F5344CB8AC3E}">
        <p14:creationId xmlns:p14="http://schemas.microsoft.com/office/powerpoint/2010/main" val="2641228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heel(1)">
                                      <p:cBhvr>
                                        <p:cTn id="3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B5094B2-C18D-491B-BEDF-0855162E0D88}"/>
              </a:ext>
            </a:extLst>
          </p:cNvPr>
          <p:cNvSpPr txBox="1"/>
          <p:nvPr/>
        </p:nvSpPr>
        <p:spPr>
          <a:xfrm>
            <a:off x="2627790" y="150921"/>
            <a:ext cx="3364637" cy="830997"/>
          </a:xfrm>
          <a:prstGeom prst="rect">
            <a:avLst/>
          </a:prstGeom>
          <a:noFill/>
          <a:ln w="76200">
            <a:solidFill>
              <a:srgbClr val="FF0066"/>
            </a:solidFill>
          </a:ln>
        </p:spPr>
        <p:txBody>
          <a:bodyPr wrap="square">
            <a:spAutoFit/>
          </a:bodyPr>
          <a:lstStyle/>
          <a:p>
            <a:r>
              <a:rPr lang="en-IN" sz="4800" b="1" i="0" u="none" strike="noStrike" baseline="0" dirty="0">
                <a:solidFill>
                  <a:srgbClr val="001AE6"/>
                </a:solidFill>
                <a:latin typeface="MinionPro-Bold"/>
              </a:rPr>
              <a:t>    Nitrogen</a:t>
            </a:r>
            <a:endParaRPr lang="en-IN" sz="4800" dirty="0"/>
          </a:p>
        </p:txBody>
      </p:sp>
      <p:pic>
        <p:nvPicPr>
          <p:cNvPr id="1026" name="Picture 2" descr="nitrogen | Facts, Definition, Uses, Properties, &amp; Discovery | Britannica">
            <a:extLst>
              <a:ext uri="{FF2B5EF4-FFF2-40B4-BE49-F238E27FC236}">
                <a16:creationId xmlns:a16="http://schemas.microsoft.com/office/drawing/2014/main" xmlns="" id="{3A24C3F6-C514-470B-A812-707FBE0899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208" y="981918"/>
            <a:ext cx="8593584" cy="5383371"/>
          </a:xfrm>
          <a:prstGeom prst="rect">
            <a:avLst/>
          </a:prstGeom>
          <a:noFill/>
          <a:ln>
            <a:solidFill>
              <a:srgbClr val="FF006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482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5C63C95-1352-4D65-8003-7FFE5BD6A35E}"/>
              </a:ext>
            </a:extLst>
          </p:cNvPr>
          <p:cNvSpPr txBox="1"/>
          <p:nvPr/>
        </p:nvSpPr>
        <p:spPr>
          <a:xfrm>
            <a:off x="0" y="0"/>
            <a:ext cx="9144000" cy="1938992"/>
          </a:xfrm>
          <a:prstGeom prst="rect">
            <a:avLst/>
          </a:prstGeom>
          <a:noFill/>
        </p:spPr>
        <p:txBody>
          <a:bodyPr wrap="square">
            <a:spAutoFit/>
          </a:bodyPr>
          <a:lstStyle/>
          <a:p>
            <a:pPr algn="l"/>
            <a:r>
              <a:rPr lang="en-IN" sz="2400" b="1" i="0" u="none" strike="noStrike" baseline="0" dirty="0">
                <a:solidFill>
                  <a:srgbClr val="001AE6"/>
                </a:solidFill>
                <a:latin typeface="MinionPro-Bold"/>
              </a:rPr>
              <a:t>Physical properties:</a:t>
            </a:r>
          </a:p>
          <a:p>
            <a:pPr marL="342900" indent="-342900" algn="l">
              <a:buFont typeface="Wingdings" panose="05000000000000000000" pitchFamily="2" charset="2"/>
              <a:buChar char="Ø"/>
            </a:pPr>
            <a:r>
              <a:rPr lang="en-US" sz="2400" b="1" i="0" u="none" strike="noStrike" baseline="0" dirty="0">
                <a:solidFill>
                  <a:srgbClr val="000000"/>
                </a:solidFill>
                <a:latin typeface="MinionPro-Regular"/>
              </a:rPr>
              <a:t>It is </a:t>
            </a:r>
            <a:r>
              <a:rPr lang="en-US" sz="2400" b="1" i="0" u="none" strike="noStrike" baseline="0" dirty="0" err="1">
                <a:solidFill>
                  <a:srgbClr val="000000"/>
                </a:solidFill>
                <a:latin typeface="MinionPro-Regular"/>
              </a:rPr>
              <a:t>colourless</a:t>
            </a:r>
            <a:r>
              <a:rPr lang="en-US" sz="2400" b="1" i="0" u="none" strike="noStrike" baseline="0" dirty="0">
                <a:solidFill>
                  <a:srgbClr val="000000"/>
                </a:solidFill>
                <a:latin typeface="MinionPro-Regular"/>
              </a:rPr>
              <a:t>, poisonous gas with rotten fish smell.</a:t>
            </a:r>
          </a:p>
          <a:p>
            <a:pPr marL="342900" indent="-342900" algn="l">
              <a:buFont typeface="Wingdings" panose="05000000000000000000" pitchFamily="2" charset="2"/>
              <a:buChar char="Ø"/>
            </a:pPr>
            <a:r>
              <a:rPr lang="en-US" sz="2400" b="1" i="0" u="none" strike="noStrike" baseline="0" dirty="0">
                <a:solidFill>
                  <a:srgbClr val="000000"/>
                </a:solidFill>
                <a:latin typeface="MinionPro-Regular"/>
              </a:rPr>
              <a:t> It is slightly soluble in water and is neutral to litmus test.</a:t>
            </a:r>
          </a:p>
          <a:p>
            <a:pPr marL="342900" indent="-342900" algn="l">
              <a:buFont typeface="Wingdings" panose="05000000000000000000" pitchFamily="2" charset="2"/>
              <a:buChar char="Ø"/>
            </a:pPr>
            <a:r>
              <a:rPr lang="en-US" sz="2400" b="1" i="0" u="none" strike="noStrike" baseline="0" dirty="0">
                <a:solidFill>
                  <a:srgbClr val="000000"/>
                </a:solidFill>
                <a:latin typeface="MinionPro-Regular"/>
              </a:rPr>
              <a:t> It condenses to a </a:t>
            </a:r>
            <a:r>
              <a:rPr lang="en-US" sz="2400" b="1" i="0" u="none" strike="noStrike" baseline="0" dirty="0" err="1">
                <a:solidFill>
                  <a:srgbClr val="000000"/>
                </a:solidFill>
                <a:latin typeface="MinionPro-Regular"/>
              </a:rPr>
              <a:t>colourless</a:t>
            </a:r>
            <a:r>
              <a:rPr lang="en-US" sz="2400" b="1" i="0" u="none" strike="noStrike" baseline="0" dirty="0">
                <a:solidFill>
                  <a:srgbClr val="000000"/>
                </a:solidFill>
                <a:latin typeface="MinionPro-Regular"/>
              </a:rPr>
              <a:t> liquid at 188 K and freezes to a solid at 139.5 K .</a:t>
            </a:r>
            <a:endParaRPr lang="en-IN" sz="2400" b="1" dirty="0"/>
          </a:p>
        </p:txBody>
      </p:sp>
      <p:sp>
        <p:nvSpPr>
          <p:cNvPr id="5" name="TextBox 4">
            <a:extLst>
              <a:ext uri="{FF2B5EF4-FFF2-40B4-BE49-F238E27FC236}">
                <a16:creationId xmlns:a16="http://schemas.microsoft.com/office/drawing/2014/main" xmlns="" id="{CBF187C4-3607-4277-A70C-E961DA1568B7}"/>
              </a:ext>
            </a:extLst>
          </p:cNvPr>
          <p:cNvSpPr txBox="1"/>
          <p:nvPr/>
        </p:nvSpPr>
        <p:spPr>
          <a:xfrm>
            <a:off x="77680" y="2065823"/>
            <a:ext cx="4629704" cy="461665"/>
          </a:xfrm>
          <a:prstGeom prst="rect">
            <a:avLst/>
          </a:prstGeom>
          <a:noFill/>
        </p:spPr>
        <p:txBody>
          <a:bodyPr wrap="square">
            <a:spAutoFit/>
          </a:bodyPr>
          <a:lstStyle/>
          <a:p>
            <a:r>
              <a:rPr lang="en-IN" sz="2400" b="1" i="0" u="none" strike="noStrike" baseline="0" dirty="0">
                <a:solidFill>
                  <a:srgbClr val="001AE6"/>
                </a:solidFill>
                <a:latin typeface="MinionPro-Bold"/>
              </a:rPr>
              <a:t>Chemical properties:</a:t>
            </a:r>
            <a:endParaRPr lang="en-IN" sz="2400" dirty="0"/>
          </a:p>
        </p:txBody>
      </p:sp>
      <p:sp>
        <p:nvSpPr>
          <p:cNvPr id="7" name="TextBox 6">
            <a:extLst>
              <a:ext uri="{FF2B5EF4-FFF2-40B4-BE49-F238E27FC236}">
                <a16:creationId xmlns:a16="http://schemas.microsoft.com/office/drawing/2014/main" xmlns="" id="{40377B1F-8CDC-44E7-B213-8023F7EB60B2}"/>
              </a:ext>
            </a:extLst>
          </p:cNvPr>
          <p:cNvSpPr txBox="1"/>
          <p:nvPr/>
        </p:nvSpPr>
        <p:spPr>
          <a:xfrm>
            <a:off x="77680" y="2440438"/>
            <a:ext cx="8988640" cy="1200329"/>
          </a:xfrm>
          <a:prstGeom prst="rect">
            <a:avLst/>
          </a:prstGeom>
          <a:noFill/>
        </p:spPr>
        <p:txBody>
          <a:bodyPr wrap="square">
            <a:spAutoFit/>
          </a:bodyPr>
          <a:lstStyle/>
          <a:p>
            <a:pPr algn="l"/>
            <a:r>
              <a:rPr lang="en-US" sz="2400" b="1" i="0" u="none" strike="noStrike" baseline="0" dirty="0">
                <a:solidFill>
                  <a:srgbClr val="C00000"/>
                </a:solidFill>
                <a:latin typeface="MinionPro-Bold"/>
              </a:rPr>
              <a:t>Thermal stability: </a:t>
            </a:r>
          </a:p>
          <a:p>
            <a:pPr algn="l"/>
            <a:r>
              <a:rPr lang="en-US" sz="2400" b="1" i="0" u="none" strike="noStrike" baseline="0" dirty="0">
                <a:solidFill>
                  <a:srgbClr val="002060"/>
                </a:solidFill>
                <a:latin typeface="MinionPro-Regular"/>
              </a:rPr>
              <a:t>Phosphine decomposes into its elements when heated in absence of air at 317 K or when electric current is passed through it.</a:t>
            </a:r>
            <a:endParaRPr lang="en-IN" sz="2400" b="1" dirty="0">
              <a:solidFill>
                <a:srgbClr val="002060"/>
              </a:solidFill>
            </a:endParaRPr>
          </a:p>
        </p:txBody>
      </p:sp>
      <p:pic>
        <p:nvPicPr>
          <p:cNvPr id="9" name="Picture 8">
            <a:extLst>
              <a:ext uri="{FF2B5EF4-FFF2-40B4-BE49-F238E27FC236}">
                <a16:creationId xmlns:a16="http://schemas.microsoft.com/office/drawing/2014/main" xmlns="" id="{FBC40213-5C12-4DB5-9453-844B7E1C8E4E}"/>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456894" y="3719744"/>
            <a:ext cx="4500979" cy="700955"/>
          </a:xfrm>
          <a:prstGeom prst="rect">
            <a:avLst/>
          </a:prstGeom>
          <a:ln w="28575">
            <a:solidFill>
              <a:srgbClr val="FF0000"/>
            </a:solidFill>
          </a:ln>
        </p:spPr>
      </p:pic>
      <p:sp>
        <p:nvSpPr>
          <p:cNvPr id="11" name="TextBox 10">
            <a:extLst>
              <a:ext uri="{FF2B5EF4-FFF2-40B4-BE49-F238E27FC236}">
                <a16:creationId xmlns:a16="http://schemas.microsoft.com/office/drawing/2014/main" xmlns="" id="{87B5824F-9A57-4EAC-860E-D3207B3839D7}"/>
              </a:ext>
            </a:extLst>
          </p:cNvPr>
          <p:cNvSpPr txBox="1"/>
          <p:nvPr/>
        </p:nvSpPr>
        <p:spPr>
          <a:xfrm>
            <a:off x="77680" y="4389997"/>
            <a:ext cx="9066320" cy="1200329"/>
          </a:xfrm>
          <a:prstGeom prst="rect">
            <a:avLst/>
          </a:prstGeom>
          <a:noFill/>
        </p:spPr>
        <p:txBody>
          <a:bodyPr wrap="square">
            <a:spAutoFit/>
          </a:bodyPr>
          <a:lstStyle/>
          <a:p>
            <a:pPr algn="l"/>
            <a:r>
              <a:rPr lang="en-US" sz="2400" b="1" i="0" u="none" strike="noStrike" baseline="0" dirty="0">
                <a:solidFill>
                  <a:srgbClr val="A50021"/>
                </a:solidFill>
                <a:latin typeface="MinionPro-Bold"/>
              </a:rPr>
              <a:t>Combustion: </a:t>
            </a:r>
          </a:p>
          <a:p>
            <a:pPr algn="l"/>
            <a:r>
              <a:rPr lang="en-US" sz="2400" b="1" i="0" u="none" strike="noStrike" baseline="0" dirty="0">
                <a:solidFill>
                  <a:srgbClr val="002060"/>
                </a:solidFill>
                <a:latin typeface="MinionPro-Regular"/>
              </a:rPr>
              <a:t>When phosphine is heated with air or oxygen it burns to give meta phosphoric </a:t>
            </a:r>
            <a:r>
              <a:rPr lang="en-IN" sz="2400" b="1" i="0" u="none" strike="noStrike" baseline="0" dirty="0">
                <a:solidFill>
                  <a:srgbClr val="002060"/>
                </a:solidFill>
                <a:latin typeface="MinionPro-Regular"/>
              </a:rPr>
              <a:t>acid.</a:t>
            </a:r>
            <a:endParaRPr lang="en-IN" sz="2400" b="1" dirty="0">
              <a:solidFill>
                <a:srgbClr val="002060"/>
              </a:solidFill>
            </a:endParaRPr>
          </a:p>
        </p:txBody>
      </p:sp>
      <p:pic>
        <p:nvPicPr>
          <p:cNvPr id="13" name="Picture 12">
            <a:extLst>
              <a:ext uri="{FF2B5EF4-FFF2-40B4-BE49-F238E27FC236}">
                <a16:creationId xmlns:a16="http://schemas.microsoft.com/office/drawing/2014/main" xmlns="" id="{317FC748-C820-4AC8-95FB-B78720A09FF4}"/>
              </a:ext>
            </a:extLst>
          </p:cNvPr>
          <p:cNvPicPr>
            <a:picLocks noChangeAspect="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456893" y="5475940"/>
            <a:ext cx="4500979" cy="1231664"/>
          </a:xfrm>
          <a:prstGeom prst="rect">
            <a:avLst/>
          </a:prstGeom>
          <a:ln w="28575">
            <a:solidFill>
              <a:srgbClr val="FF0000"/>
            </a:solidFill>
          </a:ln>
        </p:spPr>
      </p:pic>
    </p:spTree>
    <p:extLst>
      <p:ext uri="{BB962C8B-B14F-4D97-AF65-F5344CB8AC3E}">
        <p14:creationId xmlns:p14="http://schemas.microsoft.com/office/powerpoint/2010/main" val="925940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circle(in)">
                                      <p:cBhvr>
                                        <p:cTn id="27" dur="20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B3D8DA6-5D64-407D-89E4-98B03A754D09}"/>
              </a:ext>
            </a:extLst>
          </p:cNvPr>
          <p:cNvSpPr txBox="1"/>
          <p:nvPr/>
        </p:nvSpPr>
        <p:spPr>
          <a:xfrm>
            <a:off x="0" y="0"/>
            <a:ext cx="9144000" cy="1200329"/>
          </a:xfrm>
          <a:prstGeom prst="rect">
            <a:avLst/>
          </a:prstGeom>
          <a:noFill/>
        </p:spPr>
        <p:txBody>
          <a:bodyPr wrap="square">
            <a:spAutoFit/>
          </a:bodyPr>
          <a:lstStyle/>
          <a:p>
            <a:r>
              <a:rPr lang="en-US" sz="2400" b="1" i="0" u="none" strike="noStrike" baseline="0" dirty="0">
                <a:solidFill>
                  <a:srgbClr val="A50021"/>
                </a:solidFill>
                <a:latin typeface="MinionPro-Bold"/>
              </a:rPr>
              <a:t>Basic nature:</a:t>
            </a:r>
          </a:p>
          <a:p>
            <a:pPr marL="342900" indent="-342900">
              <a:buFont typeface="Wingdings" panose="05000000000000000000" pitchFamily="2" charset="2"/>
              <a:buChar char="Ø"/>
            </a:pPr>
            <a:r>
              <a:rPr lang="en-US" sz="2400" b="1" i="0" u="none" strike="noStrike" baseline="0" dirty="0">
                <a:solidFill>
                  <a:srgbClr val="002060"/>
                </a:solidFill>
                <a:latin typeface="MinionPro-Regular"/>
              </a:rPr>
              <a:t>Phosphine is weakly basic and forms phosphonium salts with halogen acids.</a:t>
            </a:r>
            <a:endParaRPr lang="en-IN" sz="2400" b="1" dirty="0">
              <a:solidFill>
                <a:srgbClr val="002060"/>
              </a:solidFill>
            </a:endParaRPr>
          </a:p>
        </p:txBody>
      </p:sp>
      <p:pic>
        <p:nvPicPr>
          <p:cNvPr id="5" name="Picture 4">
            <a:extLst>
              <a:ext uri="{FF2B5EF4-FFF2-40B4-BE49-F238E27FC236}">
                <a16:creationId xmlns:a16="http://schemas.microsoft.com/office/drawing/2014/main" xmlns="" id="{06A7DFBA-F2A0-4995-8B9C-503ACCF0B964}"/>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1013605" y="1383420"/>
            <a:ext cx="7116790" cy="2132232"/>
          </a:xfrm>
          <a:prstGeom prst="rect">
            <a:avLst/>
          </a:prstGeom>
          <a:ln w="28575">
            <a:solidFill>
              <a:srgbClr val="FF0000"/>
            </a:solidFill>
          </a:ln>
        </p:spPr>
      </p:pic>
      <p:sp>
        <p:nvSpPr>
          <p:cNvPr id="7" name="TextBox 6">
            <a:extLst>
              <a:ext uri="{FF2B5EF4-FFF2-40B4-BE49-F238E27FC236}">
                <a16:creationId xmlns:a16="http://schemas.microsoft.com/office/drawing/2014/main" xmlns="" id="{88EE4234-57A2-44F8-95D1-4A30ED1CBE6C}"/>
              </a:ext>
            </a:extLst>
          </p:cNvPr>
          <p:cNvSpPr txBox="1"/>
          <p:nvPr/>
        </p:nvSpPr>
        <p:spPr>
          <a:xfrm>
            <a:off x="0" y="3626529"/>
            <a:ext cx="9037468" cy="830997"/>
          </a:xfrm>
          <a:prstGeom prst="rect">
            <a:avLst/>
          </a:prstGeom>
          <a:noFill/>
        </p:spPr>
        <p:txBody>
          <a:bodyPr wrap="square">
            <a:spAutoFit/>
          </a:bodyPr>
          <a:lstStyle/>
          <a:p>
            <a:r>
              <a:rPr lang="en-US" sz="2400" b="1" i="0" u="none" strike="noStrike" baseline="0" dirty="0">
                <a:solidFill>
                  <a:srgbClr val="A50021"/>
                </a:solidFill>
                <a:latin typeface="MinionPro-Bold"/>
              </a:rPr>
              <a:t>Reducing property : </a:t>
            </a:r>
          </a:p>
          <a:p>
            <a:pPr marL="342900" indent="-342900">
              <a:buFont typeface="Wingdings" panose="05000000000000000000" pitchFamily="2" charset="2"/>
              <a:buChar char="Ø"/>
            </a:pPr>
            <a:r>
              <a:rPr lang="en-US" sz="2400" b="1" i="0" u="none" strike="noStrike" baseline="0" dirty="0">
                <a:solidFill>
                  <a:srgbClr val="002060"/>
                </a:solidFill>
                <a:latin typeface="MinionPro-Regular"/>
              </a:rPr>
              <a:t>Phosphine precipitates some metal from their salt solutions.</a:t>
            </a:r>
            <a:endParaRPr lang="en-IN" sz="2400" b="1" dirty="0">
              <a:solidFill>
                <a:srgbClr val="002060"/>
              </a:solidFill>
            </a:endParaRPr>
          </a:p>
        </p:txBody>
      </p:sp>
      <p:pic>
        <p:nvPicPr>
          <p:cNvPr id="9" name="Picture 8">
            <a:extLst>
              <a:ext uri="{FF2B5EF4-FFF2-40B4-BE49-F238E27FC236}">
                <a16:creationId xmlns:a16="http://schemas.microsoft.com/office/drawing/2014/main" xmlns="" id="{B80299F3-FE31-436F-8026-28F3D84D61AF}"/>
              </a:ext>
            </a:extLst>
          </p:cNvPr>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116086" y="4581767"/>
            <a:ext cx="4911828" cy="536164"/>
          </a:xfrm>
          <a:prstGeom prst="rect">
            <a:avLst/>
          </a:prstGeom>
          <a:ln w="28575">
            <a:solidFill>
              <a:srgbClr val="FF0000"/>
            </a:solidFill>
          </a:ln>
        </p:spPr>
      </p:pic>
      <p:sp>
        <p:nvSpPr>
          <p:cNvPr id="11" name="TextBox 10">
            <a:extLst>
              <a:ext uri="{FF2B5EF4-FFF2-40B4-BE49-F238E27FC236}">
                <a16:creationId xmlns:a16="http://schemas.microsoft.com/office/drawing/2014/main" xmlns="" id="{F8269AA6-6183-4166-96D8-FFDC9290F0E5}"/>
              </a:ext>
            </a:extLst>
          </p:cNvPr>
          <p:cNvSpPr txBox="1"/>
          <p:nvPr/>
        </p:nvSpPr>
        <p:spPr>
          <a:xfrm>
            <a:off x="0" y="5242173"/>
            <a:ext cx="8624294" cy="830997"/>
          </a:xfrm>
          <a:prstGeom prst="rect">
            <a:avLst/>
          </a:prstGeom>
          <a:noFill/>
        </p:spPr>
        <p:txBody>
          <a:bodyPr wrap="square">
            <a:spAutoFit/>
          </a:bodyPr>
          <a:lstStyle/>
          <a:p>
            <a:pPr marL="342900" indent="-342900">
              <a:buFont typeface="Wingdings" panose="05000000000000000000" pitchFamily="2" charset="2"/>
              <a:buChar char="Ø"/>
            </a:pPr>
            <a:r>
              <a:rPr lang="en-US" sz="2400" b="1" i="0" u="none" strike="noStrike" baseline="0" dirty="0">
                <a:solidFill>
                  <a:srgbClr val="002060"/>
                </a:solidFill>
                <a:latin typeface="MinionPro-Regular"/>
              </a:rPr>
              <a:t>It forms coordination compounds with </a:t>
            </a:r>
            <a:r>
              <a:rPr lang="en-US" sz="2400" b="1" i="0" u="none" strike="noStrike" baseline="0" dirty="0" err="1">
                <a:solidFill>
                  <a:srgbClr val="002060"/>
                </a:solidFill>
                <a:latin typeface="MinionPro-Regular"/>
              </a:rPr>
              <a:t>lewis</a:t>
            </a:r>
            <a:r>
              <a:rPr lang="en-US" sz="2400" b="1" i="0" u="none" strike="noStrike" baseline="0" dirty="0">
                <a:solidFill>
                  <a:srgbClr val="002060"/>
                </a:solidFill>
                <a:latin typeface="MinionPro-Regular"/>
              </a:rPr>
              <a:t> acids such as boron trichloride.</a:t>
            </a:r>
            <a:endParaRPr lang="en-IN" sz="2400" b="1" dirty="0">
              <a:solidFill>
                <a:srgbClr val="002060"/>
              </a:solidFill>
            </a:endParaRPr>
          </a:p>
        </p:txBody>
      </p:sp>
      <p:pic>
        <p:nvPicPr>
          <p:cNvPr id="13" name="Picture 12">
            <a:extLst>
              <a:ext uri="{FF2B5EF4-FFF2-40B4-BE49-F238E27FC236}">
                <a16:creationId xmlns:a16="http://schemas.microsoft.com/office/drawing/2014/main" xmlns="" id="{811C7609-6EB7-4128-91FB-5D482A2BA49C}"/>
              </a:ext>
            </a:extLst>
          </p:cNvPr>
          <p:cNvPicPr>
            <a:picLocks noChangeAspect="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234696" y="5979242"/>
            <a:ext cx="4911828" cy="657519"/>
          </a:xfrm>
          <a:prstGeom prst="rect">
            <a:avLst/>
          </a:prstGeom>
          <a:ln w="28575">
            <a:solidFill>
              <a:srgbClr val="FF0000"/>
            </a:solidFill>
          </a:ln>
        </p:spPr>
      </p:pic>
    </p:spTree>
    <p:extLst>
      <p:ext uri="{BB962C8B-B14F-4D97-AF65-F5344CB8AC3E}">
        <p14:creationId xmlns:p14="http://schemas.microsoft.com/office/powerpoint/2010/main" val="3773885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7503BD8-16F0-497D-A03B-59B2C7D72429}"/>
              </a:ext>
            </a:extLst>
          </p:cNvPr>
          <p:cNvSpPr txBox="1"/>
          <p:nvPr/>
        </p:nvSpPr>
        <p:spPr>
          <a:xfrm>
            <a:off x="0" y="0"/>
            <a:ext cx="9144000" cy="3359061"/>
          </a:xfrm>
          <a:prstGeom prst="rect">
            <a:avLst/>
          </a:prstGeom>
          <a:noFill/>
        </p:spPr>
        <p:txBody>
          <a:bodyPr wrap="square">
            <a:spAutoFit/>
          </a:bodyPr>
          <a:lstStyle/>
          <a:p>
            <a:pPr algn="l">
              <a:lnSpc>
                <a:spcPct val="150000"/>
              </a:lnSpc>
            </a:pPr>
            <a:r>
              <a:rPr lang="en-IN" sz="2400" b="1" i="0" u="none" strike="noStrike" baseline="0" dirty="0">
                <a:solidFill>
                  <a:srgbClr val="0070C0"/>
                </a:solidFill>
                <a:latin typeface="MinionPro-Bold"/>
              </a:rPr>
              <a:t>Structure:</a:t>
            </a:r>
          </a:p>
          <a:p>
            <a:pPr marL="342900" indent="-342900" algn="l">
              <a:lnSpc>
                <a:spcPct val="150000"/>
              </a:lnSpc>
              <a:buFont typeface="Wingdings" panose="05000000000000000000" pitchFamily="2" charset="2"/>
              <a:buChar char="Ø"/>
            </a:pPr>
            <a:r>
              <a:rPr lang="en-US" sz="2400" b="1" i="0" u="none" strike="noStrike" baseline="0" dirty="0">
                <a:solidFill>
                  <a:srgbClr val="FF0000"/>
                </a:solidFill>
                <a:latin typeface="MinionPro-Regular"/>
              </a:rPr>
              <a:t>In phosphine, phosphorus shows sp</a:t>
            </a:r>
            <a:r>
              <a:rPr lang="en-US" sz="2400" b="1" i="0" u="none" strike="noStrike" baseline="30000" dirty="0">
                <a:solidFill>
                  <a:srgbClr val="FF0000"/>
                </a:solidFill>
                <a:latin typeface="MinionPro-Regular"/>
              </a:rPr>
              <a:t>3</a:t>
            </a:r>
            <a:r>
              <a:rPr lang="en-US" sz="2400" b="1" i="0" u="none" strike="noStrike" baseline="0" dirty="0">
                <a:solidFill>
                  <a:srgbClr val="FF0000"/>
                </a:solidFill>
                <a:latin typeface="MinionPro-Regular"/>
              </a:rPr>
              <a:t> </a:t>
            </a:r>
            <a:r>
              <a:rPr lang="en-US" sz="1000" b="1" i="0" u="none" strike="noStrike" baseline="0" dirty="0">
                <a:solidFill>
                  <a:srgbClr val="FF0000"/>
                </a:solidFill>
                <a:latin typeface="MinionPro-Regular"/>
              </a:rPr>
              <a:t> </a:t>
            </a:r>
            <a:r>
              <a:rPr lang="en-US" sz="2400" b="1" i="0" u="none" strike="noStrike" baseline="0" dirty="0" err="1">
                <a:solidFill>
                  <a:srgbClr val="FF0000"/>
                </a:solidFill>
                <a:latin typeface="MinionPro-Regular"/>
              </a:rPr>
              <a:t>hybridisation</a:t>
            </a:r>
            <a:r>
              <a:rPr lang="en-US" sz="2400" b="1" i="0" u="none" strike="noStrike" baseline="0" dirty="0">
                <a:solidFill>
                  <a:srgbClr val="FF0000"/>
                </a:solidFill>
                <a:latin typeface="MinionPro-Regular"/>
              </a:rPr>
              <a:t>.</a:t>
            </a:r>
          </a:p>
          <a:p>
            <a:pPr marL="342900" indent="-342900" algn="l">
              <a:lnSpc>
                <a:spcPct val="150000"/>
              </a:lnSpc>
              <a:buFont typeface="Wingdings" panose="05000000000000000000" pitchFamily="2" charset="2"/>
              <a:buChar char="Ø"/>
            </a:pPr>
            <a:r>
              <a:rPr lang="en-US" sz="2400" b="1" i="0" u="none" strike="noStrike" baseline="0" dirty="0">
                <a:solidFill>
                  <a:srgbClr val="FF0000"/>
                </a:solidFill>
                <a:latin typeface="MinionPro-Regular"/>
              </a:rPr>
              <a:t>Three orbitals are occupied by bond pair and fourth corner is occupied by lone pair of electrons. </a:t>
            </a:r>
          </a:p>
          <a:p>
            <a:pPr marL="342900" indent="-342900" algn="l">
              <a:lnSpc>
                <a:spcPct val="150000"/>
              </a:lnSpc>
              <a:buFont typeface="Wingdings" panose="05000000000000000000" pitchFamily="2" charset="2"/>
              <a:buChar char="Ø"/>
            </a:pPr>
            <a:r>
              <a:rPr lang="en-US" sz="2400" b="1" i="0" u="none" strike="noStrike" baseline="0" dirty="0">
                <a:solidFill>
                  <a:srgbClr val="FF0000"/>
                </a:solidFill>
                <a:latin typeface="MinionPro-Regular"/>
              </a:rPr>
              <a:t>Hence, bond angle is reduced to 93.5°.</a:t>
            </a:r>
          </a:p>
          <a:p>
            <a:pPr marL="342900" indent="-342900" algn="l">
              <a:lnSpc>
                <a:spcPct val="150000"/>
              </a:lnSpc>
              <a:buFont typeface="Wingdings" panose="05000000000000000000" pitchFamily="2" charset="2"/>
              <a:buChar char="Ø"/>
            </a:pPr>
            <a:r>
              <a:rPr lang="en-US" sz="2400" b="1" i="0" u="none" strike="noStrike" baseline="0" dirty="0">
                <a:solidFill>
                  <a:srgbClr val="FF0000"/>
                </a:solidFill>
                <a:latin typeface="MinionPro-Regular"/>
              </a:rPr>
              <a:t> Phosphine has a </a:t>
            </a:r>
            <a:r>
              <a:rPr lang="en-IN" sz="2400" b="1" i="0" u="none" strike="noStrike" baseline="0" dirty="0">
                <a:solidFill>
                  <a:srgbClr val="FF0000"/>
                </a:solidFill>
                <a:latin typeface="MinionPro-Regular"/>
              </a:rPr>
              <a:t>pyramidal shape.</a:t>
            </a:r>
            <a:endParaRPr lang="en-IN" sz="2400" b="1" dirty="0">
              <a:solidFill>
                <a:srgbClr val="FF0000"/>
              </a:solidFill>
            </a:endParaRPr>
          </a:p>
        </p:txBody>
      </p:sp>
      <p:pic>
        <p:nvPicPr>
          <p:cNvPr id="4" name="Picture 3">
            <a:extLst>
              <a:ext uri="{FF2B5EF4-FFF2-40B4-BE49-F238E27FC236}">
                <a16:creationId xmlns:a16="http://schemas.microsoft.com/office/drawing/2014/main" xmlns="" id="{40080BC9-045A-4EA3-9618-642924F6CC6D}"/>
              </a:ext>
            </a:extLst>
          </p:cNvPr>
          <p:cNvPicPr>
            <a:picLocks noChangeAspect="1"/>
          </p:cNvPicPr>
          <p:nvPr/>
        </p:nvPicPr>
        <p:blipFill>
          <a:blip r:embed="rId2"/>
          <a:stretch>
            <a:fillRect/>
          </a:stretch>
        </p:blipFill>
        <p:spPr>
          <a:xfrm>
            <a:off x="742717" y="3648723"/>
            <a:ext cx="2870494" cy="2982896"/>
          </a:xfrm>
          <a:prstGeom prst="rect">
            <a:avLst/>
          </a:prstGeom>
          <a:ln>
            <a:solidFill>
              <a:srgbClr val="00B0F0"/>
            </a:solidFill>
          </a:ln>
        </p:spPr>
      </p:pic>
      <p:pic>
        <p:nvPicPr>
          <p:cNvPr id="5" name="Picture 4">
            <a:extLst>
              <a:ext uri="{FF2B5EF4-FFF2-40B4-BE49-F238E27FC236}">
                <a16:creationId xmlns:a16="http://schemas.microsoft.com/office/drawing/2014/main" xmlns="" id="{DEA8FB6B-82AB-498D-9647-99D2DA97306E}"/>
              </a:ext>
            </a:extLst>
          </p:cNvPr>
          <p:cNvPicPr>
            <a:picLocks noChangeAspect="1"/>
          </p:cNvPicPr>
          <p:nvPr/>
        </p:nvPicPr>
        <p:blipFill>
          <a:blip r:embed="rId3"/>
          <a:stretch>
            <a:fillRect/>
          </a:stretch>
        </p:blipFill>
        <p:spPr>
          <a:xfrm flipH="1">
            <a:off x="5361818" y="3648723"/>
            <a:ext cx="3039465" cy="2982896"/>
          </a:xfrm>
          <a:prstGeom prst="rect">
            <a:avLst/>
          </a:prstGeom>
          <a:ln>
            <a:solidFill>
              <a:srgbClr val="00B0F0"/>
            </a:solidFill>
          </a:ln>
        </p:spPr>
      </p:pic>
    </p:spTree>
    <p:extLst>
      <p:ext uri="{BB962C8B-B14F-4D97-AF65-F5344CB8AC3E}">
        <p14:creationId xmlns:p14="http://schemas.microsoft.com/office/powerpoint/2010/main" val="1362180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anim calcmode="lin" valueType="num">
                                      <p:cBhvr>
                                        <p:cTn id="2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1000" fill="hold"/>
                                        <p:tgtEl>
                                          <p:spTgt spid="4"/>
                                        </p:tgtEl>
                                        <p:attrNameLst>
                                          <p:attrName>ppt_w</p:attrName>
                                        </p:attrNameLst>
                                      </p:cBhvr>
                                      <p:tavLst>
                                        <p:tav tm="0">
                                          <p:val>
                                            <p:fltVal val="0"/>
                                          </p:val>
                                        </p:tav>
                                        <p:tav tm="100000">
                                          <p:val>
                                            <p:strVal val="#ppt_w"/>
                                          </p:val>
                                        </p:tav>
                                      </p:tavLst>
                                    </p:anim>
                                    <p:anim calcmode="lin" valueType="num">
                                      <p:cBhvr>
                                        <p:cTn id="31" dur="1000" fill="hold"/>
                                        <p:tgtEl>
                                          <p:spTgt spid="4"/>
                                        </p:tgtEl>
                                        <p:attrNameLst>
                                          <p:attrName>ppt_h</p:attrName>
                                        </p:attrNameLst>
                                      </p:cBhvr>
                                      <p:tavLst>
                                        <p:tav tm="0">
                                          <p:val>
                                            <p:fltVal val="0"/>
                                          </p:val>
                                        </p:tav>
                                        <p:tav tm="100000">
                                          <p:val>
                                            <p:strVal val="#ppt_h"/>
                                          </p:val>
                                        </p:tav>
                                      </p:tavLst>
                                    </p:anim>
                                    <p:anim calcmode="lin" valueType="num">
                                      <p:cBhvr>
                                        <p:cTn id="32" dur="1000" fill="hold"/>
                                        <p:tgtEl>
                                          <p:spTgt spid="4"/>
                                        </p:tgtEl>
                                        <p:attrNameLst>
                                          <p:attrName>style.rotation</p:attrName>
                                        </p:attrNameLst>
                                      </p:cBhvr>
                                      <p:tavLst>
                                        <p:tav tm="0">
                                          <p:val>
                                            <p:fltVal val="90"/>
                                          </p:val>
                                        </p:tav>
                                        <p:tav tm="100000">
                                          <p:val>
                                            <p:fltVal val="0"/>
                                          </p:val>
                                        </p:tav>
                                      </p:tavLst>
                                    </p:anim>
                                    <p:animEffect transition="in" filter="fade">
                                      <p:cBhvr>
                                        <p:cTn id="33" dur="10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1000" fill="hold"/>
                                        <p:tgtEl>
                                          <p:spTgt spid="5"/>
                                        </p:tgtEl>
                                        <p:attrNameLst>
                                          <p:attrName>ppt_w</p:attrName>
                                        </p:attrNameLst>
                                      </p:cBhvr>
                                      <p:tavLst>
                                        <p:tav tm="0">
                                          <p:val>
                                            <p:fltVal val="0"/>
                                          </p:val>
                                        </p:tav>
                                        <p:tav tm="100000">
                                          <p:val>
                                            <p:strVal val="#ppt_w"/>
                                          </p:val>
                                        </p:tav>
                                      </p:tavLst>
                                    </p:anim>
                                    <p:anim calcmode="lin" valueType="num">
                                      <p:cBhvr>
                                        <p:cTn id="39" dur="1000" fill="hold"/>
                                        <p:tgtEl>
                                          <p:spTgt spid="5"/>
                                        </p:tgtEl>
                                        <p:attrNameLst>
                                          <p:attrName>ppt_h</p:attrName>
                                        </p:attrNameLst>
                                      </p:cBhvr>
                                      <p:tavLst>
                                        <p:tav tm="0">
                                          <p:val>
                                            <p:fltVal val="0"/>
                                          </p:val>
                                        </p:tav>
                                        <p:tav tm="100000">
                                          <p:val>
                                            <p:strVal val="#ppt_h"/>
                                          </p:val>
                                        </p:tav>
                                      </p:tavLst>
                                    </p:anim>
                                    <p:anim calcmode="lin" valueType="num">
                                      <p:cBhvr>
                                        <p:cTn id="40" dur="1000" fill="hold"/>
                                        <p:tgtEl>
                                          <p:spTgt spid="5"/>
                                        </p:tgtEl>
                                        <p:attrNameLst>
                                          <p:attrName>style.rotation</p:attrName>
                                        </p:attrNameLst>
                                      </p:cBhvr>
                                      <p:tavLst>
                                        <p:tav tm="0">
                                          <p:val>
                                            <p:fltVal val="90"/>
                                          </p:val>
                                        </p:tav>
                                        <p:tav tm="100000">
                                          <p:val>
                                            <p:fltVal val="0"/>
                                          </p:val>
                                        </p:tav>
                                      </p:tavLst>
                                    </p:anim>
                                    <p:animEffect transition="in" filter="fade">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AF08F69-3672-48E2-BFA1-24085E726EF6}"/>
              </a:ext>
            </a:extLst>
          </p:cNvPr>
          <p:cNvSpPr txBox="1"/>
          <p:nvPr/>
        </p:nvSpPr>
        <p:spPr>
          <a:xfrm>
            <a:off x="0" y="97654"/>
            <a:ext cx="4572000" cy="523220"/>
          </a:xfrm>
          <a:prstGeom prst="rect">
            <a:avLst/>
          </a:prstGeom>
          <a:noFill/>
        </p:spPr>
        <p:txBody>
          <a:bodyPr wrap="square">
            <a:spAutoFit/>
          </a:bodyPr>
          <a:lstStyle/>
          <a:p>
            <a:r>
              <a:rPr lang="en-IN" sz="2800" b="1" dirty="0">
                <a:solidFill>
                  <a:srgbClr val="0070C0"/>
                </a:solidFill>
              </a:rPr>
              <a:t>Uses of phosphine:</a:t>
            </a:r>
          </a:p>
        </p:txBody>
      </p:sp>
      <p:sp>
        <p:nvSpPr>
          <p:cNvPr id="5" name="TextBox 4">
            <a:extLst>
              <a:ext uri="{FF2B5EF4-FFF2-40B4-BE49-F238E27FC236}">
                <a16:creationId xmlns:a16="http://schemas.microsoft.com/office/drawing/2014/main" xmlns="" id="{0C7C4155-8BEE-4C64-B0B9-82CA941C15A3}"/>
              </a:ext>
            </a:extLst>
          </p:cNvPr>
          <p:cNvSpPr txBox="1"/>
          <p:nvPr/>
        </p:nvSpPr>
        <p:spPr>
          <a:xfrm>
            <a:off x="0" y="545872"/>
            <a:ext cx="8939814" cy="3046988"/>
          </a:xfrm>
          <a:prstGeom prst="rect">
            <a:avLst/>
          </a:prstGeom>
          <a:noFill/>
        </p:spPr>
        <p:txBody>
          <a:bodyPr wrap="square">
            <a:spAutoFit/>
          </a:bodyPr>
          <a:lstStyle/>
          <a:p>
            <a:pPr marL="342900" indent="-342900" algn="l">
              <a:buFont typeface="Wingdings" panose="05000000000000000000" pitchFamily="2" charset="2"/>
              <a:buChar char="Ø"/>
            </a:pPr>
            <a:r>
              <a:rPr lang="en-US" sz="2400" b="1" i="0" u="none" strike="noStrike" baseline="0" dirty="0">
                <a:solidFill>
                  <a:srgbClr val="A50021"/>
                </a:solidFill>
                <a:latin typeface="MinionPro-Regular"/>
              </a:rPr>
              <a:t>Phosphine is used for producing </a:t>
            </a:r>
            <a:r>
              <a:rPr lang="en-US" sz="2400" b="1" i="0" u="none" strike="noStrike" baseline="0" dirty="0">
                <a:solidFill>
                  <a:srgbClr val="00B0F0"/>
                </a:solidFill>
                <a:latin typeface="MinionPro-Regular"/>
              </a:rPr>
              <a:t>smoke screen </a:t>
            </a:r>
            <a:r>
              <a:rPr lang="en-US" sz="2400" b="1" i="0" u="none" strike="noStrike" baseline="0" dirty="0">
                <a:solidFill>
                  <a:srgbClr val="A50021"/>
                </a:solidFill>
                <a:latin typeface="MinionPro-Regular"/>
              </a:rPr>
              <a:t>as it gives large smoke.</a:t>
            </a:r>
          </a:p>
          <a:p>
            <a:pPr marL="342900" indent="-342900" algn="l">
              <a:buFont typeface="Wingdings" panose="05000000000000000000" pitchFamily="2" charset="2"/>
              <a:buChar char="Ø"/>
            </a:pPr>
            <a:r>
              <a:rPr lang="en-US" sz="2400" b="1" i="0" u="none" strike="noStrike" baseline="0" dirty="0">
                <a:latin typeface="MinionPro-Regular"/>
              </a:rPr>
              <a:t> </a:t>
            </a:r>
            <a:r>
              <a:rPr lang="en-US" sz="2400" b="1" i="0" u="none" strike="noStrike" baseline="0" dirty="0">
                <a:solidFill>
                  <a:srgbClr val="002060"/>
                </a:solidFill>
                <a:latin typeface="MinionPro-Regular"/>
              </a:rPr>
              <a:t>In a ship, a pierced container with a mixture of </a:t>
            </a:r>
            <a:r>
              <a:rPr lang="en-US" sz="2400" b="1" i="0" u="none" strike="noStrike" baseline="0" dirty="0">
                <a:solidFill>
                  <a:srgbClr val="FF0000"/>
                </a:solidFill>
                <a:latin typeface="MinionPro-Regular"/>
              </a:rPr>
              <a:t>calcium carbide and calcium phosphide,</a:t>
            </a:r>
            <a:r>
              <a:rPr lang="en-US" sz="2400" b="1" i="0" u="none" strike="noStrike" baseline="0" dirty="0">
                <a:solidFill>
                  <a:srgbClr val="002060"/>
                </a:solidFill>
                <a:latin typeface="MinionPro-Regular"/>
              </a:rPr>
              <a:t> liberates </a:t>
            </a:r>
            <a:r>
              <a:rPr lang="en-US" sz="2400" b="1" i="0" u="none" strike="noStrike" baseline="0" dirty="0">
                <a:solidFill>
                  <a:srgbClr val="FF00FF"/>
                </a:solidFill>
                <a:latin typeface="MinionPro-Regular"/>
              </a:rPr>
              <a:t>phosphine and acetylene </a:t>
            </a:r>
            <a:r>
              <a:rPr lang="en-US" sz="2400" b="1" i="0" u="none" strike="noStrike" baseline="0" dirty="0">
                <a:solidFill>
                  <a:srgbClr val="002060"/>
                </a:solidFill>
                <a:latin typeface="MinionPro-Regular"/>
              </a:rPr>
              <a:t>when thrown into sea. </a:t>
            </a:r>
          </a:p>
          <a:p>
            <a:pPr marL="342900" indent="-342900" algn="l">
              <a:buFont typeface="Wingdings" panose="05000000000000000000" pitchFamily="2" charset="2"/>
              <a:buChar char="Ø"/>
            </a:pPr>
            <a:r>
              <a:rPr lang="en-US" sz="2400" b="1" i="0" u="none" strike="noStrike" baseline="0" dirty="0">
                <a:solidFill>
                  <a:srgbClr val="00B050"/>
                </a:solidFill>
                <a:latin typeface="MinionPro-Regular"/>
              </a:rPr>
              <a:t>The liberated phosphine catches fire and ignites acetylene. </a:t>
            </a:r>
          </a:p>
          <a:p>
            <a:pPr algn="l"/>
            <a:r>
              <a:rPr lang="en-US" sz="2400" b="1" dirty="0">
                <a:solidFill>
                  <a:srgbClr val="00B050"/>
                </a:solidFill>
                <a:latin typeface="MinionPro-Regular"/>
              </a:rPr>
              <a:t>     </a:t>
            </a:r>
            <a:r>
              <a:rPr lang="en-US" sz="2400" b="1" i="0" u="none" strike="noStrike" baseline="0" dirty="0">
                <a:solidFill>
                  <a:srgbClr val="00B050"/>
                </a:solidFill>
                <a:latin typeface="MinionPro-Regular"/>
              </a:rPr>
              <a:t>These burning gases serves as a signal to the approaching ships.    </a:t>
            </a:r>
          </a:p>
          <a:p>
            <a:pPr algn="l"/>
            <a:r>
              <a:rPr lang="en-US" sz="2400" b="1" dirty="0">
                <a:solidFill>
                  <a:srgbClr val="00B050"/>
                </a:solidFill>
                <a:latin typeface="MinionPro-Regular"/>
              </a:rPr>
              <a:t>     </a:t>
            </a:r>
            <a:r>
              <a:rPr lang="en-US" sz="2400" b="1" i="0" u="none" strike="noStrike" baseline="0" dirty="0">
                <a:solidFill>
                  <a:srgbClr val="C00000"/>
                </a:solidFill>
                <a:highlight>
                  <a:srgbClr val="FFFF00"/>
                </a:highlight>
                <a:latin typeface="MinionPro-Regular"/>
              </a:rPr>
              <a:t>This is known as </a:t>
            </a:r>
            <a:r>
              <a:rPr lang="en-US" sz="2400" b="1" i="0" u="none" strike="noStrike" baseline="0" dirty="0">
                <a:solidFill>
                  <a:srgbClr val="C00000"/>
                </a:solidFill>
                <a:highlight>
                  <a:srgbClr val="FFFF00"/>
                </a:highlight>
                <a:latin typeface="MinionPro-Bold"/>
              </a:rPr>
              <a:t>Holmes signal</a:t>
            </a:r>
            <a:r>
              <a:rPr lang="en-US" sz="2400" b="1" i="0" u="none" strike="noStrike" baseline="0" dirty="0">
                <a:solidFill>
                  <a:srgbClr val="C00000"/>
                </a:solidFill>
                <a:highlight>
                  <a:srgbClr val="FFFF00"/>
                </a:highlight>
                <a:latin typeface="MinionPro-Regular"/>
              </a:rPr>
              <a:t>.</a:t>
            </a:r>
            <a:endParaRPr lang="en-IN" sz="2400" b="1" dirty="0">
              <a:solidFill>
                <a:srgbClr val="C00000"/>
              </a:solidFill>
              <a:highlight>
                <a:srgbClr val="FFFF00"/>
              </a:highlight>
            </a:endParaRPr>
          </a:p>
        </p:txBody>
      </p:sp>
      <p:pic>
        <p:nvPicPr>
          <p:cNvPr id="6" name="Picture 5">
            <a:extLst>
              <a:ext uri="{FF2B5EF4-FFF2-40B4-BE49-F238E27FC236}">
                <a16:creationId xmlns:a16="http://schemas.microsoft.com/office/drawing/2014/main" xmlns="" id="{03E4E841-DDFC-4CD4-B83D-15045C1F1B60}"/>
              </a:ext>
            </a:extLst>
          </p:cNvPr>
          <p:cNvPicPr>
            <a:picLocks noChangeAspect="1"/>
          </p:cNvPicPr>
          <p:nvPr/>
        </p:nvPicPr>
        <p:blipFill>
          <a:blip r:embed="rId2"/>
          <a:stretch>
            <a:fillRect/>
          </a:stretch>
        </p:blipFill>
        <p:spPr>
          <a:xfrm>
            <a:off x="186430" y="3757851"/>
            <a:ext cx="3391270" cy="2873768"/>
          </a:xfrm>
          <a:prstGeom prst="rect">
            <a:avLst/>
          </a:prstGeom>
          <a:solidFill>
            <a:schemeClr val="accent2"/>
          </a:solidFill>
          <a:ln>
            <a:solidFill>
              <a:srgbClr val="FF0000"/>
            </a:solidFill>
          </a:ln>
        </p:spPr>
      </p:pic>
      <p:pic>
        <p:nvPicPr>
          <p:cNvPr id="7" name="Picture 6">
            <a:extLst>
              <a:ext uri="{FF2B5EF4-FFF2-40B4-BE49-F238E27FC236}">
                <a16:creationId xmlns:a16="http://schemas.microsoft.com/office/drawing/2014/main" xmlns="" id="{5FAAB3BD-8D24-4C0E-89BA-342B8692EA51}"/>
              </a:ext>
            </a:extLst>
          </p:cNvPr>
          <p:cNvPicPr>
            <a:picLocks noChangeAspect="1"/>
          </p:cNvPicPr>
          <p:nvPr/>
        </p:nvPicPr>
        <p:blipFill rotWithShape="1">
          <a:blip r:embed="rId3"/>
          <a:srcRect t="11074" b="22282"/>
          <a:stretch/>
        </p:blipFill>
        <p:spPr>
          <a:xfrm>
            <a:off x="3814440" y="3757851"/>
            <a:ext cx="5125374" cy="2873768"/>
          </a:xfrm>
          <a:prstGeom prst="rect">
            <a:avLst/>
          </a:prstGeom>
          <a:ln>
            <a:solidFill>
              <a:srgbClr val="FF0000"/>
            </a:solidFill>
          </a:ln>
        </p:spPr>
      </p:pic>
    </p:spTree>
    <p:extLst>
      <p:ext uri="{BB962C8B-B14F-4D97-AF65-F5344CB8AC3E}">
        <p14:creationId xmlns:p14="http://schemas.microsoft.com/office/powerpoint/2010/main" val="2346225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p:cTn id="15"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p:cTn id="23"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
                                            <p:txEl>
                                              <p:pRg st="2" end="2"/>
                                            </p:txEl>
                                          </p:spTgt>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nodeType="with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p:cTn id="29"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1" dur="1000" fill="hold"/>
                                        <p:tgtEl>
                                          <p:spTgt spid="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p:cTn id="37"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8"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39"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40" dur="1000"/>
                                        <p:tgtEl>
                                          <p:spTgt spid="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heel(1)">
                                      <p:cBhvr>
                                        <p:cTn id="5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9736ABC-E373-44E9-80D4-AE279AB9AFD9}"/>
              </a:ext>
            </a:extLst>
          </p:cNvPr>
          <p:cNvSpPr txBox="1"/>
          <p:nvPr/>
        </p:nvSpPr>
        <p:spPr>
          <a:xfrm>
            <a:off x="2464612" y="138330"/>
            <a:ext cx="3963880" cy="523220"/>
          </a:xfrm>
          <a:prstGeom prst="rect">
            <a:avLst/>
          </a:prstGeom>
          <a:noFill/>
          <a:ln w="57150">
            <a:solidFill>
              <a:schemeClr val="tx1"/>
            </a:solidFill>
          </a:ln>
        </p:spPr>
        <p:txBody>
          <a:bodyPr wrap="square">
            <a:spAutoFit/>
          </a:bodyPr>
          <a:lstStyle/>
          <a:p>
            <a:r>
              <a:rPr lang="en-IN" sz="2800" b="1" i="0" u="none" strike="noStrike" baseline="0" dirty="0">
                <a:solidFill>
                  <a:srgbClr val="0070C0"/>
                </a:solidFill>
                <a:latin typeface="MinionPro-Bold"/>
              </a:rPr>
              <a:t>Phosphorous trichloride</a:t>
            </a:r>
            <a:endParaRPr lang="en-IN" sz="2800" dirty="0">
              <a:solidFill>
                <a:srgbClr val="0070C0"/>
              </a:solidFill>
            </a:endParaRPr>
          </a:p>
        </p:txBody>
      </p:sp>
      <p:sp>
        <p:nvSpPr>
          <p:cNvPr id="5" name="TextBox 4">
            <a:extLst>
              <a:ext uri="{FF2B5EF4-FFF2-40B4-BE49-F238E27FC236}">
                <a16:creationId xmlns:a16="http://schemas.microsoft.com/office/drawing/2014/main" xmlns="" id="{2C3E482F-2C1F-40FC-88EB-6A45972951DE}"/>
              </a:ext>
            </a:extLst>
          </p:cNvPr>
          <p:cNvSpPr txBox="1"/>
          <p:nvPr/>
        </p:nvSpPr>
        <p:spPr>
          <a:xfrm>
            <a:off x="84337" y="807092"/>
            <a:ext cx="9081856" cy="1569660"/>
          </a:xfrm>
          <a:prstGeom prst="rect">
            <a:avLst/>
          </a:prstGeom>
          <a:noFill/>
        </p:spPr>
        <p:txBody>
          <a:bodyPr wrap="square">
            <a:spAutoFit/>
          </a:bodyPr>
          <a:lstStyle/>
          <a:p>
            <a:pPr algn="l"/>
            <a:r>
              <a:rPr lang="en-IN" sz="2400" b="1" i="0" u="none" strike="noStrike" baseline="0" dirty="0">
                <a:solidFill>
                  <a:srgbClr val="FF00FF"/>
                </a:solidFill>
                <a:latin typeface="MinionPro-Bold"/>
              </a:rPr>
              <a:t>Preparation:</a:t>
            </a:r>
          </a:p>
          <a:p>
            <a:pPr algn="l"/>
            <a:r>
              <a:rPr lang="en-US" sz="2400" b="1" i="0" u="none" strike="noStrike" baseline="0" dirty="0">
                <a:solidFill>
                  <a:srgbClr val="000000"/>
                </a:solidFill>
                <a:latin typeface="MinionPro-Regular"/>
              </a:rPr>
              <a:t>When a slow stream of chlorine is passed over white phosphorus, phosphorous trichloride is formed. It can also be obtained by treating white phosphorus with thionyl chloride.</a:t>
            </a:r>
            <a:endParaRPr lang="en-IN" sz="2400" b="1" dirty="0"/>
          </a:p>
        </p:txBody>
      </p:sp>
      <p:pic>
        <p:nvPicPr>
          <p:cNvPr id="7" name="Picture 6">
            <a:extLst>
              <a:ext uri="{FF2B5EF4-FFF2-40B4-BE49-F238E27FC236}">
                <a16:creationId xmlns:a16="http://schemas.microsoft.com/office/drawing/2014/main" xmlns="" id="{C38E7925-DF6F-4C54-92EE-0F0186D3FE4A}"/>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152733" y="2454308"/>
            <a:ext cx="4587638" cy="552277"/>
          </a:xfrm>
          <a:prstGeom prst="rect">
            <a:avLst/>
          </a:prstGeom>
          <a:ln w="28575">
            <a:solidFill>
              <a:srgbClr val="FF0066"/>
            </a:solidFill>
          </a:ln>
        </p:spPr>
      </p:pic>
      <p:sp>
        <p:nvSpPr>
          <p:cNvPr id="9" name="TextBox 8">
            <a:extLst>
              <a:ext uri="{FF2B5EF4-FFF2-40B4-BE49-F238E27FC236}">
                <a16:creationId xmlns:a16="http://schemas.microsoft.com/office/drawing/2014/main" xmlns="" id="{C3C011D7-F2D8-4AA4-9D21-4D82185E8013}"/>
              </a:ext>
            </a:extLst>
          </p:cNvPr>
          <p:cNvSpPr txBox="1"/>
          <p:nvPr/>
        </p:nvSpPr>
        <p:spPr>
          <a:xfrm>
            <a:off x="115409" y="3061218"/>
            <a:ext cx="8913181" cy="1200329"/>
          </a:xfrm>
          <a:prstGeom prst="rect">
            <a:avLst/>
          </a:prstGeom>
          <a:noFill/>
        </p:spPr>
        <p:txBody>
          <a:bodyPr wrap="square">
            <a:spAutoFit/>
          </a:bodyPr>
          <a:lstStyle/>
          <a:p>
            <a:pPr algn="l"/>
            <a:r>
              <a:rPr lang="en-IN" sz="2400" b="1" i="0" u="none" strike="noStrike" baseline="0" dirty="0">
                <a:solidFill>
                  <a:srgbClr val="FF00FF"/>
                </a:solidFill>
                <a:latin typeface="MinionPro-Bold"/>
              </a:rPr>
              <a:t>Properties</a:t>
            </a:r>
          </a:p>
          <a:p>
            <a:pPr algn="l"/>
            <a:r>
              <a:rPr lang="en-US" sz="2400" b="1" i="0" u="none" strike="noStrike" baseline="0" dirty="0">
                <a:solidFill>
                  <a:srgbClr val="000000"/>
                </a:solidFill>
                <a:latin typeface="MinionPro-Regular"/>
              </a:rPr>
              <a:t>When phosphorous trichloride is </a:t>
            </a:r>
            <a:r>
              <a:rPr lang="en-US" sz="2400" b="1" i="0" u="none" strike="noStrike" baseline="0" dirty="0" err="1">
                <a:solidFill>
                  <a:srgbClr val="000000"/>
                </a:solidFill>
                <a:latin typeface="MinionPro-Regular"/>
              </a:rPr>
              <a:t>hydrolysed</a:t>
            </a:r>
            <a:r>
              <a:rPr lang="en-US" sz="2400" b="1" i="0" u="none" strike="noStrike" baseline="0" dirty="0">
                <a:solidFill>
                  <a:srgbClr val="000000"/>
                </a:solidFill>
                <a:latin typeface="MinionPro-Regular"/>
              </a:rPr>
              <a:t> with cold water it gives phosphorous acid.</a:t>
            </a:r>
            <a:endParaRPr lang="en-IN" sz="2400" b="1" dirty="0"/>
          </a:p>
        </p:txBody>
      </p:sp>
      <p:pic>
        <p:nvPicPr>
          <p:cNvPr id="11" name="Picture 10">
            <a:extLst>
              <a:ext uri="{FF2B5EF4-FFF2-40B4-BE49-F238E27FC236}">
                <a16:creationId xmlns:a16="http://schemas.microsoft.com/office/drawing/2014/main" xmlns="" id="{767EFD51-CD0C-4057-85A8-FA71E02B29FA}"/>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152733" y="4261547"/>
            <a:ext cx="4587638" cy="613071"/>
          </a:xfrm>
          <a:prstGeom prst="rect">
            <a:avLst/>
          </a:prstGeom>
          <a:ln w="34925">
            <a:solidFill>
              <a:srgbClr val="FF0000"/>
            </a:solidFill>
          </a:ln>
        </p:spPr>
      </p:pic>
      <p:pic>
        <p:nvPicPr>
          <p:cNvPr id="13" name="Picture 12">
            <a:extLst>
              <a:ext uri="{FF2B5EF4-FFF2-40B4-BE49-F238E27FC236}">
                <a16:creationId xmlns:a16="http://schemas.microsoft.com/office/drawing/2014/main" xmlns="" id="{4DED6536-0F5E-4396-8E6E-FEC8A9174877}"/>
              </a:ext>
            </a:extLst>
          </p:cNvPr>
          <p:cNvPicPr>
            <a:picLocks noChangeAspect="1"/>
          </p:cNvPicPr>
          <p:nvPr/>
        </p:nvPicPr>
        <p:blipFill>
          <a:blip r:embed="rId6">
            <a:duotone>
              <a:prstClr val="black"/>
              <a:schemeClr val="accent2">
                <a:tint val="45000"/>
                <a:satMod val="400000"/>
              </a:schemeClr>
            </a:duoton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1020933" y="4946013"/>
            <a:ext cx="7368466" cy="1840592"/>
          </a:xfrm>
          <a:prstGeom prst="rect">
            <a:avLst/>
          </a:prstGeom>
          <a:ln>
            <a:solidFill>
              <a:srgbClr val="FF0000"/>
            </a:solidFill>
          </a:ln>
        </p:spPr>
      </p:pic>
    </p:spTree>
    <p:extLst>
      <p:ext uri="{BB962C8B-B14F-4D97-AF65-F5344CB8AC3E}">
        <p14:creationId xmlns:p14="http://schemas.microsoft.com/office/powerpoint/2010/main" val="2380693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D0DF616-4182-4EA9-9BC7-FCC28327028F}"/>
              </a:ext>
            </a:extLst>
          </p:cNvPr>
          <p:cNvSpPr txBox="1"/>
          <p:nvPr/>
        </p:nvSpPr>
        <p:spPr>
          <a:xfrm>
            <a:off x="0" y="0"/>
            <a:ext cx="9144000" cy="830997"/>
          </a:xfrm>
          <a:prstGeom prst="rect">
            <a:avLst/>
          </a:prstGeom>
          <a:noFill/>
        </p:spPr>
        <p:txBody>
          <a:bodyPr wrap="square">
            <a:spAutoFit/>
          </a:bodyPr>
          <a:lstStyle/>
          <a:p>
            <a:pPr marL="342900" indent="-342900">
              <a:buFont typeface="Wingdings" panose="05000000000000000000" pitchFamily="2" charset="2"/>
              <a:buChar char="Ø"/>
            </a:pPr>
            <a:r>
              <a:rPr lang="en-US" sz="2400" b="1" i="0" u="none" strike="noStrike" baseline="0" dirty="0">
                <a:solidFill>
                  <a:srgbClr val="FF0066"/>
                </a:solidFill>
                <a:latin typeface="MinionPro-Regular"/>
              </a:rPr>
              <a:t>Similar reactions occurs with other molecules that contains alcohols and carboxylic acids.</a:t>
            </a:r>
            <a:endParaRPr lang="en-IN" sz="2400" b="1" dirty="0">
              <a:solidFill>
                <a:srgbClr val="FF0066"/>
              </a:solidFill>
            </a:endParaRPr>
          </a:p>
        </p:txBody>
      </p:sp>
      <p:pic>
        <p:nvPicPr>
          <p:cNvPr id="5" name="Picture 4">
            <a:extLst>
              <a:ext uri="{FF2B5EF4-FFF2-40B4-BE49-F238E27FC236}">
                <a16:creationId xmlns:a16="http://schemas.microsoft.com/office/drawing/2014/main" xmlns="" id="{2C78234B-4480-4DD0-9CA2-854E29240C39}"/>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473612" y="857434"/>
            <a:ext cx="5557502" cy="940996"/>
          </a:xfrm>
          <a:prstGeom prst="rect">
            <a:avLst/>
          </a:prstGeom>
          <a:ln w="41275">
            <a:solidFill>
              <a:srgbClr val="FF0000"/>
            </a:solidFill>
          </a:ln>
        </p:spPr>
      </p:pic>
      <p:sp>
        <p:nvSpPr>
          <p:cNvPr id="7" name="TextBox 6">
            <a:extLst>
              <a:ext uri="{FF2B5EF4-FFF2-40B4-BE49-F238E27FC236}">
                <a16:creationId xmlns:a16="http://schemas.microsoft.com/office/drawing/2014/main" xmlns="" id="{891E4C77-D215-417F-AB5B-77B205AC628F}"/>
              </a:ext>
            </a:extLst>
          </p:cNvPr>
          <p:cNvSpPr txBox="1"/>
          <p:nvPr/>
        </p:nvSpPr>
        <p:spPr>
          <a:xfrm>
            <a:off x="62143" y="1904693"/>
            <a:ext cx="9144000" cy="1200329"/>
          </a:xfrm>
          <a:prstGeom prst="rect">
            <a:avLst/>
          </a:prstGeom>
          <a:noFill/>
        </p:spPr>
        <p:txBody>
          <a:bodyPr wrap="square">
            <a:spAutoFit/>
          </a:bodyPr>
          <a:lstStyle/>
          <a:p>
            <a:pPr algn="l"/>
            <a:r>
              <a:rPr lang="en-IN" sz="2400" b="1" i="0" u="none" strike="noStrike" baseline="0" dirty="0">
                <a:solidFill>
                  <a:srgbClr val="001AE6"/>
                </a:solidFill>
                <a:latin typeface="MinionPro-Bold"/>
              </a:rPr>
              <a:t>Uses of phosphorus trichloride:</a:t>
            </a:r>
          </a:p>
          <a:p>
            <a:pPr algn="l"/>
            <a:r>
              <a:rPr lang="en-US" sz="2400" b="1" i="0" u="none" strike="noStrike" baseline="0" dirty="0">
                <a:solidFill>
                  <a:schemeClr val="accent2">
                    <a:lumMod val="50000"/>
                  </a:schemeClr>
                </a:solidFill>
                <a:latin typeface="MinionPro-Regular"/>
              </a:rPr>
              <a:t>Phosphorus trichloride is used as a chlorinating agent and for the preparation of H</a:t>
            </a:r>
            <a:r>
              <a:rPr lang="en-US" sz="1000" b="1" i="0" u="none" strike="noStrike" baseline="0" dirty="0">
                <a:solidFill>
                  <a:schemeClr val="accent2">
                    <a:lumMod val="50000"/>
                  </a:schemeClr>
                </a:solidFill>
                <a:latin typeface="MinionPro-Regular"/>
              </a:rPr>
              <a:t>3</a:t>
            </a:r>
            <a:r>
              <a:rPr lang="en-US" sz="2400" b="1" i="0" u="none" strike="noStrike" baseline="0" dirty="0">
                <a:solidFill>
                  <a:schemeClr val="accent2">
                    <a:lumMod val="50000"/>
                  </a:schemeClr>
                </a:solidFill>
                <a:latin typeface="MinionPro-Regular"/>
              </a:rPr>
              <a:t>PO</a:t>
            </a:r>
            <a:r>
              <a:rPr lang="en-US" sz="1000" b="1" i="0" u="none" strike="noStrike" baseline="0" dirty="0">
                <a:solidFill>
                  <a:schemeClr val="accent2">
                    <a:lumMod val="50000"/>
                  </a:schemeClr>
                </a:solidFill>
                <a:latin typeface="MinionPro-Regular"/>
              </a:rPr>
              <a:t>3</a:t>
            </a:r>
            <a:r>
              <a:rPr lang="en-US" sz="2400" b="1" i="0" u="none" strike="noStrike" baseline="0" dirty="0">
                <a:solidFill>
                  <a:schemeClr val="accent2">
                    <a:lumMod val="50000"/>
                  </a:schemeClr>
                </a:solidFill>
                <a:latin typeface="MinionPro-Regular"/>
              </a:rPr>
              <a:t>.</a:t>
            </a:r>
            <a:endParaRPr lang="en-IN" sz="2400" b="1" dirty="0">
              <a:solidFill>
                <a:schemeClr val="accent2">
                  <a:lumMod val="50000"/>
                </a:schemeClr>
              </a:solidFill>
            </a:endParaRPr>
          </a:p>
        </p:txBody>
      </p:sp>
      <p:sp>
        <p:nvSpPr>
          <p:cNvPr id="9" name="TextBox 8">
            <a:extLst>
              <a:ext uri="{FF2B5EF4-FFF2-40B4-BE49-F238E27FC236}">
                <a16:creationId xmlns:a16="http://schemas.microsoft.com/office/drawing/2014/main" xmlns="" id="{69562873-FE5D-4477-BCD9-A96A2F3D0A02}"/>
              </a:ext>
            </a:extLst>
          </p:cNvPr>
          <p:cNvSpPr txBox="1"/>
          <p:nvPr/>
        </p:nvSpPr>
        <p:spPr>
          <a:xfrm>
            <a:off x="0" y="3234832"/>
            <a:ext cx="7439487" cy="461665"/>
          </a:xfrm>
          <a:prstGeom prst="rect">
            <a:avLst/>
          </a:prstGeom>
          <a:noFill/>
        </p:spPr>
        <p:txBody>
          <a:bodyPr wrap="square">
            <a:spAutoFit/>
          </a:bodyPr>
          <a:lstStyle/>
          <a:p>
            <a:pPr algn="l"/>
            <a:r>
              <a:rPr lang="en-IN" sz="2400" b="1" i="0" u="none" strike="noStrike" baseline="0" dirty="0">
                <a:solidFill>
                  <a:srgbClr val="FF00FF"/>
                </a:solidFill>
                <a:latin typeface="MinionPro-Bold"/>
              </a:rPr>
              <a:t>Structure of phosphorus trichloride</a:t>
            </a:r>
            <a:endParaRPr lang="en-IN" sz="2400" dirty="0"/>
          </a:p>
        </p:txBody>
      </p:sp>
      <p:pic>
        <p:nvPicPr>
          <p:cNvPr id="10" name="Picture 9">
            <a:extLst>
              <a:ext uri="{FF2B5EF4-FFF2-40B4-BE49-F238E27FC236}">
                <a16:creationId xmlns:a16="http://schemas.microsoft.com/office/drawing/2014/main" xmlns="" id="{5F33D607-BC4D-43CA-8E83-5F577C08C502}"/>
              </a:ext>
            </a:extLst>
          </p:cNvPr>
          <p:cNvPicPr>
            <a:picLocks noChangeAspect="1"/>
          </p:cNvPicPr>
          <p:nvPr/>
        </p:nvPicPr>
        <p:blipFill>
          <a:blip r:embed="rId4"/>
          <a:stretch>
            <a:fillRect/>
          </a:stretch>
        </p:blipFill>
        <p:spPr>
          <a:xfrm>
            <a:off x="249759" y="3760707"/>
            <a:ext cx="2657475" cy="1724025"/>
          </a:xfrm>
          <a:prstGeom prst="rect">
            <a:avLst/>
          </a:prstGeom>
          <a:ln>
            <a:solidFill>
              <a:srgbClr val="FF0000"/>
            </a:solidFill>
          </a:ln>
        </p:spPr>
      </p:pic>
      <p:pic>
        <p:nvPicPr>
          <p:cNvPr id="11" name="Picture 10">
            <a:extLst>
              <a:ext uri="{FF2B5EF4-FFF2-40B4-BE49-F238E27FC236}">
                <a16:creationId xmlns:a16="http://schemas.microsoft.com/office/drawing/2014/main" xmlns="" id="{76EA46EA-AC2D-4808-81B9-E7039BDE520D}"/>
              </a:ext>
            </a:extLst>
          </p:cNvPr>
          <p:cNvPicPr>
            <a:picLocks noChangeAspect="1"/>
          </p:cNvPicPr>
          <p:nvPr/>
        </p:nvPicPr>
        <p:blipFill>
          <a:blip r:embed="rId5"/>
          <a:stretch>
            <a:fillRect/>
          </a:stretch>
        </p:blipFill>
        <p:spPr>
          <a:xfrm>
            <a:off x="3124200" y="3760707"/>
            <a:ext cx="2895600" cy="1724025"/>
          </a:xfrm>
          <a:prstGeom prst="rect">
            <a:avLst/>
          </a:prstGeom>
          <a:ln>
            <a:solidFill>
              <a:srgbClr val="FF0000"/>
            </a:solidFill>
          </a:ln>
        </p:spPr>
      </p:pic>
      <p:pic>
        <p:nvPicPr>
          <p:cNvPr id="12" name="Picture 11">
            <a:extLst>
              <a:ext uri="{FF2B5EF4-FFF2-40B4-BE49-F238E27FC236}">
                <a16:creationId xmlns:a16="http://schemas.microsoft.com/office/drawing/2014/main" xmlns="" id="{09AC1A0D-48C7-45DF-AB9B-029D8BEA7202}"/>
              </a:ext>
            </a:extLst>
          </p:cNvPr>
          <p:cNvPicPr>
            <a:picLocks noChangeAspect="1"/>
          </p:cNvPicPr>
          <p:nvPr/>
        </p:nvPicPr>
        <p:blipFill>
          <a:blip r:embed="rId6"/>
          <a:stretch>
            <a:fillRect/>
          </a:stretch>
        </p:blipFill>
        <p:spPr>
          <a:xfrm>
            <a:off x="6208761" y="3752978"/>
            <a:ext cx="2461451" cy="1731753"/>
          </a:xfrm>
          <a:prstGeom prst="rect">
            <a:avLst/>
          </a:prstGeom>
        </p:spPr>
      </p:pic>
      <p:sp>
        <p:nvSpPr>
          <p:cNvPr id="14" name="TextBox 13">
            <a:extLst>
              <a:ext uri="{FF2B5EF4-FFF2-40B4-BE49-F238E27FC236}">
                <a16:creationId xmlns:a16="http://schemas.microsoft.com/office/drawing/2014/main" xmlns="" id="{590B14B9-6E6C-41D3-B0A2-865FED3A3C58}"/>
              </a:ext>
            </a:extLst>
          </p:cNvPr>
          <p:cNvSpPr txBox="1"/>
          <p:nvPr/>
        </p:nvSpPr>
        <p:spPr>
          <a:xfrm>
            <a:off x="124287" y="5658774"/>
            <a:ext cx="9019713" cy="923330"/>
          </a:xfrm>
          <a:prstGeom prst="rect">
            <a:avLst/>
          </a:prstGeom>
          <a:noFill/>
        </p:spPr>
        <p:txBody>
          <a:bodyPr wrap="square">
            <a:spAutoFit/>
          </a:bodyPr>
          <a:lstStyle/>
          <a:p>
            <a:pPr algn="l">
              <a:buFont typeface="Arial" panose="020B0604020202020204" pitchFamily="34" charset="0"/>
              <a:buChar char="•"/>
            </a:pPr>
            <a:r>
              <a:rPr lang="en-US" b="1" i="1" dirty="0">
                <a:solidFill>
                  <a:schemeClr val="accent6">
                    <a:lumMod val="50000"/>
                  </a:schemeClr>
                </a:solidFill>
                <a:effectLst/>
                <a:latin typeface="Roboto"/>
              </a:rPr>
              <a:t>The central atom phosphorus is involved in </a:t>
            </a:r>
            <a:r>
              <a:rPr lang="en-US" b="1" i="1" dirty="0">
                <a:solidFill>
                  <a:srgbClr val="FF00FF"/>
                </a:solidFill>
                <a:effectLst/>
                <a:latin typeface="Roboto"/>
              </a:rPr>
              <a:t>sp</a:t>
            </a:r>
            <a:r>
              <a:rPr lang="en-US" b="1" i="1" baseline="30000" dirty="0">
                <a:solidFill>
                  <a:srgbClr val="FF00FF"/>
                </a:solidFill>
                <a:effectLst/>
                <a:latin typeface="Roboto"/>
              </a:rPr>
              <a:t>3</a:t>
            </a:r>
            <a:r>
              <a:rPr lang="en-US" b="1" i="1" dirty="0">
                <a:solidFill>
                  <a:srgbClr val="FF00FF"/>
                </a:solidFill>
                <a:effectLst/>
                <a:latin typeface="Roboto"/>
              </a:rPr>
              <a:t> </a:t>
            </a:r>
            <a:r>
              <a:rPr lang="en-US" b="1" i="1" dirty="0" err="1">
                <a:solidFill>
                  <a:srgbClr val="FF00FF"/>
                </a:solidFill>
                <a:effectLst/>
                <a:latin typeface="Roboto"/>
              </a:rPr>
              <a:t>hybridisation</a:t>
            </a:r>
            <a:r>
              <a:rPr lang="en-US" b="1" i="1" dirty="0">
                <a:solidFill>
                  <a:srgbClr val="FF00FF"/>
                </a:solidFill>
                <a:effectLst/>
                <a:latin typeface="Roboto"/>
              </a:rPr>
              <a:t> </a:t>
            </a:r>
            <a:r>
              <a:rPr lang="en-US" b="1" i="1" dirty="0">
                <a:solidFill>
                  <a:schemeClr val="accent6">
                    <a:lumMod val="50000"/>
                  </a:schemeClr>
                </a:solidFill>
                <a:effectLst/>
                <a:latin typeface="Roboto"/>
              </a:rPr>
              <a:t>with three bond pairs and one lone pair.</a:t>
            </a:r>
            <a:r>
              <a:rPr lang="en-US" b="1" i="1" dirty="0">
                <a:solidFill>
                  <a:schemeClr val="accent6">
                    <a:lumMod val="50000"/>
                  </a:schemeClr>
                </a:solidFill>
                <a:effectLst/>
                <a:latin typeface="arial" panose="020B0604020202020204" pitchFamily="34" charset="0"/>
              </a:rPr>
              <a:t>  It has a </a:t>
            </a:r>
            <a:r>
              <a:rPr lang="en-US" b="1" i="1" dirty="0">
                <a:solidFill>
                  <a:srgbClr val="FF00FF"/>
                </a:solidFill>
                <a:effectLst/>
                <a:latin typeface="arial" panose="020B0604020202020204" pitchFamily="34" charset="0"/>
              </a:rPr>
              <a:t>trigonal pyramidal shape, </a:t>
            </a:r>
            <a:r>
              <a:rPr lang="en-US" b="1" i="1" dirty="0">
                <a:solidFill>
                  <a:schemeClr val="accent6">
                    <a:lumMod val="50000"/>
                  </a:schemeClr>
                </a:solidFill>
                <a:effectLst/>
                <a:latin typeface="arial" panose="020B0604020202020204" pitchFamily="34" charset="0"/>
              </a:rPr>
              <a:t>owing to the lone pairs on the phosphorus</a:t>
            </a:r>
            <a:r>
              <a:rPr lang="en-US" b="0" i="0" dirty="0">
                <a:solidFill>
                  <a:srgbClr val="222222"/>
                </a:solidFill>
                <a:effectLst/>
                <a:latin typeface="arial" panose="020B0604020202020204" pitchFamily="34" charset="0"/>
              </a:rPr>
              <a:t>.</a:t>
            </a:r>
            <a:endParaRPr lang="en-US" b="0" i="0" dirty="0">
              <a:solidFill>
                <a:srgbClr val="333333"/>
              </a:solidFill>
              <a:effectLst/>
              <a:latin typeface="Roboto"/>
            </a:endParaRPr>
          </a:p>
        </p:txBody>
      </p:sp>
    </p:spTree>
    <p:extLst>
      <p:ext uri="{BB962C8B-B14F-4D97-AF65-F5344CB8AC3E}">
        <p14:creationId xmlns:p14="http://schemas.microsoft.com/office/powerpoint/2010/main" val="261980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heel(1)">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3BBE5EF-E48B-46B9-A494-65796A60D58A}"/>
              </a:ext>
            </a:extLst>
          </p:cNvPr>
          <p:cNvSpPr txBox="1"/>
          <p:nvPr/>
        </p:nvSpPr>
        <p:spPr>
          <a:xfrm>
            <a:off x="2641107" y="178228"/>
            <a:ext cx="4398886" cy="523220"/>
          </a:xfrm>
          <a:prstGeom prst="rect">
            <a:avLst/>
          </a:prstGeom>
          <a:noFill/>
          <a:ln w="57150">
            <a:solidFill>
              <a:srgbClr val="FF0000"/>
            </a:solidFill>
          </a:ln>
        </p:spPr>
        <p:txBody>
          <a:bodyPr wrap="square">
            <a:spAutoFit/>
          </a:bodyPr>
          <a:lstStyle/>
          <a:p>
            <a:r>
              <a:rPr lang="en-IN" sz="2800" b="1" i="0" u="none" strike="noStrike" baseline="0" dirty="0">
                <a:solidFill>
                  <a:srgbClr val="A50021"/>
                </a:solidFill>
                <a:latin typeface="MinionPro-Bold"/>
              </a:rPr>
              <a:t> Phosphorous pentachloride</a:t>
            </a:r>
            <a:endParaRPr lang="en-IN" sz="2800" dirty="0">
              <a:solidFill>
                <a:srgbClr val="A50021"/>
              </a:solidFill>
            </a:endParaRPr>
          </a:p>
        </p:txBody>
      </p:sp>
      <p:sp>
        <p:nvSpPr>
          <p:cNvPr id="5" name="TextBox 4">
            <a:extLst>
              <a:ext uri="{FF2B5EF4-FFF2-40B4-BE49-F238E27FC236}">
                <a16:creationId xmlns:a16="http://schemas.microsoft.com/office/drawing/2014/main" xmlns="" id="{832A9F09-7CAC-4AD1-A2B7-3A66A380215E}"/>
              </a:ext>
            </a:extLst>
          </p:cNvPr>
          <p:cNvSpPr txBox="1"/>
          <p:nvPr/>
        </p:nvSpPr>
        <p:spPr>
          <a:xfrm>
            <a:off x="84338" y="818728"/>
            <a:ext cx="8960792" cy="1200329"/>
          </a:xfrm>
          <a:prstGeom prst="rect">
            <a:avLst/>
          </a:prstGeom>
          <a:noFill/>
        </p:spPr>
        <p:txBody>
          <a:bodyPr wrap="square">
            <a:spAutoFit/>
          </a:bodyPr>
          <a:lstStyle/>
          <a:p>
            <a:pPr algn="l"/>
            <a:r>
              <a:rPr lang="en-IN" sz="2400" b="1" i="0" u="none" strike="noStrike" baseline="0" dirty="0">
                <a:solidFill>
                  <a:srgbClr val="001AE6"/>
                </a:solidFill>
                <a:latin typeface="MinionPro-Bold"/>
              </a:rPr>
              <a:t>Preparation</a:t>
            </a:r>
          </a:p>
          <a:p>
            <a:pPr algn="l"/>
            <a:r>
              <a:rPr lang="en-US" sz="2400" b="1" i="0" u="none" strike="noStrike" baseline="0" dirty="0">
                <a:solidFill>
                  <a:srgbClr val="FF0000"/>
                </a:solidFill>
                <a:latin typeface="MinionPro-Regular"/>
              </a:rPr>
              <a:t>When PCl</a:t>
            </a:r>
            <a:r>
              <a:rPr lang="en-US" sz="1000" b="1" i="0" u="none" strike="noStrike" baseline="0" dirty="0">
                <a:solidFill>
                  <a:srgbClr val="FF0000"/>
                </a:solidFill>
                <a:latin typeface="MinionPro-Regular"/>
              </a:rPr>
              <a:t>3 </a:t>
            </a:r>
            <a:r>
              <a:rPr lang="en-US" sz="2400" b="1" i="0" u="none" strike="noStrike" baseline="0" dirty="0">
                <a:solidFill>
                  <a:srgbClr val="FF0000"/>
                </a:solidFill>
                <a:latin typeface="MinionPro-Regular"/>
              </a:rPr>
              <a:t>is treated with excess chlorine, </a:t>
            </a:r>
            <a:r>
              <a:rPr lang="en-IN" sz="2400" b="1" i="0" u="none" strike="noStrike" baseline="0" dirty="0">
                <a:solidFill>
                  <a:srgbClr val="FF0000"/>
                </a:solidFill>
                <a:latin typeface="MinionPro-Regular"/>
              </a:rPr>
              <a:t>phosphorous pentachloride is obtained.</a:t>
            </a:r>
            <a:endParaRPr lang="en-IN" sz="2400" b="1" dirty="0">
              <a:solidFill>
                <a:srgbClr val="FF0000"/>
              </a:solidFill>
            </a:endParaRPr>
          </a:p>
        </p:txBody>
      </p:sp>
      <p:pic>
        <p:nvPicPr>
          <p:cNvPr id="7" name="Picture 6">
            <a:extLst>
              <a:ext uri="{FF2B5EF4-FFF2-40B4-BE49-F238E27FC236}">
                <a16:creationId xmlns:a16="http://schemas.microsoft.com/office/drawing/2014/main" xmlns="" id="{3D237EBA-28AD-4D34-9DA9-3434572CC9AE}"/>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525697" y="1839070"/>
            <a:ext cx="3653161" cy="594846"/>
          </a:xfrm>
          <a:prstGeom prst="rect">
            <a:avLst/>
          </a:prstGeom>
          <a:ln w="28575">
            <a:solidFill>
              <a:srgbClr val="FF0000"/>
            </a:solidFill>
          </a:ln>
        </p:spPr>
      </p:pic>
      <p:sp>
        <p:nvSpPr>
          <p:cNvPr id="9" name="TextBox 8">
            <a:extLst>
              <a:ext uri="{FF2B5EF4-FFF2-40B4-BE49-F238E27FC236}">
                <a16:creationId xmlns:a16="http://schemas.microsoft.com/office/drawing/2014/main" xmlns="" id="{F016F5F6-1081-40DD-867C-E70B860A10BA}"/>
              </a:ext>
            </a:extLst>
          </p:cNvPr>
          <p:cNvSpPr txBox="1"/>
          <p:nvPr/>
        </p:nvSpPr>
        <p:spPr>
          <a:xfrm>
            <a:off x="183208" y="2454289"/>
            <a:ext cx="8960792" cy="1200329"/>
          </a:xfrm>
          <a:prstGeom prst="rect">
            <a:avLst/>
          </a:prstGeom>
          <a:noFill/>
        </p:spPr>
        <p:txBody>
          <a:bodyPr wrap="square">
            <a:spAutoFit/>
          </a:bodyPr>
          <a:lstStyle/>
          <a:p>
            <a:pPr algn="l"/>
            <a:r>
              <a:rPr lang="en-IN" sz="2400" b="1" i="0" u="none" strike="noStrike" baseline="0" dirty="0">
                <a:solidFill>
                  <a:srgbClr val="001AE6"/>
                </a:solidFill>
                <a:latin typeface="MinionPro-Bold"/>
              </a:rPr>
              <a:t>Chemical properties</a:t>
            </a:r>
          </a:p>
          <a:p>
            <a:pPr algn="l"/>
            <a:r>
              <a:rPr lang="en-US" sz="2400" b="1" i="0" u="none" strike="noStrike" baseline="0" dirty="0">
                <a:solidFill>
                  <a:srgbClr val="00B050"/>
                </a:solidFill>
                <a:latin typeface="MinionPro-Regular"/>
              </a:rPr>
              <a:t>On heating phosphorous pentachloride, it decomposes into phosphorus trichloride and chlorine.</a:t>
            </a:r>
            <a:endParaRPr lang="en-IN" sz="2400" b="1" dirty="0">
              <a:solidFill>
                <a:srgbClr val="00B050"/>
              </a:solidFill>
            </a:endParaRPr>
          </a:p>
        </p:txBody>
      </p:sp>
      <p:pic>
        <p:nvPicPr>
          <p:cNvPr id="11" name="Picture 10">
            <a:extLst>
              <a:ext uri="{FF2B5EF4-FFF2-40B4-BE49-F238E27FC236}">
                <a16:creationId xmlns:a16="http://schemas.microsoft.com/office/drawing/2014/main" xmlns="" id="{E663F923-F8B0-4A0D-9326-CFC84FB9C9FD}"/>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525697" y="3674991"/>
            <a:ext cx="3653161" cy="502964"/>
          </a:xfrm>
          <a:prstGeom prst="rect">
            <a:avLst/>
          </a:prstGeom>
          <a:ln w="28575">
            <a:solidFill>
              <a:srgbClr val="FF0000"/>
            </a:solidFill>
          </a:ln>
        </p:spPr>
      </p:pic>
      <p:sp>
        <p:nvSpPr>
          <p:cNvPr id="13" name="TextBox 12">
            <a:extLst>
              <a:ext uri="{FF2B5EF4-FFF2-40B4-BE49-F238E27FC236}">
                <a16:creationId xmlns:a16="http://schemas.microsoft.com/office/drawing/2014/main" xmlns="" id="{022FC5D9-5F21-4AF2-891E-4FD688DE3927}"/>
              </a:ext>
            </a:extLst>
          </p:cNvPr>
          <p:cNvSpPr txBox="1"/>
          <p:nvPr/>
        </p:nvSpPr>
        <p:spPr>
          <a:xfrm>
            <a:off x="91604" y="4339527"/>
            <a:ext cx="8960792" cy="707886"/>
          </a:xfrm>
          <a:prstGeom prst="rect">
            <a:avLst/>
          </a:prstGeom>
          <a:noFill/>
        </p:spPr>
        <p:txBody>
          <a:bodyPr wrap="square">
            <a:spAutoFit/>
          </a:bodyPr>
          <a:lstStyle/>
          <a:p>
            <a:pPr algn="l"/>
            <a:r>
              <a:rPr lang="en-US" sz="2000" b="1" i="0" u="none" strike="noStrike" baseline="0" dirty="0">
                <a:solidFill>
                  <a:srgbClr val="FF0066"/>
                </a:solidFill>
                <a:latin typeface="MinionPro-Regular"/>
              </a:rPr>
              <a:t>Phosphorous pentachloride reacts with water to give phosphoryl chloride and</a:t>
            </a:r>
          </a:p>
          <a:p>
            <a:pPr algn="l"/>
            <a:r>
              <a:rPr lang="en-IN" sz="2000" b="1" i="0" u="none" strike="noStrike" baseline="0" dirty="0">
                <a:solidFill>
                  <a:srgbClr val="FF0066"/>
                </a:solidFill>
                <a:latin typeface="MinionPro-Regular"/>
              </a:rPr>
              <a:t>orthophosphoric acid.</a:t>
            </a:r>
            <a:endParaRPr lang="en-IN" sz="2000" b="1" dirty="0">
              <a:solidFill>
                <a:srgbClr val="FF0066"/>
              </a:solidFill>
            </a:endParaRPr>
          </a:p>
        </p:txBody>
      </p:sp>
      <p:pic>
        <p:nvPicPr>
          <p:cNvPr id="15" name="Picture 14">
            <a:extLst>
              <a:ext uri="{FF2B5EF4-FFF2-40B4-BE49-F238E27FC236}">
                <a16:creationId xmlns:a16="http://schemas.microsoft.com/office/drawing/2014/main" xmlns="" id="{5DD0A2DF-B6F3-4E7B-8505-BEDE8410C2F1}"/>
              </a:ext>
            </a:extLst>
          </p:cNvPr>
          <p:cNvPicPr>
            <a:picLocks noChangeAspect="1"/>
          </p:cNvPicPr>
          <p:nvPr/>
        </p:nvPicPr>
        <p:blipFill>
          <a:blip r:embed="rId6">
            <a:duotone>
              <a:prstClr val="black"/>
              <a:schemeClr val="accent4">
                <a:tint val="45000"/>
                <a:satMod val="400000"/>
              </a:schemeClr>
            </a:duoton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2525697" y="5208985"/>
            <a:ext cx="3653161" cy="1470787"/>
          </a:xfrm>
          <a:prstGeom prst="rect">
            <a:avLst/>
          </a:prstGeom>
          <a:ln w="28575">
            <a:solidFill>
              <a:srgbClr val="FF0000"/>
            </a:solidFill>
          </a:ln>
        </p:spPr>
      </p:pic>
    </p:spTree>
    <p:extLst>
      <p:ext uri="{BB962C8B-B14F-4D97-AF65-F5344CB8AC3E}">
        <p14:creationId xmlns:p14="http://schemas.microsoft.com/office/powerpoint/2010/main" val="4199505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2"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2)">
                                      <p:cBhvr>
                                        <p:cTn id="24" dur="2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heel(8)">
                                      <p:cBhvr>
                                        <p:cTn id="3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538DD6-B890-405F-8AC2-9560377A5943}"/>
              </a:ext>
            </a:extLst>
          </p:cNvPr>
          <p:cNvSpPr txBox="1"/>
          <p:nvPr/>
        </p:nvSpPr>
        <p:spPr>
          <a:xfrm>
            <a:off x="146482" y="221021"/>
            <a:ext cx="8997518" cy="1200329"/>
          </a:xfrm>
          <a:prstGeom prst="rect">
            <a:avLst/>
          </a:prstGeom>
          <a:noFill/>
        </p:spPr>
        <p:txBody>
          <a:bodyPr wrap="square">
            <a:spAutoFit/>
          </a:bodyPr>
          <a:lstStyle/>
          <a:p>
            <a:pPr marL="285750" indent="-285750" algn="l">
              <a:buFont typeface="Wingdings" panose="05000000000000000000" pitchFamily="2" charset="2"/>
              <a:buChar char="Ø"/>
            </a:pPr>
            <a:r>
              <a:rPr lang="en-US" sz="2400" b="1" i="0" u="none" strike="noStrike" baseline="0" dirty="0">
                <a:solidFill>
                  <a:srgbClr val="FF0000"/>
                </a:solidFill>
                <a:latin typeface="MinionPro-Regular"/>
              </a:rPr>
              <a:t>Phosphorous pentachloride reacts with metal to give metal chlorides. It also chlorinates organic compounds similar to phosphorus trichloride.</a:t>
            </a:r>
            <a:endParaRPr lang="en-IN" sz="2400" b="1" dirty="0">
              <a:solidFill>
                <a:srgbClr val="FF0000"/>
              </a:solidFill>
            </a:endParaRPr>
          </a:p>
        </p:txBody>
      </p:sp>
      <p:pic>
        <p:nvPicPr>
          <p:cNvPr id="5" name="Picture 4">
            <a:extLst>
              <a:ext uri="{FF2B5EF4-FFF2-40B4-BE49-F238E27FC236}">
                <a16:creationId xmlns:a16="http://schemas.microsoft.com/office/drawing/2014/main" xmlns="" id="{308D6B2B-FDDC-4213-9258-1238E3625ECA}"/>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039472" y="1838600"/>
            <a:ext cx="6554591" cy="2103085"/>
          </a:xfrm>
          <a:prstGeom prst="rect">
            <a:avLst/>
          </a:prstGeom>
          <a:ln w="38100">
            <a:solidFill>
              <a:srgbClr val="FF00FF"/>
            </a:solidFill>
          </a:ln>
        </p:spPr>
      </p:pic>
      <p:sp>
        <p:nvSpPr>
          <p:cNvPr id="7" name="TextBox 6">
            <a:extLst>
              <a:ext uri="{FF2B5EF4-FFF2-40B4-BE49-F238E27FC236}">
                <a16:creationId xmlns:a16="http://schemas.microsoft.com/office/drawing/2014/main" xmlns="" id="{7E6D9E7E-246A-418B-B607-B8697E31507E}"/>
              </a:ext>
            </a:extLst>
          </p:cNvPr>
          <p:cNvSpPr txBox="1"/>
          <p:nvPr/>
        </p:nvSpPr>
        <p:spPr>
          <a:xfrm>
            <a:off x="146483" y="4174766"/>
            <a:ext cx="8997517" cy="1261884"/>
          </a:xfrm>
          <a:prstGeom prst="rect">
            <a:avLst/>
          </a:prstGeom>
          <a:noFill/>
        </p:spPr>
        <p:txBody>
          <a:bodyPr wrap="square">
            <a:spAutoFit/>
          </a:bodyPr>
          <a:lstStyle/>
          <a:p>
            <a:pPr algn="l"/>
            <a:r>
              <a:rPr lang="en-IN" sz="2800" b="1" i="0" u="none" strike="noStrike" baseline="0" dirty="0">
                <a:solidFill>
                  <a:srgbClr val="00B050"/>
                </a:solidFill>
                <a:latin typeface="MinionPro-Bold"/>
              </a:rPr>
              <a:t>Uses of phosphorus pentachloride</a:t>
            </a:r>
          </a:p>
          <a:p>
            <a:pPr marL="342900" indent="-342900" algn="l">
              <a:buFont typeface="Wingdings" panose="05000000000000000000" pitchFamily="2" charset="2"/>
              <a:buChar char="Ø"/>
            </a:pPr>
            <a:r>
              <a:rPr lang="en-US" sz="2400" b="1" i="0" u="none" strike="noStrike" baseline="0" dirty="0">
                <a:solidFill>
                  <a:srgbClr val="FF00FF"/>
                </a:solidFill>
                <a:latin typeface="MinionPro-Regular"/>
              </a:rPr>
              <a:t>Phosphorous pentachloride is a chlorinating agent and is useful for replacing hydroxyl groups by chlorine </a:t>
            </a:r>
            <a:r>
              <a:rPr lang="en-IN" sz="2400" b="1" i="0" u="none" strike="noStrike" baseline="0" dirty="0">
                <a:solidFill>
                  <a:srgbClr val="FF00FF"/>
                </a:solidFill>
                <a:latin typeface="MinionPro-Regular"/>
              </a:rPr>
              <a:t>atom.</a:t>
            </a:r>
            <a:endParaRPr lang="en-IN" sz="2400" b="1" dirty="0">
              <a:solidFill>
                <a:srgbClr val="FF00FF"/>
              </a:solidFill>
            </a:endParaRPr>
          </a:p>
        </p:txBody>
      </p:sp>
    </p:spTree>
    <p:extLst>
      <p:ext uri="{BB962C8B-B14F-4D97-AF65-F5344CB8AC3E}">
        <p14:creationId xmlns:p14="http://schemas.microsoft.com/office/powerpoint/2010/main" val="864133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8)">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12D1FC5-9AD1-4593-81DE-ACD61289A3D8}"/>
              </a:ext>
            </a:extLst>
          </p:cNvPr>
          <p:cNvSpPr txBox="1"/>
          <p:nvPr/>
        </p:nvSpPr>
        <p:spPr>
          <a:xfrm>
            <a:off x="0" y="0"/>
            <a:ext cx="7359588" cy="523220"/>
          </a:xfrm>
          <a:prstGeom prst="rect">
            <a:avLst/>
          </a:prstGeom>
          <a:noFill/>
        </p:spPr>
        <p:txBody>
          <a:bodyPr wrap="square">
            <a:spAutoFit/>
          </a:bodyPr>
          <a:lstStyle/>
          <a:p>
            <a:r>
              <a:rPr lang="en-US" sz="2800" b="1" i="0" u="none" strike="noStrike" baseline="0" dirty="0">
                <a:solidFill>
                  <a:srgbClr val="001AE6"/>
                </a:solidFill>
                <a:latin typeface="MinionPro-Bold"/>
              </a:rPr>
              <a:t>Structure of oxides and oxoacids of phosphorus</a:t>
            </a:r>
            <a:endParaRPr lang="en-IN" sz="2800" dirty="0"/>
          </a:p>
        </p:txBody>
      </p:sp>
      <p:sp>
        <p:nvSpPr>
          <p:cNvPr id="5" name="TextBox 4">
            <a:extLst>
              <a:ext uri="{FF2B5EF4-FFF2-40B4-BE49-F238E27FC236}">
                <a16:creationId xmlns:a16="http://schemas.microsoft.com/office/drawing/2014/main" xmlns="" id="{54B36E7B-647E-4319-A44E-87043FE11A2F}"/>
              </a:ext>
            </a:extLst>
          </p:cNvPr>
          <p:cNvSpPr txBox="1"/>
          <p:nvPr/>
        </p:nvSpPr>
        <p:spPr>
          <a:xfrm>
            <a:off x="35510" y="523220"/>
            <a:ext cx="9072979" cy="3108543"/>
          </a:xfrm>
          <a:prstGeom prst="rect">
            <a:avLst/>
          </a:prstGeom>
          <a:noFill/>
        </p:spPr>
        <p:txBody>
          <a:bodyPr wrap="square">
            <a:spAutoFit/>
          </a:bodyPr>
          <a:lstStyle/>
          <a:p>
            <a:pPr algn="l"/>
            <a:r>
              <a:rPr lang="en-IN" sz="2800" b="1" dirty="0">
                <a:solidFill>
                  <a:srgbClr val="FF0000"/>
                </a:solidFill>
                <a:latin typeface="MinionPro-Regular"/>
              </a:rPr>
              <a:t>P</a:t>
            </a:r>
            <a:r>
              <a:rPr lang="en-IN" sz="2800" b="1" i="0" u="none" strike="noStrike" baseline="0" dirty="0">
                <a:solidFill>
                  <a:srgbClr val="FF0000"/>
                </a:solidFill>
                <a:latin typeface="MinionPro-Regular"/>
              </a:rPr>
              <a:t>hosphorous trioxide </a:t>
            </a:r>
            <a:r>
              <a:rPr lang="en-IN" sz="2400" b="1" i="0" u="none" strike="noStrike" baseline="0" dirty="0">
                <a:solidFill>
                  <a:srgbClr val="FF0000"/>
                </a:solidFill>
                <a:latin typeface="MinionPro-Regular"/>
              </a:rPr>
              <a:t>(  </a:t>
            </a:r>
            <a:r>
              <a:rPr lang="en-IN" sz="2400" b="1" i="0" u="none" strike="noStrike" baseline="0" dirty="0">
                <a:solidFill>
                  <a:srgbClr val="00B050"/>
                </a:solidFill>
                <a:latin typeface="MinionPro-Regular"/>
              </a:rPr>
              <a:t>P</a:t>
            </a:r>
            <a:r>
              <a:rPr lang="en-IN" sz="2400" b="1" i="0" u="none" strike="noStrike" baseline="-25000" dirty="0">
                <a:solidFill>
                  <a:srgbClr val="00B050"/>
                </a:solidFill>
                <a:latin typeface="MinionPro-Regular"/>
              </a:rPr>
              <a:t>2</a:t>
            </a:r>
            <a:r>
              <a:rPr lang="en-IN" sz="2400" b="1" i="0" u="none" strike="noStrike" dirty="0">
                <a:solidFill>
                  <a:srgbClr val="00B050"/>
                </a:solidFill>
                <a:latin typeface="MinionPro-Regular"/>
              </a:rPr>
              <a:t>O</a:t>
            </a:r>
            <a:r>
              <a:rPr lang="en-IN" sz="2400" b="1" i="0" u="none" strike="noStrike" baseline="-25000" dirty="0">
                <a:solidFill>
                  <a:srgbClr val="00B050"/>
                </a:solidFill>
                <a:latin typeface="MinionPro-Regular"/>
              </a:rPr>
              <a:t>3 </a:t>
            </a:r>
            <a:r>
              <a:rPr lang="en-IN" sz="2400" b="1" i="0" u="none" strike="noStrike" dirty="0">
                <a:solidFill>
                  <a:srgbClr val="00B050"/>
                </a:solidFill>
                <a:latin typeface="MinionPro-Regular"/>
              </a:rPr>
              <a:t> or P</a:t>
            </a:r>
            <a:r>
              <a:rPr lang="en-IN" sz="2400" b="1" i="0" u="none" strike="noStrike" baseline="-25000" dirty="0">
                <a:solidFill>
                  <a:srgbClr val="00B050"/>
                </a:solidFill>
                <a:latin typeface="MinionPro-Regular"/>
              </a:rPr>
              <a:t>4 </a:t>
            </a:r>
            <a:r>
              <a:rPr lang="en-IN" sz="2400" b="1" i="0" u="none" strike="noStrike" dirty="0">
                <a:solidFill>
                  <a:srgbClr val="00B050"/>
                </a:solidFill>
                <a:latin typeface="MinionPro-Regular"/>
              </a:rPr>
              <a:t>O</a:t>
            </a:r>
            <a:r>
              <a:rPr lang="en-IN" sz="2400" b="1" i="0" u="none" strike="noStrike" baseline="-25000" dirty="0">
                <a:solidFill>
                  <a:srgbClr val="00B050"/>
                </a:solidFill>
                <a:latin typeface="MinionPro-Regular"/>
              </a:rPr>
              <a:t>6  </a:t>
            </a:r>
            <a:r>
              <a:rPr lang="en-IN" sz="2400" b="1" i="0" u="none" strike="noStrike" dirty="0">
                <a:solidFill>
                  <a:srgbClr val="00B050"/>
                </a:solidFill>
                <a:latin typeface="MinionPro-Regular"/>
              </a:rPr>
              <a:t> )</a:t>
            </a:r>
            <a:endParaRPr lang="en-IN" sz="2400" b="1" i="0" u="none" strike="noStrike" baseline="0" dirty="0">
              <a:solidFill>
                <a:srgbClr val="00B050"/>
              </a:solidFill>
              <a:latin typeface="MinionPro-Regular"/>
            </a:endParaRPr>
          </a:p>
          <a:p>
            <a:pPr marL="342900" indent="-342900" algn="l">
              <a:buFont typeface="Wingdings" panose="05000000000000000000" pitchFamily="2" charset="2"/>
              <a:buChar char="Ø"/>
            </a:pPr>
            <a:endParaRPr lang="en-IN" sz="2400" b="1" i="0" u="none" strike="noStrike" baseline="0" dirty="0">
              <a:solidFill>
                <a:srgbClr val="00B050"/>
              </a:solidFill>
              <a:latin typeface="MinionPro-Regular"/>
            </a:endParaRPr>
          </a:p>
          <a:p>
            <a:pPr marL="342900" indent="-342900" algn="l">
              <a:buFont typeface="Wingdings" panose="05000000000000000000" pitchFamily="2" charset="2"/>
              <a:buChar char="Ø"/>
            </a:pPr>
            <a:r>
              <a:rPr lang="en-IN" sz="2400" b="1" i="0" u="none" strike="noStrike" baseline="0" dirty="0">
                <a:solidFill>
                  <a:srgbClr val="00B0F0"/>
                </a:solidFill>
                <a:latin typeface="MinionPro-Regular"/>
              </a:rPr>
              <a:t> </a:t>
            </a:r>
            <a:r>
              <a:rPr lang="en-US" sz="2400" b="1" i="0" u="none" strike="noStrike" baseline="0" dirty="0">
                <a:solidFill>
                  <a:srgbClr val="00B0F0"/>
                </a:solidFill>
                <a:latin typeface="MinionPro-Regular"/>
              </a:rPr>
              <a:t>In phosphorous trioxide four phosphorous atoms lie at the corners of a tetrahedron and six oxygen atoms along the edges. </a:t>
            </a:r>
          </a:p>
          <a:p>
            <a:pPr marL="342900" indent="-342900" algn="l">
              <a:buFont typeface="Wingdings" panose="05000000000000000000" pitchFamily="2" charset="2"/>
              <a:buChar char="Ø"/>
            </a:pPr>
            <a:endParaRPr lang="en-US" sz="2400" b="1" i="0" u="none" strike="noStrike" baseline="0" dirty="0">
              <a:latin typeface="MinionPro-Regular"/>
            </a:endParaRPr>
          </a:p>
          <a:p>
            <a:pPr marL="342900" indent="-342900" algn="l">
              <a:buFont typeface="Wingdings" panose="05000000000000000000" pitchFamily="2" charset="2"/>
              <a:buChar char="Ø"/>
            </a:pPr>
            <a:r>
              <a:rPr lang="en-US" sz="2400" b="1" i="0" u="none" strike="noStrike" baseline="0" dirty="0">
                <a:solidFill>
                  <a:srgbClr val="00B0F0"/>
                </a:solidFill>
                <a:latin typeface="MinionPro-Regular"/>
              </a:rPr>
              <a:t>The P-O bond distance is 165.6pm which is shorter than the single bond distance of P-O (184 pm) due to pπ-dπ bonding and results in </a:t>
            </a:r>
            <a:r>
              <a:rPr lang="en-IN" sz="2400" b="1" i="0" u="none" strike="noStrike" baseline="0" dirty="0">
                <a:solidFill>
                  <a:srgbClr val="00B0F0"/>
                </a:solidFill>
                <a:latin typeface="MinionPro-Regular"/>
              </a:rPr>
              <a:t>considerable double bond character.</a:t>
            </a:r>
            <a:endParaRPr lang="en-IN" sz="2400" b="1" dirty="0">
              <a:solidFill>
                <a:srgbClr val="00B0F0"/>
              </a:solidFill>
            </a:endParaRPr>
          </a:p>
        </p:txBody>
      </p:sp>
      <p:pic>
        <p:nvPicPr>
          <p:cNvPr id="7" name="Picture 6">
            <a:extLst>
              <a:ext uri="{FF2B5EF4-FFF2-40B4-BE49-F238E27FC236}">
                <a16:creationId xmlns:a16="http://schemas.microsoft.com/office/drawing/2014/main" xmlns="" id="{2D2C692F-EEF4-482B-8CDF-48B098C97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061" y="3817398"/>
            <a:ext cx="2736091" cy="2517382"/>
          </a:xfrm>
          <a:prstGeom prst="rect">
            <a:avLst/>
          </a:prstGeom>
          <a:ln w="28575">
            <a:solidFill>
              <a:srgbClr val="FF0000"/>
            </a:solidFill>
          </a:ln>
        </p:spPr>
      </p:pic>
      <p:pic>
        <p:nvPicPr>
          <p:cNvPr id="8" name="Picture 7">
            <a:extLst>
              <a:ext uri="{FF2B5EF4-FFF2-40B4-BE49-F238E27FC236}">
                <a16:creationId xmlns:a16="http://schemas.microsoft.com/office/drawing/2014/main" xmlns="" id="{17627F00-B14A-4172-810A-2EBCF5E10CF9}"/>
              </a:ext>
            </a:extLst>
          </p:cNvPr>
          <p:cNvPicPr>
            <a:picLocks noChangeAspect="1"/>
          </p:cNvPicPr>
          <p:nvPr/>
        </p:nvPicPr>
        <p:blipFill>
          <a:blip r:embed="rId3"/>
          <a:stretch>
            <a:fillRect/>
          </a:stretch>
        </p:blipFill>
        <p:spPr>
          <a:xfrm>
            <a:off x="5412617" y="3817398"/>
            <a:ext cx="2889775" cy="2517382"/>
          </a:xfrm>
          <a:prstGeom prst="rect">
            <a:avLst/>
          </a:prstGeom>
          <a:ln w="28575">
            <a:solidFill>
              <a:srgbClr val="FF0000"/>
            </a:solidFill>
          </a:ln>
        </p:spPr>
      </p:pic>
    </p:spTree>
    <p:extLst>
      <p:ext uri="{BB962C8B-B14F-4D97-AF65-F5344CB8AC3E}">
        <p14:creationId xmlns:p14="http://schemas.microsoft.com/office/powerpoint/2010/main" val="1084579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additive="base">
                                        <p:cTn id="2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647647B-4A52-4597-9FBE-E6503C864D70}"/>
              </a:ext>
            </a:extLst>
          </p:cNvPr>
          <p:cNvSpPr txBox="1"/>
          <p:nvPr/>
        </p:nvSpPr>
        <p:spPr>
          <a:xfrm>
            <a:off x="0" y="384361"/>
            <a:ext cx="9144000" cy="2739211"/>
          </a:xfrm>
          <a:prstGeom prst="rect">
            <a:avLst/>
          </a:prstGeom>
          <a:noFill/>
        </p:spPr>
        <p:txBody>
          <a:bodyPr wrap="square">
            <a:spAutoFit/>
          </a:bodyPr>
          <a:lstStyle/>
          <a:p>
            <a:pPr algn="l"/>
            <a:r>
              <a:rPr lang="en-US" sz="2800" b="1" i="0" u="none" strike="noStrike" baseline="0" dirty="0">
                <a:solidFill>
                  <a:srgbClr val="FF0000"/>
                </a:solidFill>
                <a:latin typeface="MinionPro-Regular"/>
              </a:rPr>
              <a:t>Phosphorous Penta oxide </a:t>
            </a:r>
            <a:r>
              <a:rPr lang="en-US" sz="2400" b="1" i="0" u="none" strike="noStrike" baseline="0" dirty="0">
                <a:solidFill>
                  <a:srgbClr val="002060"/>
                </a:solidFill>
                <a:latin typeface="MinionPro-Regular"/>
              </a:rPr>
              <a:t>( P</a:t>
            </a:r>
            <a:r>
              <a:rPr lang="en-US" sz="2400" b="1" i="0" u="none" strike="noStrike" baseline="-25000" dirty="0">
                <a:solidFill>
                  <a:srgbClr val="002060"/>
                </a:solidFill>
                <a:latin typeface="MinionPro-Regular"/>
              </a:rPr>
              <a:t>2</a:t>
            </a:r>
            <a:r>
              <a:rPr lang="en-US" sz="2400" b="1" i="0" u="none" strike="noStrike" dirty="0">
                <a:solidFill>
                  <a:srgbClr val="002060"/>
                </a:solidFill>
                <a:latin typeface="MinionPro-Regular"/>
              </a:rPr>
              <a:t>O</a:t>
            </a:r>
            <a:r>
              <a:rPr lang="en-US" sz="2400" b="1" i="0" u="none" strike="noStrike" baseline="-25000" dirty="0">
                <a:solidFill>
                  <a:srgbClr val="002060"/>
                </a:solidFill>
                <a:latin typeface="MinionPro-Regular"/>
              </a:rPr>
              <a:t>5 </a:t>
            </a:r>
            <a:r>
              <a:rPr lang="en-US" sz="2400" b="1" i="0" u="none" strike="noStrike" dirty="0">
                <a:solidFill>
                  <a:srgbClr val="002060"/>
                </a:solidFill>
                <a:latin typeface="MinionPro-Regular"/>
              </a:rPr>
              <a:t> or P</a:t>
            </a:r>
            <a:r>
              <a:rPr lang="en-US" sz="2400" b="1" i="0" u="none" strike="noStrike" baseline="-25000" dirty="0">
                <a:solidFill>
                  <a:srgbClr val="002060"/>
                </a:solidFill>
                <a:latin typeface="MinionPro-Regular"/>
              </a:rPr>
              <a:t>4 </a:t>
            </a:r>
            <a:r>
              <a:rPr lang="en-US" sz="2400" b="1" i="0" u="none" strike="noStrike" dirty="0">
                <a:solidFill>
                  <a:srgbClr val="002060"/>
                </a:solidFill>
                <a:latin typeface="MinionPro-Regular"/>
              </a:rPr>
              <a:t> O</a:t>
            </a:r>
            <a:r>
              <a:rPr lang="en-US" sz="2400" b="1" i="0" u="none" strike="noStrike" baseline="-25000" dirty="0">
                <a:solidFill>
                  <a:srgbClr val="002060"/>
                </a:solidFill>
                <a:latin typeface="MinionPro-Regular"/>
              </a:rPr>
              <a:t>10</a:t>
            </a:r>
            <a:r>
              <a:rPr lang="en-US" sz="2400" b="1" i="0" u="none" strike="noStrike" dirty="0">
                <a:solidFill>
                  <a:srgbClr val="002060"/>
                </a:solidFill>
                <a:latin typeface="MinionPro-Regular"/>
              </a:rPr>
              <a:t> ) </a:t>
            </a:r>
            <a:endParaRPr lang="en-US" sz="1800" b="1" i="0" u="none" strike="noStrike" baseline="0" dirty="0">
              <a:solidFill>
                <a:srgbClr val="002060"/>
              </a:solidFill>
              <a:latin typeface="MinionPro-Regular"/>
            </a:endParaRPr>
          </a:p>
          <a:p>
            <a:pPr marL="285750" indent="-285750" algn="l">
              <a:buFont typeface="Wingdings" panose="05000000000000000000" pitchFamily="2" charset="2"/>
              <a:buChar char="Ø"/>
            </a:pPr>
            <a:r>
              <a:rPr lang="en-US" sz="2400" b="1" i="0" u="none" strike="noStrike" baseline="0" dirty="0">
                <a:solidFill>
                  <a:srgbClr val="00B0F0"/>
                </a:solidFill>
                <a:latin typeface="MinionPro-Regular"/>
              </a:rPr>
              <a:t>In P</a:t>
            </a:r>
            <a:r>
              <a:rPr lang="en-US" sz="1000" b="1" i="0" u="none" strike="noStrike" baseline="0" dirty="0">
                <a:solidFill>
                  <a:srgbClr val="00B0F0"/>
                </a:solidFill>
                <a:latin typeface="MinionPro-Regular"/>
              </a:rPr>
              <a:t>4</a:t>
            </a:r>
            <a:r>
              <a:rPr lang="en-US" sz="2400" b="1" i="0" u="none" strike="noStrike" baseline="0" dirty="0">
                <a:solidFill>
                  <a:srgbClr val="00B0F0"/>
                </a:solidFill>
                <a:latin typeface="MinionPro-Regular"/>
              </a:rPr>
              <a:t>O</a:t>
            </a:r>
            <a:r>
              <a:rPr lang="en-US" sz="1000" b="1" i="0" u="none" strike="noStrike" baseline="0" dirty="0">
                <a:solidFill>
                  <a:srgbClr val="00B0F0"/>
                </a:solidFill>
                <a:latin typeface="MinionPro-Regular"/>
              </a:rPr>
              <a:t>10 </a:t>
            </a:r>
            <a:r>
              <a:rPr lang="en-US" sz="2400" b="1" i="0" u="none" strike="noStrike" baseline="0" dirty="0">
                <a:solidFill>
                  <a:srgbClr val="00B0F0"/>
                </a:solidFill>
                <a:latin typeface="MinionPro-Regular"/>
              </a:rPr>
              <a:t>each P atoms form three bonds to oxygen atom and also an additional coordinate bond with an </a:t>
            </a:r>
            <a:r>
              <a:rPr lang="en-IN" sz="2400" b="1" i="0" u="none" strike="noStrike" baseline="0" dirty="0">
                <a:solidFill>
                  <a:srgbClr val="00B0F0"/>
                </a:solidFill>
                <a:latin typeface="MinionPro-Regular"/>
              </a:rPr>
              <a:t>oxygen atom.</a:t>
            </a:r>
          </a:p>
          <a:p>
            <a:pPr marL="342900" indent="-342900" algn="l">
              <a:buFont typeface="Wingdings" panose="05000000000000000000" pitchFamily="2" charset="2"/>
              <a:buChar char="Ø"/>
            </a:pPr>
            <a:r>
              <a:rPr lang="en-US" sz="2400" b="1" i="0" u="none" strike="noStrike" baseline="0" dirty="0">
                <a:solidFill>
                  <a:srgbClr val="FF0066"/>
                </a:solidFill>
                <a:latin typeface="MinionPro-Regular"/>
              </a:rPr>
              <a:t>Terminal P-O bond length is 143 pm, which is less than the expected single bond distance. </a:t>
            </a:r>
          </a:p>
          <a:p>
            <a:pPr marL="342900" indent="-342900" algn="l">
              <a:buFont typeface="Wingdings" panose="05000000000000000000" pitchFamily="2" charset="2"/>
              <a:buChar char="Ø"/>
            </a:pPr>
            <a:r>
              <a:rPr lang="en-US" sz="2400" b="1" i="0" u="none" strike="noStrike" baseline="0" dirty="0">
                <a:solidFill>
                  <a:srgbClr val="7030A0"/>
                </a:solidFill>
                <a:latin typeface="MinionPro-Regular"/>
              </a:rPr>
              <a:t>This may be due to lateral overlap of filled p orbitals of an oxygen atom with empty d orbital on phosphorous.</a:t>
            </a:r>
            <a:endParaRPr lang="en-IN" sz="3200" b="1" dirty="0">
              <a:solidFill>
                <a:srgbClr val="7030A0"/>
              </a:solidFill>
            </a:endParaRPr>
          </a:p>
        </p:txBody>
      </p:sp>
      <p:pic>
        <p:nvPicPr>
          <p:cNvPr id="5" name="Picture 4">
            <a:extLst>
              <a:ext uri="{FF2B5EF4-FFF2-40B4-BE49-F238E27FC236}">
                <a16:creationId xmlns:a16="http://schemas.microsoft.com/office/drawing/2014/main" xmlns="" id="{6FEC54DC-C52C-4A45-8593-DF408E9EE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014" y="3608344"/>
            <a:ext cx="3187714" cy="2739211"/>
          </a:xfrm>
          <a:prstGeom prst="rect">
            <a:avLst/>
          </a:prstGeom>
          <a:ln w="28575">
            <a:solidFill>
              <a:srgbClr val="FF0000"/>
            </a:solidFill>
          </a:ln>
        </p:spPr>
      </p:pic>
      <p:pic>
        <p:nvPicPr>
          <p:cNvPr id="6" name="Picture 5">
            <a:extLst>
              <a:ext uri="{FF2B5EF4-FFF2-40B4-BE49-F238E27FC236}">
                <a16:creationId xmlns:a16="http://schemas.microsoft.com/office/drawing/2014/main" xmlns="" id="{B19B984C-7681-44C9-B4EE-56DF7F2D3D44}"/>
              </a:ext>
            </a:extLst>
          </p:cNvPr>
          <p:cNvPicPr>
            <a:picLocks noChangeAspect="1"/>
          </p:cNvPicPr>
          <p:nvPr/>
        </p:nvPicPr>
        <p:blipFill>
          <a:blip r:embed="rId3"/>
          <a:stretch>
            <a:fillRect/>
          </a:stretch>
        </p:blipFill>
        <p:spPr>
          <a:xfrm>
            <a:off x="5268854" y="3608344"/>
            <a:ext cx="3115052" cy="2739211"/>
          </a:xfrm>
          <a:prstGeom prst="rect">
            <a:avLst/>
          </a:prstGeom>
        </p:spPr>
      </p:pic>
    </p:spTree>
    <p:extLst>
      <p:ext uri="{BB962C8B-B14F-4D97-AF65-F5344CB8AC3E}">
        <p14:creationId xmlns:p14="http://schemas.microsoft.com/office/powerpoint/2010/main" val="557522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F1639BC-8F74-4E95-998D-52F55738F1F7}"/>
              </a:ext>
            </a:extLst>
          </p:cNvPr>
          <p:cNvSpPr txBox="1"/>
          <p:nvPr/>
        </p:nvSpPr>
        <p:spPr>
          <a:xfrm>
            <a:off x="0" y="94981"/>
            <a:ext cx="4572000" cy="523220"/>
          </a:xfrm>
          <a:prstGeom prst="rect">
            <a:avLst/>
          </a:prstGeom>
          <a:noFill/>
        </p:spPr>
        <p:txBody>
          <a:bodyPr wrap="square">
            <a:spAutoFit/>
          </a:bodyPr>
          <a:lstStyle/>
          <a:p>
            <a:r>
              <a:rPr lang="en-IN" sz="2800" b="1" i="0" u="none" strike="noStrike" baseline="0" dirty="0">
                <a:solidFill>
                  <a:srgbClr val="FF00FF"/>
                </a:solidFill>
                <a:latin typeface="MinionPro-Bold"/>
              </a:rPr>
              <a:t>Preparation of Nitrogen :</a:t>
            </a:r>
            <a:endParaRPr lang="en-IN" sz="2800" dirty="0"/>
          </a:p>
        </p:txBody>
      </p:sp>
      <p:sp>
        <p:nvSpPr>
          <p:cNvPr id="5" name="TextBox 4">
            <a:extLst>
              <a:ext uri="{FF2B5EF4-FFF2-40B4-BE49-F238E27FC236}">
                <a16:creationId xmlns:a16="http://schemas.microsoft.com/office/drawing/2014/main" xmlns="" id="{46304A35-556E-46E3-9E46-6020E2FB8E9E}"/>
              </a:ext>
            </a:extLst>
          </p:cNvPr>
          <p:cNvSpPr txBox="1"/>
          <p:nvPr/>
        </p:nvSpPr>
        <p:spPr>
          <a:xfrm>
            <a:off x="115410" y="618201"/>
            <a:ext cx="9028589" cy="1938992"/>
          </a:xfrm>
          <a:prstGeom prst="rect">
            <a:avLst/>
          </a:prstGeom>
          <a:noFill/>
        </p:spPr>
        <p:txBody>
          <a:bodyPr wrap="square">
            <a:spAutoFit/>
          </a:bodyPr>
          <a:lstStyle/>
          <a:p>
            <a:pPr marL="285750" indent="-285750" algn="l">
              <a:buFont typeface="Wingdings" panose="05000000000000000000" pitchFamily="2" charset="2"/>
              <a:buChar char="q"/>
            </a:pPr>
            <a:r>
              <a:rPr lang="en-US" sz="2400" b="1" i="0" u="none" strike="noStrike" baseline="0" dirty="0">
                <a:solidFill>
                  <a:srgbClr val="00B0F0"/>
                </a:solidFill>
                <a:latin typeface="MinionPro-Regular"/>
              </a:rPr>
              <a:t>Nitrogen, the principal gas of atmosphere (78 % by volume) is separated industrially from </a:t>
            </a:r>
            <a:r>
              <a:rPr lang="en-IN" sz="2400" b="1" i="0" u="none" strike="noStrike" baseline="0" dirty="0">
                <a:solidFill>
                  <a:srgbClr val="00B0F0"/>
                </a:solidFill>
                <a:latin typeface="MinionPro-Regular"/>
              </a:rPr>
              <a:t>liquid air by fractional distillation</a:t>
            </a:r>
          </a:p>
          <a:p>
            <a:pPr marL="285750" indent="-285750" algn="l">
              <a:buFont typeface="Wingdings" panose="05000000000000000000" pitchFamily="2" charset="2"/>
              <a:buChar char="q"/>
            </a:pPr>
            <a:endParaRPr lang="en-US" sz="2400" b="1" i="0" u="none" strike="noStrike" baseline="0" dirty="0">
              <a:solidFill>
                <a:srgbClr val="FF0000"/>
              </a:solidFill>
              <a:latin typeface="MinionPro-Regular"/>
            </a:endParaRPr>
          </a:p>
          <a:p>
            <a:pPr marL="285750" indent="-285750" algn="l">
              <a:buFont typeface="Wingdings" panose="05000000000000000000" pitchFamily="2" charset="2"/>
              <a:buChar char="q"/>
            </a:pPr>
            <a:r>
              <a:rPr lang="en-US" sz="2400" b="1" i="0" u="none" strike="noStrike" baseline="0" dirty="0">
                <a:solidFill>
                  <a:srgbClr val="FF0000"/>
                </a:solidFill>
                <a:latin typeface="MinionPro-Regular"/>
              </a:rPr>
              <a:t>Pure nitrogen gas can be obtained by the thermal decomposition of sodium </a:t>
            </a:r>
            <a:r>
              <a:rPr lang="en-US" sz="2400" b="1" i="0" u="none" strike="noStrike" baseline="0" dirty="0" err="1">
                <a:solidFill>
                  <a:srgbClr val="FF0000"/>
                </a:solidFill>
                <a:latin typeface="MinionPro-Regular"/>
              </a:rPr>
              <a:t>azide</a:t>
            </a:r>
            <a:r>
              <a:rPr lang="en-US" sz="2400" b="1" i="0" u="none" strike="noStrike" baseline="0" dirty="0">
                <a:solidFill>
                  <a:srgbClr val="FF0000"/>
                </a:solidFill>
                <a:latin typeface="MinionPro-Regular"/>
              </a:rPr>
              <a:t> about </a:t>
            </a:r>
            <a:r>
              <a:rPr lang="en-IN" sz="2400" b="1" i="0" u="none" strike="noStrike" baseline="0" dirty="0">
                <a:solidFill>
                  <a:srgbClr val="FF0000"/>
                </a:solidFill>
                <a:latin typeface="MinionPro-Regular"/>
              </a:rPr>
              <a:t>575 K</a:t>
            </a:r>
            <a:endParaRPr lang="en-IN" sz="2400" b="1" dirty="0">
              <a:solidFill>
                <a:srgbClr val="FF0000"/>
              </a:solidFill>
            </a:endParaRPr>
          </a:p>
        </p:txBody>
      </p:sp>
      <p:pic>
        <p:nvPicPr>
          <p:cNvPr id="7" name="Picture 6">
            <a:extLst>
              <a:ext uri="{FF2B5EF4-FFF2-40B4-BE49-F238E27FC236}">
                <a16:creationId xmlns:a16="http://schemas.microsoft.com/office/drawing/2014/main" xmlns="" id="{E6C5C321-1A75-4DAB-8AA8-A405C6D6A824}"/>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286000" y="2797924"/>
            <a:ext cx="4028892" cy="564978"/>
          </a:xfrm>
          <a:prstGeom prst="rect">
            <a:avLst/>
          </a:prstGeom>
          <a:ln w="28575">
            <a:solidFill>
              <a:srgbClr val="FF0066"/>
            </a:solidFill>
          </a:ln>
        </p:spPr>
      </p:pic>
      <p:sp>
        <p:nvSpPr>
          <p:cNvPr id="9" name="TextBox 8">
            <a:extLst>
              <a:ext uri="{FF2B5EF4-FFF2-40B4-BE49-F238E27FC236}">
                <a16:creationId xmlns:a16="http://schemas.microsoft.com/office/drawing/2014/main" xmlns="" id="{1416F4CE-1001-4E44-8391-8F066BA3DA0C}"/>
              </a:ext>
            </a:extLst>
          </p:cNvPr>
          <p:cNvSpPr txBox="1"/>
          <p:nvPr/>
        </p:nvSpPr>
        <p:spPr>
          <a:xfrm>
            <a:off x="115410" y="4013152"/>
            <a:ext cx="8695677" cy="830997"/>
          </a:xfrm>
          <a:prstGeom prst="rect">
            <a:avLst/>
          </a:prstGeom>
          <a:noFill/>
        </p:spPr>
        <p:txBody>
          <a:bodyPr wrap="square">
            <a:spAutoFit/>
          </a:bodyPr>
          <a:lstStyle/>
          <a:p>
            <a:pPr marL="285750" indent="-285750">
              <a:buFont typeface="Wingdings" panose="05000000000000000000" pitchFamily="2" charset="2"/>
              <a:buChar char="q"/>
            </a:pPr>
            <a:r>
              <a:rPr lang="en-US" sz="2400" b="1" i="0" u="none" strike="noStrike" baseline="0" dirty="0">
                <a:solidFill>
                  <a:srgbClr val="FF0000"/>
                </a:solidFill>
                <a:latin typeface="MinionPro-Regular"/>
              </a:rPr>
              <a:t>It can also be obtained by </a:t>
            </a:r>
            <a:r>
              <a:rPr lang="en-US" sz="2400" b="1" i="0" u="none" strike="noStrike" baseline="0" dirty="0" err="1">
                <a:solidFill>
                  <a:srgbClr val="FF0000"/>
                </a:solidFill>
                <a:latin typeface="MinionPro-Regular"/>
              </a:rPr>
              <a:t>oxidising</a:t>
            </a:r>
            <a:r>
              <a:rPr lang="en-US" sz="2400" b="1" i="0" u="none" strike="noStrike" baseline="0" dirty="0">
                <a:solidFill>
                  <a:srgbClr val="FF0000"/>
                </a:solidFill>
                <a:latin typeface="MinionPro-Regular"/>
              </a:rPr>
              <a:t> ammonia using bromine water</a:t>
            </a:r>
            <a:endParaRPr lang="en-IN" sz="2400" b="1" dirty="0">
              <a:solidFill>
                <a:srgbClr val="FF0000"/>
              </a:solidFill>
            </a:endParaRPr>
          </a:p>
        </p:txBody>
      </p:sp>
      <p:pic>
        <p:nvPicPr>
          <p:cNvPr id="11" name="Picture 10">
            <a:extLst>
              <a:ext uri="{FF2B5EF4-FFF2-40B4-BE49-F238E27FC236}">
                <a16:creationId xmlns:a16="http://schemas.microsoft.com/office/drawing/2014/main" xmlns="" id="{ABF7466F-BB23-41D0-967B-B97842BCCF4B}"/>
              </a:ext>
            </a:extLst>
          </p:cNvPr>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286000" y="4800405"/>
            <a:ext cx="4028892" cy="693994"/>
          </a:xfrm>
          <a:prstGeom prst="rect">
            <a:avLst/>
          </a:prstGeom>
          <a:ln w="28575">
            <a:solidFill>
              <a:srgbClr val="FF0066"/>
            </a:solidFill>
          </a:ln>
        </p:spPr>
      </p:pic>
    </p:spTree>
    <p:extLst>
      <p:ext uri="{BB962C8B-B14F-4D97-AF65-F5344CB8AC3E}">
        <p14:creationId xmlns:p14="http://schemas.microsoft.com/office/powerpoint/2010/main" val="2277478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barn(inVertical)">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barn(inVertical)">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DBF4ADC-FC12-4C9E-991E-82854FB97EF4}"/>
              </a:ext>
            </a:extLst>
          </p:cNvPr>
          <p:cNvSpPr txBox="1"/>
          <p:nvPr/>
        </p:nvSpPr>
        <p:spPr>
          <a:xfrm>
            <a:off x="-1" y="0"/>
            <a:ext cx="7244179" cy="523220"/>
          </a:xfrm>
          <a:prstGeom prst="rect">
            <a:avLst/>
          </a:prstGeom>
          <a:noFill/>
        </p:spPr>
        <p:txBody>
          <a:bodyPr wrap="square">
            <a:spAutoFit/>
          </a:bodyPr>
          <a:lstStyle/>
          <a:p>
            <a:r>
              <a:rPr lang="en-IN" sz="2800" b="1" i="0" u="none" strike="noStrike" baseline="0" dirty="0">
                <a:solidFill>
                  <a:srgbClr val="001AE6"/>
                </a:solidFill>
                <a:latin typeface="MinionPro-Bold"/>
              </a:rPr>
              <a:t>Oxoacids of Phosphorous-Structure:</a:t>
            </a:r>
            <a:endParaRPr lang="en-IN" sz="2800" dirty="0"/>
          </a:p>
        </p:txBody>
      </p:sp>
      <p:pic>
        <p:nvPicPr>
          <p:cNvPr id="5" name="Picture 4">
            <a:extLst>
              <a:ext uri="{FF2B5EF4-FFF2-40B4-BE49-F238E27FC236}">
                <a16:creationId xmlns:a16="http://schemas.microsoft.com/office/drawing/2014/main" xmlns="" id="{31635C68-8964-4F77-BED9-9994F6C15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203" y="622006"/>
            <a:ext cx="8481795" cy="518205"/>
          </a:xfrm>
          <a:prstGeom prst="rect">
            <a:avLst/>
          </a:prstGeom>
          <a:ln>
            <a:solidFill>
              <a:srgbClr val="FF0000"/>
            </a:solidFill>
          </a:ln>
        </p:spPr>
      </p:pic>
      <p:pic>
        <p:nvPicPr>
          <p:cNvPr id="7" name="Picture 6">
            <a:extLst>
              <a:ext uri="{FF2B5EF4-FFF2-40B4-BE49-F238E27FC236}">
                <a16:creationId xmlns:a16="http://schemas.microsoft.com/office/drawing/2014/main" xmlns="" id="{C5C13DE2-096A-42E3-BB3E-7246C7BA9D06}"/>
              </a:ext>
            </a:extLst>
          </p:cNvPr>
          <p:cNvPicPr>
            <a:picLocks noChangeAspect="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8824" y="1140211"/>
            <a:ext cx="8474174" cy="1775614"/>
          </a:xfrm>
          <a:prstGeom prst="rect">
            <a:avLst/>
          </a:prstGeom>
          <a:ln>
            <a:solidFill>
              <a:srgbClr val="FF0000"/>
            </a:solidFill>
          </a:ln>
        </p:spPr>
      </p:pic>
      <p:pic>
        <p:nvPicPr>
          <p:cNvPr id="9" name="Picture 8">
            <a:extLst>
              <a:ext uri="{FF2B5EF4-FFF2-40B4-BE49-F238E27FC236}">
                <a16:creationId xmlns:a16="http://schemas.microsoft.com/office/drawing/2014/main" xmlns="" id="{8AFA22A0-2125-46BD-9201-80D7C8EA74D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8824" y="2915825"/>
            <a:ext cx="8474174" cy="2001794"/>
          </a:xfrm>
          <a:prstGeom prst="rect">
            <a:avLst/>
          </a:prstGeom>
          <a:ln>
            <a:solidFill>
              <a:srgbClr val="FF0000"/>
            </a:solidFill>
          </a:ln>
        </p:spPr>
      </p:pic>
      <p:pic>
        <p:nvPicPr>
          <p:cNvPr id="11" name="Picture 10">
            <a:extLst>
              <a:ext uri="{FF2B5EF4-FFF2-40B4-BE49-F238E27FC236}">
                <a16:creationId xmlns:a16="http://schemas.microsoft.com/office/drawing/2014/main" xmlns="" id="{8BFF8ED9-1289-4C78-A99C-12AF1ABDF63D}"/>
              </a:ext>
            </a:extLst>
          </p:cNvPr>
          <p:cNvPicPr>
            <a:picLocks noChangeAspect="1"/>
          </p:cNvPicPr>
          <p:nvPr/>
        </p:nvPicPr>
        <p:blipFill>
          <a:blip r:embed="rId7">
            <a:duotone>
              <a:prstClr val="black"/>
              <a:schemeClr val="accent4">
                <a:tint val="45000"/>
                <a:satMod val="400000"/>
              </a:schemeClr>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1203" y="4917619"/>
            <a:ext cx="8474174" cy="1775614"/>
          </a:xfrm>
          <a:prstGeom prst="rect">
            <a:avLst/>
          </a:prstGeom>
          <a:ln>
            <a:solidFill>
              <a:srgbClr val="FF0000"/>
            </a:solidFill>
          </a:ln>
        </p:spPr>
      </p:pic>
    </p:spTree>
    <p:extLst>
      <p:ext uri="{BB962C8B-B14F-4D97-AF65-F5344CB8AC3E}">
        <p14:creationId xmlns:p14="http://schemas.microsoft.com/office/powerpoint/2010/main" val="106251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AB0831A-5A37-4C56-B96F-73222FC09D60}"/>
              </a:ext>
            </a:extLst>
          </p:cNvPr>
          <p:cNvPicPr>
            <a:picLocks noChangeAspect="1"/>
          </p:cNvPicPr>
          <p:nvPr/>
        </p:nvPicPr>
        <p:blipFill>
          <a:blip r:embed="rId2"/>
          <a:stretch>
            <a:fillRect/>
          </a:stretch>
        </p:blipFill>
        <p:spPr>
          <a:xfrm>
            <a:off x="316623" y="245828"/>
            <a:ext cx="8510754" cy="542591"/>
          </a:xfrm>
          <a:prstGeom prst="rect">
            <a:avLst/>
          </a:prstGeom>
        </p:spPr>
      </p:pic>
      <p:pic>
        <p:nvPicPr>
          <p:cNvPr id="7" name="Picture 6">
            <a:extLst>
              <a:ext uri="{FF2B5EF4-FFF2-40B4-BE49-F238E27FC236}">
                <a16:creationId xmlns:a16="http://schemas.microsoft.com/office/drawing/2014/main" xmlns="" id="{38294FA8-A029-4541-B3D6-C297854C8AE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31102" y="3000652"/>
            <a:ext cx="8497036" cy="2689934"/>
          </a:xfrm>
          <a:prstGeom prst="rect">
            <a:avLst/>
          </a:prstGeom>
          <a:ln w="19050">
            <a:solidFill>
              <a:srgbClr val="FF0000"/>
            </a:solidFill>
          </a:ln>
        </p:spPr>
      </p:pic>
      <p:pic>
        <p:nvPicPr>
          <p:cNvPr id="4" name="Picture 3">
            <a:extLst>
              <a:ext uri="{FF2B5EF4-FFF2-40B4-BE49-F238E27FC236}">
                <a16:creationId xmlns:a16="http://schemas.microsoft.com/office/drawing/2014/main" xmlns="" id="{7D85EF43-4030-4AB6-B102-304DEC2BE7FD}"/>
              </a:ext>
            </a:extLst>
          </p:cNvPr>
          <p:cNvPicPr>
            <a:picLocks noChangeAspect="1"/>
          </p:cNvPicPr>
          <p:nvPr/>
        </p:nvPicPr>
        <p:blipFill>
          <a:blip r:embed="rId5">
            <a:duotone>
              <a:prstClr val="black"/>
              <a:schemeClr val="accent4">
                <a:tint val="45000"/>
                <a:satMod val="400000"/>
              </a:schemeClr>
            </a:duotone>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6623" y="788419"/>
            <a:ext cx="8497036" cy="2212233"/>
          </a:xfrm>
          <a:prstGeom prst="rect">
            <a:avLst/>
          </a:prstGeom>
          <a:ln>
            <a:solidFill>
              <a:srgbClr val="C00000"/>
            </a:solidFill>
          </a:ln>
        </p:spPr>
      </p:pic>
    </p:spTree>
    <p:extLst>
      <p:ext uri="{BB962C8B-B14F-4D97-AF65-F5344CB8AC3E}">
        <p14:creationId xmlns:p14="http://schemas.microsoft.com/office/powerpoint/2010/main" val="1260836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B34E5A9-B100-4967-BFDE-2315E3211F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01" y="131808"/>
            <a:ext cx="8939778" cy="6641854"/>
          </a:xfrm>
          <a:prstGeom prst="rect">
            <a:avLst/>
          </a:prstGeom>
          <a:ln w="28575">
            <a:solidFill>
              <a:srgbClr val="FF0000"/>
            </a:solidFill>
          </a:ln>
        </p:spPr>
      </p:pic>
    </p:spTree>
    <p:extLst>
      <p:ext uri="{BB962C8B-B14F-4D97-AF65-F5344CB8AC3E}">
        <p14:creationId xmlns:p14="http://schemas.microsoft.com/office/powerpoint/2010/main" val="126397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FBBF8AE-D075-46F7-AFF1-35787CD59C46}"/>
              </a:ext>
            </a:extLst>
          </p:cNvPr>
          <p:cNvSpPr txBox="1"/>
          <p:nvPr/>
        </p:nvSpPr>
        <p:spPr>
          <a:xfrm>
            <a:off x="1742241" y="174878"/>
            <a:ext cx="5659515" cy="523220"/>
          </a:xfrm>
          <a:prstGeom prst="rect">
            <a:avLst/>
          </a:prstGeom>
          <a:noFill/>
          <a:ln w="57150">
            <a:solidFill>
              <a:srgbClr val="FF0000"/>
            </a:solidFill>
          </a:ln>
        </p:spPr>
        <p:txBody>
          <a:bodyPr wrap="square">
            <a:spAutoFit/>
          </a:bodyPr>
          <a:lstStyle/>
          <a:p>
            <a:r>
              <a:rPr lang="en-US" sz="2800" b="1" i="0" u="none" strike="noStrike" baseline="0" dirty="0">
                <a:solidFill>
                  <a:srgbClr val="001AE6"/>
                </a:solidFill>
                <a:latin typeface="MinionPro-Bold"/>
              </a:rPr>
              <a:t>Group 16 (Oxygen group) elements</a:t>
            </a:r>
            <a:endParaRPr lang="en-IN" sz="2800" dirty="0"/>
          </a:p>
        </p:txBody>
      </p:sp>
      <p:sp>
        <p:nvSpPr>
          <p:cNvPr id="5" name="TextBox 4">
            <a:extLst>
              <a:ext uri="{FF2B5EF4-FFF2-40B4-BE49-F238E27FC236}">
                <a16:creationId xmlns:a16="http://schemas.microsoft.com/office/drawing/2014/main" xmlns="" id="{FEC9214B-BCC9-441B-B5CB-F2056A907C46}"/>
              </a:ext>
            </a:extLst>
          </p:cNvPr>
          <p:cNvSpPr txBox="1"/>
          <p:nvPr/>
        </p:nvSpPr>
        <p:spPr>
          <a:xfrm>
            <a:off x="146482" y="858460"/>
            <a:ext cx="4572000" cy="523220"/>
          </a:xfrm>
          <a:prstGeom prst="rect">
            <a:avLst/>
          </a:prstGeom>
          <a:noFill/>
        </p:spPr>
        <p:txBody>
          <a:bodyPr wrap="square">
            <a:spAutoFit/>
          </a:bodyPr>
          <a:lstStyle/>
          <a:p>
            <a:r>
              <a:rPr lang="en-IN" sz="2800" b="1" i="0" u="none" strike="noStrike" baseline="0" dirty="0">
                <a:solidFill>
                  <a:schemeClr val="accent6">
                    <a:lumMod val="50000"/>
                  </a:schemeClr>
                </a:solidFill>
                <a:latin typeface="MinionPro-Bold"/>
              </a:rPr>
              <a:t>Occurrence</a:t>
            </a:r>
            <a:r>
              <a:rPr lang="en-IN" sz="2800" b="1" i="0" u="none" strike="noStrike" baseline="0" dirty="0">
                <a:solidFill>
                  <a:srgbClr val="FF00FF"/>
                </a:solidFill>
                <a:latin typeface="MinionPro-Bold"/>
              </a:rPr>
              <a:t>:</a:t>
            </a:r>
            <a:endParaRPr lang="en-IN" sz="2800" dirty="0"/>
          </a:p>
        </p:txBody>
      </p:sp>
      <p:sp>
        <p:nvSpPr>
          <p:cNvPr id="7" name="TextBox 6">
            <a:extLst>
              <a:ext uri="{FF2B5EF4-FFF2-40B4-BE49-F238E27FC236}">
                <a16:creationId xmlns:a16="http://schemas.microsoft.com/office/drawing/2014/main" xmlns="" id="{A1E5290D-FFCA-4D79-8851-B3BCA10A99C6}"/>
              </a:ext>
            </a:extLst>
          </p:cNvPr>
          <p:cNvSpPr txBox="1"/>
          <p:nvPr/>
        </p:nvSpPr>
        <p:spPr>
          <a:xfrm>
            <a:off x="31071" y="1381680"/>
            <a:ext cx="9081856" cy="4524315"/>
          </a:xfrm>
          <a:prstGeom prst="rect">
            <a:avLst/>
          </a:prstGeom>
          <a:noFill/>
        </p:spPr>
        <p:txBody>
          <a:bodyPr wrap="square">
            <a:spAutoFit/>
          </a:bodyPr>
          <a:lstStyle/>
          <a:p>
            <a:pPr marL="342900" indent="-342900" algn="l">
              <a:buFont typeface="Wingdings" panose="05000000000000000000" pitchFamily="2" charset="2"/>
              <a:buChar char="Ø"/>
            </a:pPr>
            <a:r>
              <a:rPr lang="en-US" sz="2400" b="1" i="0" u="none" strike="noStrike" baseline="0" dirty="0">
                <a:solidFill>
                  <a:srgbClr val="C00000"/>
                </a:solidFill>
                <a:latin typeface="MinionPro-Regular"/>
              </a:rPr>
              <a:t>Elements belonging group 16 are called </a:t>
            </a:r>
            <a:r>
              <a:rPr lang="en-US" sz="2400" b="1" i="0" u="none" strike="noStrike" baseline="0" dirty="0" err="1">
                <a:solidFill>
                  <a:srgbClr val="C00000"/>
                </a:solidFill>
                <a:latin typeface="MinionPro-Regular"/>
              </a:rPr>
              <a:t>chalgogens</a:t>
            </a:r>
            <a:r>
              <a:rPr lang="en-US" sz="2400" b="1" i="0" u="none" strike="noStrike" baseline="0" dirty="0">
                <a:solidFill>
                  <a:srgbClr val="C00000"/>
                </a:solidFill>
                <a:latin typeface="MinionPro-Regular"/>
              </a:rPr>
              <a:t> or ore forming elements as most of the ores are oxides or </a:t>
            </a:r>
            <a:r>
              <a:rPr lang="en-US" sz="2400" b="1" i="0" u="none" strike="noStrike" baseline="0" dirty="0" err="1">
                <a:solidFill>
                  <a:srgbClr val="C00000"/>
                </a:solidFill>
                <a:latin typeface="MinionPro-Regular"/>
              </a:rPr>
              <a:t>sulphides</a:t>
            </a:r>
            <a:r>
              <a:rPr lang="en-US" sz="2400" b="1" i="0" u="none" strike="noStrike" baseline="0" dirty="0">
                <a:solidFill>
                  <a:srgbClr val="C00000"/>
                </a:solidFill>
                <a:latin typeface="MinionPro-Regular"/>
              </a:rPr>
              <a:t>. </a:t>
            </a:r>
          </a:p>
          <a:p>
            <a:pPr marL="342900" indent="-342900" algn="l">
              <a:buFont typeface="Wingdings" panose="05000000000000000000" pitchFamily="2" charset="2"/>
              <a:buChar char="Ø"/>
            </a:pPr>
            <a:r>
              <a:rPr lang="en-US" sz="2400" b="1" i="0" u="none" strike="noStrike" baseline="0" dirty="0">
                <a:solidFill>
                  <a:srgbClr val="FF0000"/>
                </a:solidFill>
                <a:latin typeface="MinionPro-Regular"/>
              </a:rPr>
              <a:t>First element oxygen, the most abundant element, exists in both as dioxygen in air (above 20 % by weight as well as volume) and in combined form as oxides. </a:t>
            </a:r>
          </a:p>
          <a:p>
            <a:pPr marL="342900" indent="-342900" algn="l">
              <a:buFont typeface="Wingdings" panose="05000000000000000000" pitchFamily="2" charset="2"/>
              <a:buChar char="Ø"/>
            </a:pPr>
            <a:r>
              <a:rPr lang="en-US" sz="2400" b="1" i="0" u="none" strike="noStrike" baseline="0" dirty="0">
                <a:solidFill>
                  <a:srgbClr val="00B050"/>
                </a:solidFill>
                <a:latin typeface="MinionPro-Regular"/>
              </a:rPr>
              <a:t>Oxygen and </a:t>
            </a:r>
            <a:r>
              <a:rPr lang="en-US" sz="2400" b="1" i="0" u="none" strike="noStrike" baseline="0" dirty="0" err="1">
                <a:solidFill>
                  <a:srgbClr val="00B050"/>
                </a:solidFill>
                <a:latin typeface="MinionPro-Regular"/>
              </a:rPr>
              <a:t>sulphur</a:t>
            </a:r>
            <a:r>
              <a:rPr lang="en-US" sz="2400" b="1" i="0" u="none" strike="noStrike" baseline="0" dirty="0">
                <a:solidFill>
                  <a:srgbClr val="00B050"/>
                </a:solidFill>
                <a:latin typeface="MinionPro-Regular"/>
              </a:rPr>
              <a:t> makes up about 46.6 % &amp; 0.034 &amp; of earth crust by weight </a:t>
            </a:r>
            <a:r>
              <a:rPr lang="en-IN" sz="2400" b="1" i="0" u="none" strike="noStrike" baseline="0" dirty="0">
                <a:solidFill>
                  <a:srgbClr val="00B050"/>
                </a:solidFill>
                <a:latin typeface="MinionPro-Regular"/>
              </a:rPr>
              <a:t>respectively. </a:t>
            </a:r>
          </a:p>
          <a:p>
            <a:pPr marL="342900" indent="-342900" algn="l">
              <a:buFont typeface="Wingdings" panose="05000000000000000000" pitchFamily="2" charset="2"/>
              <a:buChar char="Ø"/>
            </a:pPr>
            <a:r>
              <a:rPr lang="en-IN" sz="2400" b="1" i="0" u="none" strike="noStrike" baseline="0" dirty="0">
                <a:solidFill>
                  <a:srgbClr val="00B0F0"/>
                </a:solidFill>
                <a:latin typeface="MinionPro-Regular"/>
              </a:rPr>
              <a:t>Sulphur exists as sulphates (gypsum, </a:t>
            </a:r>
            <a:r>
              <a:rPr lang="en-IN" sz="2400" b="1" i="0" u="none" strike="noStrike" baseline="0" dirty="0" err="1">
                <a:solidFill>
                  <a:srgbClr val="00B0F0"/>
                </a:solidFill>
                <a:latin typeface="MinionPro-Regular"/>
              </a:rPr>
              <a:t>epsom</a:t>
            </a:r>
            <a:r>
              <a:rPr lang="en-IN" sz="2400" b="1" i="0" u="none" strike="noStrike" baseline="0" dirty="0">
                <a:solidFill>
                  <a:srgbClr val="00B0F0"/>
                </a:solidFill>
                <a:latin typeface="MinionPro-Regular"/>
              </a:rPr>
              <a:t> etc...) and sulphide (galena, Zinc </a:t>
            </a:r>
            <a:r>
              <a:rPr lang="en-US" sz="2400" b="1" i="0" u="none" strike="noStrike" baseline="0" dirty="0">
                <a:solidFill>
                  <a:srgbClr val="00B0F0"/>
                </a:solidFill>
                <a:latin typeface="MinionPro-Regular"/>
              </a:rPr>
              <a:t>blende etc...). </a:t>
            </a:r>
          </a:p>
          <a:p>
            <a:pPr marL="342900" indent="-342900" algn="l">
              <a:buFont typeface="Wingdings" panose="05000000000000000000" pitchFamily="2" charset="2"/>
              <a:buChar char="Ø"/>
            </a:pPr>
            <a:r>
              <a:rPr lang="en-US" sz="2400" b="1" i="0" u="none" strike="noStrike" baseline="0" dirty="0">
                <a:solidFill>
                  <a:srgbClr val="FF00FF"/>
                </a:solidFill>
                <a:latin typeface="MinionPro-Regular"/>
              </a:rPr>
              <a:t>It is also present in the volcanic ashes. </a:t>
            </a:r>
          </a:p>
          <a:p>
            <a:pPr marL="342900" indent="-342900" algn="l">
              <a:buFont typeface="Wingdings" panose="05000000000000000000" pitchFamily="2" charset="2"/>
              <a:buChar char="Ø"/>
            </a:pPr>
            <a:r>
              <a:rPr lang="en-US" sz="2400" b="1" i="0" u="none" strike="noStrike" baseline="0" dirty="0">
                <a:solidFill>
                  <a:srgbClr val="7030A0"/>
                </a:solidFill>
                <a:latin typeface="MinionPro-Regular"/>
              </a:rPr>
              <a:t>The other elements of this groups are scarce and are often found as selenides, tellurides etc... along with </a:t>
            </a:r>
            <a:r>
              <a:rPr lang="en-US" sz="2400" b="1" i="0" u="none" strike="noStrike" baseline="0" dirty="0" err="1">
                <a:solidFill>
                  <a:srgbClr val="7030A0"/>
                </a:solidFill>
                <a:latin typeface="MinionPro-Regular"/>
              </a:rPr>
              <a:t>sulphide</a:t>
            </a:r>
            <a:r>
              <a:rPr lang="en-US" sz="2400" b="1" i="0" u="none" strike="noStrike" baseline="0" dirty="0">
                <a:solidFill>
                  <a:srgbClr val="7030A0"/>
                </a:solidFill>
                <a:latin typeface="MinionPro-Regular"/>
              </a:rPr>
              <a:t> ores.</a:t>
            </a:r>
            <a:endParaRPr lang="en-IN" sz="2400" b="1" dirty="0">
              <a:solidFill>
                <a:srgbClr val="7030A0"/>
              </a:solidFill>
            </a:endParaRPr>
          </a:p>
        </p:txBody>
      </p:sp>
    </p:spTree>
    <p:extLst>
      <p:ext uri="{BB962C8B-B14F-4D97-AF65-F5344CB8AC3E}">
        <p14:creationId xmlns:p14="http://schemas.microsoft.com/office/powerpoint/2010/main" val="508225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down)">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arn(inVertic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barn(inVertical)">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barn(inVertical)">
                                      <p:cBhvr>
                                        <p:cTn id="3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351AD34-BB85-405A-B6CF-1C895F5A2394}"/>
              </a:ext>
            </a:extLst>
          </p:cNvPr>
          <p:cNvSpPr txBox="1"/>
          <p:nvPr/>
        </p:nvSpPr>
        <p:spPr>
          <a:xfrm>
            <a:off x="0" y="0"/>
            <a:ext cx="4572000" cy="646331"/>
          </a:xfrm>
          <a:prstGeom prst="rect">
            <a:avLst/>
          </a:prstGeom>
          <a:noFill/>
        </p:spPr>
        <p:txBody>
          <a:bodyPr wrap="square">
            <a:spAutoFit/>
          </a:bodyPr>
          <a:lstStyle/>
          <a:p>
            <a:r>
              <a:rPr lang="en-IN" sz="3600" b="1" i="0" u="none" strike="noStrike" baseline="0" dirty="0">
                <a:solidFill>
                  <a:srgbClr val="FF0300"/>
                </a:solidFill>
                <a:latin typeface="MinionPro-Bold"/>
              </a:rPr>
              <a:t>Oxygen:</a:t>
            </a:r>
            <a:endParaRPr lang="en-IN" sz="3600" dirty="0"/>
          </a:p>
        </p:txBody>
      </p:sp>
      <p:sp>
        <p:nvSpPr>
          <p:cNvPr id="5" name="TextBox 4">
            <a:extLst>
              <a:ext uri="{FF2B5EF4-FFF2-40B4-BE49-F238E27FC236}">
                <a16:creationId xmlns:a16="http://schemas.microsoft.com/office/drawing/2014/main" xmlns="" id="{81AA1814-287C-4E26-B521-F93553AB72B8}"/>
              </a:ext>
            </a:extLst>
          </p:cNvPr>
          <p:cNvSpPr txBox="1"/>
          <p:nvPr/>
        </p:nvSpPr>
        <p:spPr>
          <a:xfrm>
            <a:off x="-1" y="646331"/>
            <a:ext cx="9064101" cy="3046988"/>
          </a:xfrm>
          <a:prstGeom prst="rect">
            <a:avLst/>
          </a:prstGeom>
          <a:noFill/>
        </p:spPr>
        <p:txBody>
          <a:bodyPr wrap="square">
            <a:spAutoFit/>
          </a:bodyPr>
          <a:lstStyle/>
          <a:p>
            <a:pPr algn="l"/>
            <a:r>
              <a:rPr lang="en-US" sz="2400" b="1" i="0" u="none" strike="noStrike" baseline="0" dirty="0">
                <a:solidFill>
                  <a:srgbClr val="FF00FF"/>
                </a:solidFill>
                <a:latin typeface="MinionPro-Bold"/>
              </a:rPr>
              <a:t>Preparation:</a:t>
            </a:r>
            <a:r>
              <a:rPr lang="en-US" sz="1800" b="1" i="0" u="none" strike="noStrike" baseline="0" dirty="0">
                <a:solidFill>
                  <a:srgbClr val="FF00FF"/>
                </a:solidFill>
                <a:latin typeface="MinionPro-Bold"/>
              </a:rPr>
              <a:t> </a:t>
            </a:r>
          </a:p>
          <a:p>
            <a:pPr marL="342900" indent="-342900" algn="l">
              <a:buFont typeface="Wingdings" panose="05000000000000000000" pitchFamily="2" charset="2"/>
              <a:buChar char="Ø"/>
            </a:pPr>
            <a:r>
              <a:rPr lang="en-US" sz="2400" b="1" i="0" u="none" strike="noStrike" baseline="0" dirty="0">
                <a:solidFill>
                  <a:srgbClr val="000000"/>
                </a:solidFill>
                <a:latin typeface="MinionPro-Regular"/>
              </a:rPr>
              <a:t>The atmosphere and water contain 23% and 83% by mass of oxygen respectively.</a:t>
            </a:r>
          </a:p>
          <a:p>
            <a:pPr marL="342900" indent="-342900" algn="l">
              <a:buFont typeface="Wingdings" panose="05000000000000000000" pitchFamily="2" charset="2"/>
              <a:buChar char="Ø"/>
            </a:pPr>
            <a:r>
              <a:rPr lang="en-US" sz="2400" b="1" i="0" u="none" strike="noStrike" baseline="0" dirty="0">
                <a:solidFill>
                  <a:srgbClr val="000000"/>
                </a:solidFill>
                <a:latin typeface="MinionPro-Regular"/>
              </a:rPr>
              <a:t>Most of the world’s rock contain combined oxygen. </a:t>
            </a:r>
          </a:p>
          <a:p>
            <a:pPr marL="342900" indent="-342900" algn="l">
              <a:buFont typeface="Wingdings" panose="05000000000000000000" pitchFamily="2" charset="2"/>
              <a:buChar char="Ø"/>
            </a:pPr>
            <a:r>
              <a:rPr lang="en-US" sz="2400" b="1" i="0" u="none" strike="noStrike" baseline="0" dirty="0">
                <a:solidFill>
                  <a:srgbClr val="000000"/>
                </a:solidFill>
                <a:latin typeface="MinionPro-Regular"/>
              </a:rPr>
              <a:t>Industrially oxygen is obtained by fractional distillation of liquefied air. </a:t>
            </a:r>
          </a:p>
          <a:p>
            <a:pPr marL="342900" indent="-342900" algn="l">
              <a:buFont typeface="Wingdings" panose="05000000000000000000" pitchFamily="2" charset="2"/>
              <a:buChar char="Ø"/>
            </a:pPr>
            <a:r>
              <a:rPr lang="en-US" sz="2400" b="1" i="0" u="none" strike="noStrike" baseline="0" dirty="0">
                <a:solidFill>
                  <a:srgbClr val="000000"/>
                </a:solidFill>
                <a:latin typeface="MinionPro-Regular"/>
              </a:rPr>
              <a:t>In the laboratory, oxygen is prepared by one of the </a:t>
            </a:r>
            <a:r>
              <a:rPr lang="en-IN" sz="2400" b="1" i="0" u="none" strike="noStrike" baseline="0" dirty="0">
                <a:solidFill>
                  <a:srgbClr val="000000"/>
                </a:solidFill>
                <a:latin typeface="MinionPro-Regular"/>
              </a:rPr>
              <a:t>following methods.</a:t>
            </a:r>
            <a:endParaRPr lang="en-IN" b="1" dirty="0"/>
          </a:p>
        </p:txBody>
      </p:sp>
      <p:sp>
        <p:nvSpPr>
          <p:cNvPr id="7" name="TextBox 6">
            <a:extLst>
              <a:ext uri="{FF2B5EF4-FFF2-40B4-BE49-F238E27FC236}">
                <a16:creationId xmlns:a16="http://schemas.microsoft.com/office/drawing/2014/main" xmlns="" id="{C80E39E9-1895-4F38-BE50-09310ABEB5DE}"/>
              </a:ext>
            </a:extLst>
          </p:cNvPr>
          <p:cNvSpPr txBox="1"/>
          <p:nvPr/>
        </p:nvSpPr>
        <p:spPr>
          <a:xfrm>
            <a:off x="-2" y="3808494"/>
            <a:ext cx="9144001" cy="830997"/>
          </a:xfrm>
          <a:prstGeom prst="rect">
            <a:avLst/>
          </a:prstGeom>
          <a:noFill/>
        </p:spPr>
        <p:txBody>
          <a:bodyPr wrap="square">
            <a:spAutoFit/>
          </a:bodyPr>
          <a:lstStyle/>
          <a:p>
            <a:pPr marL="285750" indent="-285750" algn="l">
              <a:buFont typeface="Wingdings" panose="05000000000000000000" pitchFamily="2" charset="2"/>
              <a:buChar char="Ø"/>
            </a:pPr>
            <a:r>
              <a:rPr lang="en-US" sz="2400" b="1" i="0" u="none" strike="noStrike" baseline="0" dirty="0">
                <a:latin typeface="MinionPro-Regular"/>
              </a:rPr>
              <a:t>The decomposition of hydrogen peroxide in the presence of catalyst (MnO</a:t>
            </a:r>
            <a:r>
              <a:rPr lang="en-US" sz="1000" b="1" i="0" u="none" strike="noStrike" baseline="0" dirty="0">
                <a:latin typeface="MinionPro-Regular"/>
              </a:rPr>
              <a:t>2</a:t>
            </a:r>
            <a:r>
              <a:rPr lang="en-US" sz="2400" b="1" i="0" u="none" strike="noStrike" baseline="0" dirty="0">
                <a:latin typeface="MinionPro-Regular"/>
              </a:rPr>
              <a:t>) or by </a:t>
            </a:r>
            <a:r>
              <a:rPr lang="en-IN" sz="2400" b="1" i="0" u="none" strike="noStrike" baseline="0" dirty="0">
                <a:latin typeface="MinionPro-Regular"/>
              </a:rPr>
              <a:t>oxidation with potassium permanganate.</a:t>
            </a:r>
            <a:endParaRPr lang="en-IN" sz="2400" b="1" dirty="0"/>
          </a:p>
        </p:txBody>
      </p:sp>
      <p:pic>
        <p:nvPicPr>
          <p:cNvPr id="9" name="Picture 8">
            <a:extLst>
              <a:ext uri="{FF2B5EF4-FFF2-40B4-BE49-F238E27FC236}">
                <a16:creationId xmlns:a16="http://schemas.microsoft.com/office/drawing/2014/main" xmlns="" id="{09ECF4C4-BAE3-4FAA-BC05-AF126B2EF2BA}"/>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637653" y="5055656"/>
            <a:ext cx="5340195" cy="1078814"/>
          </a:xfrm>
          <a:prstGeom prst="rect">
            <a:avLst/>
          </a:prstGeom>
          <a:ln w="28575">
            <a:solidFill>
              <a:srgbClr val="FF0000"/>
            </a:solidFill>
          </a:ln>
        </p:spPr>
      </p:pic>
    </p:spTree>
    <p:extLst>
      <p:ext uri="{BB962C8B-B14F-4D97-AF65-F5344CB8AC3E}">
        <p14:creationId xmlns:p14="http://schemas.microsoft.com/office/powerpoint/2010/main" val="3969502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3DC9401-F03D-4F84-945C-C4374A4FF325}"/>
              </a:ext>
            </a:extLst>
          </p:cNvPr>
          <p:cNvSpPr txBox="1"/>
          <p:nvPr/>
        </p:nvSpPr>
        <p:spPr>
          <a:xfrm>
            <a:off x="0" y="0"/>
            <a:ext cx="9144000" cy="830997"/>
          </a:xfrm>
          <a:prstGeom prst="rect">
            <a:avLst/>
          </a:prstGeom>
          <a:noFill/>
        </p:spPr>
        <p:txBody>
          <a:bodyPr wrap="square">
            <a:spAutoFit/>
          </a:bodyPr>
          <a:lstStyle/>
          <a:p>
            <a:pPr marL="285750" indent="-285750">
              <a:buFont typeface="Wingdings" panose="05000000000000000000" pitchFamily="2" charset="2"/>
              <a:buChar char="Ø"/>
            </a:pPr>
            <a:r>
              <a:rPr lang="en-US" sz="2400" b="1" i="0" u="none" strike="noStrike" baseline="0" dirty="0">
                <a:latin typeface="MinionPro-Regular"/>
              </a:rPr>
              <a:t>The thermal decomposition of certain metallic oxides or </a:t>
            </a:r>
            <a:r>
              <a:rPr lang="en-US" sz="2400" b="1" i="0" u="none" strike="noStrike" baseline="0" dirty="0" err="1">
                <a:latin typeface="MinionPro-Regular"/>
              </a:rPr>
              <a:t>oxoanions</a:t>
            </a:r>
            <a:r>
              <a:rPr lang="en-US" sz="2400" b="1" i="0" u="none" strike="noStrike" baseline="0" dirty="0">
                <a:latin typeface="MinionPro-Regular"/>
              </a:rPr>
              <a:t> gives oxygen.</a:t>
            </a:r>
            <a:endParaRPr lang="en-IN" sz="2400" b="1" dirty="0"/>
          </a:p>
        </p:txBody>
      </p:sp>
      <p:pic>
        <p:nvPicPr>
          <p:cNvPr id="5" name="Picture 4">
            <a:extLst>
              <a:ext uri="{FF2B5EF4-FFF2-40B4-BE49-F238E27FC236}">
                <a16:creationId xmlns:a16="http://schemas.microsoft.com/office/drawing/2014/main" xmlns="" id="{556CE96F-575A-4CD7-9DFA-9B565D1A75A0}"/>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669196" y="830997"/>
            <a:ext cx="5379477" cy="2598003"/>
          </a:xfrm>
          <a:prstGeom prst="rect">
            <a:avLst/>
          </a:prstGeom>
          <a:ln w="28575">
            <a:solidFill>
              <a:srgbClr val="FF0000"/>
            </a:solidFill>
          </a:ln>
        </p:spPr>
      </p:pic>
      <p:sp>
        <p:nvSpPr>
          <p:cNvPr id="7" name="TextBox 6">
            <a:extLst>
              <a:ext uri="{FF2B5EF4-FFF2-40B4-BE49-F238E27FC236}">
                <a16:creationId xmlns:a16="http://schemas.microsoft.com/office/drawing/2014/main" xmlns="" id="{F912DC94-3013-42B8-8327-34CD1553F968}"/>
              </a:ext>
            </a:extLst>
          </p:cNvPr>
          <p:cNvSpPr txBox="1"/>
          <p:nvPr/>
        </p:nvSpPr>
        <p:spPr>
          <a:xfrm>
            <a:off x="44388" y="3917272"/>
            <a:ext cx="9055223" cy="2308324"/>
          </a:xfrm>
          <a:prstGeom prst="rect">
            <a:avLst/>
          </a:prstGeom>
          <a:noFill/>
        </p:spPr>
        <p:txBody>
          <a:bodyPr wrap="square">
            <a:spAutoFit/>
          </a:bodyPr>
          <a:lstStyle/>
          <a:p>
            <a:pPr algn="l"/>
            <a:r>
              <a:rPr lang="en-IN" sz="2400" b="1" i="0" u="none" strike="noStrike" baseline="0" dirty="0">
                <a:solidFill>
                  <a:srgbClr val="FF00FF"/>
                </a:solidFill>
                <a:latin typeface="MinionPro-Bold"/>
              </a:rPr>
              <a:t>Properties</a:t>
            </a:r>
          </a:p>
          <a:p>
            <a:pPr marL="342900" indent="-342900" algn="l">
              <a:buFont typeface="Wingdings" panose="05000000000000000000" pitchFamily="2" charset="2"/>
              <a:buChar char="Ø"/>
            </a:pPr>
            <a:r>
              <a:rPr lang="en-US" sz="2400" b="1" i="0" u="none" strike="noStrike" baseline="0" dirty="0">
                <a:solidFill>
                  <a:srgbClr val="0070C0"/>
                </a:solidFill>
                <a:latin typeface="MinionPro-Regular"/>
              </a:rPr>
              <a:t>Under ordinary condition oxygen exists as a diatomic gas.</a:t>
            </a:r>
          </a:p>
          <a:p>
            <a:pPr marL="342900" indent="-342900" algn="l">
              <a:buFont typeface="Wingdings" panose="05000000000000000000" pitchFamily="2" charset="2"/>
              <a:buChar char="Ø"/>
            </a:pPr>
            <a:r>
              <a:rPr lang="en-US" sz="2400" b="1" i="0" u="none" strike="noStrike" baseline="0" dirty="0">
                <a:solidFill>
                  <a:srgbClr val="FF0066"/>
                </a:solidFill>
                <a:latin typeface="MinionPro-Regular"/>
              </a:rPr>
              <a:t>Oxygen is paramagnetic</a:t>
            </a:r>
            <a:r>
              <a:rPr lang="en-US" sz="2400" b="1" i="0" u="none" strike="noStrike" baseline="0" dirty="0">
                <a:solidFill>
                  <a:srgbClr val="000000"/>
                </a:solidFill>
                <a:latin typeface="MinionPro-Regular"/>
              </a:rPr>
              <a:t>. </a:t>
            </a:r>
          </a:p>
          <a:p>
            <a:pPr marL="342900" indent="-342900" algn="l">
              <a:buFont typeface="Wingdings" panose="05000000000000000000" pitchFamily="2" charset="2"/>
              <a:buChar char="Ø"/>
            </a:pPr>
            <a:r>
              <a:rPr lang="en-US" sz="2400" b="1" i="0" u="none" strike="noStrike" baseline="0" dirty="0">
                <a:solidFill>
                  <a:srgbClr val="0070C0"/>
                </a:solidFill>
                <a:latin typeface="MinionPro-Regular"/>
              </a:rPr>
              <a:t>Like nitrogen and fluorine, oxygen form strong hydrogen bonds. </a:t>
            </a:r>
          </a:p>
          <a:p>
            <a:pPr marL="342900" indent="-342900" algn="l">
              <a:buFont typeface="Wingdings" panose="05000000000000000000" pitchFamily="2" charset="2"/>
              <a:buChar char="Ø"/>
            </a:pPr>
            <a:r>
              <a:rPr lang="en-US" sz="2400" b="1" i="0" u="none" strike="noStrike" baseline="0" dirty="0">
                <a:solidFill>
                  <a:srgbClr val="FF0000"/>
                </a:solidFill>
                <a:latin typeface="MinionPro-Regular"/>
              </a:rPr>
              <a:t>Oxygen exists in two allotropic forms namely dioxygen (O</a:t>
            </a:r>
            <a:r>
              <a:rPr lang="en-US" sz="1000" b="1" i="0" u="none" strike="noStrike" baseline="0" dirty="0">
                <a:solidFill>
                  <a:srgbClr val="FF0000"/>
                </a:solidFill>
                <a:latin typeface="MinionPro-Regular"/>
              </a:rPr>
              <a:t>2</a:t>
            </a:r>
            <a:r>
              <a:rPr lang="en-US" sz="2400" b="1" i="0" u="none" strike="noStrike" baseline="0" dirty="0">
                <a:solidFill>
                  <a:srgbClr val="FF0000"/>
                </a:solidFill>
                <a:latin typeface="MinionPro-Regular"/>
              </a:rPr>
              <a:t>) and ozone or trioxygen (O</a:t>
            </a:r>
            <a:r>
              <a:rPr lang="en-US" sz="1000" b="1" i="0" u="none" strike="noStrike" baseline="0" dirty="0">
                <a:solidFill>
                  <a:srgbClr val="FF0000"/>
                </a:solidFill>
                <a:latin typeface="MinionPro-Regular"/>
              </a:rPr>
              <a:t>3</a:t>
            </a:r>
            <a:r>
              <a:rPr lang="en-US" sz="2400" b="1" i="0" u="none" strike="noStrike" baseline="0" dirty="0">
                <a:solidFill>
                  <a:srgbClr val="FF0000"/>
                </a:solidFill>
                <a:latin typeface="MinionPro-Regular"/>
              </a:rPr>
              <a:t>).</a:t>
            </a:r>
            <a:endParaRPr lang="en-IN" sz="2400" b="1" dirty="0">
              <a:solidFill>
                <a:srgbClr val="FF0000"/>
              </a:solidFill>
            </a:endParaRPr>
          </a:p>
        </p:txBody>
      </p:sp>
    </p:spTree>
    <p:extLst>
      <p:ext uri="{BB962C8B-B14F-4D97-AF65-F5344CB8AC3E}">
        <p14:creationId xmlns:p14="http://schemas.microsoft.com/office/powerpoint/2010/main" val="1668517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7EB1994-8D1E-4721-A3A3-945AE3D648EA}"/>
              </a:ext>
            </a:extLst>
          </p:cNvPr>
          <p:cNvSpPr txBox="1"/>
          <p:nvPr/>
        </p:nvSpPr>
        <p:spPr>
          <a:xfrm>
            <a:off x="102091" y="82481"/>
            <a:ext cx="8677923" cy="3477875"/>
          </a:xfrm>
          <a:prstGeom prst="rect">
            <a:avLst/>
          </a:prstGeom>
          <a:noFill/>
        </p:spPr>
        <p:txBody>
          <a:bodyPr wrap="square">
            <a:spAutoFit/>
          </a:bodyPr>
          <a:lstStyle/>
          <a:p>
            <a:pPr algn="l"/>
            <a:r>
              <a:rPr lang="en-IN" dirty="0">
                <a:latin typeface="MinionPro-Regular"/>
              </a:rPr>
              <a:t> </a:t>
            </a:r>
            <a:r>
              <a:rPr lang="en-IN" sz="2800" b="1" dirty="0">
                <a:solidFill>
                  <a:srgbClr val="FF0000"/>
                </a:solidFill>
                <a:latin typeface="MinionPro-Regular"/>
              </a:rPr>
              <a:t>OZONE (O</a:t>
            </a:r>
            <a:r>
              <a:rPr lang="en-IN" sz="2800" b="1" baseline="-25000" dirty="0">
                <a:solidFill>
                  <a:srgbClr val="FF0000"/>
                </a:solidFill>
                <a:latin typeface="MinionPro-Regular"/>
              </a:rPr>
              <a:t>3</a:t>
            </a:r>
            <a:r>
              <a:rPr lang="en-IN" sz="2800" b="1" dirty="0">
                <a:solidFill>
                  <a:srgbClr val="FF0000"/>
                </a:solidFill>
                <a:latin typeface="MinionPro-Regular"/>
              </a:rPr>
              <a:t>) </a:t>
            </a:r>
            <a:endParaRPr lang="en-IN" b="1" dirty="0">
              <a:solidFill>
                <a:srgbClr val="FF0000"/>
              </a:solidFill>
              <a:latin typeface="MinionPro-Regular"/>
            </a:endParaRPr>
          </a:p>
          <a:p>
            <a:pPr marL="285750" indent="-285750" algn="l">
              <a:buFont typeface="Wingdings" panose="05000000000000000000" pitchFamily="2" charset="2"/>
              <a:buChar char="Ø"/>
            </a:pPr>
            <a:r>
              <a:rPr lang="en-IN" sz="2400" b="1" dirty="0">
                <a:solidFill>
                  <a:srgbClr val="002060"/>
                </a:solidFill>
                <a:latin typeface="MinionPro-Regular"/>
              </a:rPr>
              <a:t>N</a:t>
            </a:r>
            <a:r>
              <a:rPr lang="en-IN" sz="2400" b="1" i="0" u="none" strike="noStrike" baseline="0" dirty="0">
                <a:solidFill>
                  <a:srgbClr val="002060"/>
                </a:solidFill>
                <a:latin typeface="MinionPro-Regular"/>
              </a:rPr>
              <a:t>egligible amounts of </a:t>
            </a:r>
            <a:r>
              <a:rPr lang="en-US" sz="2400" b="1" i="0" u="none" strike="noStrike" baseline="0" dirty="0">
                <a:solidFill>
                  <a:srgbClr val="002060"/>
                </a:solidFill>
                <a:latin typeface="MinionPro-Regular"/>
              </a:rPr>
              <a:t>ozone occurs at sea level it is formed in the upper atmosphere by the action of ultraviolet light. </a:t>
            </a:r>
          </a:p>
          <a:p>
            <a:pPr marL="285750" indent="-285750" algn="l">
              <a:buFont typeface="Wingdings" panose="05000000000000000000" pitchFamily="2" charset="2"/>
              <a:buChar char="Ø"/>
            </a:pPr>
            <a:r>
              <a:rPr lang="en-US" sz="2400" b="1" i="0" u="none" strike="noStrike" baseline="0" dirty="0">
                <a:solidFill>
                  <a:srgbClr val="FF00FF"/>
                </a:solidFill>
                <a:latin typeface="MinionPro-Regular"/>
              </a:rPr>
              <a:t>In the laboratory ozone is prepared by passing electrical discharge through oxygen. </a:t>
            </a:r>
          </a:p>
          <a:p>
            <a:pPr marL="285750" indent="-285750" algn="l">
              <a:buFont typeface="Wingdings" panose="05000000000000000000" pitchFamily="2" charset="2"/>
              <a:buChar char="Ø"/>
            </a:pPr>
            <a:r>
              <a:rPr lang="en-US" sz="2400" b="1" i="0" u="none" strike="noStrike" baseline="0" dirty="0">
                <a:solidFill>
                  <a:srgbClr val="002060"/>
                </a:solidFill>
                <a:latin typeface="MinionPro-Regular"/>
              </a:rPr>
              <a:t>At a potential of 20,000 V about 10% of oxygen is converted into ozone it gives a mixture known as </a:t>
            </a:r>
            <a:r>
              <a:rPr lang="en-US" sz="2400" b="1" i="0" u="none" strike="noStrike" baseline="0" dirty="0" err="1">
                <a:solidFill>
                  <a:srgbClr val="002060"/>
                </a:solidFill>
                <a:latin typeface="MinionPro-Regular"/>
              </a:rPr>
              <a:t>ozonised</a:t>
            </a:r>
            <a:r>
              <a:rPr lang="en-US" sz="2400" b="1" i="0" u="none" strike="noStrike" baseline="0" dirty="0">
                <a:solidFill>
                  <a:srgbClr val="002060"/>
                </a:solidFill>
                <a:latin typeface="MinionPro-Regular"/>
              </a:rPr>
              <a:t> oxygen.</a:t>
            </a:r>
          </a:p>
          <a:p>
            <a:pPr marL="285750" indent="-285750" algn="l">
              <a:buFont typeface="Wingdings" panose="05000000000000000000" pitchFamily="2" charset="2"/>
              <a:buChar char="Ø"/>
            </a:pPr>
            <a:r>
              <a:rPr lang="en-US" sz="2400" b="1" i="0" u="none" strike="noStrike" baseline="0" dirty="0">
                <a:solidFill>
                  <a:srgbClr val="FF00FF"/>
                </a:solidFill>
                <a:latin typeface="MinionPro-Regular"/>
              </a:rPr>
              <a:t> Pure ozone is obtained as a pale blue gas by the fractional distillation of </a:t>
            </a:r>
            <a:r>
              <a:rPr lang="en-IN" sz="2400" b="1" i="0" u="none" strike="noStrike" baseline="0" dirty="0">
                <a:solidFill>
                  <a:srgbClr val="FF00FF"/>
                </a:solidFill>
                <a:latin typeface="MinionPro-Regular"/>
              </a:rPr>
              <a:t>liquefied ozonised oxygen.</a:t>
            </a:r>
            <a:endParaRPr lang="en-IN" sz="2400" b="1" dirty="0">
              <a:solidFill>
                <a:srgbClr val="FF00FF"/>
              </a:solidFill>
            </a:endParaRPr>
          </a:p>
        </p:txBody>
      </p:sp>
      <p:pic>
        <p:nvPicPr>
          <p:cNvPr id="5" name="Picture 4">
            <a:extLst>
              <a:ext uri="{FF2B5EF4-FFF2-40B4-BE49-F238E27FC236}">
                <a16:creationId xmlns:a16="http://schemas.microsoft.com/office/drawing/2014/main" xmlns="" id="{6A7A79A4-AAB8-46F0-A835-99C6EDDB377D}"/>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50666" y="4168271"/>
            <a:ext cx="3608421" cy="1629611"/>
          </a:xfrm>
          <a:prstGeom prst="rect">
            <a:avLst/>
          </a:prstGeom>
          <a:ln w="28575">
            <a:solidFill>
              <a:srgbClr val="FF0000"/>
            </a:solidFill>
          </a:ln>
        </p:spPr>
      </p:pic>
      <p:pic>
        <p:nvPicPr>
          <p:cNvPr id="7" name="Picture 6">
            <a:extLst>
              <a:ext uri="{FF2B5EF4-FFF2-40B4-BE49-F238E27FC236}">
                <a16:creationId xmlns:a16="http://schemas.microsoft.com/office/drawing/2014/main" xmlns="" id="{E1C3309E-CE9F-4B77-8A92-B5C0F30E3722}"/>
              </a:ext>
            </a:extLst>
          </p:cNvPr>
          <p:cNvPicPr>
            <a:picLocks noChangeAspect="1"/>
          </p:cNvPicPr>
          <p:nvPr/>
        </p:nvPicPr>
        <p:blipFill>
          <a:blip r:embed="rId3">
            <a:duotone>
              <a:prstClr val="black"/>
              <a:schemeClr val="accent4">
                <a:tint val="45000"/>
                <a:satMod val="400000"/>
              </a:schemeClr>
            </a:duotone>
          </a:blip>
          <a:stretch>
            <a:fillRect/>
          </a:stretch>
        </p:blipFill>
        <p:spPr>
          <a:xfrm>
            <a:off x="4262239" y="4168271"/>
            <a:ext cx="4637273" cy="1629610"/>
          </a:xfrm>
          <a:prstGeom prst="rect">
            <a:avLst/>
          </a:prstGeom>
          <a:ln w="28575">
            <a:solidFill>
              <a:srgbClr val="FF0000"/>
            </a:solidFill>
          </a:ln>
        </p:spPr>
      </p:pic>
    </p:spTree>
    <p:extLst>
      <p:ext uri="{BB962C8B-B14F-4D97-AF65-F5344CB8AC3E}">
        <p14:creationId xmlns:p14="http://schemas.microsoft.com/office/powerpoint/2010/main" val="246652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out)">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3898220-4FAA-450B-AF81-3D8BA6C7DDC4}"/>
              </a:ext>
            </a:extLst>
          </p:cNvPr>
          <p:cNvSpPr txBox="1"/>
          <p:nvPr/>
        </p:nvSpPr>
        <p:spPr>
          <a:xfrm>
            <a:off x="88777" y="199565"/>
            <a:ext cx="8930935" cy="4154984"/>
          </a:xfrm>
          <a:prstGeom prst="rect">
            <a:avLst/>
          </a:prstGeom>
          <a:noFill/>
        </p:spPr>
        <p:txBody>
          <a:bodyPr wrap="square">
            <a:spAutoFit/>
          </a:bodyPr>
          <a:lstStyle/>
          <a:p>
            <a:pPr algn="l"/>
            <a:r>
              <a:rPr lang="en-IN" sz="2400" b="1" i="0" u="none" strike="noStrike" baseline="0" dirty="0">
                <a:solidFill>
                  <a:srgbClr val="0070C0"/>
                </a:solidFill>
                <a:latin typeface="MinionPro-Bold"/>
              </a:rPr>
              <a:t>Chemical properties:</a:t>
            </a:r>
          </a:p>
          <a:p>
            <a:pPr marL="342900" indent="-342900" algn="l">
              <a:buFont typeface="Arial" panose="020B0604020202020204" pitchFamily="34" charset="0"/>
              <a:buChar char="•"/>
            </a:pPr>
            <a:r>
              <a:rPr lang="en-US" sz="2000" b="1" i="0" u="none" strike="noStrike" baseline="0" dirty="0">
                <a:solidFill>
                  <a:srgbClr val="FF0000"/>
                </a:solidFill>
                <a:latin typeface="MinionPro-Regular"/>
              </a:rPr>
              <a:t>The chemical properties of oxygen and ozone differ vastly. </a:t>
            </a:r>
          </a:p>
          <a:p>
            <a:pPr marL="342900" indent="-342900" algn="l">
              <a:buFont typeface="Arial" panose="020B0604020202020204" pitchFamily="34" charset="0"/>
              <a:buChar char="•"/>
            </a:pPr>
            <a:r>
              <a:rPr lang="en-US" sz="2000" b="1" i="0" u="none" strike="noStrike" baseline="0" dirty="0">
                <a:solidFill>
                  <a:srgbClr val="000000"/>
                </a:solidFill>
                <a:latin typeface="MinionPro-Regular"/>
              </a:rPr>
              <a:t>Oxygen combines with many metals and non-metals to form oxides. </a:t>
            </a:r>
          </a:p>
          <a:p>
            <a:pPr marL="342900" indent="-342900" algn="l">
              <a:buFont typeface="Arial" panose="020B0604020202020204" pitchFamily="34" charset="0"/>
              <a:buChar char="•"/>
            </a:pPr>
            <a:r>
              <a:rPr lang="en-US" sz="2000" b="1" i="0" u="none" strike="noStrike" baseline="0" dirty="0">
                <a:solidFill>
                  <a:srgbClr val="FF0000"/>
                </a:solidFill>
                <a:latin typeface="MinionPro-Regular"/>
              </a:rPr>
              <a:t>With some elements such as s-block elements combination of oxygen occurs at room temperature. </a:t>
            </a:r>
          </a:p>
          <a:p>
            <a:pPr marL="342900" indent="-342900" algn="l">
              <a:buFont typeface="Arial" panose="020B0604020202020204" pitchFamily="34" charset="0"/>
              <a:buChar char="•"/>
            </a:pPr>
            <a:r>
              <a:rPr lang="en-US" sz="2000" b="1" i="0" u="none" strike="noStrike" baseline="0" dirty="0">
                <a:solidFill>
                  <a:srgbClr val="000000"/>
                </a:solidFill>
                <a:latin typeface="MinionPro-Regular"/>
              </a:rPr>
              <a:t>Some of less reactive metals react when powdered finely and made to react exothermically with oxygen at room temperature but a lump of metal is unaffected under same condition. These finely divided metals are known as  pyrophoric and when set the powder on fire, heat is liberated during a reaction.</a:t>
            </a:r>
          </a:p>
          <a:p>
            <a:pPr marL="342900" indent="-342900" algn="l">
              <a:buFont typeface="Arial" panose="020B0604020202020204" pitchFamily="34" charset="0"/>
              <a:buChar char="•"/>
            </a:pPr>
            <a:r>
              <a:rPr lang="en-US" sz="2000" b="1" i="0" u="none" strike="noStrike" baseline="0" dirty="0">
                <a:solidFill>
                  <a:srgbClr val="FF0000"/>
                </a:solidFill>
                <a:latin typeface="MinionPro-Regular"/>
              </a:rPr>
              <a:t>On the other hand ozone is a powerful </a:t>
            </a:r>
            <a:r>
              <a:rPr lang="en-US" sz="2000" b="1" i="0" u="none" strike="noStrike" baseline="0" dirty="0" err="1">
                <a:solidFill>
                  <a:srgbClr val="FF0000"/>
                </a:solidFill>
                <a:latin typeface="MinionPro-Regular"/>
              </a:rPr>
              <a:t>oxidising</a:t>
            </a:r>
            <a:r>
              <a:rPr lang="en-US" sz="2000" b="1" i="0" u="none" strike="noStrike" baseline="0" dirty="0">
                <a:solidFill>
                  <a:srgbClr val="FF0000"/>
                </a:solidFill>
                <a:latin typeface="MinionPro-Regular"/>
              </a:rPr>
              <a:t> agent and it reacts with many substances under conditions where oxygen will not react.</a:t>
            </a:r>
          </a:p>
          <a:p>
            <a:pPr marL="342900" indent="-342900" algn="l">
              <a:buFont typeface="Arial" panose="020B0604020202020204" pitchFamily="34" charset="0"/>
              <a:buChar char="•"/>
            </a:pPr>
            <a:r>
              <a:rPr lang="en-US" sz="2000" b="1" i="0" u="none" strike="noStrike" baseline="0" dirty="0">
                <a:solidFill>
                  <a:srgbClr val="000000"/>
                </a:solidFill>
                <a:latin typeface="MinionPro-Regular"/>
              </a:rPr>
              <a:t> For example, it </a:t>
            </a:r>
            <a:r>
              <a:rPr lang="en-US" sz="2000" b="1" i="0" u="none" strike="noStrike" baseline="0" dirty="0" err="1">
                <a:solidFill>
                  <a:srgbClr val="000000"/>
                </a:solidFill>
                <a:latin typeface="MinionPro-Regular"/>
              </a:rPr>
              <a:t>oxidises</a:t>
            </a:r>
            <a:r>
              <a:rPr lang="en-US" sz="2000" b="1" i="0" u="none" strike="noStrike" baseline="0" dirty="0">
                <a:solidFill>
                  <a:srgbClr val="000000"/>
                </a:solidFill>
                <a:latin typeface="MinionPro-Regular"/>
              </a:rPr>
              <a:t> potassium iodide to iodine. </a:t>
            </a:r>
          </a:p>
          <a:p>
            <a:pPr marL="342900" indent="-342900" algn="l">
              <a:buFont typeface="Arial" panose="020B0604020202020204" pitchFamily="34" charset="0"/>
              <a:buChar char="•"/>
            </a:pPr>
            <a:r>
              <a:rPr lang="en-US" sz="2000" b="1" i="0" u="none" strike="noStrike" baseline="0" dirty="0">
                <a:solidFill>
                  <a:srgbClr val="FF0000"/>
                </a:solidFill>
                <a:latin typeface="MinionPro-Regular"/>
              </a:rPr>
              <a:t>This reaction is quantitative and can be used for estimation of ozone.</a:t>
            </a:r>
            <a:endParaRPr lang="en-IN" b="1" dirty="0">
              <a:solidFill>
                <a:srgbClr val="FF0000"/>
              </a:solidFill>
            </a:endParaRPr>
          </a:p>
        </p:txBody>
      </p:sp>
      <p:pic>
        <p:nvPicPr>
          <p:cNvPr id="5" name="Picture 4">
            <a:extLst>
              <a:ext uri="{FF2B5EF4-FFF2-40B4-BE49-F238E27FC236}">
                <a16:creationId xmlns:a16="http://schemas.microsoft.com/office/drawing/2014/main" xmlns="" id="{CC2CEC19-58F5-4B1D-827B-A0C18E0A0825}"/>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243535" y="4751497"/>
            <a:ext cx="3855424" cy="441939"/>
          </a:xfrm>
          <a:prstGeom prst="rect">
            <a:avLst/>
          </a:prstGeom>
          <a:ln w="28575">
            <a:solidFill>
              <a:srgbClr val="FF0000"/>
            </a:solidFill>
          </a:ln>
        </p:spPr>
      </p:pic>
      <p:sp>
        <p:nvSpPr>
          <p:cNvPr id="7" name="TextBox 6">
            <a:extLst>
              <a:ext uri="{FF2B5EF4-FFF2-40B4-BE49-F238E27FC236}">
                <a16:creationId xmlns:a16="http://schemas.microsoft.com/office/drawing/2014/main" xmlns="" id="{8BA14867-AE35-4C40-87E3-586AB3F1A9B6}"/>
              </a:ext>
            </a:extLst>
          </p:cNvPr>
          <p:cNvSpPr txBox="1"/>
          <p:nvPr/>
        </p:nvSpPr>
        <p:spPr>
          <a:xfrm>
            <a:off x="88777" y="5465116"/>
            <a:ext cx="8642412" cy="1015663"/>
          </a:xfrm>
          <a:prstGeom prst="rect">
            <a:avLst/>
          </a:prstGeom>
          <a:noFill/>
        </p:spPr>
        <p:txBody>
          <a:bodyPr wrap="square">
            <a:spAutoFit/>
          </a:bodyPr>
          <a:lstStyle/>
          <a:p>
            <a:pPr algn="l"/>
            <a:r>
              <a:rPr lang="en-US" sz="2000" b="1" i="0" u="none" strike="noStrike" baseline="0" dirty="0">
                <a:solidFill>
                  <a:srgbClr val="0070C0"/>
                </a:solidFill>
                <a:latin typeface="MinionPro-Regular"/>
              </a:rPr>
              <a:t>Ozone is commonly used for oxidation of organic compounds. In acidic solution ozone exceeds the </a:t>
            </a:r>
            <a:r>
              <a:rPr lang="en-US" sz="2000" b="1" i="0" u="none" strike="noStrike" baseline="0" dirty="0" err="1">
                <a:solidFill>
                  <a:srgbClr val="0070C0"/>
                </a:solidFill>
                <a:latin typeface="MinionPro-Regular"/>
              </a:rPr>
              <a:t>oxidising</a:t>
            </a:r>
            <a:r>
              <a:rPr lang="en-US" sz="2000" b="1" i="0" u="none" strike="noStrike" baseline="0" dirty="0">
                <a:solidFill>
                  <a:srgbClr val="0070C0"/>
                </a:solidFill>
                <a:latin typeface="MinionPro-Regular"/>
              </a:rPr>
              <a:t> power of fluorine and atomic oxygen. The rate of decomposition of ozone drops sharply in alkaline solution.</a:t>
            </a:r>
            <a:endParaRPr lang="en-IN" sz="2000" b="1" dirty="0">
              <a:solidFill>
                <a:srgbClr val="0070C0"/>
              </a:solidFill>
            </a:endParaRPr>
          </a:p>
        </p:txBody>
      </p:sp>
    </p:spTree>
    <p:extLst>
      <p:ext uri="{BB962C8B-B14F-4D97-AF65-F5344CB8AC3E}">
        <p14:creationId xmlns:p14="http://schemas.microsoft.com/office/powerpoint/2010/main" val="137212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arn(inVertic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circle(in)">
                                      <p:cBhvr>
                                        <p:cTn id="37" dur="20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wheel(1)">
                                      <p:cBhvr>
                                        <p:cTn id="42"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14CC396-E813-417B-BAB2-3D066D5A0C41}"/>
              </a:ext>
            </a:extLst>
          </p:cNvPr>
          <p:cNvSpPr txBox="1"/>
          <p:nvPr/>
        </p:nvSpPr>
        <p:spPr>
          <a:xfrm>
            <a:off x="124287" y="142043"/>
            <a:ext cx="8163018" cy="2308324"/>
          </a:xfrm>
          <a:prstGeom prst="rect">
            <a:avLst/>
          </a:prstGeom>
          <a:noFill/>
        </p:spPr>
        <p:txBody>
          <a:bodyPr wrap="square">
            <a:spAutoFit/>
          </a:bodyPr>
          <a:lstStyle/>
          <a:p>
            <a:pPr algn="l"/>
            <a:r>
              <a:rPr lang="en-IN" sz="2400" b="1" i="0" u="none" strike="noStrike" baseline="0" dirty="0">
                <a:solidFill>
                  <a:srgbClr val="FF00FF"/>
                </a:solidFill>
                <a:latin typeface="MinionPro-Bold"/>
              </a:rPr>
              <a:t>Uses:</a:t>
            </a:r>
          </a:p>
          <a:p>
            <a:pPr marL="342900" indent="-342900" algn="l">
              <a:buFont typeface="Wingdings" panose="05000000000000000000" pitchFamily="2" charset="2"/>
              <a:buChar char="Ø"/>
            </a:pPr>
            <a:r>
              <a:rPr lang="en-US" sz="2400" b="1" i="0" u="none" strike="noStrike" baseline="0" dirty="0">
                <a:solidFill>
                  <a:srgbClr val="000000"/>
                </a:solidFill>
                <a:latin typeface="MinionPro-Regular"/>
              </a:rPr>
              <a:t>Oxygen is one of the essential component for the survival of living organisms.</a:t>
            </a:r>
          </a:p>
          <a:p>
            <a:pPr marL="342900" indent="-342900" algn="l">
              <a:buFont typeface="Wingdings" panose="05000000000000000000" pitchFamily="2" charset="2"/>
              <a:buChar char="Ø"/>
            </a:pPr>
            <a:r>
              <a:rPr lang="en-US" sz="2400" b="1" i="0" u="none" strike="noStrike" baseline="0" dirty="0">
                <a:solidFill>
                  <a:srgbClr val="000000"/>
                </a:solidFill>
                <a:latin typeface="MinionPro-Regular"/>
              </a:rPr>
              <a:t>It is used in welding (oxyacetylene welding)</a:t>
            </a:r>
          </a:p>
          <a:p>
            <a:pPr marL="342900" indent="-342900" algn="l">
              <a:buFont typeface="Wingdings" panose="05000000000000000000" pitchFamily="2" charset="2"/>
              <a:buChar char="Ø"/>
            </a:pPr>
            <a:r>
              <a:rPr lang="en-US" sz="2400" b="1" i="0" u="none" strike="noStrike" baseline="0" dirty="0">
                <a:solidFill>
                  <a:srgbClr val="000000"/>
                </a:solidFill>
                <a:latin typeface="MinionPro-Regular"/>
              </a:rPr>
              <a:t>Liquid oxygen is used as fuel in rockets etc...</a:t>
            </a:r>
          </a:p>
          <a:p>
            <a:pPr algn="l"/>
            <a:endParaRPr lang="en-IN" sz="2400" b="1" dirty="0"/>
          </a:p>
        </p:txBody>
      </p:sp>
      <p:pic>
        <p:nvPicPr>
          <p:cNvPr id="4" name="Picture 3">
            <a:extLst>
              <a:ext uri="{FF2B5EF4-FFF2-40B4-BE49-F238E27FC236}">
                <a16:creationId xmlns:a16="http://schemas.microsoft.com/office/drawing/2014/main" xmlns="" id="{78694153-1F94-40F3-8C06-80E9C932E047}"/>
              </a:ext>
            </a:extLst>
          </p:cNvPr>
          <p:cNvPicPr>
            <a:picLocks noChangeAspect="1"/>
          </p:cNvPicPr>
          <p:nvPr/>
        </p:nvPicPr>
        <p:blipFill>
          <a:blip r:embed="rId2"/>
          <a:stretch>
            <a:fillRect/>
          </a:stretch>
        </p:blipFill>
        <p:spPr>
          <a:xfrm>
            <a:off x="278999" y="2360628"/>
            <a:ext cx="3130026" cy="2149228"/>
          </a:xfrm>
          <a:prstGeom prst="rect">
            <a:avLst/>
          </a:prstGeom>
          <a:ln>
            <a:solidFill>
              <a:srgbClr val="FF0000"/>
            </a:solidFill>
          </a:ln>
        </p:spPr>
      </p:pic>
      <p:pic>
        <p:nvPicPr>
          <p:cNvPr id="5" name="Picture 4">
            <a:extLst>
              <a:ext uri="{FF2B5EF4-FFF2-40B4-BE49-F238E27FC236}">
                <a16:creationId xmlns:a16="http://schemas.microsoft.com/office/drawing/2014/main" xmlns="" id="{AF740C17-D3F4-4325-BAD1-DAD3408E23D0}"/>
              </a:ext>
            </a:extLst>
          </p:cNvPr>
          <p:cNvPicPr>
            <a:picLocks noChangeAspect="1"/>
          </p:cNvPicPr>
          <p:nvPr/>
        </p:nvPicPr>
        <p:blipFill>
          <a:blip r:embed="rId3"/>
          <a:stretch>
            <a:fillRect/>
          </a:stretch>
        </p:blipFill>
        <p:spPr>
          <a:xfrm>
            <a:off x="3500437" y="2357437"/>
            <a:ext cx="2143125" cy="2143125"/>
          </a:xfrm>
          <a:prstGeom prst="rect">
            <a:avLst/>
          </a:prstGeom>
          <a:ln>
            <a:solidFill>
              <a:srgbClr val="FF0000"/>
            </a:solidFill>
          </a:ln>
        </p:spPr>
      </p:pic>
      <p:pic>
        <p:nvPicPr>
          <p:cNvPr id="6" name="Picture 5">
            <a:extLst>
              <a:ext uri="{FF2B5EF4-FFF2-40B4-BE49-F238E27FC236}">
                <a16:creationId xmlns:a16="http://schemas.microsoft.com/office/drawing/2014/main" xmlns="" id="{190AA91A-9BE6-4C44-BE2E-D66CCD2780E5}"/>
              </a:ext>
            </a:extLst>
          </p:cNvPr>
          <p:cNvPicPr>
            <a:picLocks noChangeAspect="1"/>
          </p:cNvPicPr>
          <p:nvPr/>
        </p:nvPicPr>
        <p:blipFill>
          <a:blip r:embed="rId4"/>
          <a:stretch>
            <a:fillRect/>
          </a:stretch>
        </p:blipFill>
        <p:spPr>
          <a:xfrm>
            <a:off x="5829160" y="2357436"/>
            <a:ext cx="3190552" cy="2152419"/>
          </a:xfrm>
          <a:prstGeom prst="rect">
            <a:avLst/>
          </a:prstGeom>
          <a:ln>
            <a:solidFill>
              <a:srgbClr val="FF0000"/>
            </a:solidFill>
          </a:ln>
        </p:spPr>
      </p:pic>
      <p:pic>
        <p:nvPicPr>
          <p:cNvPr id="7" name="Picture 6">
            <a:extLst>
              <a:ext uri="{FF2B5EF4-FFF2-40B4-BE49-F238E27FC236}">
                <a16:creationId xmlns:a16="http://schemas.microsoft.com/office/drawing/2014/main" xmlns="" id="{D642FA82-FAC6-4531-967B-417726EDA0D5}"/>
              </a:ext>
            </a:extLst>
          </p:cNvPr>
          <p:cNvPicPr>
            <a:picLocks noChangeAspect="1"/>
          </p:cNvPicPr>
          <p:nvPr/>
        </p:nvPicPr>
        <p:blipFill>
          <a:blip r:embed="rId5"/>
          <a:stretch>
            <a:fillRect/>
          </a:stretch>
        </p:blipFill>
        <p:spPr>
          <a:xfrm>
            <a:off x="278999" y="4572003"/>
            <a:ext cx="3130026" cy="2156438"/>
          </a:xfrm>
          <a:prstGeom prst="rect">
            <a:avLst/>
          </a:prstGeom>
          <a:ln>
            <a:solidFill>
              <a:srgbClr val="FF0000"/>
            </a:solidFill>
          </a:ln>
        </p:spPr>
      </p:pic>
      <p:pic>
        <p:nvPicPr>
          <p:cNvPr id="8" name="Picture 7">
            <a:extLst>
              <a:ext uri="{FF2B5EF4-FFF2-40B4-BE49-F238E27FC236}">
                <a16:creationId xmlns:a16="http://schemas.microsoft.com/office/drawing/2014/main" xmlns="" id="{BBE80055-D056-4166-963C-7995541D9220}"/>
              </a:ext>
            </a:extLst>
          </p:cNvPr>
          <p:cNvPicPr>
            <a:picLocks noChangeAspect="1"/>
          </p:cNvPicPr>
          <p:nvPr/>
        </p:nvPicPr>
        <p:blipFill>
          <a:blip r:embed="rId6"/>
          <a:stretch>
            <a:fillRect/>
          </a:stretch>
        </p:blipFill>
        <p:spPr>
          <a:xfrm>
            <a:off x="3500437" y="4572003"/>
            <a:ext cx="2143125" cy="2156438"/>
          </a:xfrm>
          <a:prstGeom prst="rect">
            <a:avLst/>
          </a:prstGeom>
          <a:ln>
            <a:solidFill>
              <a:srgbClr val="FF0000"/>
            </a:solidFill>
          </a:ln>
        </p:spPr>
      </p:pic>
      <p:pic>
        <p:nvPicPr>
          <p:cNvPr id="9" name="Picture 8">
            <a:extLst>
              <a:ext uri="{FF2B5EF4-FFF2-40B4-BE49-F238E27FC236}">
                <a16:creationId xmlns:a16="http://schemas.microsoft.com/office/drawing/2014/main" xmlns="" id="{E17AE74D-138C-4781-82A4-793AA614125A}"/>
              </a:ext>
            </a:extLst>
          </p:cNvPr>
          <p:cNvPicPr>
            <a:picLocks noChangeAspect="1"/>
          </p:cNvPicPr>
          <p:nvPr/>
        </p:nvPicPr>
        <p:blipFill>
          <a:blip r:embed="rId7"/>
          <a:stretch>
            <a:fillRect/>
          </a:stretch>
        </p:blipFill>
        <p:spPr>
          <a:xfrm>
            <a:off x="5829160" y="4572004"/>
            <a:ext cx="3190553" cy="2143954"/>
          </a:xfrm>
          <a:prstGeom prst="rect">
            <a:avLst/>
          </a:prstGeom>
          <a:ln>
            <a:solidFill>
              <a:srgbClr val="FF0000"/>
            </a:solidFill>
          </a:ln>
        </p:spPr>
      </p:pic>
    </p:spTree>
    <p:extLst>
      <p:ext uri="{BB962C8B-B14F-4D97-AF65-F5344CB8AC3E}">
        <p14:creationId xmlns:p14="http://schemas.microsoft.com/office/powerpoint/2010/main" val="106460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ircle(in)">
                                      <p:cBhvr>
                                        <p:cTn id="19" dur="20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1)">
                                      <p:cBhvr>
                                        <p:cTn id="29" dur="2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heel(4)">
                                      <p:cBhvr>
                                        <p:cTn id="34" dur="20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3"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heel(3)">
                                      <p:cBhvr>
                                        <p:cTn id="39" dur="20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2"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heel(2)">
                                      <p:cBhvr>
                                        <p:cTn id="44" dur="20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8"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heel(8)">
                                      <p:cBhvr>
                                        <p:cTn id="4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326DC3D-1D12-422B-8F81-E2FEA702DF13}"/>
              </a:ext>
            </a:extLst>
          </p:cNvPr>
          <p:cNvSpPr txBox="1"/>
          <p:nvPr/>
        </p:nvSpPr>
        <p:spPr>
          <a:xfrm>
            <a:off x="0" y="-1"/>
            <a:ext cx="4572000" cy="461665"/>
          </a:xfrm>
          <a:prstGeom prst="rect">
            <a:avLst/>
          </a:prstGeom>
          <a:noFill/>
        </p:spPr>
        <p:txBody>
          <a:bodyPr wrap="square">
            <a:spAutoFit/>
          </a:bodyPr>
          <a:lstStyle/>
          <a:p>
            <a:r>
              <a:rPr lang="en-IN" sz="2400" b="1" i="0" u="none" strike="noStrike" baseline="0" dirty="0" err="1">
                <a:solidFill>
                  <a:srgbClr val="001AE6"/>
                </a:solidFill>
                <a:latin typeface="MinionPro-Bold"/>
              </a:rPr>
              <a:t>Allotrophic</a:t>
            </a:r>
            <a:r>
              <a:rPr lang="en-IN" sz="2400" b="1" i="0" u="none" strike="noStrike" baseline="0" dirty="0">
                <a:solidFill>
                  <a:srgbClr val="001AE6"/>
                </a:solidFill>
                <a:latin typeface="MinionPro-Bold"/>
              </a:rPr>
              <a:t> forms of sulphur</a:t>
            </a:r>
            <a:endParaRPr lang="en-IN" sz="2400" dirty="0"/>
          </a:p>
        </p:txBody>
      </p:sp>
      <p:sp>
        <p:nvSpPr>
          <p:cNvPr id="5" name="TextBox 4">
            <a:extLst>
              <a:ext uri="{FF2B5EF4-FFF2-40B4-BE49-F238E27FC236}">
                <a16:creationId xmlns:a16="http://schemas.microsoft.com/office/drawing/2014/main" xmlns="" id="{A3B5EED5-49DF-44F9-BD24-F62201E7576F}"/>
              </a:ext>
            </a:extLst>
          </p:cNvPr>
          <p:cNvSpPr txBox="1"/>
          <p:nvPr/>
        </p:nvSpPr>
        <p:spPr>
          <a:xfrm>
            <a:off x="0" y="3449001"/>
            <a:ext cx="9144000" cy="3416320"/>
          </a:xfrm>
          <a:prstGeom prst="rect">
            <a:avLst/>
          </a:prstGeom>
          <a:noFill/>
        </p:spPr>
        <p:txBody>
          <a:bodyPr wrap="square">
            <a:spAutoFit/>
          </a:bodyPr>
          <a:lstStyle/>
          <a:p>
            <a:pPr marL="285750" indent="-285750" algn="l">
              <a:buFont typeface="Wingdings" panose="05000000000000000000" pitchFamily="2" charset="2"/>
              <a:buChar char="Ø"/>
            </a:pPr>
            <a:r>
              <a:rPr lang="en-US" sz="2400" b="1" i="0" u="none" strike="noStrike" baseline="0" dirty="0">
                <a:solidFill>
                  <a:srgbClr val="FF00FF"/>
                </a:solidFill>
                <a:latin typeface="MinionPro-Regular"/>
              </a:rPr>
              <a:t>Sulphur exists in crystalline as well as amorphous </a:t>
            </a:r>
            <a:r>
              <a:rPr lang="en-US" sz="2400" b="1" i="0" u="none" strike="noStrike" baseline="0" dirty="0" err="1">
                <a:solidFill>
                  <a:srgbClr val="FF00FF"/>
                </a:solidFill>
                <a:latin typeface="MinionPro-Regular"/>
              </a:rPr>
              <a:t>allotrophic</a:t>
            </a:r>
            <a:r>
              <a:rPr lang="en-US" sz="2400" b="1" i="0" u="none" strike="noStrike" baseline="0" dirty="0">
                <a:solidFill>
                  <a:srgbClr val="FF00FF"/>
                </a:solidFill>
                <a:latin typeface="MinionPro-Regular"/>
              </a:rPr>
              <a:t> forms. </a:t>
            </a:r>
          </a:p>
          <a:p>
            <a:pPr marL="285750" indent="-285750" algn="l">
              <a:buFont typeface="Wingdings" panose="05000000000000000000" pitchFamily="2" charset="2"/>
              <a:buChar char="Ø"/>
            </a:pPr>
            <a:r>
              <a:rPr lang="en-US" sz="2400" b="1" i="0" u="none" strike="noStrike" baseline="0" dirty="0">
                <a:solidFill>
                  <a:srgbClr val="A50021"/>
                </a:solidFill>
                <a:latin typeface="MinionPro-Regular"/>
              </a:rPr>
              <a:t>The crystalline </a:t>
            </a:r>
            <a:r>
              <a:rPr lang="en-IN" sz="2400" b="1" i="0" u="none" strike="noStrike" baseline="0" dirty="0">
                <a:solidFill>
                  <a:srgbClr val="A50021"/>
                </a:solidFill>
                <a:latin typeface="MinionPro-Regular"/>
              </a:rPr>
              <a:t>form includes rhombic sulphur (</a:t>
            </a:r>
            <a:r>
              <a:rPr lang="el-GR" sz="2400" b="1" i="0" u="none" strike="noStrike" baseline="0" dirty="0">
                <a:solidFill>
                  <a:srgbClr val="A50021"/>
                </a:solidFill>
                <a:latin typeface="MinionPro-Regular"/>
              </a:rPr>
              <a:t>α </a:t>
            </a:r>
            <a:r>
              <a:rPr lang="en-IN" sz="2400" b="1" i="0" u="none" strike="noStrike" baseline="0" dirty="0">
                <a:solidFill>
                  <a:srgbClr val="A50021"/>
                </a:solidFill>
                <a:latin typeface="MinionPro-Regular"/>
              </a:rPr>
              <a:t>sulphur) and monoclinic sulphur (</a:t>
            </a:r>
            <a:r>
              <a:rPr lang="el-GR" sz="2400" b="1" i="0" u="none" strike="noStrike" baseline="0" dirty="0">
                <a:solidFill>
                  <a:srgbClr val="A50021"/>
                </a:solidFill>
                <a:latin typeface="MinionPro-Regular"/>
              </a:rPr>
              <a:t>β </a:t>
            </a:r>
            <a:r>
              <a:rPr lang="en-IN" sz="2400" b="1" i="0" u="none" strike="noStrike" baseline="0" dirty="0">
                <a:solidFill>
                  <a:srgbClr val="A50021"/>
                </a:solidFill>
                <a:latin typeface="MinionPro-Regular"/>
              </a:rPr>
              <a:t>sulphur). </a:t>
            </a:r>
          </a:p>
          <a:p>
            <a:pPr marL="285750" indent="-285750">
              <a:buFont typeface="Wingdings" panose="05000000000000000000" pitchFamily="2" charset="2"/>
              <a:buChar char="Ø"/>
            </a:pPr>
            <a:r>
              <a:rPr lang="en-IN" sz="2400" b="1" i="0" u="none" strike="noStrike" baseline="0" dirty="0">
                <a:solidFill>
                  <a:srgbClr val="7030A0"/>
                </a:solidFill>
                <a:latin typeface="MinionPro-Regular"/>
              </a:rPr>
              <a:t>Amorphous allotropic form includes plastic sulphur (</a:t>
            </a:r>
            <a:r>
              <a:rPr lang="el-GR" sz="2400" b="1" i="0" u="none" strike="noStrike" baseline="0" dirty="0">
                <a:solidFill>
                  <a:srgbClr val="7030A0"/>
                </a:solidFill>
                <a:latin typeface="MinionPro-Regular"/>
              </a:rPr>
              <a:t>γ </a:t>
            </a:r>
            <a:r>
              <a:rPr lang="en-IN" sz="2400" b="1" i="0" u="none" strike="noStrike" baseline="0" dirty="0">
                <a:solidFill>
                  <a:srgbClr val="7030A0"/>
                </a:solidFill>
                <a:latin typeface="MinionPro-Regular"/>
              </a:rPr>
              <a:t>sulphur), milk of sulphur and colloidal sulphur.</a:t>
            </a:r>
          </a:p>
          <a:p>
            <a:pPr marL="285750" indent="-285750">
              <a:buFont typeface="Wingdings" panose="05000000000000000000" pitchFamily="2" charset="2"/>
              <a:buChar char="Ø"/>
            </a:pPr>
            <a:r>
              <a:rPr lang="en-US" sz="2400" b="1" i="0" u="none" strike="noStrike" baseline="0" dirty="0">
                <a:solidFill>
                  <a:srgbClr val="FF0000"/>
                </a:solidFill>
                <a:latin typeface="MinionPro-Bold"/>
              </a:rPr>
              <a:t> Rhombic </a:t>
            </a:r>
            <a:r>
              <a:rPr lang="en-US" sz="2400" b="1" i="0" u="none" strike="noStrike" baseline="0" dirty="0" err="1">
                <a:solidFill>
                  <a:srgbClr val="FF0000"/>
                </a:solidFill>
                <a:latin typeface="MinionPro-Bold"/>
              </a:rPr>
              <a:t>sulphur</a:t>
            </a:r>
            <a:r>
              <a:rPr lang="en-US" sz="2400" b="1" i="0" u="none" strike="noStrike" baseline="0" dirty="0">
                <a:solidFill>
                  <a:srgbClr val="FF0000"/>
                </a:solidFill>
                <a:latin typeface="MinionPro-Bold"/>
              </a:rPr>
              <a:t> </a:t>
            </a:r>
            <a:r>
              <a:rPr lang="en-US" sz="2400" b="1" i="0" u="none" strike="noStrike" baseline="0" dirty="0">
                <a:solidFill>
                  <a:srgbClr val="FF0000"/>
                </a:solidFill>
                <a:latin typeface="MinionPro-Regular"/>
              </a:rPr>
              <a:t>also known as α </a:t>
            </a:r>
            <a:r>
              <a:rPr lang="en-US" sz="2400" b="1" i="0" u="none" strike="noStrike" baseline="0" dirty="0" err="1">
                <a:solidFill>
                  <a:srgbClr val="FF0000"/>
                </a:solidFill>
                <a:latin typeface="MinionPro-Regular"/>
              </a:rPr>
              <a:t>sulphur</a:t>
            </a:r>
            <a:r>
              <a:rPr lang="en-US" sz="2400" b="1" i="0" u="none" strike="noStrike" baseline="0" dirty="0">
                <a:solidFill>
                  <a:srgbClr val="FF0000"/>
                </a:solidFill>
                <a:latin typeface="MinionPro-Regular"/>
              </a:rPr>
              <a:t>, is the only thermodynamically stable allotropic form at ordinary temperature and pressure.</a:t>
            </a:r>
          </a:p>
          <a:p>
            <a:pPr marL="285750" indent="-285750" algn="l">
              <a:buFont typeface="Wingdings" panose="05000000000000000000" pitchFamily="2" charset="2"/>
              <a:buChar char="Ø"/>
            </a:pPr>
            <a:endParaRPr lang="en-IN" sz="2400" b="1" dirty="0">
              <a:solidFill>
                <a:srgbClr val="7030A0"/>
              </a:solidFill>
            </a:endParaRPr>
          </a:p>
        </p:txBody>
      </p:sp>
      <p:pic>
        <p:nvPicPr>
          <p:cNvPr id="8" name="Picture 7">
            <a:extLst>
              <a:ext uri="{FF2B5EF4-FFF2-40B4-BE49-F238E27FC236}">
                <a16:creationId xmlns:a16="http://schemas.microsoft.com/office/drawing/2014/main" xmlns="" id="{6DD6AC22-0122-4100-961E-53AEFC9346B0}"/>
              </a:ext>
            </a:extLst>
          </p:cNvPr>
          <p:cNvPicPr>
            <a:picLocks noChangeAspect="1"/>
          </p:cNvPicPr>
          <p:nvPr/>
        </p:nvPicPr>
        <p:blipFill>
          <a:blip r:embed="rId2"/>
          <a:stretch>
            <a:fillRect/>
          </a:stretch>
        </p:blipFill>
        <p:spPr>
          <a:xfrm>
            <a:off x="936593" y="670243"/>
            <a:ext cx="6556160" cy="2570179"/>
          </a:xfrm>
          <a:prstGeom prst="rect">
            <a:avLst/>
          </a:prstGeom>
          <a:ln w="38100">
            <a:solidFill>
              <a:srgbClr val="FF0066"/>
            </a:solidFill>
            <a:prstDash val="sysDot"/>
          </a:ln>
        </p:spPr>
      </p:pic>
    </p:spTree>
    <p:extLst>
      <p:ext uri="{BB962C8B-B14F-4D97-AF65-F5344CB8AC3E}">
        <p14:creationId xmlns:p14="http://schemas.microsoft.com/office/powerpoint/2010/main" val="2884484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0B5BB2D-8F0F-4351-85D5-44505928615E}"/>
              </a:ext>
            </a:extLst>
          </p:cNvPr>
          <p:cNvSpPr txBox="1"/>
          <p:nvPr/>
        </p:nvSpPr>
        <p:spPr>
          <a:xfrm>
            <a:off x="62143" y="542291"/>
            <a:ext cx="9019714" cy="6129050"/>
          </a:xfrm>
          <a:prstGeom prst="rect">
            <a:avLst/>
          </a:prstGeom>
          <a:noFill/>
        </p:spPr>
        <p:txBody>
          <a:bodyPr wrap="square">
            <a:spAutoFit/>
          </a:bodyPr>
          <a:lstStyle/>
          <a:p>
            <a:pPr marL="285750" indent="-285750" algn="l">
              <a:lnSpc>
                <a:spcPct val="150000"/>
              </a:lnSpc>
              <a:buFont typeface="Wingdings" panose="05000000000000000000" pitchFamily="2" charset="2"/>
              <a:buChar char="q"/>
            </a:pPr>
            <a:r>
              <a:rPr lang="en-US" sz="2400" b="1" i="0" u="none" strike="noStrike" baseline="0" dirty="0">
                <a:solidFill>
                  <a:srgbClr val="FF0000"/>
                </a:solidFill>
                <a:latin typeface="MinionPro-Regular"/>
              </a:rPr>
              <a:t>Nitrogen gas is rather inert. </a:t>
            </a:r>
          </a:p>
          <a:p>
            <a:pPr marL="285750" indent="-285750" algn="l">
              <a:lnSpc>
                <a:spcPct val="150000"/>
              </a:lnSpc>
              <a:buFont typeface="Wingdings" panose="05000000000000000000" pitchFamily="2" charset="2"/>
              <a:buChar char="q"/>
            </a:pPr>
            <a:r>
              <a:rPr lang="en-US" sz="2400" b="1" i="0" u="none" strike="noStrike" baseline="0" dirty="0">
                <a:solidFill>
                  <a:srgbClr val="7030A0"/>
                </a:solidFill>
                <a:latin typeface="MinionPro-Regular"/>
              </a:rPr>
              <a:t>Terrestrial nitrogen contains 14.5% and 0.4% of nitrogen-14 and nitrogen-15 respectively. </a:t>
            </a:r>
            <a:r>
              <a:rPr lang="en-US" sz="2400" b="1" i="0" u="none" strike="noStrike" baseline="0" dirty="0">
                <a:solidFill>
                  <a:srgbClr val="00B050"/>
                </a:solidFill>
                <a:latin typeface="MinionPro-Regular"/>
              </a:rPr>
              <a:t>The later is used for isotopic labelling. </a:t>
            </a:r>
          </a:p>
          <a:p>
            <a:pPr marL="285750" indent="-285750" algn="l">
              <a:lnSpc>
                <a:spcPct val="150000"/>
              </a:lnSpc>
              <a:buFont typeface="Wingdings" panose="05000000000000000000" pitchFamily="2" charset="2"/>
              <a:buChar char="q"/>
            </a:pPr>
            <a:r>
              <a:rPr lang="en-US" sz="2400" b="1" i="0" u="none" strike="noStrike" baseline="0" dirty="0">
                <a:solidFill>
                  <a:srgbClr val="002060"/>
                </a:solidFill>
                <a:latin typeface="MinionPro-Regular"/>
              </a:rPr>
              <a:t>The chemically inert character of nitrogen is largely due to high bonding energy of the molecules 225 </a:t>
            </a:r>
            <a:r>
              <a:rPr lang="en-US" sz="2400" b="1" i="0" u="none" strike="noStrike" baseline="0" dirty="0" err="1">
                <a:solidFill>
                  <a:srgbClr val="002060"/>
                </a:solidFill>
                <a:latin typeface="MinionPro-Regular"/>
              </a:rPr>
              <a:t>cal</a:t>
            </a:r>
            <a:r>
              <a:rPr lang="en-US" sz="2400" b="1" i="0" u="none" strike="noStrike" baseline="0" dirty="0">
                <a:solidFill>
                  <a:srgbClr val="002060"/>
                </a:solidFill>
                <a:latin typeface="MinionPro-Regular"/>
              </a:rPr>
              <a:t> </a:t>
            </a:r>
            <a:r>
              <a:rPr lang="en-US" sz="2400" b="1" i="0" u="none" strike="noStrike" dirty="0">
                <a:solidFill>
                  <a:srgbClr val="002060"/>
                </a:solidFill>
                <a:latin typeface="MinionPro-Regular"/>
              </a:rPr>
              <a:t>mol</a:t>
            </a:r>
            <a:r>
              <a:rPr lang="en-US" sz="2400" b="1" i="0" u="none" strike="noStrike" baseline="30000" dirty="0">
                <a:solidFill>
                  <a:srgbClr val="002060"/>
                </a:solidFill>
                <a:latin typeface="MinionPro-Regular"/>
              </a:rPr>
              <a:t>-1</a:t>
            </a:r>
            <a:r>
              <a:rPr lang="en-US" sz="1000" b="1" i="0" u="none" strike="noStrike" baseline="0" dirty="0">
                <a:solidFill>
                  <a:srgbClr val="002060"/>
                </a:solidFill>
                <a:latin typeface="MinionPro-Regular"/>
              </a:rPr>
              <a:t>  </a:t>
            </a:r>
            <a:r>
              <a:rPr lang="en-US" sz="2400" b="1" i="0" u="none" strike="noStrike" baseline="0" dirty="0">
                <a:solidFill>
                  <a:srgbClr val="002060"/>
                </a:solidFill>
                <a:latin typeface="MinionPro-Regular"/>
              </a:rPr>
              <a:t>(946 kJ mol</a:t>
            </a:r>
            <a:r>
              <a:rPr lang="en-US" sz="2400" b="1" i="0" u="none" strike="noStrike" baseline="30000" dirty="0">
                <a:solidFill>
                  <a:srgbClr val="002060"/>
                </a:solidFill>
                <a:latin typeface="MinionPro-Regular"/>
              </a:rPr>
              <a:t>-1</a:t>
            </a:r>
            <a:r>
              <a:rPr lang="en-US" sz="2400" b="1" i="0" u="none" strike="noStrike" baseline="0" dirty="0">
                <a:solidFill>
                  <a:srgbClr val="002060"/>
                </a:solidFill>
                <a:latin typeface="MinionPro-Regular"/>
              </a:rPr>
              <a:t>  ).</a:t>
            </a:r>
          </a:p>
          <a:p>
            <a:pPr marL="285750" indent="-285750" algn="l">
              <a:lnSpc>
                <a:spcPct val="150000"/>
              </a:lnSpc>
              <a:buFont typeface="Wingdings" panose="05000000000000000000" pitchFamily="2" charset="2"/>
              <a:buChar char="q"/>
            </a:pPr>
            <a:r>
              <a:rPr lang="en-US" sz="2400" b="1" i="0" u="none" strike="noStrike" baseline="0" dirty="0">
                <a:latin typeface="MinionPro-Regular"/>
              </a:rPr>
              <a:t> </a:t>
            </a:r>
            <a:r>
              <a:rPr lang="en-US" sz="2400" b="1" i="0" u="none" strike="noStrike" baseline="0" dirty="0">
                <a:solidFill>
                  <a:srgbClr val="00B0F0"/>
                </a:solidFill>
                <a:latin typeface="MinionPro-Regular"/>
              </a:rPr>
              <a:t>Interestingly the triply bonded species is notable for its less reactivity in comparison with other iso-electronic triply bonded systems such as -C</a:t>
            </a:r>
            <a:r>
              <a:rPr lang="en-US" sz="2400" b="1" i="0" u="none" strike="noStrike" baseline="0" dirty="0">
                <a:solidFill>
                  <a:srgbClr val="00B0F0"/>
                </a:solidFill>
                <a:latin typeface="SymbolMT"/>
              </a:rPr>
              <a:t>≡</a:t>
            </a:r>
            <a:r>
              <a:rPr lang="en-US" sz="2400" b="1" i="0" u="none" strike="noStrike" baseline="0" dirty="0">
                <a:solidFill>
                  <a:srgbClr val="00B0F0"/>
                </a:solidFill>
                <a:latin typeface="MinionPro-Regular"/>
              </a:rPr>
              <a:t>C-, C</a:t>
            </a:r>
            <a:r>
              <a:rPr lang="en-US" sz="2400" b="1" i="0" u="none" strike="noStrike" baseline="0" dirty="0">
                <a:solidFill>
                  <a:srgbClr val="00B0F0"/>
                </a:solidFill>
                <a:latin typeface="SymbolMT"/>
              </a:rPr>
              <a:t>≡</a:t>
            </a:r>
            <a:r>
              <a:rPr lang="en-US" sz="2400" b="1" i="0" u="none" strike="noStrike" baseline="0" dirty="0">
                <a:solidFill>
                  <a:srgbClr val="00B0F0"/>
                </a:solidFill>
                <a:latin typeface="MinionPro-Regular"/>
              </a:rPr>
              <a:t>O, X-C</a:t>
            </a:r>
            <a:r>
              <a:rPr lang="en-US" sz="2400" b="1" i="0" u="none" strike="noStrike" baseline="0" dirty="0">
                <a:solidFill>
                  <a:srgbClr val="00B0F0"/>
                </a:solidFill>
                <a:latin typeface="SymbolMT"/>
              </a:rPr>
              <a:t>≡</a:t>
            </a:r>
            <a:r>
              <a:rPr lang="en-US" sz="2400" b="1" i="0" u="none" strike="noStrike" baseline="0" dirty="0">
                <a:solidFill>
                  <a:srgbClr val="00B0F0"/>
                </a:solidFill>
                <a:latin typeface="MinionPro-Regular"/>
              </a:rPr>
              <a:t>N, X-N</a:t>
            </a:r>
            <a:r>
              <a:rPr lang="en-US" sz="2400" b="1" i="0" u="none" strike="noStrike" baseline="0" dirty="0">
                <a:solidFill>
                  <a:srgbClr val="00B0F0"/>
                </a:solidFill>
                <a:latin typeface="SymbolMT"/>
              </a:rPr>
              <a:t>≡</a:t>
            </a:r>
            <a:r>
              <a:rPr lang="en-US" sz="2400" b="1" i="0" u="none" strike="noStrike" baseline="0" dirty="0">
                <a:solidFill>
                  <a:srgbClr val="00B0F0"/>
                </a:solidFill>
                <a:latin typeface="MinionPro-Regular"/>
              </a:rPr>
              <a:t>C, -C</a:t>
            </a:r>
            <a:r>
              <a:rPr lang="en-US" sz="2400" b="1" i="0" u="none" strike="noStrike" baseline="0" dirty="0">
                <a:solidFill>
                  <a:srgbClr val="00B0F0"/>
                </a:solidFill>
                <a:latin typeface="SymbolMT"/>
              </a:rPr>
              <a:t>≡</a:t>
            </a:r>
            <a:r>
              <a:rPr lang="en-US" sz="2400" b="1" i="0" u="none" strike="noStrike" baseline="0" dirty="0">
                <a:solidFill>
                  <a:srgbClr val="00B0F0"/>
                </a:solidFill>
                <a:latin typeface="MinionPro-Regular"/>
              </a:rPr>
              <a:t>C-, and -C</a:t>
            </a:r>
            <a:r>
              <a:rPr lang="en-US" sz="2400" b="1" i="0" u="none" strike="noStrike" baseline="0" dirty="0">
                <a:solidFill>
                  <a:srgbClr val="00B0F0"/>
                </a:solidFill>
                <a:latin typeface="SymbolMT"/>
              </a:rPr>
              <a:t>≡</a:t>
            </a:r>
            <a:r>
              <a:rPr lang="en-US" sz="2400" b="1" i="0" u="none" strike="noStrike" baseline="0" dirty="0">
                <a:solidFill>
                  <a:srgbClr val="00B0F0"/>
                </a:solidFill>
                <a:latin typeface="MinionPro-Regular"/>
              </a:rPr>
              <a:t>N.</a:t>
            </a:r>
            <a:r>
              <a:rPr lang="en-US" sz="2400" b="1" i="0" u="none" strike="noStrike" baseline="0" dirty="0">
                <a:latin typeface="MinionPro-Regular"/>
              </a:rPr>
              <a:t> </a:t>
            </a:r>
          </a:p>
          <a:p>
            <a:pPr marL="285750" indent="-285750" algn="l">
              <a:lnSpc>
                <a:spcPct val="150000"/>
              </a:lnSpc>
              <a:buFont typeface="Wingdings" panose="05000000000000000000" pitchFamily="2" charset="2"/>
              <a:buChar char="q"/>
            </a:pPr>
            <a:r>
              <a:rPr lang="en-US" sz="2400" b="1" i="0" u="none" strike="noStrike" baseline="0" dirty="0">
                <a:solidFill>
                  <a:srgbClr val="C00000"/>
                </a:solidFill>
                <a:latin typeface="MinionPro-Regular"/>
              </a:rPr>
              <a:t>These groups can act as donor where as dinitrogen cannot. However, it can form complexes with metal (M← N</a:t>
            </a:r>
            <a:r>
              <a:rPr lang="en-US" sz="2400" b="1" i="0" u="none" strike="noStrike" baseline="0" dirty="0">
                <a:solidFill>
                  <a:srgbClr val="C00000"/>
                </a:solidFill>
                <a:latin typeface="SymbolMT"/>
              </a:rPr>
              <a:t>≡</a:t>
            </a:r>
            <a:r>
              <a:rPr lang="en-US" sz="2400" b="1" i="0" u="none" strike="noStrike" baseline="0" dirty="0">
                <a:solidFill>
                  <a:srgbClr val="C00000"/>
                </a:solidFill>
                <a:latin typeface="MinionPro-Regular"/>
              </a:rPr>
              <a:t>N) like CO to a less extent.</a:t>
            </a:r>
            <a:endParaRPr lang="en-IN" sz="2400" b="1" dirty="0">
              <a:solidFill>
                <a:srgbClr val="C00000"/>
              </a:solidFill>
            </a:endParaRPr>
          </a:p>
        </p:txBody>
      </p:sp>
      <p:sp>
        <p:nvSpPr>
          <p:cNvPr id="5" name="TextBox 4">
            <a:extLst>
              <a:ext uri="{FF2B5EF4-FFF2-40B4-BE49-F238E27FC236}">
                <a16:creationId xmlns:a16="http://schemas.microsoft.com/office/drawing/2014/main" xmlns="" id="{59F9EDBD-E225-4590-A8CF-A4FDCB800870}"/>
              </a:ext>
            </a:extLst>
          </p:cNvPr>
          <p:cNvSpPr txBox="1"/>
          <p:nvPr/>
        </p:nvSpPr>
        <p:spPr>
          <a:xfrm>
            <a:off x="97654" y="94980"/>
            <a:ext cx="4598632" cy="523220"/>
          </a:xfrm>
          <a:prstGeom prst="rect">
            <a:avLst/>
          </a:prstGeom>
          <a:noFill/>
        </p:spPr>
        <p:txBody>
          <a:bodyPr wrap="square">
            <a:spAutoFit/>
          </a:bodyPr>
          <a:lstStyle/>
          <a:p>
            <a:r>
              <a:rPr lang="en-IN" sz="2800" b="1" i="0" u="none" strike="noStrike" baseline="0" dirty="0">
                <a:solidFill>
                  <a:srgbClr val="FF00FF"/>
                </a:solidFill>
                <a:latin typeface="MinionPro-Bold"/>
              </a:rPr>
              <a:t>Properties of nitrogen </a:t>
            </a:r>
            <a:endParaRPr lang="en-IN" sz="2800" dirty="0"/>
          </a:p>
        </p:txBody>
      </p:sp>
    </p:spTree>
    <p:extLst>
      <p:ext uri="{BB962C8B-B14F-4D97-AF65-F5344CB8AC3E}">
        <p14:creationId xmlns:p14="http://schemas.microsoft.com/office/powerpoint/2010/main" val="3085223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3D4FD49-811D-4AE8-A780-141EFDF68FB6}"/>
              </a:ext>
            </a:extLst>
          </p:cNvPr>
          <p:cNvSpPr txBox="1"/>
          <p:nvPr/>
        </p:nvSpPr>
        <p:spPr>
          <a:xfrm>
            <a:off x="0" y="0"/>
            <a:ext cx="9144000" cy="6969600"/>
          </a:xfrm>
          <a:prstGeom prst="rect">
            <a:avLst/>
          </a:prstGeom>
          <a:noFill/>
        </p:spPr>
        <p:txBody>
          <a:bodyPr wrap="square">
            <a:spAutoFit/>
          </a:bodyPr>
          <a:lstStyle/>
          <a:p>
            <a:pPr marL="285750" indent="-285750" algn="l">
              <a:lnSpc>
                <a:spcPct val="150000"/>
              </a:lnSpc>
              <a:buFont typeface="Wingdings" panose="05000000000000000000" pitchFamily="2" charset="2"/>
              <a:buChar char="Ø"/>
            </a:pPr>
            <a:r>
              <a:rPr lang="en-US" sz="2000" b="1" i="0" u="none" strike="noStrike" baseline="0" dirty="0">
                <a:solidFill>
                  <a:srgbClr val="00B0F0"/>
                </a:solidFill>
                <a:latin typeface="MinionPro-Regular"/>
              </a:rPr>
              <a:t>The crystals have a characteristic yellow </a:t>
            </a:r>
            <a:r>
              <a:rPr lang="en-US" sz="2000" b="1" i="0" u="none" strike="noStrike" baseline="0" dirty="0" err="1">
                <a:solidFill>
                  <a:srgbClr val="00B0F0"/>
                </a:solidFill>
                <a:latin typeface="MinionPro-Regular"/>
              </a:rPr>
              <a:t>colour</a:t>
            </a:r>
            <a:r>
              <a:rPr lang="en-US" sz="2000" b="1" i="0" u="none" strike="noStrike" baseline="0" dirty="0">
                <a:solidFill>
                  <a:srgbClr val="00B0F0"/>
                </a:solidFill>
                <a:latin typeface="MinionPro-Regular"/>
              </a:rPr>
              <a:t> and composed of S</a:t>
            </a:r>
            <a:r>
              <a:rPr lang="en-US" sz="900" b="1" i="0" u="none" strike="noStrike" baseline="0" dirty="0">
                <a:solidFill>
                  <a:srgbClr val="00B0F0"/>
                </a:solidFill>
                <a:latin typeface="MinionPro-Regular"/>
              </a:rPr>
              <a:t>8 </a:t>
            </a:r>
            <a:r>
              <a:rPr lang="en-US" sz="2000" b="1" i="0" u="none" strike="noStrike" baseline="0" dirty="0">
                <a:solidFill>
                  <a:srgbClr val="00B0F0"/>
                </a:solidFill>
                <a:latin typeface="MinionPro-Regular"/>
              </a:rPr>
              <a:t>molecules. When heated slowly above 96 ⁰C, it converts into monoclinic </a:t>
            </a:r>
            <a:r>
              <a:rPr lang="en-US" sz="2000" b="1" i="0" u="none" strike="noStrike" baseline="0" dirty="0" err="1">
                <a:solidFill>
                  <a:srgbClr val="00B0F0"/>
                </a:solidFill>
                <a:latin typeface="MinionPro-Regular"/>
              </a:rPr>
              <a:t>sulphur</a:t>
            </a:r>
            <a:r>
              <a:rPr lang="en-US" sz="2000" b="1" i="0" u="none" strike="noStrike" baseline="0" dirty="0">
                <a:solidFill>
                  <a:srgbClr val="00B0F0"/>
                </a:solidFill>
                <a:latin typeface="MinionPro-Regular"/>
              </a:rPr>
              <a:t>. Upon cooling below 96 ⁰C the β form converts back to α form. </a:t>
            </a:r>
          </a:p>
          <a:p>
            <a:pPr marL="285750" indent="-285750" algn="l">
              <a:lnSpc>
                <a:spcPct val="150000"/>
              </a:lnSpc>
              <a:buFont typeface="Wingdings" panose="05000000000000000000" pitchFamily="2" charset="2"/>
              <a:buChar char="Ø"/>
            </a:pPr>
            <a:r>
              <a:rPr lang="en-US" sz="2000" b="1" i="0" u="none" strike="noStrike" baseline="0" dirty="0">
                <a:solidFill>
                  <a:srgbClr val="7030A0"/>
                </a:solidFill>
                <a:latin typeface="MinionPro-Bold"/>
              </a:rPr>
              <a:t>Monoclinic </a:t>
            </a:r>
            <a:r>
              <a:rPr lang="en-US" sz="2000" b="1" i="0" u="none" strike="noStrike" baseline="0" dirty="0" err="1">
                <a:solidFill>
                  <a:srgbClr val="7030A0"/>
                </a:solidFill>
                <a:latin typeface="MinionPro-Bold"/>
              </a:rPr>
              <a:t>sulphur</a:t>
            </a:r>
            <a:r>
              <a:rPr lang="en-US" sz="2000" b="1" i="0" u="none" strike="noStrike" baseline="0" dirty="0">
                <a:solidFill>
                  <a:srgbClr val="7030A0"/>
                </a:solidFill>
                <a:latin typeface="MinionPro-Bold"/>
              </a:rPr>
              <a:t> </a:t>
            </a:r>
            <a:r>
              <a:rPr lang="en-US" sz="2000" b="1" i="0" u="none" strike="noStrike" baseline="0" dirty="0">
                <a:solidFill>
                  <a:srgbClr val="7030A0"/>
                </a:solidFill>
                <a:latin typeface="MinionPro-Regular"/>
              </a:rPr>
              <a:t>also contains S</a:t>
            </a:r>
            <a:r>
              <a:rPr lang="en-US" sz="900" b="1" i="0" u="none" strike="noStrike" baseline="0" dirty="0">
                <a:solidFill>
                  <a:srgbClr val="7030A0"/>
                </a:solidFill>
                <a:latin typeface="MinionPro-Regular"/>
              </a:rPr>
              <a:t>8 </a:t>
            </a:r>
            <a:r>
              <a:rPr lang="en-US" sz="2000" b="1" i="0" u="none" strike="noStrike" baseline="0" dirty="0">
                <a:solidFill>
                  <a:srgbClr val="7030A0"/>
                </a:solidFill>
                <a:latin typeface="MinionPro-Regular"/>
              </a:rPr>
              <a:t>molecules in addition to small amount of S</a:t>
            </a:r>
            <a:r>
              <a:rPr lang="en-US" sz="900" b="1" i="0" u="none" strike="noStrike" baseline="0" dirty="0">
                <a:solidFill>
                  <a:srgbClr val="7030A0"/>
                </a:solidFill>
                <a:latin typeface="MinionPro-Regular"/>
              </a:rPr>
              <a:t>6 </a:t>
            </a:r>
            <a:r>
              <a:rPr lang="en-US" sz="2000" b="1" i="0" u="none" strike="noStrike" baseline="0" dirty="0">
                <a:solidFill>
                  <a:srgbClr val="7030A0"/>
                </a:solidFill>
                <a:latin typeface="MinionPro-Regular"/>
              </a:rPr>
              <a:t>molecules.</a:t>
            </a:r>
          </a:p>
          <a:p>
            <a:pPr marL="285750" indent="-285750" algn="l">
              <a:lnSpc>
                <a:spcPct val="150000"/>
              </a:lnSpc>
              <a:buFont typeface="Wingdings" panose="05000000000000000000" pitchFamily="2" charset="2"/>
              <a:buChar char="Ø"/>
            </a:pPr>
            <a:r>
              <a:rPr lang="en-US" sz="2000" b="1" i="0" u="none" strike="noStrike" baseline="0" dirty="0">
                <a:latin typeface="MinionPro-Regular"/>
              </a:rPr>
              <a:t> </a:t>
            </a:r>
            <a:r>
              <a:rPr lang="en-US" sz="2000" b="1" i="0" u="none" strike="noStrike" baseline="0" dirty="0">
                <a:solidFill>
                  <a:srgbClr val="00B050"/>
                </a:solidFill>
                <a:latin typeface="MinionPro-Regular"/>
              </a:rPr>
              <a:t>It exists as a long needle like prism and is also called as prismatic </a:t>
            </a:r>
            <a:r>
              <a:rPr lang="en-US" sz="2000" b="1" i="0" u="none" strike="noStrike" baseline="0" dirty="0" err="1">
                <a:solidFill>
                  <a:srgbClr val="00B050"/>
                </a:solidFill>
                <a:latin typeface="MinionPro-Regular"/>
              </a:rPr>
              <a:t>sulphur</a:t>
            </a:r>
            <a:r>
              <a:rPr lang="en-US" sz="2000" b="1" i="0" u="none" strike="noStrike" baseline="0" dirty="0">
                <a:solidFill>
                  <a:srgbClr val="00B050"/>
                </a:solidFill>
                <a:latin typeface="MinionPro-Regular"/>
              </a:rPr>
              <a:t>.  It is stable between 96 ⁰C - 119 ⁰C and slowly changes into rhombic </a:t>
            </a:r>
            <a:r>
              <a:rPr lang="en-US" sz="2000" b="1" i="0" u="none" strike="noStrike" baseline="0" dirty="0" err="1">
                <a:solidFill>
                  <a:srgbClr val="00B050"/>
                </a:solidFill>
                <a:latin typeface="MinionPro-Regular"/>
              </a:rPr>
              <a:t>sulphur</a:t>
            </a:r>
            <a:r>
              <a:rPr lang="en-US" sz="2000" b="1" i="0" u="none" strike="noStrike" baseline="0" dirty="0">
                <a:solidFill>
                  <a:srgbClr val="00B050"/>
                </a:solidFill>
                <a:latin typeface="MinionPro-Regular"/>
              </a:rPr>
              <a:t>.</a:t>
            </a:r>
            <a:endParaRPr lang="en-IN" sz="2000" b="1" dirty="0">
              <a:solidFill>
                <a:srgbClr val="00B050"/>
              </a:solidFill>
            </a:endParaRPr>
          </a:p>
          <a:p>
            <a:pPr marL="285750" indent="-285750" algn="l">
              <a:lnSpc>
                <a:spcPct val="150000"/>
              </a:lnSpc>
              <a:buFont typeface="Wingdings" panose="05000000000000000000" pitchFamily="2" charset="2"/>
              <a:buChar char="Ø"/>
            </a:pPr>
            <a:r>
              <a:rPr lang="en-US" sz="2000" b="1" i="0" u="none" strike="noStrike" baseline="0" dirty="0">
                <a:solidFill>
                  <a:srgbClr val="7030A0"/>
                </a:solidFill>
                <a:latin typeface="MinionPro-Regular"/>
              </a:rPr>
              <a:t>When molten </a:t>
            </a:r>
            <a:r>
              <a:rPr lang="en-US" sz="2000" b="1" i="0" u="none" strike="noStrike" baseline="0" dirty="0" err="1">
                <a:solidFill>
                  <a:srgbClr val="7030A0"/>
                </a:solidFill>
                <a:latin typeface="MinionPro-Regular"/>
              </a:rPr>
              <a:t>sulphur</a:t>
            </a:r>
            <a:r>
              <a:rPr lang="en-US" sz="2000" b="1" i="0" u="none" strike="noStrike" baseline="0" dirty="0">
                <a:solidFill>
                  <a:srgbClr val="7030A0"/>
                </a:solidFill>
                <a:latin typeface="MinionPro-Regular"/>
              </a:rPr>
              <a:t> is poured into cold water a yellow rubbery ribbon of plastic </a:t>
            </a:r>
            <a:r>
              <a:rPr lang="en-US" sz="2000" b="1" i="0" u="none" strike="noStrike" baseline="0" dirty="0" err="1">
                <a:solidFill>
                  <a:srgbClr val="7030A0"/>
                </a:solidFill>
                <a:latin typeface="MinionPro-Regular"/>
              </a:rPr>
              <a:t>sulphur</a:t>
            </a:r>
            <a:r>
              <a:rPr lang="en-US" sz="2000" b="1" i="0" u="none" strike="noStrike" baseline="0" dirty="0">
                <a:solidFill>
                  <a:srgbClr val="7030A0"/>
                </a:solidFill>
                <a:latin typeface="MinionPro-Regular"/>
              </a:rPr>
              <a:t> is produced. </a:t>
            </a:r>
            <a:r>
              <a:rPr lang="en-US" sz="2000" b="1" dirty="0">
                <a:solidFill>
                  <a:srgbClr val="7030A0"/>
                </a:solidFill>
                <a:latin typeface="MinionPro-Regular"/>
              </a:rPr>
              <a:t> </a:t>
            </a:r>
            <a:r>
              <a:rPr lang="en-US" sz="2000" b="1" i="0" u="none" strike="noStrike" baseline="0" dirty="0">
                <a:solidFill>
                  <a:srgbClr val="FF0066"/>
                </a:solidFill>
                <a:latin typeface="MinionPro-Regular"/>
              </a:rPr>
              <a:t>They are very soft and can be stretched easily. </a:t>
            </a:r>
          </a:p>
          <a:p>
            <a:pPr marL="285750" indent="-285750" algn="l">
              <a:lnSpc>
                <a:spcPct val="150000"/>
              </a:lnSpc>
              <a:buFont typeface="Wingdings" panose="05000000000000000000" pitchFamily="2" charset="2"/>
              <a:buChar char="Ø"/>
            </a:pPr>
            <a:r>
              <a:rPr lang="en-US" sz="2000" b="1" i="0" u="none" strike="noStrike" baseline="0" dirty="0">
                <a:solidFill>
                  <a:schemeClr val="accent2">
                    <a:lumMod val="50000"/>
                  </a:schemeClr>
                </a:solidFill>
                <a:latin typeface="MinionPro-Regular"/>
              </a:rPr>
              <a:t>On standing (cooling slowly) it slowly becomes hard and changes to stable rhombic </a:t>
            </a:r>
            <a:r>
              <a:rPr lang="en-US" sz="2000" b="1" i="0" u="none" strike="noStrike" baseline="0" dirty="0" err="1">
                <a:solidFill>
                  <a:schemeClr val="accent2">
                    <a:lumMod val="50000"/>
                  </a:schemeClr>
                </a:solidFill>
                <a:latin typeface="MinionPro-Regular"/>
              </a:rPr>
              <a:t>sulphur</a:t>
            </a:r>
            <a:r>
              <a:rPr lang="en-US" sz="2000" b="1" i="0" u="none" strike="noStrike" baseline="0" dirty="0">
                <a:solidFill>
                  <a:schemeClr val="accent2">
                    <a:lumMod val="50000"/>
                  </a:schemeClr>
                </a:solidFill>
                <a:latin typeface="MinionPro-Regular"/>
              </a:rPr>
              <a:t>. </a:t>
            </a:r>
            <a:r>
              <a:rPr lang="en-US" sz="2000" b="1" i="0" u="none" strike="noStrike" baseline="0" dirty="0">
                <a:solidFill>
                  <a:srgbClr val="FF00FF"/>
                </a:solidFill>
                <a:latin typeface="MinionPro-Regular"/>
              </a:rPr>
              <a:t>Sulphur also exists in liquid and gaseous states.</a:t>
            </a:r>
          </a:p>
          <a:p>
            <a:pPr marL="285750" indent="-285750" algn="l">
              <a:lnSpc>
                <a:spcPct val="150000"/>
              </a:lnSpc>
              <a:buFont typeface="Wingdings" panose="05000000000000000000" pitchFamily="2" charset="2"/>
              <a:buChar char="Ø"/>
            </a:pPr>
            <a:r>
              <a:rPr lang="en-US" sz="2000" b="1" i="0" u="none" strike="noStrike" baseline="0" dirty="0">
                <a:latin typeface="MinionPro-Regular"/>
              </a:rPr>
              <a:t> </a:t>
            </a:r>
            <a:r>
              <a:rPr lang="en-US" sz="2000" b="1" i="0" u="none" strike="noStrike" baseline="0" dirty="0">
                <a:solidFill>
                  <a:srgbClr val="002060"/>
                </a:solidFill>
                <a:latin typeface="MinionPro-Regular"/>
              </a:rPr>
              <a:t>At around 140 ⁰C the monoclinic </a:t>
            </a:r>
            <a:r>
              <a:rPr lang="en-US" sz="2000" b="1" i="0" u="none" strike="noStrike" baseline="0" dirty="0" err="1">
                <a:solidFill>
                  <a:srgbClr val="002060"/>
                </a:solidFill>
                <a:latin typeface="MinionPro-Regular"/>
              </a:rPr>
              <a:t>sulphur</a:t>
            </a:r>
            <a:r>
              <a:rPr lang="en-US" sz="2000" b="1" i="0" u="none" strike="noStrike" baseline="0" dirty="0">
                <a:solidFill>
                  <a:srgbClr val="002060"/>
                </a:solidFill>
                <a:latin typeface="MinionPro-Regular"/>
              </a:rPr>
              <a:t> melts to form mobile pale yellow liquid called λ </a:t>
            </a:r>
            <a:r>
              <a:rPr lang="en-US" sz="2000" b="1" i="0" u="none" strike="noStrike" baseline="0" dirty="0" err="1">
                <a:solidFill>
                  <a:srgbClr val="002060"/>
                </a:solidFill>
                <a:latin typeface="MinionPro-Regular"/>
              </a:rPr>
              <a:t>sulphur</a:t>
            </a:r>
            <a:r>
              <a:rPr lang="en-US" sz="2000" b="1" i="0" u="none" strike="noStrike" baseline="0" dirty="0">
                <a:solidFill>
                  <a:srgbClr val="002060"/>
                </a:solidFill>
                <a:latin typeface="MinionPro-Regular"/>
              </a:rPr>
              <a:t>. </a:t>
            </a:r>
          </a:p>
          <a:p>
            <a:pPr marL="285750" indent="-285750" algn="l">
              <a:lnSpc>
                <a:spcPct val="150000"/>
              </a:lnSpc>
              <a:buFont typeface="Wingdings" panose="05000000000000000000" pitchFamily="2" charset="2"/>
              <a:buChar char="Ø"/>
            </a:pPr>
            <a:r>
              <a:rPr lang="en-US" sz="2000" b="1" i="0" u="none" strike="noStrike" baseline="0" dirty="0">
                <a:latin typeface="MinionPro-Regular"/>
              </a:rPr>
              <a:t> </a:t>
            </a:r>
            <a:r>
              <a:rPr lang="en-US" sz="2000" b="1" i="0" u="none" strike="noStrike" baseline="0" dirty="0" err="1">
                <a:solidFill>
                  <a:srgbClr val="FF0000"/>
                </a:solidFill>
                <a:latin typeface="MinionPro-Regular"/>
              </a:rPr>
              <a:t>vapour</a:t>
            </a:r>
            <a:r>
              <a:rPr lang="en-US" sz="2000" b="1" i="0" u="none" strike="noStrike" baseline="0" dirty="0">
                <a:solidFill>
                  <a:srgbClr val="FF0000"/>
                </a:solidFill>
                <a:latin typeface="MinionPro-Regular"/>
              </a:rPr>
              <a:t> over the liquid </a:t>
            </a:r>
            <a:r>
              <a:rPr lang="en-US" sz="2000" b="1" i="0" u="none" strike="noStrike" baseline="0" dirty="0" err="1">
                <a:solidFill>
                  <a:srgbClr val="FF0000"/>
                </a:solidFill>
                <a:latin typeface="MinionPro-Regular"/>
              </a:rPr>
              <a:t>sulphur</a:t>
            </a:r>
            <a:r>
              <a:rPr lang="en-US" sz="2000" b="1" i="0" u="none" strike="noStrike" baseline="0" dirty="0">
                <a:solidFill>
                  <a:srgbClr val="FF0000"/>
                </a:solidFill>
                <a:latin typeface="MinionPro-Regular"/>
              </a:rPr>
              <a:t> consists of 90 % of S</a:t>
            </a:r>
            <a:r>
              <a:rPr lang="en-US" sz="900" b="1" i="0" u="none" strike="noStrike" baseline="0" dirty="0">
                <a:solidFill>
                  <a:srgbClr val="FF0000"/>
                </a:solidFill>
                <a:latin typeface="MinionPro-Regular"/>
              </a:rPr>
              <a:t>8</a:t>
            </a:r>
            <a:r>
              <a:rPr lang="en-US" sz="2000" b="1" i="0" u="none" strike="noStrike" baseline="0" dirty="0">
                <a:solidFill>
                  <a:srgbClr val="FF0000"/>
                </a:solidFill>
                <a:latin typeface="MinionPro-Regular"/>
              </a:rPr>
              <a:t>, S</a:t>
            </a:r>
            <a:r>
              <a:rPr lang="en-US" sz="900" b="1" i="0" u="none" strike="noStrike" baseline="0" dirty="0">
                <a:solidFill>
                  <a:srgbClr val="FF0000"/>
                </a:solidFill>
                <a:latin typeface="MinionPro-Regular"/>
              </a:rPr>
              <a:t>7 </a:t>
            </a:r>
            <a:r>
              <a:rPr lang="en-US" sz="2000" b="1" i="0" u="none" strike="noStrike" baseline="0" dirty="0">
                <a:solidFill>
                  <a:srgbClr val="FF0000"/>
                </a:solidFill>
                <a:latin typeface="MinionPro-Regular"/>
              </a:rPr>
              <a:t>&amp; S</a:t>
            </a:r>
            <a:r>
              <a:rPr lang="en-US" sz="900" b="1" i="0" u="none" strike="noStrike" baseline="0" dirty="0">
                <a:solidFill>
                  <a:srgbClr val="FF0000"/>
                </a:solidFill>
                <a:latin typeface="MinionPro-Regular"/>
              </a:rPr>
              <a:t>6 </a:t>
            </a:r>
            <a:r>
              <a:rPr lang="en-US" sz="2000" b="1" i="0" u="none" strike="noStrike" baseline="0" dirty="0">
                <a:solidFill>
                  <a:srgbClr val="FF0000"/>
                </a:solidFill>
                <a:latin typeface="MinionPro-Regular"/>
              </a:rPr>
              <a:t>and small amount of mixture of S</a:t>
            </a:r>
            <a:r>
              <a:rPr lang="en-US" sz="900" b="1" i="0" u="none" strike="noStrike" baseline="0" dirty="0">
                <a:solidFill>
                  <a:srgbClr val="FF0000"/>
                </a:solidFill>
                <a:latin typeface="MinionPro-Regular"/>
              </a:rPr>
              <a:t>2</a:t>
            </a:r>
            <a:r>
              <a:rPr lang="en-US" sz="2000" b="1" i="0" u="none" strike="noStrike" baseline="0" dirty="0">
                <a:solidFill>
                  <a:srgbClr val="FF0000"/>
                </a:solidFill>
                <a:latin typeface="MinionPro-Regular"/>
              </a:rPr>
              <a:t>, S</a:t>
            </a:r>
            <a:r>
              <a:rPr lang="en-US" sz="900" b="1" i="0" u="none" strike="noStrike" baseline="0" dirty="0">
                <a:solidFill>
                  <a:srgbClr val="FF0000"/>
                </a:solidFill>
                <a:latin typeface="MinionPro-Regular"/>
              </a:rPr>
              <a:t>3</a:t>
            </a:r>
            <a:r>
              <a:rPr lang="en-US" sz="2000" b="1" i="0" u="none" strike="noStrike" baseline="0" dirty="0">
                <a:solidFill>
                  <a:srgbClr val="FF0000"/>
                </a:solidFill>
                <a:latin typeface="MinionPro-Regular"/>
              </a:rPr>
              <a:t>, S</a:t>
            </a:r>
            <a:r>
              <a:rPr lang="en-US" sz="900" b="1" i="0" u="none" strike="noStrike" baseline="0" dirty="0">
                <a:solidFill>
                  <a:srgbClr val="FF0000"/>
                </a:solidFill>
                <a:latin typeface="MinionPro-Regular"/>
              </a:rPr>
              <a:t>4</a:t>
            </a:r>
            <a:r>
              <a:rPr lang="en-US" sz="2000" b="1" i="0" u="none" strike="noStrike" baseline="0" dirty="0">
                <a:solidFill>
                  <a:srgbClr val="FF0000"/>
                </a:solidFill>
                <a:latin typeface="MinionPro-Regular"/>
              </a:rPr>
              <a:t>, S</a:t>
            </a:r>
            <a:r>
              <a:rPr lang="en-US" sz="900" b="1" i="0" u="none" strike="noStrike" baseline="0" dirty="0">
                <a:solidFill>
                  <a:srgbClr val="FF0000"/>
                </a:solidFill>
                <a:latin typeface="MinionPro-Regular"/>
              </a:rPr>
              <a:t>5 </a:t>
            </a:r>
            <a:r>
              <a:rPr lang="en-US" sz="2000" b="1" i="0" u="none" strike="noStrike" baseline="0" dirty="0">
                <a:solidFill>
                  <a:srgbClr val="FF0000"/>
                </a:solidFill>
                <a:latin typeface="MinionPro-Regular"/>
              </a:rPr>
              <a:t>molecules.</a:t>
            </a:r>
            <a:endParaRPr lang="en-IN" sz="2000" b="1" dirty="0">
              <a:solidFill>
                <a:srgbClr val="FF0000"/>
              </a:solidFill>
            </a:endParaRPr>
          </a:p>
        </p:txBody>
      </p:sp>
    </p:spTree>
    <p:extLst>
      <p:ext uri="{BB962C8B-B14F-4D97-AF65-F5344CB8AC3E}">
        <p14:creationId xmlns:p14="http://schemas.microsoft.com/office/powerpoint/2010/main" val="324117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C830B8D-157F-4165-9D3F-F7780CEBE1A5}"/>
              </a:ext>
            </a:extLst>
          </p:cNvPr>
          <p:cNvSpPr txBox="1"/>
          <p:nvPr/>
        </p:nvSpPr>
        <p:spPr>
          <a:xfrm>
            <a:off x="2658862" y="1064013"/>
            <a:ext cx="3386831" cy="646331"/>
          </a:xfrm>
          <a:prstGeom prst="rect">
            <a:avLst/>
          </a:prstGeom>
          <a:noFill/>
          <a:ln w="38100">
            <a:solidFill>
              <a:srgbClr val="FF0000"/>
            </a:solidFill>
          </a:ln>
        </p:spPr>
        <p:txBody>
          <a:bodyPr wrap="square">
            <a:spAutoFit/>
          </a:bodyPr>
          <a:lstStyle/>
          <a:p>
            <a:r>
              <a:rPr lang="en-IN" sz="3600" b="1" i="0" u="none" strike="noStrike" baseline="0" dirty="0">
                <a:solidFill>
                  <a:srgbClr val="001AE6"/>
                </a:solidFill>
                <a:latin typeface="MinionPro-Bold"/>
              </a:rPr>
              <a:t>Sulphur dioxide</a:t>
            </a:r>
            <a:endParaRPr lang="en-IN" sz="3600" dirty="0"/>
          </a:p>
        </p:txBody>
      </p:sp>
      <p:pic>
        <p:nvPicPr>
          <p:cNvPr id="4" name="Picture 3">
            <a:extLst>
              <a:ext uri="{FF2B5EF4-FFF2-40B4-BE49-F238E27FC236}">
                <a16:creationId xmlns:a16="http://schemas.microsoft.com/office/drawing/2014/main" xmlns="" id="{89D8C2F3-5E03-4BCD-8463-F05192D486C3}"/>
              </a:ext>
            </a:extLst>
          </p:cNvPr>
          <p:cNvPicPr>
            <a:picLocks noChangeAspect="1"/>
          </p:cNvPicPr>
          <p:nvPr/>
        </p:nvPicPr>
        <p:blipFill>
          <a:blip r:embed="rId2"/>
          <a:stretch>
            <a:fillRect/>
          </a:stretch>
        </p:blipFill>
        <p:spPr>
          <a:xfrm>
            <a:off x="6045693" y="461696"/>
            <a:ext cx="2831976" cy="2512321"/>
          </a:xfrm>
          <a:prstGeom prst="rect">
            <a:avLst/>
          </a:prstGeom>
          <a:ln w="38100">
            <a:solidFill>
              <a:srgbClr val="FF0000"/>
            </a:solidFill>
          </a:ln>
        </p:spPr>
      </p:pic>
      <p:pic>
        <p:nvPicPr>
          <p:cNvPr id="5" name="Picture 4">
            <a:extLst>
              <a:ext uri="{FF2B5EF4-FFF2-40B4-BE49-F238E27FC236}">
                <a16:creationId xmlns:a16="http://schemas.microsoft.com/office/drawing/2014/main" xmlns="" id="{0ED74E88-AD65-4A63-B7E7-969105596DD7}"/>
              </a:ext>
            </a:extLst>
          </p:cNvPr>
          <p:cNvPicPr>
            <a:picLocks noChangeAspect="1"/>
          </p:cNvPicPr>
          <p:nvPr/>
        </p:nvPicPr>
        <p:blipFill>
          <a:blip r:embed="rId3"/>
          <a:stretch>
            <a:fillRect/>
          </a:stretch>
        </p:blipFill>
        <p:spPr>
          <a:xfrm>
            <a:off x="88777" y="461696"/>
            <a:ext cx="2570085" cy="2512323"/>
          </a:xfrm>
          <a:prstGeom prst="rect">
            <a:avLst/>
          </a:prstGeom>
          <a:ln w="28575">
            <a:solidFill>
              <a:srgbClr val="FF0000"/>
            </a:solidFill>
          </a:ln>
        </p:spPr>
      </p:pic>
      <p:pic>
        <p:nvPicPr>
          <p:cNvPr id="7" name="Picture 6">
            <a:extLst>
              <a:ext uri="{FF2B5EF4-FFF2-40B4-BE49-F238E27FC236}">
                <a16:creationId xmlns:a16="http://schemas.microsoft.com/office/drawing/2014/main" xmlns="" id="{E8C897AF-6159-43D0-ABD4-FB579D15D61A}"/>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88777" y="4405678"/>
            <a:ext cx="9055223" cy="2235466"/>
          </a:xfrm>
          <a:prstGeom prst="rect">
            <a:avLst/>
          </a:prstGeom>
          <a:ln w="28575">
            <a:solidFill>
              <a:srgbClr val="FF0000"/>
            </a:solidFill>
          </a:ln>
        </p:spPr>
      </p:pic>
      <p:sp>
        <p:nvSpPr>
          <p:cNvPr id="9" name="TextBox 8">
            <a:extLst>
              <a:ext uri="{FF2B5EF4-FFF2-40B4-BE49-F238E27FC236}">
                <a16:creationId xmlns:a16="http://schemas.microsoft.com/office/drawing/2014/main" xmlns="" id="{5DC9A57B-FF93-49F6-BA7B-2FCE9D1F81BF}"/>
              </a:ext>
            </a:extLst>
          </p:cNvPr>
          <p:cNvSpPr txBox="1"/>
          <p:nvPr/>
        </p:nvSpPr>
        <p:spPr>
          <a:xfrm>
            <a:off x="44388" y="3680158"/>
            <a:ext cx="4572000" cy="523220"/>
          </a:xfrm>
          <a:prstGeom prst="rect">
            <a:avLst/>
          </a:prstGeom>
          <a:noFill/>
        </p:spPr>
        <p:txBody>
          <a:bodyPr wrap="square">
            <a:spAutoFit/>
          </a:bodyPr>
          <a:lstStyle/>
          <a:p>
            <a:r>
              <a:rPr lang="en-IN" sz="2800" b="1" i="0" u="none" strike="noStrike" dirty="0">
                <a:solidFill>
                  <a:srgbClr val="FF00FF"/>
                </a:solidFill>
                <a:latin typeface="MinionPro-Bold"/>
              </a:rPr>
              <a:t>Preparation</a:t>
            </a:r>
            <a:endParaRPr lang="en-IN" sz="2800" dirty="0"/>
          </a:p>
        </p:txBody>
      </p:sp>
    </p:spTree>
    <p:extLst>
      <p:ext uri="{BB962C8B-B14F-4D97-AF65-F5344CB8AC3E}">
        <p14:creationId xmlns:p14="http://schemas.microsoft.com/office/powerpoint/2010/main" val="3038313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1A65695-525E-463D-BBBB-4811CE9FA1EA}"/>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2144" y="0"/>
            <a:ext cx="9010835" cy="2204473"/>
          </a:xfrm>
          <a:prstGeom prst="rect">
            <a:avLst/>
          </a:prstGeom>
          <a:ln w="28575">
            <a:solidFill>
              <a:srgbClr val="FF0000"/>
            </a:solidFill>
          </a:ln>
        </p:spPr>
      </p:pic>
      <p:pic>
        <p:nvPicPr>
          <p:cNvPr id="5" name="Picture 4">
            <a:extLst>
              <a:ext uri="{FF2B5EF4-FFF2-40B4-BE49-F238E27FC236}">
                <a16:creationId xmlns:a16="http://schemas.microsoft.com/office/drawing/2014/main" xmlns="" id="{F2192751-41CE-4DBC-ACE9-7D6D677D4647}"/>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62144" y="2204473"/>
            <a:ext cx="9010835" cy="2134708"/>
          </a:xfrm>
          <a:prstGeom prst="rect">
            <a:avLst/>
          </a:prstGeom>
          <a:ln w="28575">
            <a:solidFill>
              <a:srgbClr val="FF0000"/>
            </a:solidFill>
          </a:ln>
        </p:spPr>
      </p:pic>
      <p:sp>
        <p:nvSpPr>
          <p:cNvPr id="7" name="TextBox 6">
            <a:extLst>
              <a:ext uri="{FF2B5EF4-FFF2-40B4-BE49-F238E27FC236}">
                <a16:creationId xmlns:a16="http://schemas.microsoft.com/office/drawing/2014/main" xmlns="" id="{9F9ECBE4-2DCF-457D-B35B-DC08594CCD7E}"/>
              </a:ext>
            </a:extLst>
          </p:cNvPr>
          <p:cNvSpPr txBox="1"/>
          <p:nvPr/>
        </p:nvSpPr>
        <p:spPr>
          <a:xfrm>
            <a:off x="0" y="4653528"/>
            <a:ext cx="9144000" cy="2000548"/>
          </a:xfrm>
          <a:prstGeom prst="rect">
            <a:avLst/>
          </a:prstGeom>
          <a:noFill/>
        </p:spPr>
        <p:txBody>
          <a:bodyPr wrap="square">
            <a:spAutoFit/>
          </a:bodyPr>
          <a:lstStyle/>
          <a:p>
            <a:pPr algn="l"/>
            <a:r>
              <a:rPr lang="en-IN" sz="2400" b="1" i="0" u="none" strike="noStrike" baseline="0" dirty="0">
                <a:solidFill>
                  <a:srgbClr val="FF0066"/>
                </a:solidFill>
                <a:latin typeface="Microsoft JhengHei" panose="020B0604030504040204" pitchFamily="34" charset="-120"/>
                <a:ea typeface="Microsoft JhengHei" panose="020B0604030504040204" pitchFamily="34" charset="-120"/>
              </a:rPr>
              <a:t>Properties:</a:t>
            </a:r>
          </a:p>
          <a:p>
            <a:pPr algn="l"/>
            <a:r>
              <a:rPr lang="en-US" sz="2000" b="1" i="0" u="none" strike="noStrike" baseline="0" dirty="0">
                <a:solidFill>
                  <a:srgbClr val="0070C0"/>
                </a:solidFill>
                <a:latin typeface="MinionPro-Regular"/>
              </a:rPr>
              <a:t>Sulphur dioxide gas is found in volcanic eruptions. </a:t>
            </a:r>
            <a:r>
              <a:rPr lang="en-US" sz="2000" b="1" i="0" u="none" strike="noStrike" baseline="0" dirty="0">
                <a:solidFill>
                  <a:srgbClr val="C00000"/>
                </a:solidFill>
                <a:latin typeface="MinionPro-Regular"/>
              </a:rPr>
              <a:t>A large amount of </a:t>
            </a:r>
            <a:r>
              <a:rPr lang="en-US" sz="2000" b="1" i="0" u="none" strike="noStrike" baseline="0" dirty="0" err="1">
                <a:solidFill>
                  <a:srgbClr val="C00000"/>
                </a:solidFill>
                <a:latin typeface="MinionPro-Regular"/>
              </a:rPr>
              <a:t>sulphur</a:t>
            </a:r>
            <a:r>
              <a:rPr lang="en-US" sz="2000" b="1" i="0" u="none" strike="noStrike" baseline="0" dirty="0">
                <a:solidFill>
                  <a:srgbClr val="C00000"/>
                </a:solidFill>
                <a:latin typeface="MinionPro-Regular"/>
              </a:rPr>
              <a:t> dioxide gas is released into atmosphere from power plants using coal and oil and copper melting plants. </a:t>
            </a:r>
            <a:r>
              <a:rPr lang="en-US" sz="2000" b="1" i="0" u="none" strike="noStrike" baseline="0" dirty="0">
                <a:solidFill>
                  <a:srgbClr val="00B050"/>
                </a:solidFill>
                <a:latin typeface="MinionPro-Regular"/>
              </a:rPr>
              <a:t>It is a </a:t>
            </a:r>
            <a:r>
              <a:rPr lang="en-US" sz="2000" b="1" i="0" u="none" strike="noStrike" baseline="0" dirty="0" err="1">
                <a:solidFill>
                  <a:srgbClr val="00B050"/>
                </a:solidFill>
                <a:latin typeface="MinionPro-Regular"/>
              </a:rPr>
              <a:t>colourless</a:t>
            </a:r>
            <a:r>
              <a:rPr lang="en-US" sz="2000" b="1" i="0" u="none" strike="noStrike" baseline="0" dirty="0">
                <a:solidFill>
                  <a:srgbClr val="00B050"/>
                </a:solidFill>
                <a:latin typeface="MinionPro-Regular"/>
              </a:rPr>
              <a:t> gas with a suffocating </a:t>
            </a:r>
            <a:r>
              <a:rPr lang="en-US" sz="2000" b="1" i="0" u="none" strike="noStrike" baseline="0" dirty="0" err="1">
                <a:solidFill>
                  <a:srgbClr val="00B050"/>
                </a:solidFill>
                <a:latin typeface="MinionPro-Regular"/>
              </a:rPr>
              <a:t>odour</a:t>
            </a:r>
            <a:r>
              <a:rPr lang="en-US" sz="2000" b="1" i="0" u="none" strike="noStrike" baseline="0" dirty="0">
                <a:solidFill>
                  <a:srgbClr val="FF00FF"/>
                </a:solidFill>
                <a:latin typeface="MinionPro-Regular"/>
              </a:rPr>
              <a:t>. It is highly soluble in water and it is 2.2 times heavier than air.</a:t>
            </a:r>
            <a:r>
              <a:rPr lang="en-US" sz="2000" b="1" i="0" u="none" strike="noStrike" baseline="0" dirty="0">
                <a:solidFill>
                  <a:srgbClr val="0070C0"/>
                </a:solidFill>
                <a:latin typeface="MinionPro-Regular"/>
              </a:rPr>
              <a:t> </a:t>
            </a:r>
            <a:r>
              <a:rPr lang="en-US" sz="2000" b="1" i="0" u="none" strike="noStrike" baseline="0" dirty="0">
                <a:solidFill>
                  <a:schemeClr val="accent6">
                    <a:lumMod val="50000"/>
                  </a:schemeClr>
                </a:solidFill>
                <a:latin typeface="MinionPro-Regular"/>
              </a:rPr>
              <a:t>Sulphur dioxide can be liquefied (boiling point 263 K) at 2.5 atmospheric </a:t>
            </a:r>
            <a:r>
              <a:rPr lang="en-IN" sz="2000" b="1" i="0" u="none" strike="noStrike" baseline="0" dirty="0">
                <a:solidFill>
                  <a:schemeClr val="accent6">
                    <a:lumMod val="50000"/>
                  </a:schemeClr>
                </a:solidFill>
                <a:latin typeface="MinionPro-Regular"/>
              </a:rPr>
              <a:t>pressure and 288 K.</a:t>
            </a:r>
            <a:endParaRPr lang="en-IN" sz="2000" b="1" dirty="0">
              <a:solidFill>
                <a:schemeClr val="accent6">
                  <a:lumMod val="50000"/>
                </a:schemeClr>
              </a:solidFill>
            </a:endParaRPr>
          </a:p>
        </p:txBody>
      </p:sp>
    </p:spTree>
    <p:extLst>
      <p:ext uri="{BB962C8B-B14F-4D97-AF65-F5344CB8AC3E}">
        <p14:creationId xmlns:p14="http://schemas.microsoft.com/office/powerpoint/2010/main" val="2993923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left)">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wipe(down)">
                                      <p:cBhvr>
                                        <p:cTn id="2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E2532A7-62D5-4742-94BB-9D7858041548}"/>
              </a:ext>
            </a:extLst>
          </p:cNvPr>
          <p:cNvSpPr txBox="1"/>
          <p:nvPr/>
        </p:nvSpPr>
        <p:spPr>
          <a:xfrm>
            <a:off x="0" y="0"/>
            <a:ext cx="4572000" cy="523220"/>
          </a:xfrm>
          <a:prstGeom prst="rect">
            <a:avLst/>
          </a:prstGeom>
          <a:noFill/>
        </p:spPr>
        <p:txBody>
          <a:bodyPr wrap="square">
            <a:spAutoFit/>
          </a:bodyPr>
          <a:lstStyle/>
          <a:p>
            <a:r>
              <a:rPr lang="en-IN" sz="2800" b="1" i="0" u="none" strike="noStrike" baseline="0" dirty="0">
                <a:solidFill>
                  <a:srgbClr val="FF00FF"/>
                </a:solidFill>
                <a:latin typeface="MinionPro-Bold"/>
              </a:rPr>
              <a:t>Chemical properties: </a:t>
            </a:r>
            <a:endParaRPr lang="en-IN" sz="2800" dirty="0"/>
          </a:p>
        </p:txBody>
      </p:sp>
      <p:pic>
        <p:nvPicPr>
          <p:cNvPr id="5" name="Picture 4">
            <a:extLst>
              <a:ext uri="{FF2B5EF4-FFF2-40B4-BE49-F238E27FC236}">
                <a16:creationId xmlns:a16="http://schemas.microsoft.com/office/drawing/2014/main" xmlns="" id="{83E5DF4D-BAC8-415E-8CCC-740D3B62F608}"/>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1019" y="474109"/>
            <a:ext cx="8999998" cy="1515549"/>
          </a:xfrm>
          <a:prstGeom prst="rect">
            <a:avLst/>
          </a:prstGeom>
          <a:ln w="28575">
            <a:solidFill>
              <a:srgbClr val="FF0000"/>
            </a:solidFill>
          </a:ln>
        </p:spPr>
      </p:pic>
      <p:pic>
        <p:nvPicPr>
          <p:cNvPr id="7" name="Picture 6">
            <a:extLst>
              <a:ext uri="{FF2B5EF4-FFF2-40B4-BE49-F238E27FC236}">
                <a16:creationId xmlns:a16="http://schemas.microsoft.com/office/drawing/2014/main" xmlns="" id="{793775B8-B085-4F57-B552-9ACC7CA90B14}"/>
              </a:ext>
            </a:extLst>
          </p:cNvPr>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71019" y="2166679"/>
            <a:ext cx="8999997" cy="2183907"/>
          </a:xfrm>
          <a:prstGeom prst="rect">
            <a:avLst/>
          </a:prstGeom>
          <a:ln w="28575">
            <a:solidFill>
              <a:srgbClr val="FF0000"/>
            </a:solidFill>
          </a:ln>
        </p:spPr>
      </p:pic>
      <p:pic>
        <p:nvPicPr>
          <p:cNvPr id="9" name="Picture 8">
            <a:extLst>
              <a:ext uri="{FF2B5EF4-FFF2-40B4-BE49-F238E27FC236}">
                <a16:creationId xmlns:a16="http://schemas.microsoft.com/office/drawing/2014/main" xmlns="" id="{40CCD0B8-366D-4188-AE56-82362B23580E}"/>
              </a:ext>
            </a:extLst>
          </p:cNvPr>
          <p:cNvPicPr>
            <a:picLocks noChangeAspect="1"/>
          </p:cNvPicPr>
          <p:nvPr/>
        </p:nvPicPr>
        <p:blipFill>
          <a:blip r:embed="rId6">
            <a:duotone>
              <a:prstClr val="black"/>
              <a:schemeClr val="accent3">
                <a:tint val="45000"/>
                <a:satMod val="400000"/>
              </a:schemeClr>
            </a:duoton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71019" y="4527608"/>
            <a:ext cx="8999998" cy="1997480"/>
          </a:xfrm>
          <a:prstGeom prst="rect">
            <a:avLst/>
          </a:prstGeom>
          <a:ln w="28575">
            <a:solidFill>
              <a:srgbClr val="FF0000"/>
            </a:solidFill>
          </a:ln>
        </p:spPr>
      </p:pic>
    </p:spTree>
    <p:extLst>
      <p:ext uri="{BB962C8B-B14F-4D97-AF65-F5344CB8AC3E}">
        <p14:creationId xmlns:p14="http://schemas.microsoft.com/office/powerpoint/2010/main" val="1995097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8EFD293-56E5-463D-804F-C8AB1D32D616}"/>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7654" y="77560"/>
            <a:ext cx="8913181" cy="4032801"/>
          </a:xfrm>
          <a:prstGeom prst="rect">
            <a:avLst/>
          </a:prstGeom>
          <a:ln w="28575">
            <a:solidFill>
              <a:srgbClr val="FF0000"/>
            </a:solidFill>
          </a:ln>
        </p:spPr>
      </p:pic>
      <p:pic>
        <p:nvPicPr>
          <p:cNvPr id="5" name="Picture 4">
            <a:extLst>
              <a:ext uri="{FF2B5EF4-FFF2-40B4-BE49-F238E27FC236}">
                <a16:creationId xmlns:a16="http://schemas.microsoft.com/office/drawing/2014/main" xmlns="" id="{45D2E4C4-F786-40EC-96DE-5345E0D303CA}"/>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97654" y="4429958"/>
            <a:ext cx="8913181" cy="2197244"/>
          </a:xfrm>
          <a:prstGeom prst="rect">
            <a:avLst/>
          </a:prstGeom>
          <a:ln w="28575">
            <a:solidFill>
              <a:srgbClr val="FF0000"/>
            </a:solidFill>
          </a:ln>
        </p:spPr>
      </p:pic>
    </p:spTree>
    <p:extLst>
      <p:ext uri="{BB962C8B-B14F-4D97-AF65-F5344CB8AC3E}">
        <p14:creationId xmlns:p14="http://schemas.microsoft.com/office/powerpoint/2010/main" val="1782243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69228FD-733F-4564-BD3F-05F6C15B9880}"/>
              </a:ext>
            </a:extLst>
          </p:cNvPr>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9899" y="71022"/>
            <a:ext cx="8984202" cy="3138903"/>
          </a:xfrm>
          <a:prstGeom prst="rect">
            <a:avLst/>
          </a:prstGeom>
          <a:ln w="28575">
            <a:solidFill>
              <a:srgbClr val="FF0000"/>
            </a:solidFill>
          </a:ln>
        </p:spPr>
      </p:pic>
      <p:sp>
        <p:nvSpPr>
          <p:cNvPr id="5" name="TextBox 4">
            <a:extLst>
              <a:ext uri="{FF2B5EF4-FFF2-40B4-BE49-F238E27FC236}">
                <a16:creationId xmlns:a16="http://schemas.microsoft.com/office/drawing/2014/main" xmlns="" id="{C2CD53CB-44DC-4607-BCCC-F56EA05BE8B6}"/>
              </a:ext>
            </a:extLst>
          </p:cNvPr>
          <p:cNvSpPr txBox="1"/>
          <p:nvPr/>
        </p:nvSpPr>
        <p:spPr>
          <a:xfrm>
            <a:off x="0" y="3300306"/>
            <a:ext cx="9064101" cy="1200329"/>
          </a:xfrm>
          <a:prstGeom prst="rect">
            <a:avLst/>
          </a:prstGeom>
          <a:noFill/>
        </p:spPr>
        <p:txBody>
          <a:bodyPr wrap="square">
            <a:spAutoFit/>
          </a:bodyPr>
          <a:lstStyle/>
          <a:p>
            <a:pPr algn="l"/>
            <a:r>
              <a:rPr lang="en-IN" sz="2400" b="1" i="0" u="none" strike="noStrike" baseline="0" dirty="0">
                <a:solidFill>
                  <a:srgbClr val="A50021"/>
                </a:solidFill>
                <a:latin typeface="MinionPro-Bold"/>
              </a:rPr>
              <a:t>Uses:</a:t>
            </a:r>
          </a:p>
          <a:p>
            <a:pPr algn="l"/>
            <a:r>
              <a:rPr lang="en-IN" sz="2400" b="1" i="0" u="none" strike="noStrike" baseline="0" dirty="0">
                <a:solidFill>
                  <a:srgbClr val="FF0000"/>
                </a:solidFill>
                <a:latin typeface="MinionPro-Regular"/>
              </a:rPr>
              <a:t>1. Sulphur dioxide is used in bleaching hair, silk, wool etc...</a:t>
            </a:r>
          </a:p>
          <a:p>
            <a:pPr algn="l"/>
            <a:r>
              <a:rPr lang="en-US" sz="2400" b="1" i="0" u="none" strike="noStrike" baseline="0" dirty="0">
                <a:solidFill>
                  <a:srgbClr val="FF0000"/>
                </a:solidFill>
                <a:latin typeface="MinionPro-Regular"/>
              </a:rPr>
              <a:t>2. It can be used for disinfecting crops and plants in agriculture.</a:t>
            </a:r>
            <a:endParaRPr lang="en-IN" sz="2400" b="1" dirty="0">
              <a:solidFill>
                <a:srgbClr val="FF0000"/>
              </a:solidFill>
            </a:endParaRPr>
          </a:p>
        </p:txBody>
      </p:sp>
      <p:pic>
        <p:nvPicPr>
          <p:cNvPr id="7" name="Picture 6">
            <a:extLst>
              <a:ext uri="{FF2B5EF4-FFF2-40B4-BE49-F238E27FC236}">
                <a16:creationId xmlns:a16="http://schemas.microsoft.com/office/drawing/2014/main" xmlns="" id="{552AD4A7-EA3A-4BE8-8A1D-86287BDB6E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99" y="4724400"/>
            <a:ext cx="2414726" cy="2062578"/>
          </a:xfrm>
          <a:prstGeom prst="rect">
            <a:avLst/>
          </a:prstGeom>
          <a:ln w="28575">
            <a:solidFill>
              <a:schemeClr val="tx1"/>
            </a:solidFill>
          </a:ln>
        </p:spPr>
      </p:pic>
      <p:pic>
        <p:nvPicPr>
          <p:cNvPr id="9" name="Picture 8">
            <a:extLst>
              <a:ext uri="{FF2B5EF4-FFF2-40B4-BE49-F238E27FC236}">
                <a16:creationId xmlns:a16="http://schemas.microsoft.com/office/drawing/2014/main" xmlns="" id="{98E1ABEC-091E-4F5A-8147-FEEB532BC8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2184" y="4724398"/>
            <a:ext cx="2414727" cy="2062579"/>
          </a:xfrm>
          <a:prstGeom prst="rect">
            <a:avLst/>
          </a:prstGeom>
        </p:spPr>
      </p:pic>
      <p:pic>
        <p:nvPicPr>
          <p:cNvPr id="11" name="Picture 10">
            <a:extLst>
              <a:ext uri="{FF2B5EF4-FFF2-40B4-BE49-F238E27FC236}">
                <a16:creationId xmlns:a16="http://schemas.microsoft.com/office/drawing/2014/main" xmlns="" id="{3BC0A92A-FAC6-4C7E-BAE3-BEDCA323D5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4470" y="4724398"/>
            <a:ext cx="2518901" cy="2062580"/>
          </a:xfrm>
          <a:prstGeom prst="rect">
            <a:avLst/>
          </a:prstGeom>
        </p:spPr>
      </p:pic>
    </p:spTree>
    <p:extLst>
      <p:ext uri="{BB962C8B-B14F-4D97-AF65-F5344CB8AC3E}">
        <p14:creationId xmlns:p14="http://schemas.microsoft.com/office/powerpoint/2010/main" val="1201534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BA651EB-5A1A-46E4-841E-A5B204BF2F6A}"/>
              </a:ext>
            </a:extLst>
          </p:cNvPr>
          <p:cNvSpPr txBox="1"/>
          <p:nvPr/>
        </p:nvSpPr>
        <p:spPr>
          <a:xfrm>
            <a:off x="0" y="0"/>
            <a:ext cx="9144000" cy="1200329"/>
          </a:xfrm>
          <a:prstGeom prst="rect">
            <a:avLst/>
          </a:prstGeom>
          <a:noFill/>
        </p:spPr>
        <p:txBody>
          <a:bodyPr wrap="square">
            <a:spAutoFit/>
          </a:bodyPr>
          <a:lstStyle/>
          <a:p>
            <a:pPr algn="l"/>
            <a:r>
              <a:rPr lang="en-IN" sz="2400" b="1" i="0" u="none" strike="noStrike" baseline="0" dirty="0">
                <a:solidFill>
                  <a:srgbClr val="001AE6"/>
                </a:solidFill>
                <a:latin typeface="MinionPro-Bold"/>
              </a:rPr>
              <a:t>Structure of sulphur dioxide:</a:t>
            </a:r>
          </a:p>
          <a:p>
            <a:pPr marL="342900" indent="-342900" algn="l">
              <a:buFont typeface="Wingdings" panose="05000000000000000000" pitchFamily="2" charset="2"/>
              <a:buChar char="Ø"/>
            </a:pPr>
            <a:r>
              <a:rPr lang="en-IN" sz="2400" b="1" i="0" u="none" strike="noStrike" baseline="0" dirty="0">
                <a:solidFill>
                  <a:srgbClr val="000000"/>
                </a:solidFill>
                <a:latin typeface="MinionPro-Regular"/>
              </a:rPr>
              <a:t>In sulphur dioxide, sulphur atom undergoes sp</a:t>
            </a:r>
            <a:r>
              <a:rPr lang="en-IN" sz="2400" b="1" i="0" u="none" strike="noStrike" baseline="30000" dirty="0">
                <a:solidFill>
                  <a:srgbClr val="000000"/>
                </a:solidFill>
                <a:latin typeface="MinionPro-Regular"/>
              </a:rPr>
              <a:t>2 </a:t>
            </a:r>
            <a:r>
              <a:rPr lang="en-IN" sz="2400" b="1" i="0" u="none" strike="noStrike" baseline="0" dirty="0">
                <a:solidFill>
                  <a:srgbClr val="000000"/>
                </a:solidFill>
                <a:latin typeface="MinionPro-Regular"/>
              </a:rPr>
              <a:t> </a:t>
            </a:r>
            <a:r>
              <a:rPr lang="en-IN" sz="1000" b="1" i="0" u="none" strike="noStrike" baseline="0" dirty="0">
                <a:solidFill>
                  <a:srgbClr val="000000"/>
                </a:solidFill>
                <a:latin typeface="MinionPro-Regular"/>
              </a:rPr>
              <a:t> </a:t>
            </a:r>
            <a:r>
              <a:rPr lang="en-IN" sz="2400" b="1" i="0" u="none" strike="noStrike" baseline="0" dirty="0">
                <a:solidFill>
                  <a:srgbClr val="000000"/>
                </a:solidFill>
                <a:latin typeface="MinionPro-Regular"/>
              </a:rPr>
              <a:t>hybridisation.</a:t>
            </a:r>
          </a:p>
          <a:p>
            <a:pPr algn="l"/>
            <a:r>
              <a:rPr lang="en-US" sz="2400" b="1" i="0" u="none" strike="noStrike" baseline="0" dirty="0">
                <a:solidFill>
                  <a:srgbClr val="000000"/>
                </a:solidFill>
                <a:latin typeface="MinionPro-Regular"/>
              </a:rPr>
              <a:t>A double bond arises between S and O is due to pπ- dπ overlapping.</a:t>
            </a:r>
            <a:endParaRPr lang="en-IN" sz="2400" b="1" dirty="0"/>
          </a:p>
        </p:txBody>
      </p:sp>
      <p:pic>
        <p:nvPicPr>
          <p:cNvPr id="4" name="Picture 3">
            <a:extLst>
              <a:ext uri="{FF2B5EF4-FFF2-40B4-BE49-F238E27FC236}">
                <a16:creationId xmlns:a16="http://schemas.microsoft.com/office/drawing/2014/main" xmlns="" id="{A3EB699C-C221-46E6-B63E-BD7BA1A4E51B}"/>
              </a:ext>
            </a:extLst>
          </p:cNvPr>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63496" y="1648055"/>
            <a:ext cx="4088907" cy="2746391"/>
          </a:xfrm>
          <a:prstGeom prst="rect">
            <a:avLst/>
          </a:prstGeom>
          <a:ln w="28575">
            <a:solidFill>
              <a:srgbClr val="FF0000"/>
            </a:solidFill>
          </a:ln>
        </p:spPr>
      </p:pic>
      <p:pic>
        <p:nvPicPr>
          <p:cNvPr id="5" name="Picture 4">
            <a:extLst>
              <a:ext uri="{FF2B5EF4-FFF2-40B4-BE49-F238E27FC236}">
                <a16:creationId xmlns:a16="http://schemas.microsoft.com/office/drawing/2014/main" xmlns="" id="{B11C60E3-8FEF-4A1E-8EAE-AE7F19C1464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Lst>
          </a:blip>
          <a:srcRect l="5079" t="13353" b="18102"/>
          <a:stretch/>
        </p:blipFill>
        <p:spPr>
          <a:xfrm>
            <a:off x="4622121" y="1648055"/>
            <a:ext cx="4291060" cy="2746391"/>
          </a:xfrm>
          <a:prstGeom prst="rect">
            <a:avLst/>
          </a:prstGeom>
          <a:ln w="28575">
            <a:solidFill>
              <a:srgbClr val="FF0000"/>
            </a:solidFill>
          </a:ln>
        </p:spPr>
      </p:pic>
      <p:pic>
        <p:nvPicPr>
          <p:cNvPr id="8" name="Picture 7">
            <a:extLst>
              <a:ext uri="{FF2B5EF4-FFF2-40B4-BE49-F238E27FC236}">
                <a16:creationId xmlns:a16="http://schemas.microsoft.com/office/drawing/2014/main" xmlns="" id="{131D06AC-8EF0-46D7-A072-BEFDB768977E}"/>
              </a:ext>
            </a:extLst>
          </p:cNvPr>
          <p:cNvPicPr>
            <a:picLocks noChangeAspect="1"/>
          </p:cNvPicPr>
          <p:nvPr/>
        </p:nvPicPr>
        <p:blipFill>
          <a:blip r:embed="rId6">
            <a:duotone>
              <a:prstClr val="black"/>
              <a:schemeClr val="accent4">
                <a:tint val="45000"/>
                <a:satMod val="400000"/>
              </a:schemeClr>
            </a:duotone>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63497" y="4542870"/>
            <a:ext cx="8749684" cy="2228850"/>
          </a:xfrm>
          <a:prstGeom prst="rect">
            <a:avLst/>
          </a:prstGeom>
          <a:ln w="28575">
            <a:solidFill>
              <a:srgbClr val="0070C0"/>
            </a:solidFill>
          </a:ln>
        </p:spPr>
      </p:pic>
    </p:spTree>
    <p:extLst>
      <p:ext uri="{BB962C8B-B14F-4D97-AF65-F5344CB8AC3E}">
        <p14:creationId xmlns:p14="http://schemas.microsoft.com/office/powerpoint/2010/main" val="3278369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195724B-3421-4B20-8F1D-B8A45E9D5B89}"/>
              </a:ext>
            </a:extLst>
          </p:cNvPr>
          <p:cNvSpPr txBox="1"/>
          <p:nvPr/>
        </p:nvSpPr>
        <p:spPr>
          <a:xfrm>
            <a:off x="1331651" y="154182"/>
            <a:ext cx="6227686" cy="707886"/>
          </a:xfrm>
          <a:prstGeom prst="rect">
            <a:avLst/>
          </a:prstGeom>
          <a:noFill/>
          <a:ln w="28575">
            <a:solidFill>
              <a:srgbClr val="A50021"/>
            </a:solidFill>
          </a:ln>
        </p:spPr>
        <p:txBody>
          <a:bodyPr wrap="square">
            <a:spAutoFit/>
          </a:bodyPr>
          <a:lstStyle/>
          <a:p>
            <a:r>
              <a:rPr lang="en-IN" sz="4000" b="1" i="0" u="none" strike="noStrike" baseline="0" dirty="0">
                <a:solidFill>
                  <a:srgbClr val="001AE6"/>
                </a:solidFill>
                <a:latin typeface="Algerian" panose="04020705040A02060702" pitchFamily="82" charset="0"/>
              </a:rPr>
              <a:t>Sulphuric acid: (</a:t>
            </a:r>
            <a:r>
              <a:rPr lang="en-IN" sz="4000" b="1" i="0" u="none" strike="noStrike" baseline="0" dirty="0">
                <a:solidFill>
                  <a:srgbClr val="FF00FF"/>
                </a:solidFill>
                <a:latin typeface="Algerian" panose="04020705040A02060702" pitchFamily="82" charset="0"/>
              </a:rPr>
              <a:t>H</a:t>
            </a:r>
            <a:r>
              <a:rPr lang="en-IN" sz="4000" b="1" i="0" u="none" strike="noStrike" baseline="-25000" dirty="0">
                <a:solidFill>
                  <a:srgbClr val="FF00FF"/>
                </a:solidFill>
                <a:latin typeface="Algerian" panose="04020705040A02060702" pitchFamily="82" charset="0"/>
              </a:rPr>
              <a:t>2</a:t>
            </a:r>
            <a:r>
              <a:rPr lang="en-IN" sz="1400" b="1" dirty="0">
                <a:solidFill>
                  <a:srgbClr val="FF00FF"/>
                </a:solidFill>
                <a:latin typeface="Algerian" panose="04020705040A02060702" pitchFamily="82" charset="0"/>
              </a:rPr>
              <a:t> </a:t>
            </a:r>
            <a:r>
              <a:rPr lang="en-IN" sz="4000" b="1" i="0" u="none" strike="noStrike" baseline="0" dirty="0">
                <a:solidFill>
                  <a:srgbClr val="FF00FF"/>
                </a:solidFill>
                <a:latin typeface="Algerian" panose="04020705040A02060702" pitchFamily="82" charset="0"/>
              </a:rPr>
              <a:t>SO</a:t>
            </a:r>
            <a:r>
              <a:rPr lang="en-IN" sz="4000" b="1" i="0" u="none" strike="noStrike" baseline="-25000" dirty="0">
                <a:solidFill>
                  <a:srgbClr val="FF00FF"/>
                </a:solidFill>
                <a:latin typeface="Algerian" panose="04020705040A02060702" pitchFamily="82" charset="0"/>
              </a:rPr>
              <a:t>4</a:t>
            </a:r>
            <a:r>
              <a:rPr lang="en-IN" sz="1400" b="1" dirty="0">
                <a:solidFill>
                  <a:srgbClr val="FF00FF"/>
                </a:solidFill>
                <a:latin typeface="Algerian" panose="04020705040A02060702" pitchFamily="82" charset="0"/>
              </a:rPr>
              <a:t> </a:t>
            </a:r>
            <a:r>
              <a:rPr lang="en-IN" sz="4000" b="1" i="0" u="none" strike="noStrike" baseline="0" dirty="0">
                <a:solidFill>
                  <a:srgbClr val="001AE6"/>
                </a:solidFill>
                <a:latin typeface="Algerian" panose="04020705040A02060702" pitchFamily="82" charset="0"/>
              </a:rPr>
              <a:t>)</a:t>
            </a:r>
            <a:endParaRPr lang="en-IN" sz="4000" dirty="0">
              <a:latin typeface="Algerian" panose="04020705040A02060702" pitchFamily="82" charset="0"/>
            </a:endParaRPr>
          </a:p>
        </p:txBody>
      </p:sp>
      <p:pic>
        <p:nvPicPr>
          <p:cNvPr id="4" name="Picture 3">
            <a:extLst>
              <a:ext uri="{FF2B5EF4-FFF2-40B4-BE49-F238E27FC236}">
                <a16:creationId xmlns:a16="http://schemas.microsoft.com/office/drawing/2014/main" xmlns="" id="{66153196-4861-4904-9342-BEFCAB56E625}"/>
              </a:ext>
            </a:extLst>
          </p:cNvPr>
          <p:cNvPicPr>
            <a:picLocks noChangeAspect="1"/>
          </p:cNvPicPr>
          <p:nvPr/>
        </p:nvPicPr>
        <p:blipFill rotWithShape="1">
          <a:blip r:embed="rId2"/>
          <a:srcRect l="14987" t="15654" r="14852" b="12273"/>
          <a:stretch/>
        </p:blipFill>
        <p:spPr>
          <a:xfrm>
            <a:off x="106531" y="1009259"/>
            <a:ext cx="5513034" cy="5721659"/>
          </a:xfrm>
          <a:prstGeom prst="rect">
            <a:avLst/>
          </a:prstGeom>
          <a:ln>
            <a:solidFill>
              <a:srgbClr val="FF0000"/>
            </a:solidFill>
          </a:ln>
        </p:spPr>
      </p:pic>
      <p:pic>
        <p:nvPicPr>
          <p:cNvPr id="5" name="Picture 4">
            <a:extLst>
              <a:ext uri="{FF2B5EF4-FFF2-40B4-BE49-F238E27FC236}">
                <a16:creationId xmlns:a16="http://schemas.microsoft.com/office/drawing/2014/main" xmlns="" id="{016752CC-DB9A-4E3B-8B78-71D549518954}"/>
              </a:ext>
            </a:extLst>
          </p:cNvPr>
          <p:cNvPicPr>
            <a:picLocks noChangeAspect="1"/>
          </p:cNvPicPr>
          <p:nvPr/>
        </p:nvPicPr>
        <p:blipFill rotWithShape="1">
          <a:blip r:embed="rId3"/>
          <a:srcRect l="19226" r="17097"/>
          <a:stretch/>
        </p:blipFill>
        <p:spPr>
          <a:xfrm>
            <a:off x="5619565" y="1009259"/>
            <a:ext cx="3240349" cy="5721659"/>
          </a:xfrm>
          <a:prstGeom prst="rect">
            <a:avLst/>
          </a:prstGeom>
          <a:ln>
            <a:solidFill>
              <a:srgbClr val="FF0000"/>
            </a:solidFill>
          </a:ln>
        </p:spPr>
      </p:pic>
    </p:spTree>
    <p:extLst>
      <p:ext uri="{BB962C8B-B14F-4D97-AF65-F5344CB8AC3E}">
        <p14:creationId xmlns:p14="http://schemas.microsoft.com/office/powerpoint/2010/main" val="836480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fmla="#ppt_w*sin(2.5*pi*$)">
                                          <p:val>
                                            <p:fltVal val="0"/>
                                          </p:val>
                                        </p:tav>
                                        <p:tav tm="100000">
                                          <p:val>
                                            <p:fltVal val="1"/>
                                          </p:val>
                                        </p:tav>
                                      </p:tavLst>
                                    </p:anim>
                                    <p:anim calcmode="lin" valueType="num">
                                      <p:cBhvr>
                                        <p:cTn id="8" dur="5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8)">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29773E0-D08E-4EE9-AE02-09006CB71F20}"/>
              </a:ext>
            </a:extLst>
          </p:cNvPr>
          <p:cNvSpPr txBox="1"/>
          <p:nvPr/>
        </p:nvSpPr>
        <p:spPr>
          <a:xfrm>
            <a:off x="66674" y="115410"/>
            <a:ext cx="8908649" cy="1323439"/>
          </a:xfrm>
          <a:prstGeom prst="rect">
            <a:avLst/>
          </a:prstGeom>
          <a:noFill/>
        </p:spPr>
        <p:txBody>
          <a:bodyPr wrap="square">
            <a:spAutoFit/>
          </a:bodyPr>
          <a:lstStyle/>
          <a:p>
            <a:pPr algn="l"/>
            <a:r>
              <a:rPr lang="en-IN" sz="3200" b="1" i="0" u="none" strike="noStrike" baseline="0" dirty="0">
                <a:solidFill>
                  <a:srgbClr val="FF00FF"/>
                </a:solidFill>
                <a:latin typeface="MinionPro-Bold"/>
              </a:rPr>
              <a:t>Preparation of H</a:t>
            </a:r>
            <a:r>
              <a:rPr lang="en-IN" sz="3200" b="1" i="0" u="none" strike="noStrike" baseline="-25000" dirty="0">
                <a:solidFill>
                  <a:srgbClr val="FF00FF"/>
                </a:solidFill>
                <a:latin typeface="MinionPro-Bold"/>
              </a:rPr>
              <a:t>2</a:t>
            </a:r>
            <a:r>
              <a:rPr lang="en-IN" sz="3200" b="1" i="0" u="none" strike="noStrike" dirty="0">
                <a:solidFill>
                  <a:srgbClr val="FF00FF"/>
                </a:solidFill>
                <a:latin typeface="MinionPro-Bold"/>
              </a:rPr>
              <a:t>SO</a:t>
            </a:r>
            <a:r>
              <a:rPr lang="en-IN" sz="3200" b="1" i="0" u="none" strike="noStrike" baseline="-25000" dirty="0">
                <a:solidFill>
                  <a:srgbClr val="FF00FF"/>
                </a:solidFill>
                <a:latin typeface="MinionPro-Bold"/>
              </a:rPr>
              <a:t>4</a:t>
            </a:r>
            <a:r>
              <a:rPr lang="en-IN" sz="3200" b="1" i="0" u="none" strike="noStrike" baseline="0" dirty="0">
                <a:solidFill>
                  <a:srgbClr val="FF00FF"/>
                </a:solidFill>
                <a:latin typeface="MinionPro-Bold"/>
              </a:rPr>
              <a:t>:</a:t>
            </a:r>
          </a:p>
          <a:p>
            <a:pPr marL="342900" indent="-342900" algn="l">
              <a:buFont typeface="Wingdings" panose="05000000000000000000" pitchFamily="2" charset="2"/>
              <a:buChar char="Ø"/>
            </a:pPr>
            <a:r>
              <a:rPr lang="en-US" sz="2400" b="1" i="0" u="none" strike="noStrike" baseline="0" dirty="0" err="1">
                <a:solidFill>
                  <a:srgbClr val="0070C0"/>
                </a:solidFill>
                <a:latin typeface="MinionPro-Regular"/>
              </a:rPr>
              <a:t>Sulphuric</a:t>
            </a:r>
            <a:r>
              <a:rPr lang="en-US" sz="2400" b="1" i="0" u="none" strike="noStrike" baseline="0" dirty="0">
                <a:solidFill>
                  <a:srgbClr val="0070C0"/>
                </a:solidFill>
                <a:latin typeface="MinionPro-Regular"/>
              </a:rPr>
              <a:t> acid can be manufactured by lead chamber process, cascade process or contact process. </a:t>
            </a:r>
            <a:endParaRPr lang="en-IN" sz="2400" b="1" dirty="0">
              <a:solidFill>
                <a:srgbClr val="0070C0"/>
              </a:solidFill>
            </a:endParaRPr>
          </a:p>
        </p:txBody>
      </p:sp>
      <p:pic>
        <p:nvPicPr>
          <p:cNvPr id="4" name="Picture 3">
            <a:extLst>
              <a:ext uri="{FF2B5EF4-FFF2-40B4-BE49-F238E27FC236}">
                <a16:creationId xmlns:a16="http://schemas.microsoft.com/office/drawing/2014/main" xmlns="" id="{B33AECDF-4D1F-4F49-876D-E1AB18030A42}"/>
              </a:ext>
            </a:extLst>
          </p:cNvPr>
          <p:cNvPicPr>
            <a:picLocks noChangeAspect="1"/>
          </p:cNvPicPr>
          <p:nvPr/>
        </p:nvPicPr>
        <p:blipFill>
          <a:blip r:embed="rId2"/>
          <a:stretch>
            <a:fillRect/>
          </a:stretch>
        </p:blipFill>
        <p:spPr>
          <a:xfrm>
            <a:off x="261658" y="1615087"/>
            <a:ext cx="8713665" cy="3960089"/>
          </a:xfrm>
          <a:prstGeom prst="rect">
            <a:avLst/>
          </a:prstGeom>
          <a:ln>
            <a:solidFill>
              <a:srgbClr val="FF0000"/>
            </a:solidFill>
          </a:ln>
        </p:spPr>
      </p:pic>
      <p:sp>
        <p:nvSpPr>
          <p:cNvPr id="6" name="TextBox 5">
            <a:extLst>
              <a:ext uri="{FF2B5EF4-FFF2-40B4-BE49-F238E27FC236}">
                <a16:creationId xmlns:a16="http://schemas.microsoft.com/office/drawing/2014/main" xmlns="" id="{7136B0AB-45D7-4E1F-8D48-EFF488212495}"/>
              </a:ext>
            </a:extLst>
          </p:cNvPr>
          <p:cNvSpPr txBox="1"/>
          <p:nvPr/>
        </p:nvSpPr>
        <p:spPr>
          <a:xfrm>
            <a:off x="261658" y="5661280"/>
            <a:ext cx="5979344" cy="523220"/>
          </a:xfrm>
          <a:prstGeom prst="rect">
            <a:avLst/>
          </a:prstGeom>
          <a:noFill/>
        </p:spPr>
        <p:txBody>
          <a:bodyPr wrap="square">
            <a:spAutoFit/>
          </a:bodyPr>
          <a:lstStyle/>
          <a:p>
            <a:r>
              <a:rPr lang="en-US" sz="2800" b="1" i="0" u="none" strike="noStrike" baseline="0" dirty="0">
                <a:solidFill>
                  <a:srgbClr val="FF0000"/>
                </a:solidFill>
                <a:latin typeface="MinionPro-Regular"/>
              </a:rPr>
              <a:t>Here we discuss the contact process.</a:t>
            </a:r>
            <a:endParaRPr lang="en-IN" sz="2800" dirty="0">
              <a:solidFill>
                <a:srgbClr val="FF0000"/>
              </a:solidFill>
            </a:endParaRPr>
          </a:p>
        </p:txBody>
      </p:sp>
    </p:spTree>
    <p:extLst>
      <p:ext uri="{BB962C8B-B14F-4D97-AF65-F5344CB8AC3E}">
        <p14:creationId xmlns:p14="http://schemas.microsoft.com/office/powerpoint/2010/main" val="1915094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 calcmode="lin" valueType="num">
                                      <p:cBhvr additive="base">
                                        <p:cTn id="2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60F6A69-E469-48D2-B95F-09071112C8DA}"/>
              </a:ext>
            </a:extLst>
          </p:cNvPr>
          <p:cNvSpPr txBox="1"/>
          <p:nvPr/>
        </p:nvSpPr>
        <p:spPr>
          <a:xfrm>
            <a:off x="0" y="0"/>
            <a:ext cx="4572000" cy="523220"/>
          </a:xfrm>
          <a:prstGeom prst="rect">
            <a:avLst/>
          </a:prstGeom>
          <a:noFill/>
        </p:spPr>
        <p:txBody>
          <a:bodyPr wrap="square">
            <a:spAutoFit/>
          </a:bodyPr>
          <a:lstStyle/>
          <a:p>
            <a:r>
              <a:rPr lang="en-US" sz="2800" b="1" dirty="0">
                <a:solidFill>
                  <a:srgbClr val="FF0000"/>
                </a:solidFill>
                <a:latin typeface="MinionPro-Regular"/>
              </a:rPr>
              <a:t>C</a:t>
            </a:r>
            <a:r>
              <a:rPr lang="en-US" sz="2800" b="1" i="0" u="none" strike="noStrike" baseline="0" dirty="0">
                <a:solidFill>
                  <a:srgbClr val="FF0000"/>
                </a:solidFill>
                <a:latin typeface="MinionPro-Regular"/>
              </a:rPr>
              <a:t>ontact process</a:t>
            </a:r>
            <a:endParaRPr lang="en-IN" sz="2800" dirty="0"/>
          </a:p>
        </p:txBody>
      </p:sp>
      <p:pic>
        <p:nvPicPr>
          <p:cNvPr id="4" name="Picture 3">
            <a:extLst>
              <a:ext uri="{FF2B5EF4-FFF2-40B4-BE49-F238E27FC236}">
                <a16:creationId xmlns:a16="http://schemas.microsoft.com/office/drawing/2014/main" xmlns="" id="{2FE151B5-1CD3-4F05-8A66-EFF7A2044363}"/>
              </a:ext>
            </a:extLst>
          </p:cNvPr>
          <p:cNvPicPr>
            <a:picLocks noChangeAspect="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13912" y="523220"/>
            <a:ext cx="8916173" cy="800755"/>
          </a:xfrm>
          <a:prstGeom prst="rect">
            <a:avLst/>
          </a:prstGeom>
          <a:ln w="28575">
            <a:solidFill>
              <a:schemeClr val="accent1"/>
            </a:solidFill>
          </a:ln>
        </p:spPr>
      </p:pic>
      <p:pic>
        <p:nvPicPr>
          <p:cNvPr id="6" name="Picture 5">
            <a:extLst>
              <a:ext uri="{FF2B5EF4-FFF2-40B4-BE49-F238E27FC236}">
                <a16:creationId xmlns:a16="http://schemas.microsoft.com/office/drawing/2014/main" xmlns="" id="{FABA39A8-B79A-4D17-B1B5-77A0578DB140}"/>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13913" y="1400175"/>
            <a:ext cx="8916173" cy="5353050"/>
          </a:xfrm>
          <a:prstGeom prst="rect">
            <a:avLst/>
          </a:prstGeom>
          <a:ln w="28575">
            <a:solidFill>
              <a:srgbClr val="FF0066"/>
            </a:solidFill>
          </a:ln>
        </p:spPr>
      </p:pic>
    </p:spTree>
    <p:extLst>
      <p:ext uri="{BB962C8B-B14F-4D97-AF65-F5344CB8AC3E}">
        <p14:creationId xmlns:p14="http://schemas.microsoft.com/office/powerpoint/2010/main" val="2782478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E2BA83E-888B-4572-AE94-186C60173AB2}"/>
              </a:ext>
            </a:extLst>
          </p:cNvPr>
          <p:cNvSpPr txBox="1"/>
          <p:nvPr/>
        </p:nvSpPr>
        <p:spPr>
          <a:xfrm>
            <a:off x="66584" y="348850"/>
            <a:ext cx="8882108" cy="1569660"/>
          </a:xfrm>
          <a:prstGeom prst="rect">
            <a:avLst/>
          </a:prstGeom>
          <a:noFill/>
        </p:spPr>
        <p:txBody>
          <a:bodyPr wrap="square">
            <a:spAutoFit/>
          </a:bodyPr>
          <a:lstStyle/>
          <a:p>
            <a:pPr marL="285750" indent="-285750" algn="l">
              <a:buFont typeface="Wingdings" panose="05000000000000000000" pitchFamily="2" charset="2"/>
              <a:buChar char="q"/>
            </a:pPr>
            <a:r>
              <a:rPr lang="en-US" sz="2400" b="1" i="0" u="none" strike="noStrike" baseline="0" dirty="0">
                <a:solidFill>
                  <a:srgbClr val="C00000"/>
                </a:solidFill>
                <a:latin typeface="MinionPro-Regular"/>
              </a:rPr>
              <a:t>The only reaction of nitrogen at room temperature is with lithium forming Li</a:t>
            </a:r>
            <a:r>
              <a:rPr lang="en-US" sz="2400" b="1" i="0" u="none" strike="noStrike" baseline="-25000" dirty="0">
                <a:solidFill>
                  <a:srgbClr val="C00000"/>
                </a:solidFill>
                <a:latin typeface="MinionPro-Regular"/>
              </a:rPr>
              <a:t>3</a:t>
            </a:r>
            <a:r>
              <a:rPr lang="en-US" sz="2400" b="1" i="0" u="none" strike="noStrike" baseline="0" dirty="0">
                <a:solidFill>
                  <a:srgbClr val="C00000"/>
                </a:solidFill>
                <a:latin typeface="MinionPro-Regular"/>
              </a:rPr>
              <a:t>N. With other elements, nitrogen combines only at elevated temperatures. Group 2 metals and Th </a:t>
            </a:r>
            <a:r>
              <a:rPr lang="en-IN" sz="2400" b="1" i="0" u="none" strike="noStrike" baseline="0" dirty="0">
                <a:solidFill>
                  <a:srgbClr val="C00000"/>
                </a:solidFill>
                <a:latin typeface="MinionPro-Regular"/>
              </a:rPr>
              <a:t>forms ionic nitrides.</a:t>
            </a:r>
            <a:endParaRPr lang="en-IN" sz="2400" b="1" dirty="0">
              <a:solidFill>
                <a:srgbClr val="C00000"/>
              </a:solidFill>
            </a:endParaRPr>
          </a:p>
        </p:txBody>
      </p:sp>
      <p:pic>
        <p:nvPicPr>
          <p:cNvPr id="5" name="Picture 4">
            <a:extLst>
              <a:ext uri="{FF2B5EF4-FFF2-40B4-BE49-F238E27FC236}">
                <a16:creationId xmlns:a16="http://schemas.microsoft.com/office/drawing/2014/main" xmlns="" id="{B242FEAD-87B4-47BD-AF94-A86B59D14BCC}"/>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2521160" y="1918510"/>
            <a:ext cx="3972955" cy="1916643"/>
          </a:xfrm>
          <a:prstGeom prst="rect">
            <a:avLst/>
          </a:prstGeom>
          <a:ln w="28575">
            <a:solidFill>
              <a:srgbClr val="FF0066"/>
            </a:solidFill>
          </a:ln>
        </p:spPr>
      </p:pic>
      <p:sp>
        <p:nvSpPr>
          <p:cNvPr id="7" name="TextBox 6">
            <a:extLst>
              <a:ext uri="{FF2B5EF4-FFF2-40B4-BE49-F238E27FC236}">
                <a16:creationId xmlns:a16="http://schemas.microsoft.com/office/drawing/2014/main" xmlns="" id="{0D60BF5E-C92E-434E-8837-A67F3A2F916D}"/>
              </a:ext>
            </a:extLst>
          </p:cNvPr>
          <p:cNvSpPr txBox="1"/>
          <p:nvPr/>
        </p:nvSpPr>
        <p:spPr>
          <a:xfrm>
            <a:off x="66583" y="4265694"/>
            <a:ext cx="8882107" cy="830997"/>
          </a:xfrm>
          <a:prstGeom prst="rect">
            <a:avLst/>
          </a:prstGeom>
          <a:noFill/>
        </p:spPr>
        <p:txBody>
          <a:bodyPr wrap="square">
            <a:spAutoFit/>
          </a:bodyPr>
          <a:lstStyle/>
          <a:p>
            <a:pPr marL="285750" indent="-285750" algn="l">
              <a:buFont typeface="Wingdings" panose="05000000000000000000" pitchFamily="2" charset="2"/>
              <a:buChar char="q"/>
            </a:pPr>
            <a:r>
              <a:rPr lang="en-US" sz="2400" b="1" i="0" u="none" strike="noStrike" baseline="0" dirty="0">
                <a:solidFill>
                  <a:srgbClr val="7030A0"/>
                </a:solidFill>
                <a:latin typeface="MinionPro-Regular"/>
              </a:rPr>
              <a:t>With oxygen, nitrogen produces nitrous oxide at high temperatures. Even at 3473 K nitrous oxide yield is only 4.4%.</a:t>
            </a:r>
            <a:endParaRPr lang="en-IN" sz="2400" b="1" dirty="0">
              <a:solidFill>
                <a:srgbClr val="7030A0"/>
              </a:solidFill>
            </a:endParaRPr>
          </a:p>
        </p:txBody>
      </p:sp>
      <p:pic>
        <p:nvPicPr>
          <p:cNvPr id="9" name="Picture 8">
            <a:extLst>
              <a:ext uri="{FF2B5EF4-FFF2-40B4-BE49-F238E27FC236}">
                <a16:creationId xmlns:a16="http://schemas.microsoft.com/office/drawing/2014/main" xmlns="" id="{34F66C75-7DD9-4F27-8D44-A997941A6478}"/>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2521160" y="5527232"/>
            <a:ext cx="3972955" cy="722648"/>
          </a:xfrm>
          <a:prstGeom prst="rect">
            <a:avLst/>
          </a:prstGeom>
          <a:ln w="28575">
            <a:solidFill>
              <a:srgbClr val="FF0066"/>
            </a:solidFill>
          </a:ln>
        </p:spPr>
      </p:pic>
    </p:spTree>
    <p:extLst>
      <p:ext uri="{BB962C8B-B14F-4D97-AF65-F5344CB8AC3E}">
        <p14:creationId xmlns:p14="http://schemas.microsoft.com/office/powerpoint/2010/main" val="2130073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arn(inVertical)">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5F7D033-A4F9-43C4-A942-5B9C83D703A0}"/>
              </a:ext>
            </a:extLst>
          </p:cNvPr>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97741" y="275207"/>
            <a:ext cx="8748518" cy="6363717"/>
          </a:xfrm>
          <a:prstGeom prst="rect">
            <a:avLst/>
          </a:prstGeom>
          <a:ln w="28575">
            <a:solidFill>
              <a:srgbClr val="FF0000"/>
            </a:solidFill>
          </a:ln>
        </p:spPr>
      </p:pic>
    </p:spTree>
    <p:extLst>
      <p:ext uri="{BB962C8B-B14F-4D97-AF65-F5344CB8AC3E}">
        <p14:creationId xmlns:p14="http://schemas.microsoft.com/office/powerpoint/2010/main" val="138008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AE6FD89-D42C-4699-9735-07228CD64E95}"/>
              </a:ext>
            </a:extLst>
          </p:cNvPr>
          <p:cNvPicPr>
            <a:picLocks noChangeAspect="1"/>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9620" y="124286"/>
            <a:ext cx="8984759" cy="6596109"/>
          </a:xfrm>
          <a:prstGeom prst="rect">
            <a:avLst/>
          </a:prstGeom>
          <a:ln w="38100">
            <a:solidFill>
              <a:srgbClr val="FF0066"/>
            </a:solidFill>
          </a:ln>
        </p:spPr>
      </p:pic>
    </p:spTree>
    <p:extLst>
      <p:ext uri="{BB962C8B-B14F-4D97-AF65-F5344CB8AC3E}">
        <p14:creationId xmlns:p14="http://schemas.microsoft.com/office/powerpoint/2010/main" val="1004337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C9F177E-915F-4677-9BCF-9A06183CD970}"/>
              </a:ext>
            </a:extLst>
          </p:cNvPr>
          <p:cNvPicPr>
            <a:picLocks noChangeAspect="1"/>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97741" y="104775"/>
            <a:ext cx="8748518" cy="6657975"/>
          </a:xfrm>
          <a:prstGeom prst="rect">
            <a:avLst/>
          </a:prstGeom>
          <a:ln w="28575">
            <a:solidFill>
              <a:srgbClr val="FF0066"/>
            </a:solidFill>
          </a:ln>
        </p:spPr>
      </p:pic>
    </p:spTree>
    <p:extLst>
      <p:ext uri="{BB962C8B-B14F-4D97-AF65-F5344CB8AC3E}">
        <p14:creationId xmlns:p14="http://schemas.microsoft.com/office/powerpoint/2010/main" val="3605154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8)">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BE7D309-B686-4255-AB9B-D7FD62C69037}"/>
              </a:ext>
            </a:extLst>
          </p:cNvPr>
          <p:cNvPicPr>
            <a:picLocks noChangeAspect="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78689" y="180976"/>
            <a:ext cx="8786621" cy="6429374"/>
          </a:xfrm>
          <a:prstGeom prst="rect">
            <a:avLst/>
          </a:prstGeom>
          <a:ln w="28575">
            <a:solidFill>
              <a:srgbClr val="FF0066"/>
            </a:solidFill>
          </a:ln>
        </p:spPr>
      </p:pic>
    </p:spTree>
    <p:extLst>
      <p:ext uri="{BB962C8B-B14F-4D97-AF65-F5344CB8AC3E}">
        <p14:creationId xmlns:p14="http://schemas.microsoft.com/office/powerpoint/2010/main" val="2384250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F3D9FB7-4FFC-42B5-BC9B-AB00EACB6C16}"/>
              </a:ext>
            </a:extLst>
          </p:cNvPr>
          <p:cNvPicPr>
            <a:picLocks noChangeAspect="1"/>
          </p:cNvPicPr>
          <p:nvPr/>
        </p:nvPicPr>
        <p:blipFill rotWithShape="1">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34936"/>
          <a:stretch/>
        </p:blipFill>
        <p:spPr>
          <a:xfrm>
            <a:off x="123825" y="354090"/>
            <a:ext cx="8896350" cy="6149820"/>
          </a:xfrm>
          <a:prstGeom prst="rect">
            <a:avLst/>
          </a:prstGeom>
          <a:ln w="28575">
            <a:solidFill>
              <a:srgbClr val="FF0066"/>
            </a:solidFill>
          </a:ln>
        </p:spPr>
      </p:pic>
    </p:spTree>
    <p:extLst>
      <p:ext uri="{BB962C8B-B14F-4D97-AF65-F5344CB8AC3E}">
        <p14:creationId xmlns:p14="http://schemas.microsoft.com/office/powerpoint/2010/main" val="2175042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3AED2B5-330C-4CA3-98EE-B518A39DAC91}"/>
              </a:ext>
            </a:extLst>
          </p:cNvPr>
          <p:cNvSpPr txBox="1"/>
          <p:nvPr/>
        </p:nvSpPr>
        <p:spPr>
          <a:xfrm>
            <a:off x="0" y="0"/>
            <a:ext cx="9144000" cy="2308324"/>
          </a:xfrm>
          <a:prstGeom prst="rect">
            <a:avLst/>
          </a:prstGeom>
          <a:noFill/>
        </p:spPr>
        <p:txBody>
          <a:bodyPr wrap="square">
            <a:spAutoFit/>
          </a:bodyPr>
          <a:lstStyle/>
          <a:p>
            <a:pPr algn="l"/>
            <a:r>
              <a:rPr lang="en-IN" sz="2400" b="1" i="0" u="none" strike="noStrike" baseline="0" dirty="0">
                <a:solidFill>
                  <a:srgbClr val="FF00FF"/>
                </a:solidFill>
                <a:latin typeface="MinionPro-Bold"/>
              </a:rPr>
              <a:t>Uses of sulphuric acid:</a:t>
            </a:r>
          </a:p>
          <a:p>
            <a:pPr algn="l"/>
            <a:r>
              <a:rPr lang="en-US" sz="2400" b="1" i="0" u="none" strike="noStrike" baseline="0" dirty="0">
                <a:solidFill>
                  <a:srgbClr val="FF0000"/>
                </a:solidFill>
                <a:latin typeface="MinionPro-Regular"/>
              </a:rPr>
              <a:t>1. </a:t>
            </a:r>
            <a:r>
              <a:rPr lang="en-US" sz="2400" b="1" i="0" u="none" strike="noStrike" baseline="0" dirty="0" err="1">
                <a:solidFill>
                  <a:srgbClr val="FF0000"/>
                </a:solidFill>
                <a:latin typeface="MinionPro-Regular"/>
              </a:rPr>
              <a:t>Sulphuric</a:t>
            </a:r>
            <a:r>
              <a:rPr lang="en-US" sz="2400" b="1" i="0" u="none" strike="noStrike" baseline="0" dirty="0">
                <a:solidFill>
                  <a:srgbClr val="FF0000"/>
                </a:solidFill>
                <a:latin typeface="MinionPro-Regular"/>
              </a:rPr>
              <a:t> acid is used in the manufacture of </a:t>
            </a:r>
            <a:r>
              <a:rPr lang="en-US" sz="2400" b="1" i="0" u="none" strike="noStrike" baseline="0" dirty="0" err="1">
                <a:solidFill>
                  <a:srgbClr val="FF0000"/>
                </a:solidFill>
                <a:latin typeface="MinionPro-Regular"/>
              </a:rPr>
              <a:t>fertilisers</a:t>
            </a:r>
            <a:r>
              <a:rPr lang="en-US" sz="2400" b="1" i="0" u="none" strike="noStrike" baseline="0" dirty="0">
                <a:solidFill>
                  <a:srgbClr val="FF0000"/>
                </a:solidFill>
                <a:latin typeface="MinionPro-Regular"/>
              </a:rPr>
              <a:t>, ammonium sulphate and super phosphates and other chemicals such as hydrochloric acid, nitric acid etc...</a:t>
            </a:r>
          </a:p>
          <a:p>
            <a:pPr algn="l"/>
            <a:r>
              <a:rPr lang="en-US" sz="2400" b="1" i="0" u="none" strike="noStrike" baseline="0" dirty="0">
                <a:solidFill>
                  <a:srgbClr val="0070C0"/>
                </a:solidFill>
                <a:latin typeface="MinionPro-Regular"/>
              </a:rPr>
              <a:t>2. It is used as a drying agent and also used in the preparation of pigments, explosives etc..</a:t>
            </a:r>
            <a:endParaRPr lang="en-IN" sz="2400" b="1" dirty="0">
              <a:solidFill>
                <a:srgbClr val="0070C0"/>
              </a:solidFill>
            </a:endParaRPr>
          </a:p>
        </p:txBody>
      </p:sp>
      <p:pic>
        <p:nvPicPr>
          <p:cNvPr id="4" name="Picture 3">
            <a:extLst>
              <a:ext uri="{FF2B5EF4-FFF2-40B4-BE49-F238E27FC236}">
                <a16:creationId xmlns:a16="http://schemas.microsoft.com/office/drawing/2014/main" xmlns="" id="{EA5170FD-67A2-496E-AB4D-74363A1E29CB}"/>
              </a:ext>
            </a:extLst>
          </p:cNvPr>
          <p:cNvPicPr>
            <a:picLocks noChangeAspect="1"/>
          </p:cNvPicPr>
          <p:nvPr/>
        </p:nvPicPr>
        <p:blipFill>
          <a:blip r:embed="rId2"/>
          <a:stretch>
            <a:fillRect/>
          </a:stretch>
        </p:blipFill>
        <p:spPr>
          <a:xfrm>
            <a:off x="428625" y="2416928"/>
            <a:ext cx="8286750" cy="4265498"/>
          </a:xfrm>
          <a:prstGeom prst="rect">
            <a:avLst/>
          </a:prstGeom>
          <a:ln w="28575">
            <a:solidFill>
              <a:srgbClr val="7030A0"/>
            </a:solidFill>
          </a:ln>
        </p:spPr>
      </p:pic>
    </p:spTree>
    <p:extLst>
      <p:ext uri="{BB962C8B-B14F-4D97-AF65-F5344CB8AC3E}">
        <p14:creationId xmlns:p14="http://schemas.microsoft.com/office/powerpoint/2010/main" val="148337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08CE378-4BD7-4906-8962-03581F1A1914}"/>
              </a:ext>
            </a:extLst>
          </p:cNvPr>
          <p:cNvSpPr txBox="1"/>
          <p:nvPr/>
        </p:nvSpPr>
        <p:spPr>
          <a:xfrm>
            <a:off x="0" y="0"/>
            <a:ext cx="9144000" cy="2369880"/>
          </a:xfrm>
          <a:prstGeom prst="rect">
            <a:avLst/>
          </a:prstGeom>
          <a:noFill/>
        </p:spPr>
        <p:txBody>
          <a:bodyPr wrap="square">
            <a:spAutoFit/>
          </a:bodyPr>
          <a:lstStyle/>
          <a:p>
            <a:pPr algn="l"/>
            <a:r>
              <a:rPr lang="en-US" sz="2800" b="1" i="0" u="none" strike="noStrike" baseline="0" dirty="0">
                <a:solidFill>
                  <a:srgbClr val="001AE6"/>
                </a:solidFill>
                <a:highlight>
                  <a:srgbClr val="FFFF00"/>
                </a:highlight>
                <a:latin typeface="MinionPro-Bold"/>
              </a:rPr>
              <a:t>Test for sulphate/</a:t>
            </a:r>
            <a:r>
              <a:rPr lang="en-US" sz="2800" b="1" i="0" u="none" strike="noStrike" baseline="0" dirty="0" err="1">
                <a:solidFill>
                  <a:srgbClr val="001AE6"/>
                </a:solidFill>
                <a:highlight>
                  <a:srgbClr val="FFFF00"/>
                </a:highlight>
                <a:latin typeface="MinionPro-Bold"/>
              </a:rPr>
              <a:t>sulphuric</a:t>
            </a:r>
            <a:r>
              <a:rPr lang="en-US" sz="2800" b="1" i="0" u="none" strike="noStrike" baseline="0" dirty="0">
                <a:solidFill>
                  <a:srgbClr val="001AE6"/>
                </a:solidFill>
                <a:highlight>
                  <a:srgbClr val="FFFF00"/>
                </a:highlight>
                <a:latin typeface="MinionPro-Bold"/>
              </a:rPr>
              <a:t> acid:</a:t>
            </a:r>
          </a:p>
          <a:p>
            <a:pPr marL="342900" indent="-342900" algn="l">
              <a:buFont typeface="Wingdings" panose="05000000000000000000" pitchFamily="2" charset="2"/>
              <a:buChar char="Ø"/>
            </a:pPr>
            <a:r>
              <a:rPr lang="en-US" sz="2400" b="1" i="0" u="none" strike="noStrike" baseline="0" dirty="0">
                <a:solidFill>
                  <a:srgbClr val="FF0000"/>
                </a:solidFill>
                <a:latin typeface="MinionPro-Regular"/>
              </a:rPr>
              <a:t>Dilute solution of </a:t>
            </a:r>
            <a:r>
              <a:rPr lang="en-US" sz="2400" b="1" i="0" u="none" strike="noStrike" baseline="0" dirty="0" err="1">
                <a:solidFill>
                  <a:srgbClr val="FF0000"/>
                </a:solidFill>
                <a:latin typeface="MinionPro-Regular"/>
              </a:rPr>
              <a:t>sulphuric</a:t>
            </a:r>
            <a:r>
              <a:rPr lang="en-US" sz="2400" b="1" i="0" u="none" strike="noStrike" baseline="0" dirty="0">
                <a:solidFill>
                  <a:srgbClr val="FF0000"/>
                </a:solidFill>
                <a:latin typeface="MinionPro-Regular"/>
              </a:rPr>
              <a:t> acid/aqueous solution of sulphates gives white precipitate (barium sulphate) with barium chloride solution.</a:t>
            </a:r>
          </a:p>
          <a:p>
            <a:pPr marL="342900" indent="-342900" algn="l">
              <a:buFont typeface="Wingdings" panose="05000000000000000000" pitchFamily="2" charset="2"/>
              <a:buChar char="Ø"/>
            </a:pPr>
            <a:r>
              <a:rPr lang="en-US" sz="2400" b="1" i="0" u="none" strike="noStrike" baseline="0" dirty="0">
                <a:solidFill>
                  <a:srgbClr val="002060"/>
                </a:solidFill>
                <a:latin typeface="MinionPro-Regular"/>
              </a:rPr>
              <a:t>It can also be detected using lead acetate solution. </a:t>
            </a:r>
          </a:p>
          <a:p>
            <a:pPr marL="342900" indent="-342900" algn="l">
              <a:buFont typeface="Wingdings" panose="05000000000000000000" pitchFamily="2" charset="2"/>
              <a:buChar char="Ø"/>
            </a:pPr>
            <a:r>
              <a:rPr lang="en-US" sz="2400" b="1" i="0" u="none" strike="noStrike" baseline="0" dirty="0">
                <a:solidFill>
                  <a:schemeClr val="accent6">
                    <a:lumMod val="50000"/>
                  </a:schemeClr>
                </a:solidFill>
                <a:latin typeface="MinionPro-Regular"/>
              </a:rPr>
              <a:t>Here a white precipitate of lead sulphate is obtained.</a:t>
            </a:r>
            <a:endParaRPr lang="en-IN" sz="2400" b="1" dirty="0">
              <a:solidFill>
                <a:schemeClr val="accent6">
                  <a:lumMod val="50000"/>
                </a:schemeClr>
              </a:solidFill>
            </a:endParaRPr>
          </a:p>
        </p:txBody>
      </p:sp>
      <p:pic>
        <p:nvPicPr>
          <p:cNvPr id="5" name="Picture 4">
            <a:extLst>
              <a:ext uri="{FF2B5EF4-FFF2-40B4-BE49-F238E27FC236}">
                <a16:creationId xmlns:a16="http://schemas.microsoft.com/office/drawing/2014/main" xmlns="" id="{FA10C269-4975-419E-AF99-B34A631E16E2}"/>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19075" y="3286125"/>
            <a:ext cx="6562725" cy="2171640"/>
          </a:xfrm>
          <a:prstGeom prst="rect">
            <a:avLst/>
          </a:prstGeom>
          <a:ln w="28575">
            <a:solidFill>
              <a:srgbClr val="FF00FF"/>
            </a:solidFill>
          </a:ln>
        </p:spPr>
      </p:pic>
      <p:pic>
        <p:nvPicPr>
          <p:cNvPr id="6" name="Picture 5">
            <a:extLst>
              <a:ext uri="{FF2B5EF4-FFF2-40B4-BE49-F238E27FC236}">
                <a16:creationId xmlns:a16="http://schemas.microsoft.com/office/drawing/2014/main" xmlns="" id="{56E36B7E-18F4-4D9E-A5F7-7D518719D67E}"/>
              </a:ext>
            </a:extLst>
          </p:cNvPr>
          <p:cNvPicPr>
            <a:picLocks noChangeAspect="1"/>
          </p:cNvPicPr>
          <p:nvPr/>
        </p:nvPicPr>
        <p:blipFill rotWithShape="1">
          <a:blip r:embed="rId4"/>
          <a:srcRect l="35526" r="30859" b="3056"/>
          <a:stretch/>
        </p:blipFill>
        <p:spPr>
          <a:xfrm>
            <a:off x="6953250" y="2459356"/>
            <a:ext cx="1714500" cy="4398644"/>
          </a:xfrm>
          <a:prstGeom prst="rect">
            <a:avLst/>
          </a:prstGeom>
          <a:ln w="28575">
            <a:solidFill>
              <a:srgbClr val="FF00FF"/>
            </a:solidFill>
          </a:ln>
        </p:spPr>
      </p:pic>
    </p:spTree>
    <p:extLst>
      <p:ext uri="{BB962C8B-B14F-4D97-AF65-F5344CB8AC3E}">
        <p14:creationId xmlns:p14="http://schemas.microsoft.com/office/powerpoint/2010/main" val="3662738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0" dur="1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fltVal val="0"/>
                                          </p:val>
                                        </p:tav>
                                        <p:tav tm="100000">
                                          <p:val>
                                            <p:strVal val="#ppt_w"/>
                                          </p:val>
                                        </p:tav>
                                      </p:tavLst>
                                    </p:anim>
                                    <p:anim calcmode="lin" valueType="num">
                                      <p:cBhvr>
                                        <p:cTn id="31" dur="1000" fill="hold"/>
                                        <p:tgtEl>
                                          <p:spTgt spid="5"/>
                                        </p:tgtEl>
                                        <p:attrNameLst>
                                          <p:attrName>ppt_h</p:attrName>
                                        </p:attrNameLst>
                                      </p:cBhvr>
                                      <p:tavLst>
                                        <p:tav tm="0">
                                          <p:val>
                                            <p:fltVal val="0"/>
                                          </p:val>
                                        </p:tav>
                                        <p:tav tm="100000">
                                          <p:val>
                                            <p:strVal val="#ppt_h"/>
                                          </p:val>
                                        </p:tav>
                                      </p:tavLst>
                                    </p:anim>
                                    <p:anim calcmode="lin" valueType="num">
                                      <p:cBhvr>
                                        <p:cTn id="32" dur="1000" fill="hold"/>
                                        <p:tgtEl>
                                          <p:spTgt spid="5"/>
                                        </p:tgtEl>
                                        <p:attrNameLst>
                                          <p:attrName>style.rotation</p:attrName>
                                        </p:attrNameLst>
                                      </p:cBhvr>
                                      <p:tavLst>
                                        <p:tav tm="0">
                                          <p:val>
                                            <p:fltVal val="90"/>
                                          </p:val>
                                        </p:tav>
                                        <p:tav tm="100000">
                                          <p:val>
                                            <p:fltVal val="0"/>
                                          </p:val>
                                        </p:tav>
                                      </p:tavLst>
                                    </p:anim>
                                    <p:animEffect transition="in" filter="fade">
                                      <p:cBhvr>
                                        <p:cTn id="33" dur="1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E6A68C5-F935-4EFB-BCCC-9002633FE35C}"/>
              </a:ext>
            </a:extLst>
          </p:cNvPr>
          <p:cNvSpPr txBox="1"/>
          <p:nvPr/>
        </p:nvSpPr>
        <p:spPr>
          <a:xfrm>
            <a:off x="0" y="0"/>
            <a:ext cx="6819900" cy="523220"/>
          </a:xfrm>
          <a:prstGeom prst="rect">
            <a:avLst/>
          </a:prstGeom>
          <a:noFill/>
        </p:spPr>
        <p:txBody>
          <a:bodyPr wrap="square">
            <a:spAutoFit/>
          </a:bodyPr>
          <a:lstStyle/>
          <a:p>
            <a:r>
              <a:rPr lang="en-US" sz="2800" b="1" i="0" u="none" strike="noStrike" baseline="0" dirty="0">
                <a:solidFill>
                  <a:srgbClr val="FF0000"/>
                </a:solidFill>
                <a:latin typeface="MinionPro-Bold"/>
              </a:rPr>
              <a:t>Structure of oxoacids of </a:t>
            </a:r>
            <a:r>
              <a:rPr lang="en-US" sz="2800" b="1" i="0" u="none" strike="noStrike" baseline="0" dirty="0" err="1">
                <a:solidFill>
                  <a:srgbClr val="FF0000"/>
                </a:solidFill>
                <a:latin typeface="MinionPro-Bold"/>
              </a:rPr>
              <a:t>sulphur</a:t>
            </a:r>
            <a:r>
              <a:rPr lang="en-US" sz="2800" b="1" i="0" u="none" strike="noStrike" baseline="0" dirty="0">
                <a:solidFill>
                  <a:srgbClr val="FF0000"/>
                </a:solidFill>
                <a:latin typeface="MinionPro-Bold"/>
              </a:rPr>
              <a:t>:</a:t>
            </a:r>
            <a:endParaRPr lang="en-IN" sz="2800" dirty="0">
              <a:solidFill>
                <a:srgbClr val="FF0000"/>
              </a:solidFill>
            </a:endParaRPr>
          </a:p>
        </p:txBody>
      </p:sp>
      <p:pic>
        <p:nvPicPr>
          <p:cNvPr id="5" name="Picture 4">
            <a:extLst>
              <a:ext uri="{FF2B5EF4-FFF2-40B4-BE49-F238E27FC236}">
                <a16:creationId xmlns:a16="http://schemas.microsoft.com/office/drawing/2014/main" xmlns="" id="{6A535FEB-43D5-477E-BD99-7420DFD23E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913" y="523220"/>
            <a:ext cx="8474174" cy="772180"/>
          </a:xfrm>
          <a:prstGeom prst="rect">
            <a:avLst/>
          </a:prstGeom>
          <a:ln>
            <a:solidFill>
              <a:srgbClr val="FF00FF"/>
            </a:solidFill>
          </a:ln>
        </p:spPr>
      </p:pic>
      <p:pic>
        <p:nvPicPr>
          <p:cNvPr id="7" name="Picture 6">
            <a:extLst>
              <a:ext uri="{FF2B5EF4-FFF2-40B4-BE49-F238E27FC236}">
                <a16:creationId xmlns:a16="http://schemas.microsoft.com/office/drawing/2014/main" xmlns="" id="{36461F17-DC71-49F7-B6B6-48112C36848B}"/>
              </a:ext>
            </a:extLst>
          </p:cNvPr>
          <p:cNvPicPr>
            <a:picLocks noChangeAspect="1"/>
          </p:cNvPicPr>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27292" y="1262717"/>
            <a:ext cx="8481795" cy="1609725"/>
          </a:xfrm>
          <a:prstGeom prst="rect">
            <a:avLst/>
          </a:prstGeom>
          <a:ln>
            <a:solidFill>
              <a:srgbClr val="FF0000"/>
            </a:solidFill>
          </a:ln>
        </p:spPr>
      </p:pic>
      <p:pic>
        <p:nvPicPr>
          <p:cNvPr id="9" name="Picture 8">
            <a:extLst>
              <a:ext uri="{FF2B5EF4-FFF2-40B4-BE49-F238E27FC236}">
                <a16:creationId xmlns:a16="http://schemas.microsoft.com/office/drawing/2014/main" xmlns="" id="{34509511-5A11-4EEE-AE65-C8C48BE4BA35}"/>
              </a:ext>
            </a:extLst>
          </p:cNvPr>
          <p:cNvPicPr>
            <a:picLocks noChangeAspect="1"/>
          </p:cNvPicPr>
          <p:nvPr/>
        </p:nvPicPr>
        <p:blipFill>
          <a:blip r:embed="rId5">
            <a:duotone>
              <a:prstClr val="black"/>
              <a:schemeClr val="accent4">
                <a:tint val="45000"/>
                <a:satMod val="400000"/>
              </a:schemeClr>
            </a:duotone>
            <a:extLst>
              <a:ext uri="{BEBA8EAE-BF5A-486C-A8C5-ECC9F3942E4B}">
                <a14:imgProps xmlns:a14="http://schemas.microsoft.com/office/drawing/2010/main">
                  <a14:imgLayer r:embed="rId6">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12051" y="2872441"/>
            <a:ext cx="8497036" cy="2013883"/>
          </a:xfrm>
          <a:prstGeom prst="rect">
            <a:avLst/>
          </a:prstGeom>
          <a:ln>
            <a:solidFill>
              <a:srgbClr val="FF0000"/>
            </a:solidFill>
          </a:ln>
        </p:spPr>
      </p:pic>
      <p:pic>
        <p:nvPicPr>
          <p:cNvPr id="11" name="Picture 10">
            <a:extLst>
              <a:ext uri="{FF2B5EF4-FFF2-40B4-BE49-F238E27FC236}">
                <a16:creationId xmlns:a16="http://schemas.microsoft.com/office/drawing/2014/main" xmlns="" id="{131C24A1-95ED-4D77-8F5D-323B8F9F8988}"/>
              </a:ext>
            </a:extLst>
          </p:cNvPr>
          <p:cNvPicPr>
            <a:picLocks noChangeAspect="1"/>
          </p:cNvPicPr>
          <p:nvPr/>
        </p:nvPicPr>
        <p:blipFill>
          <a:blip r:embed="rId7">
            <a:duotone>
              <a:prstClr val="black"/>
              <a:schemeClr val="accent5">
                <a:tint val="45000"/>
                <a:satMod val="400000"/>
              </a:schemeClr>
            </a:duotone>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2051" y="4886324"/>
            <a:ext cx="8481795" cy="1819276"/>
          </a:xfrm>
          <a:prstGeom prst="rect">
            <a:avLst/>
          </a:prstGeom>
          <a:ln>
            <a:solidFill>
              <a:srgbClr val="FF0000"/>
            </a:solidFill>
          </a:ln>
        </p:spPr>
      </p:pic>
    </p:spTree>
    <p:extLst>
      <p:ext uri="{BB962C8B-B14F-4D97-AF65-F5344CB8AC3E}">
        <p14:creationId xmlns:p14="http://schemas.microsoft.com/office/powerpoint/2010/main" val="3175484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ABFB8F2-098B-4FEF-B0F2-DE14CE04309B}"/>
              </a:ext>
            </a:extLst>
          </p:cNvPr>
          <p:cNvPicPr>
            <a:picLocks noChangeAspect="1"/>
          </p:cNvPicPr>
          <p:nvPr/>
        </p:nvPicPr>
        <p:blipFill>
          <a:blip r:embed="rId2"/>
          <a:stretch>
            <a:fillRect/>
          </a:stretch>
        </p:blipFill>
        <p:spPr>
          <a:xfrm>
            <a:off x="322719" y="181702"/>
            <a:ext cx="8498561" cy="798645"/>
          </a:xfrm>
          <a:prstGeom prst="rect">
            <a:avLst/>
          </a:prstGeom>
        </p:spPr>
      </p:pic>
      <p:pic>
        <p:nvPicPr>
          <p:cNvPr id="5" name="Picture 4">
            <a:extLst>
              <a:ext uri="{FF2B5EF4-FFF2-40B4-BE49-F238E27FC236}">
                <a16:creationId xmlns:a16="http://schemas.microsoft.com/office/drawing/2014/main" xmlns="" id="{449B3080-A155-48A9-BB59-0F0DB6425984}"/>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01379" y="980347"/>
            <a:ext cx="8498561" cy="1771651"/>
          </a:xfrm>
          <a:prstGeom prst="rect">
            <a:avLst/>
          </a:prstGeom>
          <a:ln w="28575">
            <a:solidFill>
              <a:srgbClr val="FF0000"/>
            </a:solidFill>
          </a:ln>
        </p:spPr>
      </p:pic>
      <p:pic>
        <p:nvPicPr>
          <p:cNvPr id="7" name="Picture 6">
            <a:extLst>
              <a:ext uri="{FF2B5EF4-FFF2-40B4-BE49-F238E27FC236}">
                <a16:creationId xmlns:a16="http://schemas.microsoft.com/office/drawing/2014/main" xmlns="" id="{90026AD6-FC22-49F4-B285-CC708505F06E}"/>
              </a:ext>
            </a:extLst>
          </p:cNvPr>
          <p:cNvPicPr>
            <a:picLocks noChangeAspect="1"/>
          </p:cNvPicPr>
          <p:nvPr/>
        </p:nvPicPr>
        <p:blipFill>
          <a:blip r:embed="rId5">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44061" y="2773331"/>
            <a:ext cx="8498560" cy="1771651"/>
          </a:xfrm>
          <a:prstGeom prst="rect">
            <a:avLst/>
          </a:prstGeom>
          <a:ln w="28575">
            <a:solidFill>
              <a:srgbClr val="FF0000"/>
            </a:solidFill>
          </a:ln>
        </p:spPr>
      </p:pic>
      <p:pic>
        <p:nvPicPr>
          <p:cNvPr id="9" name="Picture 8">
            <a:extLst>
              <a:ext uri="{FF2B5EF4-FFF2-40B4-BE49-F238E27FC236}">
                <a16:creationId xmlns:a16="http://schemas.microsoft.com/office/drawing/2014/main" xmlns="" id="{003741FB-5710-4517-AA88-159AF466E2D3}"/>
              </a:ext>
            </a:extLst>
          </p:cNvPr>
          <p:cNvPicPr>
            <a:picLocks noChangeAspect="1"/>
          </p:cNvPicPr>
          <p:nvPr/>
        </p:nvPicPr>
        <p:blipFill>
          <a:blip r:embed="rId7">
            <a:duotone>
              <a:prstClr val="black"/>
              <a:schemeClr val="accent4">
                <a:tint val="45000"/>
                <a:satMod val="400000"/>
              </a:schemeClr>
            </a:duotone>
            <a:extLst>
              <a:ext uri="{BEBA8EAE-BF5A-486C-A8C5-ECC9F3942E4B}">
                <a14:imgProps xmlns:a14="http://schemas.microsoft.com/office/drawing/2010/main">
                  <a14:imgLayer r:embed="rId8">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01379" y="4544982"/>
            <a:ext cx="8519898" cy="2131316"/>
          </a:xfrm>
          <a:prstGeom prst="rect">
            <a:avLst/>
          </a:prstGeom>
          <a:ln w="28575">
            <a:solidFill>
              <a:srgbClr val="FF0000"/>
            </a:solidFill>
          </a:ln>
        </p:spPr>
      </p:pic>
    </p:spTree>
    <p:extLst>
      <p:ext uri="{BB962C8B-B14F-4D97-AF65-F5344CB8AC3E}">
        <p14:creationId xmlns:p14="http://schemas.microsoft.com/office/powerpoint/2010/main" val="4166497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2)">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3"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3)">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D335A75-7891-4FC3-9DE8-5CB75BC9B22D}"/>
              </a:ext>
            </a:extLst>
          </p:cNvPr>
          <p:cNvPicPr>
            <a:picLocks noChangeAspect="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32422" y="944804"/>
            <a:ext cx="8489416" cy="1731719"/>
          </a:xfrm>
          <a:prstGeom prst="rect">
            <a:avLst/>
          </a:prstGeom>
          <a:ln w="28575">
            <a:solidFill>
              <a:srgbClr val="FF0000"/>
            </a:solidFill>
          </a:ln>
        </p:spPr>
      </p:pic>
      <p:pic>
        <p:nvPicPr>
          <p:cNvPr id="5" name="Picture 4">
            <a:extLst>
              <a:ext uri="{FF2B5EF4-FFF2-40B4-BE49-F238E27FC236}">
                <a16:creationId xmlns:a16="http://schemas.microsoft.com/office/drawing/2014/main" xmlns="" id="{8381CCEA-A6AC-4018-B724-F417956CCA19}"/>
              </a:ext>
            </a:extLst>
          </p:cNvPr>
          <p:cNvPicPr>
            <a:picLocks noChangeAspect="1"/>
          </p:cNvPicPr>
          <p:nvPr/>
        </p:nvPicPr>
        <p:blipFill>
          <a:blip r:embed="rId4"/>
          <a:stretch>
            <a:fillRect/>
          </a:stretch>
        </p:blipFill>
        <p:spPr>
          <a:xfrm>
            <a:off x="223277" y="146159"/>
            <a:ext cx="8498561" cy="798645"/>
          </a:xfrm>
          <a:prstGeom prst="rect">
            <a:avLst/>
          </a:prstGeom>
        </p:spPr>
      </p:pic>
      <p:pic>
        <p:nvPicPr>
          <p:cNvPr id="7" name="Picture 6">
            <a:extLst>
              <a:ext uri="{FF2B5EF4-FFF2-40B4-BE49-F238E27FC236}">
                <a16:creationId xmlns:a16="http://schemas.microsoft.com/office/drawing/2014/main" xmlns="" id="{1B46F729-A60F-473D-A248-CE79D6C6EB49}"/>
              </a:ext>
            </a:extLst>
          </p:cNvPr>
          <p:cNvPicPr>
            <a:picLocks noChangeAspect="1"/>
          </p:cNvPicPr>
          <p:nvPr/>
        </p:nvPicPr>
        <p:blipFill rotWithShape="1">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b="66795"/>
          <a:stretch/>
        </p:blipFill>
        <p:spPr>
          <a:xfrm>
            <a:off x="217180" y="2676525"/>
            <a:ext cx="8498560" cy="1998207"/>
          </a:xfrm>
          <a:prstGeom prst="rect">
            <a:avLst/>
          </a:prstGeom>
          <a:ln w="28575">
            <a:solidFill>
              <a:srgbClr val="FF0000"/>
            </a:solidFill>
          </a:ln>
        </p:spPr>
      </p:pic>
      <p:pic>
        <p:nvPicPr>
          <p:cNvPr id="9" name="Picture 8">
            <a:extLst>
              <a:ext uri="{FF2B5EF4-FFF2-40B4-BE49-F238E27FC236}">
                <a16:creationId xmlns:a16="http://schemas.microsoft.com/office/drawing/2014/main" xmlns="" id="{B563435F-5245-41A1-A365-18E8F1F391D3}"/>
              </a:ext>
            </a:extLst>
          </p:cNvPr>
          <p:cNvPicPr>
            <a:picLocks noChangeAspect="1"/>
          </p:cNvPicPr>
          <p:nvPr/>
        </p:nvPicPr>
        <p:blipFill rotWithShape="1">
          <a:blip r:embed="rId7">
            <a:duotone>
              <a:prstClr val="black"/>
              <a:schemeClr val="accent1">
                <a:tint val="45000"/>
                <a:satMod val="400000"/>
              </a:schemeClr>
            </a:duotone>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b="51072"/>
          <a:stretch/>
        </p:blipFill>
        <p:spPr>
          <a:xfrm>
            <a:off x="217180" y="4674733"/>
            <a:ext cx="8498560" cy="1926092"/>
          </a:xfrm>
          <a:prstGeom prst="rect">
            <a:avLst/>
          </a:prstGeom>
          <a:ln w="38100">
            <a:solidFill>
              <a:srgbClr val="FF0000"/>
            </a:solidFill>
          </a:ln>
        </p:spPr>
      </p:pic>
    </p:spTree>
    <p:extLst>
      <p:ext uri="{BB962C8B-B14F-4D97-AF65-F5344CB8AC3E}">
        <p14:creationId xmlns:p14="http://schemas.microsoft.com/office/powerpoint/2010/main" val="1611870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257EF36-8C9D-4A30-AF3A-F86CC61F628E}"/>
              </a:ext>
            </a:extLst>
          </p:cNvPr>
          <p:cNvSpPr txBox="1"/>
          <p:nvPr/>
        </p:nvSpPr>
        <p:spPr>
          <a:xfrm>
            <a:off x="-1" y="0"/>
            <a:ext cx="9072979" cy="1569660"/>
          </a:xfrm>
          <a:prstGeom prst="rect">
            <a:avLst/>
          </a:prstGeom>
          <a:noFill/>
        </p:spPr>
        <p:txBody>
          <a:bodyPr wrap="square">
            <a:spAutoFit/>
          </a:bodyPr>
          <a:lstStyle/>
          <a:p>
            <a:pPr marL="285750" indent="-285750" algn="l">
              <a:buFont typeface="Wingdings" panose="05000000000000000000" pitchFamily="2" charset="2"/>
              <a:buChar char="q"/>
            </a:pPr>
            <a:r>
              <a:rPr lang="en-US" sz="2400" b="1" i="0" u="none" strike="noStrike" baseline="0" dirty="0">
                <a:solidFill>
                  <a:srgbClr val="7030A0"/>
                </a:solidFill>
                <a:latin typeface="MinionPro-Regular"/>
              </a:rPr>
              <a:t>Direct reaction with hydrogen gives ammonia. This reaction is </a:t>
            </a:r>
            <a:r>
              <a:rPr lang="en-US" sz="2400" b="1" i="0" u="none" strike="noStrike" baseline="0" dirty="0" err="1">
                <a:solidFill>
                  <a:srgbClr val="7030A0"/>
                </a:solidFill>
                <a:latin typeface="MinionPro-Regular"/>
              </a:rPr>
              <a:t>favoured</a:t>
            </a:r>
            <a:r>
              <a:rPr lang="en-US" sz="2400" b="1" i="0" u="none" strike="noStrike" baseline="0" dirty="0">
                <a:solidFill>
                  <a:srgbClr val="7030A0"/>
                </a:solidFill>
                <a:latin typeface="MinionPro-Regular"/>
              </a:rPr>
              <a:t> by high pressures and at optimum temperature in presence of iron catalyst. This reaction is the basis of Haber’s process for the  synthesis of ammonia.</a:t>
            </a:r>
            <a:endParaRPr lang="en-IN" sz="2400" b="1" dirty="0">
              <a:solidFill>
                <a:srgbClr val="7030A0"/>
              </a:solidFill>
            </a:endParaRPr>
          </a:p>
        </p:txBody>
      </p:sp>
      <p:pic>
        <p:nvPicPr>
          <p:cNvPr id="5" name="Picture 4">
            <a:extLst>
              <a:ext uri="{FF2B5EF4-FFF2-40B4-BE49-F238E27FC236}">
                <a16:creationId xmlns:a16="http://schemas.microsoft.com/office/drawing/2014/main" xmlns="" id="{368B8D7C-4C22-45B0-A9C4-665279E039C6}"/>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033652" y="1726568"/>
            <a:ext cx="4793276" cy="901222"/>
          </a:xfrm>
          <a:prstGeom prst="rect">
            <a:avLst/>
          </a:prstGeom>
          <a:ln w="28575">
            <a:solidFill>
              <a:srgbClr val="FF0000"/>
            </a:solidFill>
          </a:ln>
        </p:spPr>
      </p:pic>
      <p:pic>
        <p:nvPicPr>
          <p:cNvPr id="6" name="Picture 5">
            <a:extLst>
              <a:ext uri="{FF2B5EF4-FFF2-40B4-BE49-F238E27FC236}">
                <a16:creationId xmlns:a16="http://schemas.microsoft.com/office/drawing/2014/main" xmlns="" id="{60F30D04-B775-4E6B-AF05-555AA8432DE4}"/>
              </a:ext>
            </a:extLst>
          </p:cNvPr>
          <p:cNvPicPr>
            <a:picLocks noChangeAspect="1"/>
          </p:cNvPicPr>
          <p:nvPr/>
        </p:nvPicPr>
        <p:blipFill rotWithShape="1">
          <a:blip r:embed="rId3"/>
          <a:srcRect l="10322" t="10504" r="9656" b="4230"/>
          <a:stretch/>
        </p:blipFill>
        <p:spPr>
          <a:xfrm>
            <a:off x="1091952" y="3136567"/>
            <a:ext cx="6889072" cy="3453414"/>
          </a:xfrm>
          <a:prstGeom prst="rect">
            <a:avLst/>
          </a:prstGeom>
          <a:solidFill>
            <a:srgbClr val="0070C0"/>
          </a:solidFill>
          <a:ln w="57150">
            <a:solidFill>
              <a:srgbClr val="0070C0"/>
            </a:solidFill>
          </a:ln>
        </p:spPr>
      </p:pic>
    </p:spTree>
    <p:extLst>
      <p:ext uri="{BB962C8B-B14F-4D97-AF65-F5344CB8AC3E}">
        <p14:creationId xmlns:p14="http://schemas.microsoft.com/office/powerpoint/2010/main" val="1258177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80">
                                          <p:stCondLst>
                                            <p:cond delay="0"/>
                                          </p:stCondLst>
                                        </p:cTn>
                                        <p:tgtEl>
                                          <p:spTgt spid="6"/>
                                        </p:tgtEl>
                                      </p:cBhvr>
                                    </p:animEffect>
                                    <p:anim calcmode="lin" valueType="num">
                                      <p:cBhvr>
                                        <p:cTn id="2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5" dur="26">
                                          <p:stCondLst>
                                            <p:cond delay="650"/>
                                          </p:stCondLst>
                                        </p:cTn>
                                        <p:tgtEl>
                                          <p:spTgt spid="6"/>
                                        </p:tgtEl>
                                      </p:cBhvr>
                                      <p:to x="100000" y="60000"/>
                                    </p:animScale>
                                    <p:animScale>
                                      <p:cBhvr>
                                        <p:cTn id="26" dur="166" decel="50000">
                                          <p:stCondLst>
                                            <p:cond delay="676"/>
                                          </p:stCondLst>
                                        </p:cTn>
                                        <p:tgtEl>
                                          <p:spTgt spid="6"/>
                                        </p:tgtEl>
                                      </p:cBhvr>
                                      <p:to x="100000" y="100000"/>
                                    </p:animScale>
                                    <p:animScale>
                                      <p:cBhvr>
                                        <p:cTn id="27" dur="26">
                                          <p:stCondLst>
                                            <p:cond delay="1312"/>
                                          </p:stCondLst>
                                        </p:cTn>
                                        <p:tgtEl>
                                          <p:spTgt spid="6"/>
                                        </p:tgtEl>
                                      </p:cBhvr>
                                      <p:to x="100000" y="80000"/>
                                    </p:animScale>
                                    <p:animScale>
                                      <p:cBhvr>
                                        <p:cTn id="28" dur="166" decel="50000">
                                          <p:stCondLst>
                                            <p:cond delay="1338"/>
                                          </p:stCondLst>
                                        </p:cTn>
                                        <p:tgtEl>
                                          <p:spTgt spid="6"/>
                                        </p:tgtEl>
                                      </p:cBhvr>
                                      <p:to x="100000" y="100000"/>
                                    </p:animScale>
                                    <p:animScale>
                                      <p:cBhvr>
                                        <p:cTn id="29" dur="26">
                                          <p:stCondLst>
                                            <p:cond delay="1642"/>
                                          </p:stCondLst>
                                        </p:cTn>
                                        <p:tgtEl>
                                          <p:spTgt spid="6"/>
                                        </p:tgtEl>
                                      </p:cBhvr>
                                      <p:to x="100000" y="90000"/>
                                    </p:animScale>
                                    <p:animScale>
                                      <p:cBhvr>
                                        <p:cTn id="30" dur="166" decel="50000">
                                          <p:stCondLst>
                                            <p:cond delay="1668"/>
                                          </p:stCondLst>
                                        </p:cTn>
                                        <p:tgtEl>
                                          <p:spTgt spid="6"/>
                                        </p:tgtEl>
                                      </p:cBhvr>
                                      <p:to x="100000" y="100000"/>
                                    </p:animScale>
                                    <p:animScale>
                                      <p:cBhvr>
                                        <p:cTn id="31" dur="26">
                                          <p:stCondLst>
                                            <p:cond delay="1808"/>
                                          </p:stCondLst>
                                        </p:cTn>
                                        <p:tgtEl>
                                          <p:spTgt spid="6"/>
                                        </p:tgtEl>
                                      </p:cBhvr>
                                      <p:to x="100000" y="95000"/>
                                    </p:animScale>
                                    <p:animScale>
                                      <p:cBhvr>
                                        <p:cTn id="32"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B17B58B-51CD-4FCF-8A9D-61573D0909FD}"/>
              </a:ext>
            </a:extLst>
          </p:cNvPr>
          <p:cNvPicPr>
            <a:picLocks noChangeAspect="1"/>
          </p:cNvPicPr>
          <p:nvPr/>
        </p:nvPicPr>
        <p:blipFill>
          <a:blip r:embed="rId2"/>
          <a:stretch>
            <a:fillRect/>
          </a:stretch>
        </p:blipFill>
        <p:spPr>
          <a:xfrm>
            <a:off x="322719" y="1238977"/>
            <a:ext cx="8498561" cy="798645"/>
          </a:xfrm>
          <a:prstGeom prst="rect">
            <a:avLst/>
          </a:prstGeom>
        </p:spPr>
      </p:pic>
      <p:pic>
        <p:nvPicPr>
          <p:cNvPr id="5" name="Picture 4">
            <a:extLst>
              <a:ext uri="{FF2B5EF4-FFF2-40B4-BE49-F238E27FC236}">
                <a16:creationId xmlns:a16="http://schemas.microsoft.com/office/drawing/2014/main" xmlns="" id="{77C878BE-6241-4BC8-8777-EDCDE1397EB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030"/>
          <a:stretch/>
        </p:blipFill>
        <p:spPr>
          <a:xfrm>
            <a:off x="322719" y="2037622"/>
            <a:ext cx="8498561" cy="3315428"/>
          </a:xfrm>
          <a:prstGeom prst="rect">
            <a:avLst/>
          </a:prstGeom>
          <a:ln w="28575">
            <a:solidFill>
              <a:srgbClr val="FF0000"/>
            </a:solidFill>
          </a:ln>
        </p:spPr>
      </p:pic>
    </p:spTree>
    <p:extLst>
      <p:ext uri="{BB962C8B-B14F-4D97-AF65-F5344CB8AC3E}">
        <p14:creationId xmlns:p14="http://schemas.microsoft.com/office/powerpoint/2010/main" val="1204501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4)">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AA9CAE2-74DF-40F6-B54B-60D9D28FD85C}"/>
              </a:ext>
            </a:extLst>
          </p:cNvPr>
          <p:cNvSpPr txBox="1"/>
          <p:nvPr/>
        </p:nvSpPr>
        <p:spPr>
          <a:xfrm>
            <a:off x="1264465" y="0"/>
            <a:ext cx="5731140" cy="523220"/>
          </a:xfrm>
          <a:prstGeom prst="rect">
            <a:avLst/>
          </a:prstGeom>
          <a:noFill/>
          <a:ln w="38100">
            <a:solidFill>
              <a:schemeClr val="tx1"/>
            </a:solidFill>
          </a:ln>
        </p:spPr>
        <p:txBody>
          <a:bodyPr wrap="square">
            <a:spAutoFit/>
          </a:bodyPr>
          <a:lstStyle/>
          <a:p>
            <a:r>
              <a:rPr lang="en-US" sz="2800" b="1" dirty="0">
                <a:solidFill>
                  <a:srgbClr val="FF0000"/>
                </a:solidFill>
              </a:rPr>
              <a:t>Group 17 (Halogen group) elements:</a:t>
            </a:r>
            <a:endParaRPr lang="en-IN" sz="2800" b="1" dirty="0">
              <a:solidFill>
                <a:srgbClr val="FF0000"/>
              </a:solidFill>
            </a:endParaRPr>
          </a:p>
        </p:txBody>
      </p:sp>
      <p:sp>
        <p:nvSpPr>
          <p:cNvPr id="7" name="TextBox 6">
            <a:extLst>
              <a:ext uri="{FF2B5EF4-FFF2-40B4-BE49-F238E27FC236}">
                <a16:creationId xmlns:a16="http://schemas.microsoft.com/office/drawing/2014/main" xmlns="" id="{23FD1D9D-A25F-4F2C-9FD7-C4AFE0B98BED}"/>
              </a:ext>
            </a:extLst>
          </p:cNvPr>
          <p:cNvSpPr txBox="1"/>
          <p:nvPr/>
        </p:nvSpPr>
        <p:spPr>
          <a:xfrm>
            <a:off x="-1" y="443627"/>
            <a:ext cx="9144001" cy="1477328"/>
          </a:xfrm>
          <a:prstGeom prst="rect">
            <a:avLst/>
          </a:prstGeom>
          <a:noFill/>
        </p:spPr>
        <p:txBody>
          <a:bodyPr wrap="square">
            <a:spAutoFit/>
          </a:bodyPr>
          <a:lstStyle/>
          <a:p>
            <a:pPr algn="l"/>
            <a:r>
              <a:rPr lang="en-IN" sz="1800" b="1" i="0" u="none" strike="noStrike" baseline="0" dirty="0">
                <a:solidFill>
                  <a:schemeClr val="accent6">
                    <a:lumMod val="50000"/>
                  </a:schemeClr>
                </a:solidFill>
                <a:latin typeface="MinionPro-Bold"/>
              </a:rPr>
              <a:t>Occurrence:</a:t>
            </a:r>
          </a:p>
          <a:p>
            <a:pPr algn="l"/>
            <a:r>
              <a:rPr lang="en-US" sz="1800" b="1" i="0" u="none" strike="noStrike" baseline="0" dirty="0">
                <a:solidFill>
                  <a:srgbClr val="7030A0"/>
                </a:solidFill>
                <a:latin typeface="MinionPro-Regular"/>
              </a:rPr>
              <a:t>The halogens are present in combined form as they are highly reactive. The main source</a:t>
            </a:r>
          </a:p>
          <a:p>
            <a:pPr algn="l"/>
            <a:r>
              <a:rPr lang="en-US" sz="1800" b="1" i="0" u="none" strike="noStrike" baseline="0" dirty="0">
                <a:solidFill>
                  <a:srgbClr val="7030A0"/>
                </a:solidFill>
                <a:latin typeface="MinionPro-Regular"/>
              </a:rPr>
              <a:t>of fluorine is fluorspar or fluorite. The other ores of fluorine are cryolite, </a:t>
            </a:r>
            <a:r>
              <a:rPr lang="en-US" sz="1800" b="1" i="0" u="none" strike="noStrike" baseline="0" dirty="0" err="1">
                <a:solidFill>
                  <a:srgbClr val="7030A0"/>
                </a:solidFill>
                <a:latin typeface="MinionPro-Regular"/>
              </a:rPr>
              <a:t>fluroapatite</a:t>
            </a:r>
            <a:r>
              <a:rPr lang="en-US" sz="1800" b="1" i="0" u="none" strike="noStrike" baseline="0" dirty="0">
                <a:solidFill>
                  <a:srgbClr val="7030A0"/>
                </a:solidFill>
                <a:latin typeface="MinionPro-Regular"/>
              </a:rPr>
              <a:t>. The main source of chlorine is sodium chloride from sea water. Bromides and iodides also occur in sea </a:t>
            </a:r>
            <a:r>
              <a:rPr lang="en-IN" sz="1800" b="1" i="0" u="none" strike="noStrike" baseline="0" dirty="0">
                <a:solidFill>
                  <a:srgbClr val="7030A0"/>
                </a:solidFill>
                <a:latin typeface="MinionPro-Regular"/>
              </a:rPr>
              <a:t>water.</a:t>
            </a:r>
            <a:endParaRPr lang="en-IN" b="1" dirty="0">
              <a:solidFill>
                <a:srgbClr val="7030A0"/>
              </a:solidFill>
            </a:endParaRPr>
          </a:p>
        </p:txBody>
      </p:sp>
      <p:sp>
        <p:nvSpPr>
          <p:cNvPr id="11" name="TextBox 10">
            <a:extLst>
              <a:ext uri="{FF2B5EF4-FFF2-40B4-BE49-F238E27FC236}">
                <a16:creationId xmlns:a16="http://schemas.microsoft.com/office/drawing/2014/main" xmlns="" id="{3AF72788-2B3B-431C-B1B7-58A38DDB353B}"/>
              </a:ext>
            </a:extLst>
          </p:cNvPr>
          <p:cNvSpPr txBox="1"/>
          <p:nvPr/>
        </p:nvSpPr>
        <p:spPr>
          <a:xfrm>
            <a:off x="0" y="1902917"/>
            <a:ext cx="9144000" cy="646331"/>
          </a:xfrm>
          <a:prstGeom prst="rect">
            <a:avLst/>
          </a:prstGeom>
          <a:noFill/>
        </p:spPr>
        <p:txBody>
          <a:bodyPr wrap="square">
            <a:spAutoFit/>
          </a:bodyPr>
          <a:lstStyle/>
          <a:p>
            <a:pPr algn="l"/>
            <a:r>
              <a:rPr lang="en-IN" sz="1800" b="1" i="0" u="none" strike="noStrike" baseline="0" dirty="0">
                <a:solidFill>
                  <a:srgbClr val="001AE6"/>
                </a:solidFill>
                <a:latin typeface="MinionPro-Bold"/>
              </a:rPr>
              <a:t>Physical properties:</a:t>
            </a:r>
          </a:p>
          <a:p>
            <a:pPr algn="l"/>
            <a:r>
              <a:rPr lang="en-US" sz="1800" b="0" i="0" u="none" strike="noStrike" baseline="0" dirty="0">
                <a:solidFill>
                  <a:srgbClr val="000000"/>
                </a:solidFill>
                <a:latin typeface="MinionPro-Regular"/>
              </a:rPr>
              <a:t>The common physical properties of the group 17 elements are listed in the table.</a:t>
            </a:r>
            <a:endParaRPr lang="en-IN" dirty="0"/>
          </a:p>
        </p:txBody>
      </p:sp>
      <p:pic>
        <p:nvPicPr>
          <p:cNvPr id="13" name="Picture 12">
            <a:extLst>
              <a:ext uri="{FF2B5EF4-FFF2-40B4-BE49-F238E27FC236}">
                <a16:creationId xmlns:a16="http://schemas.microsoft.com/office/drawing/2014/main" xmlns="" id="{66973691-E091-4062-AFAB-F6BE836FC5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846" y="2549248"/>
            <a:ext cx="7337993" cy="4128218"/>
          </a:xfrm>
          <a:prstGeom prst="rect">
            <a:avLst/>
          </a:prstGeom>
          <a:ln w="38100">
            <a:solidFill>
              <a:srgbClr val="FF0066"/>
            </a:solidFill>
          </a:ln>
        </p:spPr>
      </p:pic>
    </p:spTree>
    <p:extLst>
      <p:ext uri="{BB962C8B-B14F-4D97-AF65-F5344CB8AC3E}">
        <p14:creationId xmlns:p14="http://schemas.microsoft.com/office/powerpoint/2010/main" val="1510632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7AD52596-9840-4C09-B059-C1849C50ED1D}"/>
              </a:ext>
            </a:extLst>
          </p:cNvPr>
          <p:cNvSpPr txBox="1"/>
          <p:nvPr/>
        </p:nvSpPr>
        <p:spPr>
          <a:xfrm>
            <a:off x="0" y="3305180"/>
            <a:ext cx="9144000" cy="1631216"/>
          </a:xfrm>
          <a:prstGeom prst="rect">
            <a:avLst/>
          </a:prstGeom>
          <a:noFill/>
        </p:spPr>
        <p:txBody>
          <a:bodyPr wrap="square">
            <a:spAutoFit/>
          </a:bodyPr>
          <a:lstStyle/>
          <a:p>
            <a:pPr algn="l"/>
            <a:r>
              <a:rPr lang="en-IN" sz="2800" b="1" i="0" u="none" strike="noStrike" baseline="0" dirty="0">
                <a:solidFill>
                  <a:srgbClr val="FF00FF"/>
                </a:solidFill>
                <a:latin typeface="MinionPro-Bold"/>
              </a:rPr>
              <a:t>Properties:</a:t>
            </a:r>
          </a:p>
          <a:p>
            <a:pPr marL="342900" indent="-342900" algn="l">
              <a:buFont typeface="Wingdings" panose="05000000000000000000" pitchFamily="2" charset="2"/>
              <a:buChar char="Ø"/>
            </a:pPr>
            <a:r>
              <a:rPr lang="en-US" sz="2400" b="1" i="0" u="none" strike="noStrike" baseline="0" dirty="0">
                <a:solidFill>
                  <a:schemeClr val="accent4">
                    <a:lumMod val="50000"/>
                  </a:schemeClr>
                </a:solidFill>
                <a:latin typeface="MinionPro-Regular"/>
              </a:rPr>
              <a:t>Chlorine is highly reactive hence it doesn’t occur free in nature. It is usually distributed as various metal chlorides. The most important chloride is sodium chloride which occurs in sea water.</a:t>
            </a:r>
            <a:endParaRPr lang="en-IN" sz="2400" b="1" dirty="0">
              <a:solidFill>
                <a:schemeClr val="accent4">
                  <a:lumMod val="50000"/>
                </a:schemeClr>
              </a:solidFill>
            </a:endParaRPr>
          </a:p>
        </p:txBody>
      </p:sp>
      <p:sp>
        <p:nvSpPr>
          <p:cNvPr id="6" name="TextBox 5">
            <a:extLst>
              <a:ext uri="{FF2B5EF4-FFF2-40B4-BE49-F238E27FC236}">
                <a16:creationId xmlns:a16="http://schemas.microsoft.com/office/drawing/2014/main" xmlns="" id="{3671C469-BD0B-42CC-B093-B6DAB5016E21}"/>
              </a:ext>
            </a:extLst>
          </p:cNvPr>
          <p:cNvSpPr txBox="1"/>
          <p:nvPr/>
        </p:nvSpPr>
        <p:spPr>
          <a:xfrm>
            <a:off x="1" y="4717801"/>
            <a:ext cx="9143999" cy="1200329"/>
          </a:xfrm>
          <a:prstGeom prst="rect">
            <a:avLst/>
          </a:prstGeom>
          <a:noFill/>
        </p:spPr>
        <p:txBody>
          <a:bodyPr wrap="square">
            <a:spAutoFit/>
          </a:bodyPr>
          <a:lstStyle/>
          <a:p>
            <a:pPr algn="l"/>
            <a:r>
              <a:rPr lang="en-IN" sz="2400" b="1" i="0" u="none" strike="noStrike" baseline="0" dirty="0">
                <a:solidFill>
                  <a:srgbClr val="0070C0"/>
                </a:solidFill>
                <a:latin typeface="MinionPro-Bold"/>
              </a:rPr>
              <a:t>Preparation:</a:t>
            </a:r>
          </a:p>
          <a:p>
            <a:pPr marL="342900" indent="-342900" algn="l">
              <a:buFont typeface="Wingdings" panose="05000000000000000000" pitchFamily="2" charset="2"/>
              <a:buChar char="Ø"/>
            </a:pPr>
            <a:r>
              <a:rPr lang="en-US" sz="2400" b="1" i="0" u="none" strike="noStrike" baseline="0" dirty="0">
                <a:solidFill>
                  <a:srgbClr val="FF0000"/>
                </a:solidFill>
                <a:latin typeface="MinionPro-Regular"/>
              </a:rPr>
              <a:t>Chlorine is prepared by the action of conc. </a:t>
            </a:r>
            <a:r>
              <a:rPr lang="en-US" sz="2400" b="1" i="0" u="none" strike="noStrike" baseline="0" dirty="0" err="1">
                <a:solidFill>
                  <a:srgbClr val="FF0000"/>
                </a:solidFill>
                <a:latin typeface="MinionPro-Regular"/>
              </a:rPr>
              <a:t>sulphuric</a:t>
            </a:r>
            <a:r>
              <a:rPr lang="en-US" sz="2400" b="1" i="0" u="none" strike="noStrike" baseline="0" dirty="0">
                <a:solidFill>
                  <a:srgbClr val="FF0000"/>
                </a:solidFill>
                <a:latin typeface="MinionPro-Regular"/>
              </a:rPr>
              <a:t> acid on chlorides in presence of </a:t>
            </a:r>
            <a:r>
              <a:rPr lang="en-IN" sz="2400" b="1" i="0" u="none" strike="noStrike" baseline="0" dirty="0">
                <a:solidFill>
                  <a:srgbClr val="FF0000"/>
                </a:solidFill>
                <a:latin typeface="MinionPro-Regular"/>
              </a:rPr>
              <a:t>manganese dioxide.</a:t>
            </a:r>
            <a:endParaRPr lang="en-IN" sz="2400" b="1" dirty="0">
              <a:solidFill>
                <a:srgbClr val="FF0000"/>
              </a:solidFill>
            </a:endParaRPr>
          </a:p>
        </p:txBody>
      </p:sp>
      <p:pic>
        <p:nvPicPr>
          <p:cNvPr id="8" name="Picture 7">
            <a:extLst>
              <a:ext uri="{FF2B5EF4-FFF2-40B4-BE49-F238E27FC236}">
                <a16:creationId xmlns:a16="http://schemas.microsoft.com/office/drawing/2014/main" xmlns="" id="{798EEA52-80F8-49EF-8BBF-3A1EF0ED36D7}"/>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070393" y="6058921"/>
            <a:ext cx="6795223" cy="675388"/>
          </a:xfrm>
          <a:prstGeom prst="rect">
            <a:avLst/>
          </a:prstGeom>
          <a:ln w="28575">
            <a:solidFill>
              <a:srgbClr val="FF00FF"/>
            </a:solidFill>
          </a:ln>
        </p:spPr>
      </p:pic>
      <p:pic>
        <p:nvPicPr>
          <p:cNvPr id="9" name="Picture 8">
            <a:extLst>
              <a:ext uri="{FF2B5EF4-FFF2-40B4-BE49-F238E27FC236}">
                <a16:creationId xmlns:a16="http://schemas.microsoft.com/office/drawing/2014/main" xmlns="" id="{5C1AD74C-1881-40F1-9079-DEE67E437BD5}"/>
              </a:ext>
            </a:extLst>
          </p:cNvPr>
          <p:cNvPicPr>
            <a:picLocks noChangeAspect="1"/>
          </p:cNvPicPr>
          <p:nvPr/>
        </p:nvPicPr>
        <p:blipFill rotWithShape="1">
          <a:blip r:embed="rId4"/>
          <a:srcRect b="4927"/>
          <a:stretch/>
        </p:blipFill>
        <p:spPr>
          <a:xfrm>
            <a:off x="3338006" y="86360"/>
            <a:ext cx="5646198" cy="3040697"/>
          </a:xfrm>
          <a:prstGeom prst="rect">
            <a:avLst/>
          </a:prstGeom>
          <a:ln w="28575">
            <a:solidFill>
              <a:srgbClr val="FF0066"/>
            </a:solidFill>
          </a:ln>
        </p:spPr>
      </p:pic>
      <p:pic>
        <p:nvPicPr>
          <p:cNvPr id="11" name="Picture 10">
            <a:extLst>
              <a:ext uri="{FF2B5EF4-FFF2-40B4-BE49-F238E27FC236}">
                <a16:creationId xmlns:a16="http://schemas.microsoft.com/office/drawing/2014/main" xmlns="" id="{192C626B-4F55-407B-9B82-7B86EF601174}"/>
              </a:ext>
            </a:extLst>
          </p:cNvPr>
          <p:cNvPicPr>
            <a:picLocks noChangeAspect="1"/>
          </p:cNvPicPr>
          <p:nvPr/>
        </p:nvPicPr>
        <p:blipFill>
          <a:blip r:embed="rId5"/>
          <a:stretch>
            <a:fillRect/>
          </a:stretch>
        </p:blipFill>
        <p:spPr>
          <a:xfrm>
            <a:off x="146944" y="123691"/>
            <a:ext cx="3128915" cy="3040698"/>
          </a:xfrm>
          <a:prstGeom prst="rect">
            <a:avLst/>
          </a:prstGeom>
        </p:spPr>
      </p:pic>
    </p:spTree>
    <p:extLst>
      <p:ext uri="{BB962C8B-B14F-4D97-AF65-F5344CB8AC3E}">
        <p14:creationId xmlns:p14="http://schemas.microsoft.com/office/powerpoint/2010/main" val="1868322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5EB3C2C-0556-4538-AB92-702215A0E589}"/>
              </a:ext>
            </a:extLst>
          </p:cNvPr>
          <p:cNvSpPr txBox="1"/>
          <p:nvPr/>
        </p:nvSpPr>
        <p:spPr>
          <a:xfrm>
            <a:off x="0" y="0"/>
            <a:ext cx="9041907" cy="1200329"/>
          </a:xfrm>
          <a:prstGeom prst="rect">
            <a:avLst/>
          </a:prstGeom>
          <a:noFill/>
        </p:spPr>
        <p:txBody>
          <a:bodyPr wrap="square">
            <a:spAutoFit/>
          </a:bodyPr>
          <a:lstStyle/>
          <a:p>
            <a:pPr marL="285750" indent="-285750" algn="l">
              <a:buFont typeface="Wingdings" panose="05000000000000000000" pitchFamily="2" charset="2"/>
              <a:buChar char="Ø"/>
            </a:pPr>
            <a:r>
              <a:rPr lang="en-US" sz="2400" b="1" i="0" u="none" strike="noStrike" baseline="0" dirty="0">
                <a:solidFill>
                  <a:srgbClr val="FF0000"/>
                </a:solidFill>
                <a:latin typeface="MinionPro-Regular"/>
              </a:rPr>
              <a:t>It can also be prepared by </a:t>
            </a:r>
            <a:r>
              <a:rPr lang="en-US" sz="2400" b="1" i="0" u="none" strike="noStrike" baseline="0" dirty="0" err="1">
                <a:solidFill>
                  <a:srgbClr val="FF0000"/>
                </a:solidFill>
                <a:latin typeface="MinionPro-Regular"/>
              </a:rPr>
              <a:t>oxidising</a:t>
            </a:r>
            <a:r>
              <a:rPr lang="en-US" sz="2400" b="1" i="0" u="none" strike="noStrike" baseline="0" dirty="0">
                <a:solidFill>
                  <a:srgbClr val="FF0000"/>
                </a:solidFill>
                <a:latin typeface="MinionPro-Regular"/>
              </a:rPr>
              <a:t> hydrochloric acid using various </a:t>
            </a:r>
            <a:r>
              <a:rPr lang="en-US" sz="2400" b="1" i="0" u="none" strike="noStrike" baseline="0" dirty="0" err="1">
                <a:solidFill>
                  <a:srgbClr val="FF0000"/>
                </a:solidFill>
                <a:latin typeface="MinionPro-Regular"/>
              </a:rPr>
              <a:t>oxidising</a:t>
            </a:r>
            <a:r>
              <a:rPr lang="en-US" sz="2400" b="1" i="0" u="none" strike="noStrike" baseline="0" dirty="0">
                <a:solidFill>
                  <a:srgbClr val="FF0000"/>
                </a:solidFill>
                <a:latin typeface="MinionPro-Regular"/>
              </a:rPr>
              <a:t> agents such </a:t>
            </a:r>
            <a:r>
              <a:rPr lang="en-IN" sz="2400" b="1" i="0" u="none" strike="noStrike" baseline="0" dirty="0">
                <a:solidFill>
                  <a:srgbClr val="FF0000"/>
                </a:solidFill>
                <a:latin typeface="MinionPro-Regular"/>
              </a:rPr>
              <a:t>as manganese dioxide, lead dioxide, potassium permanganate or dichromate.</a:t>
            </a:r>
            <a:endParaRPr lang="en-IN" sz="2400" b="1" dirty="0">
              <a:solidFill>
                <a:srgbClr val="FF0000"/>
              </a:solidFill>
            </a:endParaRPr>
          </a:p>
        </p:txBody>
      </p:sp>
      <p:pic>
        <p:nvPicPr>
          <p:cNvPr id="5" name="Picture 4">
            <a:extLst>
              <a:ext uri="{FF2B5EF4-FFF2-40B4-BE49-F238E27FC236}">
                <a16:creationId xmlns:a16="http://schemas.microsoft.com/office/drawing/2014/main" xmlns="" id="{E9786379-B7E1-4D52-B666-169CD050D3AD}"/>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216241" y="1462242"/>
            <a:ext cx="6427433" cy="1769229"/>
          </a:xfrm>
          <a:prstGeom prst="rect">
            <a:avLst/>
          </a:prstGeom>
          <a:ln w="28575">
            <a:solidFill>
              <a:srgbClr val="FF00FF"/>
            </a:solidFill>
          </a:ln>
        </p:spPr>
      </p:pic>
      <p:sp>
        <p:nvSpPr>
          <p:cNvPr id="7" name="TextBox 6">
            <a:extLst>
              <a:ext uri="{FF2B5EF4-FFF2-40B4-BE49-F238E27FC236}">
                <a16:creationId xmlns:a16="http://schemas.microsoft.com/office/drawing/2014/main" xmlns="" id="{16A90B6E-8835-4309-8D21-ED068108AC13}"/>
              </a:ext>
            </a:extLst>
          </p:cNvPr>
          <p:cNvSpPr txBox="1"/>
          <p:nvPr/>
        </p:nvSpPr>
        <p:spPr>
          <a:xfrm>
            <a:off x="0" y="3560815"/>
            <a:ext cx="9144000" cy="830997"/>
          </a:xfrm>
          <a:prstGeom prst="rect">
            <a:avLst/>
          </a:prstGeom>
          <a:noFill/>
        </p:spPr>
        <p:txBody>
          <a:bodyPr wrap="square">
            <a:spAutoFit/>
          </a:bodyPr>
          <a:lstStyle/>
          <a:p>
            <a:pPr marL="285750" indent="-285750">
              <a:buFont typeface="Wingdings" panose="05000000000000000000" pitchFamily="2" charset="2"/>
              <a:buChar char="Ø"/>
            </a:pPr>
            <a:r>
              <a:rPr lang="en-US" sz="2400" b="1" i="0" u="none" strike="noStrike" baseline="0" dirty="0">
                <a:solidFill>
                  <a:srgbClr val="FF0000"/>
                </a:solidFill>
                <a:latin typeface="MinionPro-Regular"/>
              </a:rPr>
              <a:t>When bleaching powder is treated with mineral acids chlorine is liberated</a:t>
            </a:r>
            <a:endParaRPr lang="en-IN" sz="2400" b="1" dirty="0">
              <a:solidFill>
                <a:srgbClr val="FF0000"/>
              </a:solidFill>
            </a:endParaRPr>
          </a:p>
        </p:txBody>
      </p:sp>
      <p:pic>
        <p:nvPicPr>
          <p:cNvPr id="9" name="Picture 8">
            <a:extLst>
              <a:ext uri="{FF2B5EF4-FFF2-40B4-BE49-F238E27FC236}">
                <a16:creationId xmlns:a16="http://schemas.microsoft.com/office/drawing/2014/main" xmlns="" id="{64D63350-1042-49CB-B4C0-54B58C8E1D56}"/>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216241" y="4757536"/>
            <a:ext cx="6427433" cy="1518977"/>
          </a:xfrm>
          <a:prstGeom prst="rect">
            <a:avLst/>
          </a:prstGeom>
          <a:ln w="28575">
            <a:solidFill>
              <a:srgbClr val="FF0066"/>
            </a:solidFill>
          </a:ln>
        </p:spPr>
      </p:pic>
    </p:spTree>
    <p:extLst>
      <p:ext uri="{BB962C8B-B14F-4D97-AF65-F5344CB8AC3E}">
        <p14:creationId xmlns:p14="http://schemas.microsoft.com/office/powerpoint/2010/main" val="3451527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2)">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3"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3)">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10A0031-AAFD-4664-AA0A-5DEE587A9193}"/>
              </a:ext>
            </a:extLst>
          </p:cNvPr>
          <p:cNvSpPr txBox="1"/>
          <p:nvPr/>
        </p:nvSpPr>
        <p:spPr>
          <a:xfrm>
            <a:off x="0" y="0"/>
            <a:ext cx="9067800" cy="1200329"/>
          </a:xfrm>
          <a:prstGeom prst="rect">
            <a:avLst/>
          </a:prstGeom>
          <a:noFill/>
        </p:spPr>
        <p:txBody>
          <a:bodyPr wrap="square">
            <a:spAutoFit/>
          </a:bodyPr>
          <a:lstStyle/>
          <a:p>
            <a:pPr algn="l"/>
            <a:r>
              <a:rPr lang="en-IN" sz="2400" b="1" i="0" u="none" strike="noStrike" baseline="0" dirty="0">
                <a:solidFill>
                  <a:srgbClr val="001AE6"/>
                </a:solidFill>
                <a:latin typeface="MinionPro-Bold"/>
              </a:rPr>
              <a:t>Manufacture of chlorine:</a:t>
            </a:r>
          </a:p>
          <a:p>
            <a:pPr algn="l"/>
            <a:r>
              <a:rPr lang="en-US" sz="2400" b="1" i="0" u="none" strike="noStrike" baseline="0" dirty="0">
                <a:solidFill>
                  <a:srgbClr val="000000"/>
                </a:solidFill>
                <a:latin typeface="MinionPro-Regular"/>
              </a:rPr>
              <a:t>Chlorine is manufactured by the</a:t>
            </a:r>
            <a:r>
              <a:rPr lang="en-US" sz="2400" i="0" u="none" strike="noStrike" baseline="0" dirty="0">
                <a:solidFill>
                  <a:srgbClr val="000000"/>
                </a:solidFill>
                <a:latin typeface="MinionPro-Regular"/>
              </a:rPr>
              <a:t> </a:t>
            </a:r>
            <a:r>
              <a:rPr lang="en-US" sz="2400" b="1" i="0" u="none" strike="noStrike" baseline="0" dirty="0">
                <a:solidFill>
                  <a:srgbClr val="FF0000"/>
                </a:solidFill>
                <a:latin typeface="MinionPro-Regular"/>
              </a:rPr>
              <a:t>electrolysis of brine in electrolytic process </a:t>
            </a:r>
            <a:r>
              <a:rPr lang="en-US" sz="2400" b="1" i="0" u="none" strike="noStrike" baseline="0" dirty="0">
                <a:solidFill>
                  <a:srgbClr val="00B050"/>
                </a:solidFill>
                <a:latin typeface="MinionPro-Regular"/>
              </a:rPr>
              <a:t>or</a:t>
            </a:r>
            <a:r>
              <a:rPr lang="en-US" sz="2400" b="1" i="0" u="none" strike="noStrike" baseline="0" dirty="0">
                <a:solidFill>
                  <a:srgbClr val="FF0000"/>
                </a:solidFill>
                <a:latin typeface="MinionPro-Regular"/>
              </a:rPr>
              <a:t> </a:t>
            </a:r>
            <a:r>
              <a:rPr lang="en-US" sz="2400" b="1" i="0" u="none" strike="noStrike" baseline="0" dirty="0">
                <a:solidFill>
                  <a:srgbClr val="7030A0"/>
                </a:solidFill>
                <a:latin typeface="MinionPro-Regular"/>
              </a:rPr>
              <a:t>by oxidation of HCl by air in Deacon’s process</a:t>
            </a:r>
            <a:r>
              <a:rPr lang="en-US" sz="2400" i="0" u="none" strike="noStrike" baseline="0" dirty="0">
                <a:solidFill>
                  <a:srgbClr val="000000"/>
                </a:solidFill>
                <a:latin typeface="MinionPro-Regular"/>
              </a:rPr>
              <a:t>.</a:t>
            </a:r>
          </a:p>
        </p:txBody>
      </p:sp>
      <p:pic>
        <p:nvPicPr>
          <p:cNvPr id="5" name="Picture 4">
            <a:extLst>
              <a:ext uri="{FF2B5EF4-FFF2-40B4-BE49-F238E27FC236}">
                <a16:creationId xmlns:a16="http://schemas.microsoft.com/office/drawing/2014/main" xmlns="" id="{63F8CE0A-AEB7-4709-8B8F-276CF5EA3FC2}"/>
              </a:ext>
            </a:extLst>
          </p:cNvPr>
          <p:cNvPicPr>
            <a:picLocks noChangeAspect="1"/>
          </p:cNvPicPr>
          <p:nvPr/>
        </p:nvPicPr>
        <p:blipFill rotWithShape="1">
          <a:blip r:embed="rId2">
            <a:extLst>
              <a:ext uri="{28A0092B-C50C-407E-A947-70E740481C1C}">
                <a14:useLocalDpi xmlns:a14="http://schemas.microsoft.com/office/drawing/2010/main" val="0"/>
              </a:ext>
            </a:extLst>
          </a:blip>
          <a:srcRect r="69397"/>
          <a:stretch/>
        </p:blipFill>
        <p:spPr>
          <a:xfrm>
            <a:off x="127230" y="3537656"/>
            <a:ext cx="2802401" cy="2188441"/>
          </a:xfrm>
          <a:prstGeom prst="rect">
            <a:avLst/>
          </a:prstGeom>
          <a:ln w="28575">
            <a:solidFill>
              <a:srgbClr val="FF0000"/>
            </a:solidFill>
          </a:ln>
        </p:spPr>
      </p:pic>
      <p:sp>
        <p:nvSpPr>
          <p:cNvPr id="7" name="TextBox 6">
            <a:extLst>
              <a:ext uri="{FF2B5EF4-FFF2-40B4-BE49-F238E27FC236}">
                <a16:creationId xmlns:a16="http://schemas.microsoft.com/office/drawing/2014/main" xmlns="" id="{7F447B4F-763B-403C-982C-BA80536E3FC2}"/>
              </a:ext>
            </a:extLst>
          </p:cNvPr>
          <p:cNvSpPr txBox="1"/>
          <p:nvPr/>
        </p:nvSpPr>
        <p:spPr>
          <a:xfrm>
            <a:off x="0" y="1301457"/>
            <a:ext cx="9144000" cy="1631216"/>
          </a:xfrm>
          <a:prstGeom prst="rect">
            <a:avLst/>
          </a:prstGeom>
          <a:noFill/>
        </p:spPr>
        <p:txBody>
          <a:bodyPr wrap="square">
            <a:spAutoFit/>
          </a:bodyPr>
          <a:lstStyle/>
          <a:p>
            <a:pPr algn="l"/>
            <a:r>
              <a:rPr lang="en-US" sz="2800" b="1" i="0" u="none" strike="noStrike" baseline="0" dirty="0">
                <a:solidFill>
                  <a:srgbClr val="00B050"/>
                </a:solidFill>
                <a:latin typeface="MinionPro-Bold"/>
              </a:rPr>
              <a:t>Electrolytic process: </a:t>
            </a:r>
          </a:p>
          <a:p>
            <a:pPr algn="l"/>
            <a:r>
              <a:rPr lang="en-US" sz="2400" b="1" i="0" u="none" strike="noStrike" baseline="0" dirty="0">
                <a:solidFill>
                  <a:srgbClr val="FF0000"/>
                </a:solidFill>
                <a:latin typeface="MinionPro-Regular"/>
              </a:rPr>
              <a:t>When a solution of brine (NaCl) is </a:t>
            </a:r>
            <a:r>
              <a:rPr lang="en-US" sz="2400" b="1" i="0" u="none" strike="noStrike" baseline="0" dirty="0" err="1">
                <a:solidFill>
                  <a:srgbClr val="FF0000"/>
                </a:solidFill>
                <a:latin typeface="MinionPro-Regular"/>
              </a:rPr>
              <a:t>electrolysed</a:t>
            </a:r>
            <a:r>
              <a:rPr lang="en-US" sz="2400" b="1" i="0" u="none" strike="noStrike" baseline="0" dirty="0">
                <a:solidFill>
                  <a:srgbClr val="FF0000"/>
                </a:solidFill>
                <a:latin typeface="MinionPro-Regular"/>
              </a:rPr>
              <a:t>, Na</a:t>
            </a:r>
            <a:r>
              <a:rPr lang="en-US" sz="2400" b="1" i="0" u="none" strike="noStrike" baseline="30000" dirty="0">
                <a:solidFill>
                  <a:srgbClr val="FF0000"/>
                </a:solidFill>
                <a:latin typeface="MinionPro-Regular"/>
              </a:rPr>
              <a:t> +</a:t>
            </a:r>
            <a:r>
              <a:rPr lang="en-US" sz="2400" b="1" i="0" u="none" strike="noStrike" baseline="0" dirty="0">
                <a:solidFill>
                  <a:srgbClr val="FF0000"/>
                </a:solidFill>
                <a:latin typeface="MinionPro-Regular"/>
              </a:rPr>
              <a:t> </a:t>
            </a:r>
            <a:r>
              <a:rPr lang="en-US" sz="1000" b="1" i="0" u="none" strike="noStrike" baseline="0" dirty="0">
                <a:solidFill>
                  <a:srgbClr val="FF0000"/>
                </a:solidFill>
                <a:latin typeface="MinionPro-Regular"/>
              </a:rPr>
              <a:t> </a:t>
            </a:r>
            <a:r>
              <a:rPr lang="en-US" sz="2400" b="1" i="0" u="none" strike="noStrike" baseline="0" dirty="0">
                <a:solidFill>
                  <a:srgbClr val="FF0000"/>
                </a:solidFill>
                <a:latin typeface="MinionPro-Regular"/>
              </a:rPr>
              <a:t>and Cl</a:t>
            </a:r>
            <a:r>
              <a:rPr lang="en-US" sz="2400" b="1" i="0" u="none" strike="noStrike" baseline="30000" dirty="0">
                <a:solidFill>
                  <a:srgbClr val="FF0000"/>
                </a:solidFill>
                <a:latin typeface="MinionPro-Regular"/>
              </a:rPr>
              <a:t>- </a:t>
            </a:r>
            <a:r>
              <a:rPr lang="en-US" sz="2400" b="1" i="0" u="none" strike="noStrike" baseline="0" dirty="0">
                <a:solidFill>
                  <a:srgbClr val="FF0000"/>
                </a:solidFill>
                <a:latin typeface="MinionPro-Regular"/>
              </a:rPr>
              <a:t>  ions are formed. Na</a:t>
            </a:r>
            <a:r>
              <a:rPr lang="en-US" sz="1000" b="1" i="0" u="none" strike="noStrike" baseline="0" dirty="0">
                <a:solidFill>
                  <a:srgbClr val="FF0000"/>
                </a:solidFill>
                <a:latin typeface="MinionPro-Regular"/>
              </a:rPr>
              <a:t>+ </a:t>
            </a:r>
            <a:r>
              <a:rPr lang="en-US" sz="2400" b="1" i="0" u="none" strike="noStrike" baseline="0" dirty="0">
                <a:solidFill>
                  <a:srgbClr val="FF0000"/>
                </a:solidFill>
                <a:latin typeface="MinionPro-Regular"/>
              </a:rPr>
              <a:t>ion reacts with OH</a:t>
            </a:r>
            <a:r>
              <a:rPr lang="en-US" sz="2400" b="1" i="0" u="none" strike="noStrike" baseline="30000" dirty="0">
                <a:solidFill>
                  <a:srgbClr val="FF0000"/>
                </a:solidFill>
                <a:latin typeface="MinionPro-Regular"/>
              </a:rPr>
              <a:t> - </a:t>
            </a:r>
            <a:r>
              <a:rPr lang="en-US" sz="2400" b="1" i="0" u="none" strike="noStrike" baseline="0" dirty="0">
                <a:solidFill>
                  <a:srgbClr val="FF0000"/>
                </a:solidFill>
                <a:latin typeface="MinionPro-Regular"/>
              </a:rPr>
              <a:t>   ions of water and forms sodium hydroxide. Hydrogen and chlorine are liberated as gases.</a:t>
            </a:r>
            <a:endParaRPr lang="en-IN" sz="2400" b="1" dirty="0">
              <a:solidFill>
                <a:srgbClr val="FF0000"/>
              </a:solidFill>
            </a:endParaRPr>
          </a:p>
        </p:txBody>
      </p:sp>
      <p:pic>
        <p:nvPicPr>
          <p:cNvPr id="9" name="Picture 8">
            <a:extLst>
              <a:ext uri="{FF2B5EF4-FFF2-40B4-BE49-F238E27FC236}">
                <a16:creationId xmlns:a16="http://schemas.microsoft.com/office/drawing/2014/main" xmlns="" id="{15FC0D7A-FAA1-462A-AF23-BA60FC7A96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2273" y="3537656"/>
            <a:ext cx="3042098" cy="2188441"/>
          </a:xfrm>
          <a:prstGeom prst="rect">
            <a:avLst/>
          </a:prstGeom>
          <a:ln w="28575">
            <a:solidFill>
              <a:srgbClr val="FF0000"/>
            </a:solidFill>
          </a:ln>
        </p:spPr>
      </p:pic>
      <p:pic>
        <p:nvPicPr>
          <p:cNvPr id="11" name="Picture 10">
            <a:extLst>
              <a:ext uri="{FF2B5EF4-FFF2-40B4-BE49-F238E27FC236}">
                <a16:creationId xmlns:a16="http://schemas.microsoft.com/office/drawing/2014/main" xmlns="" id="{219588C3-DE30-45E7-B535-DA26B2A9D1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7534" y="3537655"/>
            <a:ext cx="2669236" cy="2188441"/>
          </a:xfrm>
          <a:prstGeom prst="rect">
            <a:avLst/>
          </a:prstGeom>
          <a:ln w="28575">
            <a:solidFill>
              <a:srgbClr val="FF0000"/>
            </a:solidFill>
          </a:ln>
        </p:spPr>
      </p:pic>
    </p:spTree>
    <p:extLst>
      <p:ext uri="{BB962C8B-B14F-4D97-AF65-F5344CB8AC3E}">
        <p14:creationId xmlns:p14="http://schemas.microsoft.com/office/powerpoint/2010/main" val="3966570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heel(1)">
                                      <p:cBhvr>
                                        <p:cTn id="2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78F8A5F-B867-4F3D-A666-EBA8231E4522}"/>
              </a:ext>
            </a:extLst>
          </p:cNvPr>
          <p:cNvSpPr txBox="1"/>
          <p:nvPr/>
        </p:nvSpPr>
        <p:spPr>
          <a:xfrm>
            <a:off x="0" y="0"/>
            <a:ext cx="9067800" cy="1938992"/>
          </a:xfrm>
          <a:prstGeom prst="rect">
            <a:avLst/>
          </a:prstGeom>
          <a:noFill/>
        </p:spPr>
        <p:txBody>
          <a:bodyPr wrap="square">
            <a:spAutoFit/>
          </a:bodyPr>
          <a:lstStyle/>
          <a:p>
            <a:pPr algn="l"/>
            <a:r>
              <a:rPr lang="en-US" sz="2400" b="1" i="0" u="none" strike="noStrike" baseline="0" dirty="0">
                <a:solidFill>
                  <a:srgbClr val="0070C0"/>
                </a:solidFill>
                <a:latin typeface="MinionPro-Bold"/>
              </a:rPr>
              <a:t>Deacon’s process:</a:t>
            </a:r>
          </a:p>
          <a:p>
            <a:pPr marL="342900" indent="-342900" algn="l">
              <a:buFont typeface="Wingdings" panose="05000000000000000000" pitchFamily="2" charset="2"/>
              <a:buChar char="Ø"/>
            </a:pPr>
            <a:r>
              <a:rPr lang="en-US" sz="2400" b="1" i="0" u="none" strike="noStrike" baseline="0" dirty="0">
                <a:solidFill>
                  <a:srgbClr val="FF0000"/>
                </a:solidFill>
                <a:latin typeface="MinionPro-Regular"/>
              </a:rPr>
              <a:t>In this process a mixture of air and hydrochloric acid is passed up</a:t>
            </a:r>
          </a:p>
          <a:p>
            <a:pPr algn="l"/>
            <a:r>
              <a:rPr lang="en-US" sz="2400" b="1" i="0" u="none" strike="noStrike" baseline="0" dirty="0">
                <a:solidFill>
                  <a:srgbClr val="FF0000"/>
                </a:solidFill>
                <a:latin typeface="MinionPro-Regular"/>
              </a:rPr>
              <a:t>a chamber containing a number of shelves, pumice stones soaked in cuprous chloride are placed. Hot gases at about 723 K are passed through a jacket that surrounds the chamber.</a:t>
            </a:r>
            <a:endParaRPr lang="en-IN" sz="2400" b="1" dirty="0">
              <a:solidFill>
                <a:srgbClr val="FF0000"/>
              </a:solidFill>
            </a:endParaRPr>
          </a:p>
        </p:txBody>
      </p:sp>
      <p:pic>
        <p:nvPicPr>
          <p:cNvPr id="5" name="Picture 4">
            <a:extLst>
              <a:ext uri="{FF2B5EF4-FFF2-40B4-BE49-F238E27FC236}">
                <a16:creationId xmlns:a16="http://schemas.microsoft.com/office/drawing/2014/main" xmlns="" id="{657C8F07-CFBB-4401-8B79-921F98B2ECD2}"/>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757779" y="2098329"/>
            <a:ext cx="4900473" cy="485774"/>
          </a:xfrm>
          <a:prstGeom prst="rect">
            <a:avLst/>
          </a:prstGeom>
          <a:ln w="28575">
            <a:solidFill>
              <a:srgbClr val="FF0000"/>
            </a:solidFill>
          </a:ln>
        </p:spPr>
      </p:pic>
      <p:sp>
        <p:nvSpPr>
          <p:cNvPr id="7" name="TextBox 6">
            <a:extLst>
              <a:ext uri="{FF2B5EF4-FFF2-40B4-BE49-F238E27FC236}">
                <a16:creationId xmlns:a16="http://schemas.microsoft.com/office/drawing/2014/main" xmlns="" id="{6216E28F-EFDD-4F96-8301-E8BFD11CAA21}"/>
              </a:ext>
            </a:extLst>
          </p:cNvPr>
          <p:cNvSpPr txBox="1"/>
          <p:nvPr/>
        </p:nvSpPr>
        <p:spPr>
          <a:xfrm>
            <a:off x="0" y="2669536"/>
            <a:ext cx="9067800" cy="1200329"/>
          </a:xfrm>
          <a:prstGeom prst="rect">
            <a:avLst/>
          </a:prstGeom>
          <a:noFill/>
        </p:spPr>
        <p:txBody>
          <a:bodyPr wrap="square">
            <a:spAutoFit/>
          </a:bodyPr>
          <a:lstStyle/>
          <a:p>
            <a:pPr marL="285750" indent="-285750" algn="l">
              <a:buFont typeface="Wingdings" panose="05000000000000000000" pitchFamily="2" charset="2"/>
              <a:buChar char="Ø"/>
            </a:pPr>
            <a:r>
              <a:rPr lang="en-US" sz="2400" b="1" i="0" u="none" strike="noStrike" baseline="0" dirty="0">
                <a:solidFill>
                  <a:srgbClr val="FF0000"/>
                </a:solidFill>
                <a:latin typeface="MinionPro-Regular"/>
              </a:rPr>
              <a:t>The chlorine obtained by this method is dilute and is employed for the manufacture of bleaching powder. The </a:t>
            </a:r>
            <a:r>
              <a:rPr lang="en-US" sz="2400" b="1" i="0" u="none" strike="noStrike" baseline="0" dirty="0" err="1">
                <a:solidFill>
                  <a:srgbClr val="FF0000"/>
                </a:solidFill>
                <a:latin typeface="MinionPro-Regular"/>
              </a:rPr>
              <a:t>catalysed</a:t>
            </a:r>
            <a:r>
              <a:rPr lang="en-US" sz="2400" b="1" i="0" u="none" strike="noStrike" baseline="0" dirty="0">
                <a:solidFill>
                  <a:srgbClr val="FF0000"/>
                </a:solidFill>
                <a:latin typeface="MinionPro-Regular"/>
              </a:rPr>
              <a:t> reaction is given below,</a:t>
            </a:r>
            <a:endParaRPr lang="en-IN" sz="2400" b="1" dirty="0">
              <a:solidFill>
                <a:srgbClr val="FF0000"/>
              </a:solidFill>
            </a:endParaRPr>
          </a:p>
        </p:txBody>
      </p:sp>
      <p:pic>
        <p:nvPicPr>
          <p:cNvPr id="9" name="Picture 8">
            <a:extLst>
              <a:ext uri="{FF2B5EF4-FFF2-40B4-BE49-F238E27FC236}">
                <a16:creationId xmlns:a16="http://schemas.microsoft.com/office/drawing/2014/main" xmlns="" id="{B6114CCC-8BF2-41D6-A899-FE4FCC0979C7}"/>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757779" y="4151573"/>
            <a:ext cx="5211273" cy="2258103"/>
          </a:xfrm>
          <a:prstGeom prst="rect">
            <a:avLst/>
          </a:prstGeom>
          <a:ln w="28575">
            <a:solidFill>
              <a:srgbClr val="FF0000"/>
            </a:solidFill>
          </a:ln>
        </p:spPr>
      </p:pic>
    </p:spTree>
    <p:extLst>
      <p:ext uri="{BB962C8B-B14F-4D97-AF65-F5344CB8AC3E}">
        <p14:creationId xmlns:p14="http://schemas.microsoft.com/office/powerpoint/2010/main" val="3153133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5"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D636CF3-6306-4575-961B-230645B5E1EC}"/>
              </a:ext>
            </a:extLst>
          </p:cNvPr>
          <p:cNvSpPr txBox="1"/>
          <p:nvPr/>
        </p:nvSpPr>
        <p:spPr>
          <a:xfrm>
            <a:off x="0" y="0"/>
            <a:ext cx="9144000" cy="5575052"/>
          </a:xfrm>
          <a:prstGeom prst="rect">
            <a:avLst/>
          </a:prstGeom>
          <a:noFill/>
        </p:spPr>
        <p:txBody>
          <a:bodyPr wrap="square">
            <a:spAutoFit/>
          </a:bodyPr>
          <a:lstStyle/>
          <a:p>
            <a:pPr algn="l">
              <a:lnSpc>
                <a:spcPct val="150000"/>
              </a:lnSpc>
            </a:pPr>
            <a:r>
              <a:rPr lang="en-IN" sz="2400" b="1" i="0" u="none" strike="noStrike" baseline="0" dirty="0">
                <a:solidFill>
                  <a:srgbClr val="FF00FF"/>
                </a:solidFill>
                <a:latin typeface="MinionPro-Bold"/>
              </a:rPr>
              <a:t>Physical properties:</a:t>
            </a:r>
          </a:p>
          <a:p>
            <a:pPr marL="342900" indent="-342900" algn="l">
              <a:lnSpc>
                <a:spcPct val="150000"/>
              </a:lnSpc>
              <a:buFont typeface="Arial" panose="020B0604020202020204" pitchFamily="34" charset="0"/>
              <a:buChar char="•"/>
            </a:pPr>
            <a:r>
              <a:rPr lang="en-US" sz="2400" b="1" i="0" u="none" strike="noStrike" baseline="0" dirty="0">
                <a:solidFill>
                  <a:srgbClr val="00B050"/>
                </a:solidFill>
                <a:latin typeface="MinionPro-Regular"/>
              </a:rPr>
              <a:t>Chlorine is a greenish yellow gas with a pungent irritating </a:t>
            </a:r>
            <a:r>
              <a:rPr lang="en-US" sz="2400" b="1" i="0" u="none" strike="noStrike" baseline="0" dirty="0" err="1">
                <a:solidFill>
                  <a:srgbClr val="00B050"/>
                </a:solidFill>
                <a:latin typeface="MinionPro-Regular"/>
              </a:rPr>
              <a:t>odour</a:t>
            </a:r>
            <a:r>
              <a:rPr lang="en-US" sz="2400" b="1" i="0" u="none" strike="noStrike" baseline="0" dirty="0">
                <a:solidFill>
                  <a:srgbClr val="000000"/>
                </a:solidFill>
                <a:latin typeface="MinionPro-Regular"/>
              </a:rPr>
              <a:t>. </a:t>
            </a:r>
          </a:p>
          <a:p>
            <a:pPr marL="342900" indent="-342900" algn="l">
              <a:lnSpc>
                <a:spcPct val="150000"/>
              </a:lnSpc>
              <a:buFont typeface="Arial" panose="020B0604020202020204" pitchFamily="34" charset="0"/>
              <a:buChar char="•"/>
            </a:pPr>
            <a:r>
              <a:rPr lang="en-US" sz="2400" b="1" i="0" u="none" strike="noStrike" baseline="0" dirty="0">
                <a:solidFill>
                  <a:srgbClr val="00B0F0"/>
                </a:solidFill>
                <a:latin typeface="MinionPro-Regular"/>
              </a:rPr>
              <a:t>It produces headache when inhaled even in small quantities whereas inhalation of large quantities could be fatal. </a:t>
            </a:r>
          </a:p>
          <a:p>
            <a:pPr marL="342900" indent="-342900" algn="l">
              <a:lnSpc>
                <a:spcPct val="150000"/>
              </a:lnSpc>
              <a:buFont typeface="Arial" panose="020B0604020202020204" pitchFamily="34" charset="0"/>
              <a:buChar char="•"/>
            </a:pPr>
            <a:r>
              <a:rPr lang="en-US" sz="2400" b="1" i="0" u="none" strike="noStrike" baseline="0" dirty="0">
                <a:solidFill>
                  <a:srgbClr val="C00000"/>
                </a:solidFill>
                <a:latin typeface="MinionPro-Regular"/>
              </a:rPr>
              <a:t>It is 2.5 times heavier than air.</a:t>
            </a:r>
          </a:p>
          <a:p>
            <a:pPr marL="342900" indent="-342900" algn="l">
              <a:lnSpc>
                <a:spcPct val="150000"/>
              </a:lnSpc>
              <a:buFont typeface="Arial" panose="020B0604020202020204" pitchFamily="34" charset="0"/>
              <a:buChar char="•"/>
            </a:pPr>
            <a:r>
              <a:rPr lang="en-US" sz="2400" b="1" i="0" u="none" strike="noStrike" baseline="0" dirty="0">
                <a:solidFill>
                  <a:srgbClr val="7030A0"/>
                </a:solidFill>
                <a:latin typeface="MinionPro-Regular"/>
              </a:rPr>
              <a:t>Chlorine is soluble in water and its solution is referred as chlorine water.</a:t>
            </a:r>
          </a:p>
          <a:p>
            <a:pPr marL="342900" indent="-342900" algn="l">
              <a:lnSpc>
                <a:spcPct val="150000"/>
              </a:lnSpc>
              <a:buFont typeface="Arial" panose="020B0604020202020204" pitchFamily="34" charset="0"/>
              <a:buChar char="•"/>
            </a:pPr>
            <a:r>
              <a:rPr lang="en-US" sz="2400" b="1" i="0" u="none" strike="noStrike" baseline="0" dirty="0">
                <a:solidFill>
                  <a:srgbClr val="000000"/>
                </a:solidFill>
                <a:latin typeface="MinionPro-Regular"/>
              </a:rPr>
              <a:t> </a:t>
            </a:r>
            <a:r>
              <a:rPr lang="en-US" sz="2400" b="1" i="0" u="none" strike="noStrike" baseline="0" dirty="0">
                <a:solidFill>
                  <a:srgbClr val="00B050"/>
                </a:solidFill>
                <a:latin typeface="MinionPro-Regular"/>
              </a:rPr>
              <a:t>It deposits greenish yellow crystals of chlorine hydrate (Cl</a:t>
            </a:r>
            <a:r>
              <a:rPr lang="en-US" sz="1000" b="1" i="0" u="none" strike="noStrike" baseline="0" dirty="0">
                <a:solidFill>
                  <a:srgbClr val="00B050"/>
                </a:solidFill>
                <a:latin typeface="MinionPro-Regular"/>
              </a:rPr>
              <a:t>2</a:t>
            </a:r>
            <a:r>
              <a:rPr lang="en-US" sz="2400" b="1" i="0" u="none" strike="noStrike" baseline="0" dirty="0">
                <a:solidFill>
                  <a:srgbClr val="00B050"/>
                </a:solidFill>
                <a:latin typeface="MinionPro-Regular"/>
              </a:rPr>
              <a:t>.8H</a:t>
            </a:r>
            <a:r>
              <a:rPr lang="en-US" sz="1000" b="1" i="0" u="none" strike="noStrike" baseline="0" dirty="0">
                <a:solidFill>
                  <a:srgbClr val="00B050"/>
                </a:solidFill>
                <a:latin typeface="MinionPro-Regular"/>
              </a:rPr>
              <a:t>2</a:t>
            </a:r>
            <a:r>
              <a:rPr lang="en-US" sz="2400" b="1" i="0" u="none" strike="noStrike" baseline="0" dirty="0">
                <a:solidFill>
                  <a:srgbClr val="00B050"/>
                </a:solidFill>
                <a:latin typeface="MinionPro-Regular"/>
              </a:rPr>
              <a:t>O).</a:t>
            </a:r>
          </a:p>
          <a:p>
            <a:pPr marL="342900" indent="-342900" algn="l">
              <a:lnSpc>
                <a:spcPct val="150000"/>
              </a:lnSpc>
              <a:buFont typeface="Arial" panose="020B0604020202020204" pitchFamily="34" charset="0"/>
              <a:buChar char="•"/>
            </a:pPr>
            <a:r>
              <a:rPr lang="en-US" sz="2400" b="1" i="0" u="none" strike="noStrike" baseline="0" dirty="0">
                <a:solidFill>
                  <a:srgbClr val="00B050"/>
                </a:solidFill>
                <a:latin typeface="MinionPro-Regular"/>
              </a:rPr>
              <a:t> It can be converted into liquid (Boiling point – 34.6° C) and yellow crystalline solid (Melting point -102° C)</a:t>
            </a:r>
            <a:endParaRPr lang="en-IN" sz="2400" b="1" dirty="0">
              <a:solidFill>
                <a:srgbClr val="00B050"/>
              </a:solidFill>
            </a:endParaRPr>
          </a:p>
        </p:txBody>
      </p:sp>
    </p:spTree>
    <p:extLst>
      <p:ext uri="{BB962C8B-B14F-4D97-AF65-F5344CB8AC3E}">
        <p14:creationId xmlns:p14="http://schemas.microsoft.com/office/powerpoint/2010/main" val="171826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9562608-B9C3-43ED-92E4-C1AC361088D5}"/>
              </a:ext>
            </a:extLst>
          </p:cNvPr>
          <p:cNvSpPr txBox="1"/>
          <p:nvPr/>
        </p:nvSpPr>
        <p:spPr>
          <a:xfrm>
            <a:off x="0" y="102096"/>
            <a:ext cx="9144000" cy="1200329"/>
          </a:xfrm>
          <a:prstGeom prst="rect">
            <a:avLst/>
          </a:prstGeom>
          <a:noFill/>
        </p:spPr>
        <p:txBody>
          <a:bodyPr wrap="square">
            <a:spAutoFit/>
          </a:bodyPr>
          <a:lstStyle/>
          <a:p>
            <a:pPr algn="l"/>
            <a:r>
              <a:rPr lang="en-IN" sz="2400" b="1" i="0" u="none" strike="noStrike" baseline="0" dirty="0">
                <a:solidFill>
                  <a:srgbClr val="FF00FF"/>
                </a:solidFill>
                <a:latin typeface="MinionPro-Bold"/>
              </a:rPr>
              <a:t>Chemical properties:</a:t>
            </a:r>
          </a:p>
          <a:p>
            <a:pPr algn="l"/>
            <a:r>
              <a:rPr lang="en-US" sz="2400" b="1" i="0" u="none" strike="noStrike" baseline="0" dirty="0">
                <a:solidFill>
                  <a:srgbClr val="000000"/>
                </a:solidFill>
                <a:latin typeface="MinionPro-Bold"/>
              </a:rPr>
              <a:t>Action with metals and non-metals: </a:t>
            </a:r>
            <a:r>
              <a:rPr lang="en-US" sz="2400" b="1" i="0" u="none" strike="noStrike" baseline="0" dirty="0">
                <a:solidFill>
                  <a:srgbClr val="000000"/>
                </a:solidFill>
                <a:latin typeface="MinionPro-Regular"/>
              </a:rPr>
              <a:t>It reacts with metals and non metals to give the </a:t>
            </a:r>
            <a:r>
              <a:rPr lang="en-IN" sz="2400" b="1" i="0" u="none" strike="noStrike" baseline="0" dirty="0">
                <a:solidFill>
                  <a:srgbClr val="000000"/>
                </a:solidFill>
                <a:latin typeface="MinionPro-Regular"/>
              </a:rPr>
              <a:t>corresponding chlorides.</a:t>
            </a:r>
            <a:endParaRPr lang="en-IN" sz="2400" b="1" dirty="0"/>
          </a:p>
        </p:txBody>
      </p:sp>
      <p:pic>
        <p:nvPicPr>
          <p:cNvPr id="5" name="Picture 4">
            <a:extLst>
              <a:ext uri="{FF2B5EF4-FFF2-40B4-BE49-F238E27FC236}">
                <a16:creationId xmlns:a16="http://schemas.microsoft.com/office/drawing/2014/main" xmlns="" id="{C03D1ED9-624A-4CD6-A17C-3737BE55DDF3}"/>
              </a:ext>
            </a:extLst>
          </p:cNvPr>
          <p:cNvPicPr>
            <a:picLocks noChangeAspect="1"/>
          </p:cNvPicPr>
          <p:nvPr/>
        </p:nvPicPr>
        <p:blipFill>
          <a:blip r:embed="rId2"/>
          <a:stretch>
            <a:fillRect/>
          </a:stretch>
        </p:blipFill>
        <p:spPr>
          <a:xfrm>
            <a:off x="1917578" y="1701516"/>
            <a:ext cx="4590686" cy="2338667"/>
          </a:xfrm>
          <a:prstGeom prst="rect">
            <a:avLst/>
          </a:prstGeom>
        </p:spPr>
      </p:pic>
      <p:pic>
        <p:nvPicPr>
          <p:cNvPr id="7" name="Picture 6">
            <a:extLst>
              <a:ext uri="{FF2B5EF4-FFF2-40B4-BE49-F238E27FC236}">
                <a16:creationId xmlns:a16="http://schemas.microsoft.com/office/drawing/2014/main" xmlns="" id="{DB7FF0E7-1364-4AE4-AC37-CF3ABF720A3C}"/>
              </a:ext>
            </a:extLst>
          </p:cNvPr>
          <p:cNvPicPr>
            <a:picLocks noChangeAspect="1"/>
          </p:cNvPicPr>
          <p:nvPr/>
        </p:nvPicPr>
        <p:blipFill>
          <a:blip r:embed="rId3"/>
          <a:stretch>
            <a:fillRect/>
          </a:stretch>
        </p:blipFill>
        <p:spPr>
          <a:xfrm>
            <a:off x="1917577" y="4127583"/>
            <a:ext cx="4590687" cy="2628321"/>
          </a:xfrm>
          <a:prstGeom prst="rect">
            <a:avLst/>
          </a:prstGeom>
        </p:spPr>
      </p:pic>
    </p:spTree>
    <p:extLst>
      <p:ext uri="{BB962C8B-B14F-4D97-AF65-F5344CB8AC3E}">
        <p14:creationId xmlns:p14="http://schemas.microsoft.com/office/powerpoint/2010/main" val="3743481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8)">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8)">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7CB430B-F49B-4D4A-956D-CBD3B817A0D3}"/>
              </a:ext>
            </a:extLst>
          </p:cNvPr>
          <p:cNvSpPr txBox="1"/>
          <p:nvPr/>
        </p:nvSpPr>
        <p:spPr>
          <a:xfrm>
            <a:off x="0" y="0"/>
            <a:ext cx="8743950" cy="830997"/>
          </a:xfrm>
          <a:prstGeom prst="rect">
            <a:avLst/>
          </a:prstGeom>
          <a:noFill/>
        </p:spPr>
        <p:txBody>
          <a:bodyPr wrap="square">
            <a:spAutoFit/>
          </a:bodyPr>
          <a:lstStyle/>
          <a:p>
            <a:r>
              <a:rPr lang="en-US" sz="2400" b="1" i="0" u="none" strike="noStrike" baseline="0" dirty="0">
                <a:solidFill>
                  <a:srgbClr val="00B050"/>
                </a:solidFill>
                <a:latin typeface="MinionPro-Bold"/>
              </a:rPr>
              <a:t>Affinity for hydrogen :</a:t>
            </a:r>
          </a:p>
          <a:p>
            <a:r>
              <a:rPr lang="en-US" sz="2400" b="1" i="0" u="none" strike="noStrike" baseline="0" dirty="0">
                <a:solidFill>
                  <a:srgbClr val="00B050"/>
                </a:solidFill>
                <a:latin typeface="MinionPro-Bold"/>
              </a:rPr>
              <a:t> </a:t>
            </a:r>
            <a:r>
              <a:rPr lang="en-US" sz="2400" b="1" i="0" u="none" strike="noStrike" baseline="0" dirty="0">
                <a:solidFill>
                  <a:srgbClr val="FF0066"/>
                </a:solidFill>
                <a:latin typeface="MinionPro-Regular"/>
              </a:rPr>
              <a:t>When burnt with turpentine it forms carbon and hydrochloric acid.</a:t>
            </a:r>
            <a:endParaRPr lang="en-IN" sz="2400" b="1" dirty="0">
              <a:solidFill>
                <a:srgbClr val="FF0066"/>
              </a:solidFill>
            </a:endParaRPr>
          </a:p>
        </p:txBody>
      </p:sp>
      <p:pic>
        <p:nvPicPr>
          <p:cNvPr id="5" name="Picture 4">
            <a:extLst>
              <a:ext uri="{FF2B5EF4-FFF2-40B4-BE49-F238E27FC236}">
                <a16:creationId xmlns:a16="http://schemas.microsoft.com/office/drawing/2014/main" xmlns="" id="{4417EECA-F2AE-4DDD-B0C7-58F80C23EAE9}"/>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082399" y="964011"/>
            <a:ext cx="4199376" cy="495659"/>
          </a:xfrm>
          <a:prstGeom prst="rect">
            <a:avLst/>
          </a:prstGeom>
          <a:ln w="28575">
            <a:solidFill>
              <a:schemeClr val="tx1"/>
            </a:solidFill>
          </a:ln>
        </p:spPr>
      </p:pic>
      <p:sp>
        <p:nvSpPr>
          <p:cNvPr id="7" name="TextBox 6">
            <a:extLst>
              <a:ext uri="{FF2B5EF4-FFF2-40B4-BE49-F238E27FC236}">
                <a16:creationId xmlns:a16="http://schemas.microsoft.com/office/drawing/2014/main" xmlns="" id="{72387A39-2546-4956-92AF-FC4AE11A680C}"/>
              </a:ext>
            </a:extLst>
          </p:cNvPr>
          <p:cNvSpPr txBox="1"/>
          <p:nvPr/>
        </p:nvSpPr>
        <p:spPr>
          <a:xfrm>
            <a:off x="76200" y="1611358"/>
            <a:ext cx="9220200" cy="1200329"/>
          </a:xfrm>
          <a:prstGeom prst="rect">
            <a:avLst/>
          </a:prstGeom>
          <a:noFill/>
        </p:spPr>
        <p:txBody>
          <a:bodyPr wrap="square">
            <a:spAutoFit/>
          </a:bodyPr>
          <a:lstStyle/>
          <a:p>
            <a:pPr algn="l"/>
            <a:r>
              <a:rPr lang="en-US" sz="2400" b="1" i="0" u="none" strike="noStrike" baseline="0" dirty="0">
                <a:solidFill>
                  <a:srgbClr val="FF0066"/>
                </a:solidFill>
                <a:latin typeface="MinionPro-Regular"/>
              </a:rPr>
              <a:t>It forms dioxygen when reacting with water in presence of sunlight. When chlorine in water is exposed to sunlight it loses its </a:t>
            </a:r>
            <a:r>
              <a:rPr lang="en-US" sz="2400" b="1" i="0" u="none" strike="noStrike" baseline="0" dirty="0" err="1">
                <a:solidFill>
                  <a:srgbClr val="FF0066"/>
                </a:solidFill>
                <a:latin typeface="MinionPro-Regular"/>
              </a:rPr>
              <a:t>colour</a:t>
            </a:r>
            <a:r>
              <a:rPr lang="en-US" sz="2400" b="1" i="0" u="none" strike="noStrike" baseline="0" dirty="0">
                <a:solidFill>
                  <a:srgbClr val="FF0066"/>
                </a:solidFill>
                <a:latin typeface="MinionPro-Regular"/>
              </a:rPr>
              <a:t> and smell as the chlorine is converted into </a:t>
            </a:r>
            <a:r>
              <a:rPr lang="en-IN" sz="2400" b="1" i="0" u="none" strike="noStrike" baseline="0" dirty="0">
                <a:solidFill>
                  <a:srgbClr val="FF0066"/>
                </a:solidFill>
                <a:latin typeface="MinionPro-Regular"/>
              </a:rPr>
              <a:t>hydrochloric acid.</a:t>
            </a:r>
            <a:endParaRPr lang="en-IN" sz="2400" b="1" dirty="0">
              <a:solidFill>
                <a:srgbClr val="FF0066"/>
              </a:solidFill>
            </a:endParaRPr>
          </a:p>
        </p:txBody>
      </p:sp>
      <p:pic>
        <p:nvPicPr>
          <p:cNvPr id="9" name="Picture 8">
            <a:extLst>
              <a:ext uri="{FF2B5EF4-FFF2-40B4-BE49-F238E27FC236}">
                <a16:creationId xmlns:a16="http://schemas.microsoft.com/office/drawing/2014/main" xmlns="" id="{56E5D680-2C52-4438-AC45-9820BA346813}"/>
              </a:ext>
            </a:extLst>
          </p:cNvPr>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082399" y="2844961"/>
            <a:ext cx="4199376" cy="584039"/>
          </a:xfrm>
          <a:prstGeom prst="rect">
            <a:avLst/>
          </a:prstGeom>
          <a:ln w="28575">
            <a:solidFill>
              <a:srgbClr val="FF0000"/>
            </a:solidFill>
          </a:ln>
        </p:spPr>
      </p:pic>
      <p:sp>
        <p:nvSpPr>
          <p:cNvPr id="11" name="TextBox 10">
            <a:extLst>
              <a:ext uri="{FF2B5EF4-FFF2-40B4-BE49-F238E27FC236}">
                <a16:creationId xmlns:a16="http://schemas.microsoft.com/office/drawing/2014/main" xmlns="" id="{FB61B146-2F90-4DA2-9873-35D60C25C2EC}"/>
              </a:ext>
            </a:extLst>
          </p:cNvPr>
          <p:cNvSpPr txBox="1"/>
          <p:nvPr/>
        </p:nvSpPr>
        <p:spPr>
          <a:xfrm>
            <a:off x="0" y="3436777"/>
            <a:ext cx="9144000" cy="830997"/>
          </a:xfrm>
          <a:prstGeom prst="rect">
            <a:avLst/>
          </a:prstGeom>
          <a:noFill/>
        </p:spPr>
        <p:txBody>
          <a:bodyPr wrap="square">
            <a:spAutoFit/>
          </a:bodyPr>
          <a:lstStyle/>
          <a:p>
            <a:pPr algn="l"/>
            <a:r>
              <a:rPr lang="en-US" sz="2400" b="1" i="0" u="none" strike="noStrike" baseline="0" dirty="0">
                <a:solidFill>
                  <a:srgbClr val="FF0066"/>
                </a:solidFill>
                <a:latin typeface="MinionPro-Regular"/>
              </a:rPr>
              <a:t>Chlorine reacts with ammonia to give ammonium chloride and other products as shown </a:t>
            </a:r>
            <a:r>
              <a:rPr lang="en-IN" sz="2400" b="1" i="0" u="none" strike="noStrike" baseline="0" dirty="0">
                <a:solidFill>
                  <a:srgbClr val="FF0066"/>
                </a:solidFill>
                <a:latin typeface="MinionPro-Regular"/>
              </a:rPr>
              <a:t>below:</a:t>
            </a:r>
            <a:endParaRPr lang="en-IN" sz="2400" b="1" dirty="0">
              <a:solidFill>
                <a:srgbClr val="FF0066"/>
              </a:solidFill>
            </a:endParaRPr>
          </a:p>
        </p:txBody>
      </p:sp>
      <p:sp>
        <p:nvSpPr>
          <p:cNvPr id="13" name="TextBox 12">
            <a:extLst>
              <a:ext uri="{FF2B5EF4-FFF2-40B4-BE49-F238E27FC236}">
                <a16:creationId xmlns:a16="http://schemas.microsoft.com/office/drawing/2014/main" xmlns="" id="{6B6B476D-E6F2-497D-B665-5ABC9DDAF6C1}"/>
              </a:ext>
            </a:extLst>
          </p:cNvPr>
          <p:cNvSpPr txBox="1"/>
          <p:nvPr/>
        </p:nvSpPr>
        <p:spPr>
          <a:xfrm>
            <a:off x="0" y="4170120"/>
            <a:ext cx="4633912" cy="461665"/>
          </a:xfrm>
          <a:prstGeom prst="rect">
            <a:avLst/>
          </a:prstGeom>
          <a:noFill/>
        </p:spPr>
        <p:txBody>
          <a:bodyPr wrap="square">
            <a:spAutoFit/>
          </a:bodyPr>
          <a:lstStyle/>
          <a:p>
            <a:r>
              <a:rPr lang="en-IN" sz="2400" b="1" i="0" u="none" strike="noStrike" baseline="0" dirty="0">
                <a:solidFill>
                  <a:srgbClr val="00B0F0"/>
                </a:solidFill>
                <a:latin typeface="MinionPro-Regular"/>
              </a:rPr>
              <a:t>With excess ammonia,</a:t>
            </a:r>
            <a:endParaRPr lang="en-IN" sz="2400" b="1" dirty="0">
              <a:solidFill>
                <a:srgbClr val="00B0F0"/>
              </a:solidFill>
            </a:endParaRPr>
          </a:p>
        </p:txBody>
      </p:sp>
      <p:pic>
        <p:nvPicPr>
          <p:cNvPr id="15" name="Picture 14">
            <a:extLst>
              <a:ext uri="{FF2B5EF4-FFF2-40B4-BE49-F238E27FC236}">
                <a16:creationId xmlns:a16="http://schemas.microsoft.com/office/drawing/2014/main" xmlns="" id="{6AD4B9BC-66B1-4E11-8B4F-3807B81A867D}"/>
              </a:ext>
            </a:extLst>
          </p:cNvPr>
          <p:cNvPicPr>
            <a:picLocks noChangeAspect="1"/>
          </p:cNvPicPr>
          <p:nvPr/>
        </p:nvPicPr>
        <p:blipFill>
          <a:blip r:embed="rId5">
            <a:duotone>
              <a:prstClr val="black"/>
              <a:schemeClr val="accent4">
                <a:tint val="45000"/>
                <a:satMod val="400000"/>
              </a:schemeClr>
            </a:duoton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2082399" y="4729439"/>
            <a:ext cx="4199376" cy="2061977"/>
          </a:xfrm>
          <a:prstGeom prst="rect">
            <a:avLst/>
          </a:prstGeom>
          <a:ln w="28575">
            <a:solidFill>
              <a:srgbClr val="FF0066"/>
            </a:solidFill>
          </a:ln>
        </p:spPr>
      </p:pic>
    </p:spTree>
    <p:extLst>
      <p:ext uri="{BB962C8B-B14F-4D97-AF65-F5344CB8AC3E}">
        <p14:creationId xmlns:p14="http://schemas.microsoft.com/office/powerpoint/2010/main" val="315928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1)">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heel(1)">
                                      <p:cBhvr>
                                        <p:cTn id="4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68CFDCD-0083-43EC-BA04-6A11C8AF5D12}"/>
              </a:ext>
            </a:extLst>
          </p:cNvPr>
          <p:cNvSpPr txBox="1"/>
          <p:nvPr/>
        </p:nvSpPr>
        <p:spPr>
          <a:xfrm>
            <a:off x="0" y="0"/>
            <a:ext cx="4572000" cy="461665"/>
          </a:xfrm>
          <a:prstGeom prst="rect">
            <a:avLst/>
          </a:prstGeom>
          <a:noFill/>
        </p:spPr>
        <p:txBody>
          <a:bodyPr wrap="square">
            <a:spAutoFit/>
          </a:bodyPr>
          <a:lstStyle/>
          <a:p>
            <a:r>
              <a:rPr lang="en-IN" sz="2400" b="1" i="0" u="none" strike="noStrike" baseline="0" dirty="0">
                <a:solidFill>
                  <a:srgbClr val="00B0F0"/>
                </a:solidFill>
                <a:latin typeface="MinionPro-Regular"/>
              </a:rPr>
              <a:t>With excess chlorine,</a:t>
            </a:r>
            <a:endParaRPr lang="en-IN" sz="2400" b="1" dirty="0">
              <a:solidFill>
                <a:srgbClr val="00B0F0"/>
              </a:solidFill>
            </a:endParaRPr>
          </a:p>
        </p:txBody>
      </p:sp>
      <p:pic>
        <p:nvPicPr>
          <p:cNvPr id="5" name="Picture 4">
            <a:extLst>
              <a:ext uri="{FF2B5EF4-FFF2-40B4-BE49-F238E27FC236}">
                <a16:creationId xmlns:a16="http://schemas.microsoft.com/office/drawing/2014/main" xmlns="" id="{B0331CB2-8000-4E6B-BB6A-B1C08E5223F6}"/>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861184" y="622396"/>
            <a:ext cx="5223197" cy="2629719"/>
          </a:xfrm>
          <a:prstGeom prst="rect">
            <a:avLst/>
          </a:prstGeom>
          <a:ln w="28575">
            <a:solidFill>
              <a:srgbClr val="FF0066"/>
            </a:solidFill>
          </a:ln>
        </p:spPr>
      </p:pic>
      <p:sp>
        <p:nvSpPr>
          <p:cNvPr id="7" name="TextBox 6">
            <a:extLst>
              <a:ext uri="{FF2B5EF4-FFF2-40B4-BE49-F238E27FC236}">
                <a16:creationId xmlns:a16="http://schemas.microsoft.com/office/drawing/2014/main" xmlns="" id="{45876BC4-9DBC-4BDF-B67F-013AC814CF46}"/>
              </a:ext>
            </a:extLst>
          </p:cNvPr>
          <p:cNvSpPr txBox="1"/>
          <p:nvPr/>
        </p:nvSpPr>
        <p:spPr>
          <a:xfrm>
            <a:off x="-11223" y="3328214"/>
            <a:ext cx="8968010" cy="1200329"/>
          </a:xfrm>
          <a:prstGeom prst="rect">
            <a:avLst/>
          </a:prstGeom>
          <a:noFill/>
        </p:spPr>
        <p:txBody>
          <a:bodyPr wrap="square">
            <a:spAutoFit/>
          </a:bodyPr>
          <a:lstStyle/>
          <a:p>
            <a:pPr algn="l"/>
            <a:r>
              <a:rPr lang="en-US" sz="2400" b="1" i="0" u="none" strike="noStrike" baseline="0" dirty="0">
                <a:solidFill>
                  <a:srgbClr val="FF00FF"/>
                </a:solidFill>
                <a:latin typeface="MinionPro-Regular"/>
              </a:rPr>
              <a:t>Chlorine </a:t>
            </a:r>
            <a:r>
              <a:rPr lang="en-US" sz="2400" b="1" i="0" u="none" strike="noStrike" baseline="0" dirty="0" err="1">
                <a:solidFill>
                  <a:srgbClr val="FF00FF"/>
                </a:solidFill>
                <a:latin typeface="MinionPro-Regular"/>
              </a:rPr>
              <a:t>oxidises</a:t>
            </a:r>
            <a:r>
              <a:rPr lang="en-US" sz="2400" b="1" i="0" u="none" strike="noStrike" baseline="0" dirty="0">
                <a:solidFill>
                  <a:srgbClr val="FF00FF"/>
                </a:solidFill>
                <a:latin typeface="MinionPro-Regular"/>
              </a:rPr>
              <a:t> hydrogen </a:t>
            </a:r>
            <a:r>
              <a:rPr lang="en-US" sz="2400" b="1" i="0" u="none" strike="noStrike" baseline="0" dirty="0" err="1">
                <a:solidFill>
                  <a:srgbClr val="FF00FF"/>
                </a:solidFill>
                <a:latin typeface="MinionPro-Regular"/>
              </a:rPr>
              <a:t>sulphide</a:t>
            </a:r>
            <a:r>
              <a:rPr lang="en-US" sz="2400" b="1" i="0" u="none" strike="noStrike" baseline="0" dirty="0">
                <a:solidFill>
                  <a:srgbClr val="FF00FF"/>
                </a:solidFill>
                <a:latin typeface="MinionPro-Regular"/>
              </a:rPr>
              <a:t> to </a:t>
            </a:r>
            <a:r>
              <a:rPr lang="en-US" sz="2400" b="1" i="0" u="none" strike="noStrike" baseline="0" dirty="0" err="1">
                <a:solidFill>
                  <a:srgbClr val="FF00FF"/>
                </a:solidFill>
                <a:latin typeface="MinionPro-Regular"/>
              </a:rPr>
              <a:t>sulphur</a:t>
            </a:r>
            <a:r>
              <a:rPr lang="en-US" sz="2400" b="1" i="0" u="none" strike="noStrike" baseline="0" dirty="0">
                <a:solidFill>
                  <a:srgbClr val="FF00FF"/>
                </a:solidFill>
                <a:latin typeface="MinionPro-Regular"/>
              </a:rPr>
              <a:t> and liberates bromine and iodine from iodides and bromides. However, it doesn't </a:t>
            </a:r>
            <a:r>
              <a:rPr lang="en-US" sz="2400" b="1" i="0" u="none" strike="noStrike" baseline="0" dirty="0" err="1">
                <a:solidFill>
                  <a:srgbClr val="FF00FF"/>
                </a:solidFill>
                <a:latin typeface="MinionPro-Regular"/>
              </a:rPr>
              <a:t>oxidise</a:t>
            </a:r>
            <a:r>
              <a:rPr lang="en-US" sz="2400" b="1" i="0" u="none" strike="noStrike" baseline="0" dirty="0">
                <a:solidFill>
                  <a:srgbClr val="FF00FF"/>
                </a:solidFill>
                <a:latin typeface="MinionPro-Regular"/>
              </a:rPr>
              <a:t> fluorides</a:t>
            </a:r>
            <a:endParaRPr lang="en-IN" sz="2400" b="1" dirty="0">
              <a:solidFill>
                <a:srgbClr val="FF00FF"/>
              </a:solidFill>
            </a:endParaRPr>
          </a:p>
        </p:txBody>
      </p:sp>
      <p:pic>
        <p:nvPicPr>
          <p:cNvPr id="9" name="Picture 8">
            <a:extLst>
              <a:ext uri="{FF2B5EF4-FFF2-40B4-BE49-F238E27FC236}">
                <a16:creationId xmlns:a16="http://schemas.microsoft.com/office/drawing/2014/main" xmlns="" id="{82DE6A1E-BD52-470A-B2C0-25DAB1EF24A0}"/>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861185" y="4604641"/>
            <a:ext cx="5223196" cy="2115749"/>
          </a:xfrm>
          <a:prstGeom prst="rect">
            <a:avLst/>
          </a:prstGeom>
          <a:ln w="28575">
            <a:solidFill>
              <a:srgbClr val="FF0066"/>
            </a:solidFill>
          </a:ln>
        </p:spPr>
      </p:pic>
    </p:spTree>
    <p:extLst>
      <p:ext uri="{BB962C8B-B14F-4D97-AF65-F5344CB8AC3E}">
        <p14:creationId xmlns:p14="http://schemas.microsoft.com/office/powerpoint/2010/main" val="2876035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4)">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1508</TotalTime>
  <Words>6239</Words>
  <Application>Microsoft Office PowerPoint</Application>
  <PresentationFormat>On-screen Show (4:3)</PresentationFormat>
  <Paragraphs>482</Paragraphs>
  <Slides>137</Slides>
  <Notes>0</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137</vt:i4>
      </vt:variant>
    </vt:vector>
  </HeadingPairs>
  <TitlesOfParts>
    <vt:vector size="156" baseType="lpstr">
      <vt:lpstr>Microsoft JhengHei</vt:lpstr>
      <vt:lpstr>Aharoni</vt:lpstr>
      <vt:lpstr>Algerian</vt:lpstr>
      <vt:lpstr>Arial</vt:lpstr>
      <vt:lpstr>Arial</vt:lpstr>
      <vt:lpstr>Arial Black</vt:lpstr>
      <vt:lpstr>Bookman Old Style</vt:lpstr>
      <vt:lpstr>Calibri</vt:lpstr>
      <vt:lpstr>Calibri Light</vt:lpstr>
      <vt:lpstr>Copperplate Gothic Light</vt:lpstr>
      <vt:lpstr>MinionPro-Bold</vt:lpstr>
      <vt:lpstr>MinionPro-Regular</vt:lpstr>
      <vt:lpstr>Roboto</vt:lpstr>
      <vt:lpstr>Roboto Slab</vt:lpstr>
      <vt:lpstr>SymbolMT</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UTHRAKUMAR B</dc:creator>
  <cp:lastModifiedBy>VICHRUTH M</cp:lastModifiedBy>
  <cp:revision>360</cp:revision>
  <dcterms:created xsi:type="dcterms:W3CDTF">2020-09-24T05:49:46Z</dcterms:created>
  <dcterms:modified xsi:type="dcterms:W3CDTF">2021-01-04T23:57:49Z</dcterms:modified>
</cp:coreProperties>
</file>