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3" r:id="rId26"/>
    <p:sldId id="280" r:id="rId27"/>
    <p:sldId id="281" r:id="rId28"/>
    <p:sldId id="284" r:id="rId29"/>
    <p:sldId id="282" r:id="rId30"/>
    <p:sldId id="287" r:id="rId31"/>
    <p:sldId id="286"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3" r:id="rId47"/>
    <p:sldId id="304" r:id="rId48"/>
    <p:sldId id="305" r:id="rId49"/>
    <p:sldId id="306" r:id="rId50"/>
    <p:sldId id="307" r:id="rId51"/>
    <p:sldId id="308" r:id="rId52"/>
    <p:sldId id="309" r:id="rId53"/>
    <p:sldId id="310" r:id="rId54"/>
    <p:sldId id="311" r:id="rId55"/>
    <p:sldId id="313" r:id="rId56"/>
    <p:sldId id="312" r:id="rId57"/>
    <p:sldId id="314" r:id="rId58"/>
    <p:sldId id="315" r:id="rId59"/>
    <p:sldId id="316" r:id="rId60"/>
    <p:sldId id="317" r:id="rId61"/>
    <p:sldId id="319" r:id="rId62"/>
    <p:sldId id="320" r:id="rId63"/>
    <p:sldId id="318" r:id="rId64"/>
    <p:sldId id="322" r:id="rId65"/>
    <p:sldId id="321" r:id="rId66"/>
    <p:sldId id="323" r:id="rId67"/>
    <p:sldId id="324" r:id="rId68"/>
    <p:sldId id="325" r:id="rId69"/>
    <p:sldId id="326" r:id="rId70"/>
    <p:sldId id="328" r:id="rId71"/>
    <p:sldId id="329" r:id="rId72"/>
    <p:sldId id="330" r:id="rId73"/>
    <p:sldId id="327" r:id="rId74"/>
    <p:sldId id="331" r:id="rId75"/>
    <p:sldId id="332" r:id="rId76"/>
    <p:sldId id="333" r:id="rId77"/>
    <p:sldId id="334" r:id="rId78"/>
    <p:sldId id="335" r:id="rId79"/>
    <p:sldId id="336" r:id="rId80"/>
    <p:sldId id="337" r:id="rId81"/>
    <p:sldId id="338" r:id="rId82"/>
    <p:sldId id="339" r:id="rId83"/>
    <p:sldId id="340" r:id="rId84"/>
    <p:sldId id="341"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285"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HRAKUMAR B" initials="B" lastIdx="1" clrIdx="0">
    <p:extLst>
      <p:ext uri="{19B8F6BF-5375-455C-9EA6-DF929625EA0E}">
        <p15:presenceInfo xmlns:p15="http://schemas.microsoft.com/office/powerpoint/2012/main" userId="UTHRAKUMAR 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520E45"/>
    <a:srgbClr val="59074D"/>
    <a:srgbClr val="F14DDA"/>
    <a:srgbClr val="990000"/>
    <a:srgbClr val="AE9D22"/>
    <a:srgbClr val="F959D7"/>
    <a:srgbClr val="C8CD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660"/>
  </p:normalViewPr>
  <p:slideViewPr>
    <p:cSldViewPr snapToGrid="0">
      <p:cViewPr varScale="1">
        <p:scale>
          <a:sx n="56" d="100"/>
          <a:sy n="56" d="100"/>
        </p:scale>
        <p:origin x="12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E49184-6F1F-4FF1-8A6E-041E882B5020}"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259860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E49184-6F1F-4FF1-8A6E-041E882B5020}"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113254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E49184-6F1F-4FF1-8A6E-041E882B5020}"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225259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E49184-6F1F-4FF1-8A6E-041E882B5020}"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33280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E49184-6F1F-4FF1-8A6E-041E882B5020}"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54256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E49184-6F1F-4FF1-8A6E-041E882B5020}"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3243293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E49184-6F1F-4FF1-8A6E-041E882B5020}" type="datetimeFigureOut">
              <a:rPr lang="en-IN" smtClean="0"/>
              <a:t>05-01-2021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204361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E49184-6F1F-4FF1-8A6E-041E882B5020}" type="datetimeFigureOut">
              <a:rPr lang="en-IN" smtClean="0"/>
              <a:t>05-01-2021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160103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49184-6F1F-4FF1-8A6E-041E882B5020}" type="datetimeFigureOut">
              <a:rPr lang="en-IN" smtClean="0"/>
              <a:t>05-01-2021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3680748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E49184-6F1F-4FF1-8A6E-041E882B5020}"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3129061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E49184-6F1F-4FF1-8A6E-041E882B5020}"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3BCFFD9-8AF6-4C13-8672-3244FED59EEC}" type="slidenum">
              <a:rPr lang="en-IN" smtClean="0"/>
              <a:t>‹#›</a:t>
            </a:fld>
            <a:endParaRPr lang="en-IN"/>
          </a:p>
        </p:txBody>
      </p:sp>
    </p:spTree>
    <p:extLst>
      <p:ext uri="{BB962C8B-B14F-4D97-AF65-F5344CB8AC3E}">
        <p14:creationId xmlns:p14="http://schemas.microsoft.com/office/powerpoint/2010/main" val="3604007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E49184-6F1F-4FF1-8A6E-041E882B5020}" type="datetimeFigureOut">
              <a:rPr lang="en-IN" smtClean="0"/>
              <a:t>05-01-2021</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CFFD9-8AF6-4C13-8672-3244FED59EEC}" type="slidenum">
              <a:rPr lang="en-IN" smtClean="0"/>
              <a:t>‹#›</a:t>
            </a:fld>
            <a:endParaRPr lang="en-IN"/>
          </a:p>
        </p:txBody>
      </p:sp>
    </p:spTree>
    <p:extLst>
      <p:ext uri="{BB962C8B-B14F-4D97-AF65-F5344CB8AC3E}">
        <p14:creationId xmlns:p14="http://schemas.microsoft.com/office/powerpoint/2010/main" val="3274063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2.tmp"/><Relationship Id="rId2" Type="http://schemas.openxmlformats.org/officeDocument/2006/relationships/image" Target="../media/image171.tmp"/><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mp"/><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7.xml"/><Relationship Id="rId4" Type="http://schemas.openxmlformats.org/officeDocument/2006/relationships/image" Target="../media/image39.tmp"/></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mp"/><Relationship Id="rId1" Type="http://schemas.openxmlformats.org/officeDocument/2006/relationships/slideLayout" Target="../slideLayouts/slideLayout7.xml"/><Relationship Id="rId5" Type="http://schemas.openxmlformats.org/officeDocument/2006/relationships/image" Target="../media/image44.gif"/><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ipkitten.blogspot.com/2019/02/purity-can-be-unconventional-new.html" TargetMode="Externa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mp"/><Relationship Id="rId1" Type="http://schemas.openxmlformats.org/officeDocument/2006/relationships/slideLayout" Target="../slideLayouts/slideLayout7.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tmp"/><Relationship Id="rId7" Type="http://schemas.microsoft.com/office/2007/relationships/hdphoto" Target="../media/hdphoto17.wdp"/><Relationship Id="rId2" Type="http://schemas.openxmlformats.org/officeDocument/2006/relationships/image" Target="../media/image58.tmp"/><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16.wdp"/><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gif"/><Relationship Id="rId1" Type="http://schemas.openxmlformats.org/officeDocument/2006/relationships/slideLayout" Target="../slideLayouts/slideLayout7.xml"/><Relationship Id="rId4" Type="http://schemas.openxmlformats.org/officeDocument/2006/relationships/image" Target="../media/image65.gif"/></Relationships>
</file>

<file path=ppt/slides/_rels/slide4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3.pn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85.gif"/><Relationship Id="rId3" Type="http://schemas.microsoft.com/office/2007/relationships/hdphoto" Target="../media/hdphoto25.wdp"/><Relationship Id="rId7" Type="http://schemas.microsoft.com/office/2007/relationships/hdphoto" Target="../media/hdphoto27.wdp"/><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4.png"/><Relationship Id="rId5" Type="http://schemas.microsoft.com/office/2007/relationships/hdphoto" Target="../media/hdphoto26.wdp"/><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1.png"/><Relationship Id="rId1" Type="http://schemas.openxmlformats.org/officeDocument/2006/relationships/slideLayout" Target="../slideLayouts/slideLayout7.xml"/><Relationship Id="rId5" Type="http://schemas.microsoft.com/office/2007/relationships/hdphoto" Target="../media/hdphoto29.wdp"/><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99.png"/><Relationship Id="rId4" Type="http://schemas.microsoft.com/office/2007/relationships/hdphoto" Target="../media/hdphoto31.wdp"/></Relationships>
</file>

<file path=ppt/slides/_rels/slide6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microsoft.com/office/2007/relationships/hdphoto" Target="../media/hdphoto33.wdp"/><Relationship Id="rId7" Type="http://schemas.microsoft.com/office/2007/relationships/hdphoto" Target="../media/hdphoto35.wdp"/><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7.png"/><Relationship Id="rId5" Type="http://schemas.microsoft.com/office/2007/relationships/hdphoto" Target="../media/hdphoto34.wdp"/><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8" Type="http://schemas.openxmlformats.org/officeDocument/2006/relationships/image" Target="../media/image111.png"/><Relationship Id="rId3" Type="http://schemas.microsoft.com/office/2007/relationships/hdphoto" Target="../media/hdphoto36.wdp"/><Relationship Id="rId7" Type="http://schemas.microsoft.com/office/2007/relationships/hdphoto" Target="../media/hdphoto38.wdp"/><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0.png"/><Relationship Id="rId5" Type="http://schemas.microsoft.com/office/2007/relationships/hdphoto" Target="../media/hdphoto37.wdp"/><Relationship Id="rId4" Type="http://schemas.openxmlformats.org/officeDocument/2006/relationships/image" Target="../media/image109.png"/><Relationship Id="rId9" Type="http://schemas.microsoft.com/office/2007/relationships/hdphoto" Target="../media/hdphoto39.wdp"/></Relationships>
</file>

<file path=ppt/slides/_rels/slide68.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microsoft.com/office/2007/relationships/hdphoto" Target="../media/hdphoto40.wdp"/></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7.xml"/><Relationship Id="rId5" Type="http://schemas.openxmlformats.org/officeDocument/2006/relationships/image" Target="../media/image11.tmp"/><Relationship Id="rId4" Type="http://schemas.openxmlformats.org/officeDocument/2006/relationships/image" Target="../media/image10.tmp"/></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25.png"/><Relationship Id="rId1" Type="http://schemas.openxmlformats.org/officeDocument/2006/relationships/slideLayout" Target="../slideLayouts/slideLayout7.xml"/><Relationship Id="rId5" Type="http://schemas.microsoft.com/office/2007/relationships/hdphoto" Target="../media/hdphoto44.wdp"/><Relationship Id="rId4" Type="http://schemas.openxmlformats.org/officeDocument/2006/relationships/image" Target="../media/image126.pn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4" Type="http://schemas.microsoft.com/office/2007/relationships/hdphoto" Target="../media/hdphoto45.wdp"/></Relationships>
</file>

<file path=ppt/slides/_rels/slide74.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29.png"/><Relationship Id="rId1" Type="http://schemas.openxmlformats.org/officeDocument/2006/relationships/slideLayout" Target="../slideLayouts/slideLayout7.xml"/><Relationship Id="rId5" Type="http://schemas.microsoft.com/office/2007/relationships/hdphoto" Target="../media/hdphoto47.wdp"/><Relationship Id="rId4" Type="http://schemas.openxmlformats.org/officeDocument/2006/relationships/image" Target="../media/image130.png"/></Relationships>
</file>

<file path=ppt/slides/_rels/slide75.xml.rels><?xml version="1.0" encoding="UTF-8" standalone="yes"?>
<Relationships xmlns="http://schemas.openxmlformats.org/package/2006/relationships"><Relationship Id="rId8" Type="http://schemas.openxmlformats.org/officeDocument/2006/relationships/image" Target="../media/image134.gif"/><Relationship Id="rId3" Type="http://schemas.microsoft.com/office/2007/relationships/hdphoto" Target="../media/hdphoto48.wdp"/><Relationship Id="rId7" Type="http://schemas.microsoft.com/office/2007/relationships/hdphoto" Target="../media/hdphoto50.wdp"/><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3.png"/><Relationship Id="rId5" Type="http://schemas.microsoft.com/office/2007/relationships/hdphoto" Target="../media/hdphoto49.wdp"/><Relationship Id="rId4" Type="http://schemas.openxmlformats.org/officeDocument/2006/relationships/image" Target="../media/image132.png"/></Relationships>
</file>

<file path=ppt/slides/_rels/slide76.xml.rels><?xml version="1.0" encoding="UTF-8" standalone="yes"?>
<Relationships xmlns="http://schemas.openxmlformats.org/package/2006/relationships"><Relationship Id="rId3" Type="http://schemas.microsoft.com/office/2007/relationships/hdphoto" Target="../media/hdphoto51.wdp"/><Relationship Id="rId7" Type="http://schemas.microsoft.com/office/2007/relationships/hdphoto" Target="../media/hdphoto53.wdp"/><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7.png"/><Relationship Id="rId5" Type="http://schemas.microsoft.com/office/2007/relationships/hdphoto" Target="../media/hdphoto52.wdp"/><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138.png"/><Relationship Id="rId1" Type="http://schemas.openxmlformats.org/officeDocument/2006/relationships/slideLayout" Target="../slideLayouts/slideLayout7.xml"/><Relationship Id="rId5" Type="http://schemas.microsoft.com/office/2007/relationships/hdphoto" Target="../media/hdphoto55.wdp"/><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8" Type="http://schemas.openxmlformats.org/officeDocument/2006/relationships/image" Target="../media/image143.gif"/><Relationship Id="rId3" Type="http://schemas.microsoft.com/office/2007/relationships/hdphoto" Target="../media/hdphoto56.wdp"/><Relationship Id="rId7" Type="http://schemas.microsoft.com/office/2007/relationships/hdphoto" Target="../media/hdphoto58.wdp"/><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2.png"/><Relationship Id="rId5" Type="http://schemas.microsoft.com/office/2007/relationships/hdphoto" Target="../media/hdphoto57.wdp"/><Relationship Id="rId4" Type="http://schemas.openxmlformats.org/officeDocument/2006/relationships/image" Target="../media/image141.png"/></Relationships>
</file>

<file path=ppt/slides/_rels/slide79.xml.rels><?xml version="1.0" encoding="UTF-8" standalone="yes"?>
<Relationships xmlns="http://schemas.openxmlformats.org/package/2006/relationships"><Relationship Id="rId8" Type="http://schemas.openxmlformats.org/officeDocument/2006/relationships/image" Target="../media/image147.png"/><Relationship Id="rId3" Type="http://schemas.microsoft.com/office/2007/relationships/hdphoto" Target="../media/hdphoto59.wdp"/><Relationship Id="rId7" Type="http://schemas.microsoft.com/office/2007/relationships/hdphoto" Target="../media/hdphoto61.wdp"/><Relationship Id="rId12" Type="http://schemas.openxmlformats.org/officeDocument/2006/relationships/image" Target="../media/image149.gif"/><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6.png"/><Relationship Id="rId11" Type="http://schemas.microsoft.com/office/2007/relationships/hdphoto" Target="../media/hdphoto63.wdp"/><Relationship Id="rId5" Type="http://schemas.microsoft.com/office/2007/relationships/hdphoto" Target="../media/hdphoto60.wdp"/><Relationship Id="rId10" Type="http://schemas.openxmlformats.org/officeDocument/2006/relationships/image" Target="../media/image148.png"/><Relationship Id="rId4" Type="http://schemas.openxmlformats.org/officeDocument/2006/relationships/image" Target="../media/image145.png"/><Relationship Id="rId9" Type="http://schemas.microsoft.com/office/2007/relationships/hdphoto" Target="../media/hdphoto62.wdp"/></Relationships>
</file>

<file path=ppt/slides/_rels/slide8.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tmp"/></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4.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59.tmp"/><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1.tmp"/><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5" Type="http://schemas.microsoft.com/office/2007/relationships/hdphoto" Target="../media/hdphoto67.wdp"/><Relationship Id="rId4" Type="http://schemas.openxmlformats.org/officeDocument/2006/relationships/image" Target="../media/image165.png"/></Relationships>
</file>

<file path=ppt/slides/_rels/slide93.xml.rels><?xml version="1.0" encoding="UTF-8" standalone="yes"?>
<Relationships xmlns="http://schemas.openxmlformats.org/package/2006/relationships"><Relationship Id="rId2" Type="http://schemas.openxmlformats.org/officeDocument/2006/relationships/image" Target="../media/image166.tmp"/><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68.tmp"/><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69.tmp"/><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70.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D9C2F6-9980-42CA-AD6E-FDA5FFF4563D}"/>
              </a:ext>
            </a:extLst>
          </p:cNvPr>
          <p:cNvPicPr>
            <a:picLocks noChangeAspect="1"/>
          </p:cNvPicPr>
          <p:nvPr/>
        </p:nvPicPr>
        <p:blipFill>
          <a:blip r:embed="rId2"/>
          <a:stretch>
            <a:fillRect/>
          </a:stretch>
        </p:blipFill>
        <p:spPr>
          <a:xfrm>
            <a:off x="1" y="0"/>
            <a:ext cx="4651648" cy="3657915"/>
          </a:xfrm>
          <a:prstGeom prst="rect">
            <a:avLst/>
          </a:prstGeom>
        </p:spPr>
      </p:pic>
      <p:pic>
        <p:nvPicPr>
          <p:cNvPr id="5" name="Picture 4">
            <a:extLst>
              <a:ext uri="{FF2B5EF4-FFF2-40B4-BE49-F238E27FC236}">
                <a16:creationId xmlns:a16="http://schemas.microsoft.com/office/drawing/2014/main" xmlns="" id="{F98F53A4-D884-40CF-BCE7-E9B1ECBC212F}"/>
              </a:ext>
            </a:extLst>
          </p:cNvPr>
          <p:cNvPicPr>
            <a:picLocks noChangeAspect="1"/>
          </p:cNvPicPr>
          <p:nvPr/>
        </p:nvPicPr>
        <p:blipFill>
          <a:blip r:embed="rId3"/>
          <a:stretch>
            <a:fillRect/>
          </a:stretch>
        </p:blipFill>
        <p:spPr>
          <a:xfrm>
            <a:off x="4650464" y="0"/>
            <a:ext cx="4493141" cy="3657917"/>
          </a:xfrm>
          <a:prstGeom prst="rect">
            <a:avLst/>
          </a:prstGeom>
          <a:effectLst>
            <a:innerShdw blurRad="63500" dist="50800" dir="10800000">
              <a:prstClr val="black">
                <a:alpha val="50000"/>
              </a:prstClr>
            </a:innerShdw>
          </a:effectLst>
        </p:spPr>
      </p:pic>
      <p:pic>
        <p:nvPicPr>
          <p:cNvPr id="6" name="Picture 5">
            <a:extLst>
              <a:ext uri="{FF2B5EF4-FFF2-40B4-BE49-F238E27FC236}">
                <a16:creationId xmlns:a16="http://schemas.microsoft.com/office/drawing/2014/main" xmlns="" id="{937EC4A2-27D2-4A8A-9C7F-C938D03437C8}"/>
              </a:ext>
            </a:extLst>
          </p:cNvPr>
          <p:cNvPicPr>
            <a:picLocks noChangeAspect="1"/>
          </p:cNvPicPr>
          <p:nvPr/>
        </p:nvPicPr>
        <p:blipFill>
          <a:blip r:embed="rId4"/>
          <a:stretch>
            <a:fillRect/>
          </a:stretch>
        </p:blipFill>
        <p:spPr>
          <a:xfrm>
            <a:off x="0" y="3657916"/>
            <a:ext cx="4650859" cy="3200677"/>
          </a:xfrm>
          <a:prstGeom prst="rect">
            <a:avLst/>
          </a:prstGeom>
          <a:pattFill prst="diagBrick">
            <a:fgClr>
              <a:srgbClr val="F14DDA"/>
            </a:fgClr>
            <a:bgClr>
              <a:srgbClr val="F959D7"/>
            </a:bgClr>
          </a:pattFill>
        </p:spPr>
      </p:pic>
      <p:sp>
        <p:nvSpPr>
          <p:cNvPr id="7" name="Rectangle 6">
            <a:extLst>
              <a:ext uri="{FF2B5EF4-FFF2-40B4-BE49-F238E27FC236}">
                <a16:creationId xmlns:a16="http://schemas.microsoft.com/office/drawing/2014/main" xmlns="" id="{FF76B12E-17F3-47A0-9FC8-E8D7F8647792}"/>
              </a:ext>
            </a:extLst>
          </p:cNvPr>
          <p:cNvSpPr/>
          <p:nvPr/>
        </p:nvSpPr>
        <p:spPr>
          <a:xfrm>
            <a:off x="4650859" y="3657915"/>
            <a:ext cx="4493141" cy="32000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 useBgFill="1">
        <p:nvSpPr>
          <p:cNvPr id="8" name="Oval 7">
            <a:extLst>
              <a:ext uri="{FF2B5EF4-FFF2-40B4-BE49-F238E27FC236}">
                <a16:creationId xmlns:a16="http://schemas.microsoft.com/office/drawing/2014/main" xmlns="" id="{3CB71787-ED8A-49D9-B360-E23FCE16E2DB}"/>
              </a:ext>
            </a:extLst>
          </p:cNvPr>
          <p:cNvSpPr/>
          <p:nvPr/>
        </p:nvSpPr>
        <p:spPr>
          <a:xfrm>
            <a:off x="5033554" y="3814354"/>
            <a:ext cx="1550126" cy="1463040"/>
          </a:xfrm>
          <a:prstGeom prst="ellipse">
            <a:avLst/>
          </a:prstGeom>
          <a:ln w="171450" cmpd="sng">
            <a:gradFill>
              <a:gsLst>
                <a:gs pos="0">
                  <a:schemeClr val="accent1">
                    <a:lumMod val="5000"/>
                    <a:lumOff val="95000"/>
                  </a:schemeClr>
                </a:gs>
                <a:gs pos="94000">
                  <a:srgbClr val="F959D7"/>
                </a:gs>
                <a:gs pos="79584">
                  <a:srgbClr val="DE9BE3"/>
                </a:gs>
                <a:gs pos="27000">
                  <a:schemeClr val="accent1">
                    <a:lumMod val="45000"/>
                    <a:lumOff val="55000"/>
                  </a:schemeClr>
                </a:gs>
                <a:gs pos="93000">
                  <a:schemeClr val="accent1">
                    <a:lumMod val="30000"/>
                    <a:lumOff val="70000"/>
                  </a:schemeClr>
                </a:gs>
              </a:gsLst>
              <a:lin ang="5400000" scaled="1"/>
            </a:gradFill>
          </a:ln>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en-IN" sz="2800" b="1" dirty="0">
                <a:ln w="9525">
                  <a:solidFill>
                    <a:schemeClr val="bg1"/>
                  </a:solidFill>
                  <a:prstDash val="solid"/>
                </a:ln>
                <a:solidFill>
                  <a:schemeClr val="tx1"/>
                </a:solidFill>
                <a:effectLst>
                  <a:outerShdw blurRad="12700" dist="38100" dir="2700000" algn="tl" rotWithShape="0">
                    <a:schemeClr val="bg1">
                      <a:lumMod val="50000"/>
                    </a:schemeClr>
                  </a:outerShdw>
                </a:effectLst>
              </a:rPr>
              <a:t>UNIT 4</a:t>
            </a:r>
          </a:p>
        </p:txBody>
      </p:sp>
      <p:sp>
        <p:nvSpPr>
          <p:cNvPr id="9" name="Rectangle: Rounded Corners 8">
            <a:extLst>
              <a:ext uri="{FF2B5EF4-FFF2-40B4-BE49-F238E27FC236}">
                <a16:creationId xmlns:a16="http://schemas.microsoft.com/office/drawing/2014/main" xmlns="" id="{61FA768C-3BA6-4B6E-B8F7-92CEB61B4563}"/>
              </a:ext>
            </a:extLst>
          </p:cNvPr>
          <p:cNvSpPr/>
          <p:nvPr/>
        </p:nvSpPr>
        <p:spPr>
          <a:xfrm>
            <a:off x="4963886" y="5277394"/>
            <a:ext cx="4032068" cy="1314995"/>
          </a:xfrm>
          <a:prstGeom prst="roundRect">
            <a:avLst/>
          </a:prstGeom>
          <a:gradFill>
            <a:gsLst>
              <a:gs pos="100000">
                <a:srgbClr val="F959D7"/>
              </a:gs>
              <a:gs pos="0">
                <a:schemeClr val="accent4">
                  <a:lumMod val="99000"/>
                  <a:satMod val="120000"/>
                  <a:shade val="78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IN" sz="2400" b="1" dirty="0">
                <a:solidFill>
                  <a:srgbClr val="C00000"/>
                </a:solidFill>
                <a:latin typeface="Copperplate Gothic Bold" panose="020E0705020206020404" pitchFamily="34" charset="0"/>
              </a:rPr>
              <a:t>TRANSITION AND INNER TRANSITION ELEMENTS</a:t>
            </a:r>
          </a:p>
        </p:txBody>
      </p:sp>
      <p:sp>
        <p:nvSpPr>
          <p:cNvPr id="2" name="TextBox 1"/>
          <p:cNvSpPr txBox="1"/>
          <p:nvPr/>
        </p:nvSpPr>
        <p:spPr>
          <a:xfrm>
            <a:off x="1710267" y="6163733"/>
            <a:ext cx="2810933" cy="369332"/>
          </a:xfrm>
          <a:prstGeom prst="rect">
            <a:avLst/>
          </a:prstGeom>
          <a:noFill/>
        </p:spPr>
        <p:txBody>
          <a:bodyPr wrap="square" rtlCol="0">
            <a:spAutoFit/>
          </a:bodyPr>
          <a:lstStyle/>
          <a:p>
            <a:r>
              <a:rPr lang="en-US" smtClean="0"/>
              <a:t>www.Padasalai.Net</a:t>
            </a:r>
            <a:endParaRPr lang="en-US"/>
          </a:p>
        </p:txBody>
      </p:sp>
    </p:spTree>
    <p:extLst>
      <p:ext uri="{BB962C8B-B14F-4D97-AF65-F5344CB8AC3E}">
        <p14:creationId xmlns:p14="http://schemas.microsoft.com/office/powerpoint/2010/main" val="994102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8B7F3BE-1A57-46CA-9418-C98645A21E6D}"/>
              </a:ext>
            </a:extLst>
          </p:cNvPr>
          <p:cNvSpPr txBox="1"/>
          <p:nvPr/>
        </p:nvSpPr>
        <p:spPr>
          <a:xfrm>
            <a:off x="64654" y="0"/>
            <a:ext cx="9079345" cy="4801314"/>
          </a:xfrm>
          <a:prstGeom prst="rect">
            <a:avLst/>
          </a:prstGeom>
          <a:noFill/>
        </p:spPr>
        <p:txBody>
          <a:bodyPr wrap="square">
            <a:spAutoFit/>
          </a:bodyPr>
          <a:lstStyle/>
          <a:p>
            <a:r>
              <a:rPr lang="en-US" sz="2400" b="1" dirty="0">
                <a:solidFill>
                  <a:srgbClr val="00B0F0"/>
                </a:solidFill>
              </a:rPr>
              <a:t>we know that the group-12 elements </a:t>
            </a:r>
            <a:r>
              <a:rPr lang="en-US" sz="2400" b="1" dirty="0">
                <a:solidFill>
                  <a:srgbClr val="FF0000"/>
                </a:solidFill>
              </a:rPr>
              <a:t>Zinc, Cadmium and Mercury</a:t>
            </a:r>
            <a:r>
              <a:rPr lang="en-US" sz="2400" b="1" dirty="0">
                <a:solidFill>
                  <a:srgbClr val="00B0F0"/>
                </a:solidFill>
              </a:rPr>
              <a:t> do not have partially filled d-orbital either in their elemental state or in their normal oxidation states. However they are treated as transition elements, because their properties are an extension of the properties of the respective transition elements. </a:t>
            </a:r>
          </a:p>
          <a:p>
            <a:endParaRPr lang="en-US" dirty="0"/>
          </a:p>
          <a:p>
            <a:r>
              <a:rPr lang="en-US" sz="2400" b="1" u="sng" dirty="0">
                <a:solidFill>
                  <a:srgbClr val="CC0099"/>
                </a:solidFill>
              </a:rPr>
              <a:t>As per the IUPAC definition,</a:t>
            </a:r>
          </a:p>
          <a:p>
            <a:pPr marL="342900" indent="-342900">
              <a:buFont typeface="Arial" panose="020B0604020202020204" pitchFamily="34" charset="0"/>
              <a:buChar char="•"/>
            </a:pPr>
            <a:r>
              <a:rPr lang="en-US" sz="2400" b="1" dirty="0">
                <a:solidFill>
                  <a:srgbClr val="7030A0"/>
                </a:solidFill>
              </a:rPr>
              <a:t>The seventh period elements, starting from Ac, Rf to Cn also belong to transition metals. </a:t>
            </a:r>
            <a:r>
              <a:rPr lang="en-US" sz="2400" b="1" dirty="0">
                <a:solidFill>
                  <a:schemeClr val="accent2">
                    <a:lumMod val="75000"/>
                  </a:schemeClr>
                </a:solidFill>
                <a:effectLst>
                  <a:outerShdw blurRad="38100" dist="38100" dir="2700000" algn="tl">
                    <a:srgbClr val="000000">
                      <a:alpha val="43137"/>
                    </a:srgbClr>
                  </a:outerShdw>
                </a:effectLst>
              </a:rPr>
              <a:t>(6d series – in complete) </a:t>
            </a:r>
          </a:p>
          <a:p>
            <a:pPr marL="342900" indent="-342900">
              <a:buFont typeface="Arial" panose="020B0604020202020204" pitchFamily="34" charset="0"/>
              <a:buChar char="•"/>
            </a:pPr>
            <a:r>
              <a:rPr lang="en-US" sz="2400" b="1" dirty="0">
                <a:solidFill>
                  <a:srgbClr val="C00000"/>
                </a:solidFill>
              </a:rPr>
              <a:t>All of them are radioactive.</a:t>
            </a:r>
          </a:p>
          <a:p>
            <a:pPr marL="342900" indent="-342900">
              <a:buFont typeface="Arial" panose="020B0604020202020204" pitchFamily="34" charset="0"/>
              <a:buChar char="•"/>
            </a:pPr>
            <a:r>
              <a:rPr lang="en-US" sz="2400" b="1" dirty="0">
                <a:solidFill>
                  <a:srgbClr val="00B050"/>
                </a:solidFill>
              </a:rPr>
              <a:t>Except Actinium; all the remaining elements are synthetically prepared and have very low half life periods</a:t>
            </a:r>
          </a:p>
        </p:txBody>
      </p:sp>
      <p:pic>
        <p:nvPicPr>
          <p:cNvPr id="5" name="Picture 4">
            <a:extLst>
              <a:ext uri="{FF2B5EF4-FFF2-40B4-BE49-F238E27FC236}">
                <a16:creationId xmlns:a16="http://schemas.microsoft.com/office/drawing/2014/main" xmlns="" id="{0E308A45-F1EC-4C29-920C-73E1BED41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19" y="4930624"/>
            <a:ext cx="8013013" cy="1544068"/>
          </a:xfrm>
          <a:prstGeom prst="rect">
            <a:avLst/>
          </a:prstGeom>
        </p:spPr>
      </p:pic>
    </p:spTree>
    <p:extLst>
      <p:ext uri="{BB962C8B-B14F-4D97-AF65-F5344CB8AC3E}">
        <p14:creationId xmlns:p14="http://schemas.microsoft.com/office/powerpoint/2010/main" val="399219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858260-2C04-4619-A450-938D28AB4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609" y="614306"/>
            <a:ext cx="7179562" cy="3860040"/>
          </a:xfrm>
          <a:prstGeom prst="rect">
            <a:avLst/>
          </a:prstGeom>
        </p:spPr>
      </p:pic>
      <p:pic>
        <p:nvPicPr>
          <p:cNvPr id="5" name="Picture 4">
            <a:extLst>
              <a:ext uri="{FF2B5EF4-FFF2-40B4-BE49-F238E27FC236}">
                <a16:creationId xmlns:a16="http://schemas.microsoft.com/office/drawing/2014/main" xmlns="" id="{B691173B-A16C-4240-AF1A-FB95B04B73F0}"/>
              </a:ext>
            </a:extLst>
          </p:cNvPr>
          <p:cNvPicPr>
            <a:picLocks noChangeAspect="1"/>
          </p:cNvPicPr>
          <p:nvPr/>
        </p:nvPicPr>
        <p:blipFill rotWithShape="1">
          <a:blip r:embed="rId3">
            <a:extLst>
              <a:ext uri="{28A0092B-C50C-407E-A947-70E740481C1C}">
                <a14:useLocalDpi xmlns:a14="http://schemas.microsoft.com/office/drawing/2010/main" val="0"/>
              </a:ext>
            </a:extLst>
          </a:blip>
          <a:srcRect t="25267"/>
          <a:stretch/>
        </p:blipFill>
        <p:spPr>
          <a:xfrm>
            <a:off x="935610" y="4474346"/>
            <a:ext cx="7179561" cy="2319764"/>
          </a:xfrm>
          <a:prstGeom prst="rect">
            <a:avLst/>
          </a:prstGeom>
        </p:spPr>
      </p:pic>
      <p:sp>
        <p:nvSpPr>
          <p:cNvPr id="7" name="TextBox 6">
            <a:extLst>
              <a:ext uri="{FF2B5EF4-FFF2-40B4-BE49-F238E27FC236}">
                <a16:creationId xmlns:a16="http://schemas.microsoft.com/office/drawing/2014/main" xmlns="" id="{8A1AC08A-59FB-4C2B-A9AB-D8D9F06C5AAC}"/>
              </a:ext>
            </a:extLst>
          </p:cNvPr>
          <p:cNvSpPr txBox="1"/>
          <p:nvPr/>
        </p:nvSpPr>
        <p:spPr>
          <a:xfrm>
            <a:off x="332912" y="0"/>
            <a:ext cx="8384959" cy="523220"/>
          </a:xfrm>
          <a:prstGeom prst="rect">
            <a:avLst/>
          </a:prstGeom>
          <a:noFill/>
        </p:spPr>
        <p:txBody>
          <a:bodyPr wrap="square">
            <a:spAutoFit/>
          </a:bodyPr>
          <a:lstStyle/>
          <a:p>
            <a:r>
              <a:rPr lang="en-US" sz="2800" b="1" i="0" u="none" strike="noStrike" baseline="0" dirty="0">
                <a:solidFill>
                  <a:srgbClr val="001AE6"/>
                </a:solidFill>
                <a:latin typeface="MinionPro-Bold"/>
              </a:rPr>
              <a:t>Differences between lanthanoids and actinoids:</a:t>
            </a:r>
            <a:endParaRPr lang="en-IN" sz="2800" dirty="0"/>
          </a:p>
        </p:txBody>
      </p:sp>
    </p:spTree>
    <p:extLst>
      <p:ext uri="{BB962C8B-B14F-4D97-AF65-F5344CB8AC3E}">
        <p14:creationId xmlns:p14="http://schemas.microsoft.com/office/powerpoint/2010/main" val="2043324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964642-66AF-48D2-B00A-52B40FE50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713"/>
            <a:ext cx="9144000" cy="6016573"/>
          </a:xfrm>
          <a:prstGeom prst="rect">
            <a:avLst/>
          </a:prstGeom>
        </p:spPr>
      </p:pic>
    </p:spTree>
    <p:extLst>
      <p:ext uri="{BB962C8B-B14F-4D97-AF65-F5344CB8AC3E}">
        <p14:creationId xmlns:p14="http://schemas.microsoft.com/office/powerpoint/2010/main" val="28437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ED4796A-97C2-47BF-A38F-E30A343D8B32}"/>
              </a:ext>
            </a:extLst>
          </p:cNvPr>
          <p:cNvSpPr txBox="1"/>
          <p:nvPr/>
        </p:nvSpPr>
        <p:spPr>
          <a:xfrm>
            <a:off x="0" y="0"/>
            <a:ext cx="4572000" cy="523220"/>
          </a:xfrm>
          <a:prstGeom prst="rect">
            <a:avLst/>
          </a:prstGeom>
          <a:noFill/>
        </p:spPr>
        <p:txBody>
          <a:bodyPr wrap="square">
            <a:spAutoFit/>
          </a:bodyPr>
          <a:lstStyle/>
          <a:p>
            <a:r>
              <a:rPr lang="en-IN" sz="2800" b="1" dirty="0">
                <a:solidFill>
                  <a:srgbClr val="FF0000"/>
                </a:solidFill>
              </a:rPr>
              <a:t>Electronic configuration:</a:t>
            </a:r>
          </a:p>
        </p:txBody>
      </p:sp>
      <p:pic>
        <p:nvPicPr>
          <p:cNvPr id="7" name="Picture 6">
            <a:extLst>
              <a:ext uri="{FF2B5EF4-FFF2-40B4-BE49-F238E27FC236}">
                <a16:creationId xmlns:a16="http://schemas.microsoft.com/office/drawing/2014/main" xmlns="" id="{DD747F3D-57F7-4429-8BD3-E9E8D3947F75}"/>
              </a:ext>
            </a:extLst>
          </p:cNvPr>
          <p:cNvPicPr>
            <a:picLocks noChangeAspect="1"/>
          </p:cNvPicPr>
          <p:nvPr/>
        </p:nvPicPr>
        <p:blipFill rotWithShape="1">
          <a:blip r:embed="rId2">
            <a:extLst>
              <a:ext uri="{28A0092B-C50C-407E-A947-70E740481C1C}">
                <a14:useLocalDpi xmlns:a14="http://schemas.microsoft.com/office/drawing/2010/main" val="0"/>
              </a:ext>
            </a:extLst>
          </a:blip>
          <a:srcRect t="24351"/>
          <a:stretch/>
        </p:blipFill>
        <p:spPr>
          <a:xfrm>
            <a:off x="434110" y="523220"/>
            <a:ext cx="7850908" cy="3093148"/>
          </a:xfrm>
          <a:prstGeom prst="rect">
            <a:avLst/>
          </a:prstGeom>
        </p:spPr>
      </p:pic>
      <p:pic>
        <p:nvPicPr>
          <p:cNvPr id="9" name="Picture 8">
            <a:extLst>
              <a:ext uri="{FF2B5EF4-FFF2-40B4-BE49-F238E27FC236}">
                <a16:creationId xmlns:a16="http://schemas.microsoft.com/office/drawing/2014/main" xmlns="" id="{1E95EFC0-625F-4599-ACDE-CFDB9DC12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10" y="3616368"/>
            <a:ext cx="7850908" cy="3241632"/>
          </a:xfrm>
          <a:prstGeom prst="rect">
            <a:avLst/>
          </a:prstGeom>
        </p:spPr>
      </p:pic>
    </p:spTree>
    <p:extLst>
      <p:ext uri="{BB962C8B-B14F-4D97-AF65-F5344CB8AC3E}">
        <p14:creationId xmlns:p14="http://schemas.microsoft.com/office/powerpoint/2010/main" val="249000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12E973-6E87-4DC7-909E-7D9DC8CB9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690" y="3051777"/>
            <a:ext cx="228620" cy="754445"/>
          </a:xfrm>
          <a:prstGeom prst="rect">
            <a:avLst/>
          </a:prstGeom>
        </p:spPr>
      </p:pic>
      <p:pic>
        <p:nvPicPr>
          <p:cNvPr id="2050" name="Picture 2">
            <a:extLst>
              <a:ext uri="{FF2B5EF4-FFF2-40B4-BE49-F238E27FC236}">
                <a16:creationId xmlns:a16="http://schemas.microsoft.com/office/drawing/2014/main" xmlns="" id="{29287055-3EA1-48F9-AC7F-060DE7234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927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C230B6-2243-4E0C-83AF-D251928E68FE}"/>
              </a:ext>
            </a:extLst>
          </p:cNvPr>
          <p:cNvPicPr>
            <a:picLocks noChangeAspect="1"/>
          </p:cNvPicPr>
          <p:nvPr/>
        </p:nvPicPr>
        <p:blipFill rotWithShape="1">
          <a:blip r:embed="rId2">
            <a:extLst>
              <a:ext uri="{28A0092B-C50C-407E-A947-70E740481C1C}">
                <a14:useLocalDpi xmlns:a14="http://schemas.microsoft.com/office/drawing/2010/main" val="0"/>
              </a:ext>
            </a:extLst>
          </a:blip>
          <a:srcRect t="2830" r="717"/>
          <a:stretch/>
        </p:blipFill>
        <p:spPr>
          <a:xfrm>
            <a:off x="0" y="0"/>
            <a:ext cx="9144000" cy="6858000"/>
          </a:xfrm>
          <a:prstGeom prst="rect">
            <a:avLst/>
          </a:prstGeom>
        </p:spPr>
      </p:pic>
    </p:spTree>
    <p:extLst>
      <p:ext uri="{BB962C8B-B14F-4D97-AF65-F5344CB8AC3E}">
        <p14:creationId xmlns:p14="http://schemas.microsoft.com/office/powerpoint/2010/main" val="1912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E191DCA-DD0E-4431-B96B-56A80121E8EB}"/>
              </a:ext>
            </a:extLst>
          </p:cNvPr>
          <p:cNvPicPr>
            <a:picLocks noChangeAspect="1"/>
          </p:cNvPicPr>
          <p:nvPr/>
        </p:nvPicPr>
        <p:blipFill rotWithShape="1">
          <a:blip r:embed="rId2"/>
          <a:srcRect b="10033"/>
          <a:stretch/>
        </p:blipFill>
        <p:spPr>
          <a:xfrm>
            <a:off x="0" y="0"/>
            <a:ext cx="9144000" cy="6858000"/>
          </a:xfrm>
          <a:prstGeom prst="rect">
            <a:avLst/>
          </a:prstGeom>
        </p:spPr>
      </p:pic>
      <p:pic>
        <p:nvPicPr>
          <p:cNvPr id="4" name="Picture 3">
            <a:extLst>
              <a:ext uri="{FF2B5EF4-FFF2-40B4-BE49-F238E27FC236}">
                <a16:creationId xmlns:a16="http://schemas.microsoft.com/office/drawing/2014/main" xmlns="" id="{621CDD6A-BC0A-4384-9CFE-279C02417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074" y="4538950"/>
            <a:ext cx="2576944" cy="2319050"/>
          </a:xfrm>
          <a:prstGeom prst="rect">
            <a:avLst/>
          </a:prstGeom>
        </p:spPr>
      </p:pic>
    </p:spTree>
    <p:extLst>
      <p:ext uri="{BB962C8B-B14F-4D97-AF65-F5344CB8AC3E}">
        <p14:creationId xmlns:p14="http://schemas.microsoft.com/office/powerpoint/2010/main" val="152056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912495-1AD0-4F96-9754-4F2D621997A7}"/>
              </a:ext>
            </a:extLst>
          </p:cNvPr>
          <p:cNvPicPr>
            <a:picLocks noChangeAspect="1"/>
          </p:cNvPicPr>
          <p:nvPr/>
        </p:nvPicPr>
        <p:blipFill rotWithShape="1">
          <a:blip r:embed="rId2"/>
          <a:srcRect t="55488"/>
          <a:stretch/>
        </p:blipFill>
        <p:spPr>
          <a:xfrm>
            <a:off x="64654" y="2849419"/>
            <a:ext cx="9014691" cy="3144981"/>
          </a:xfrm>
          <a:prstGeom prst="rect">
            <a:avLst/>
          </a:prstGeom>
        </p:spPr>
      </p:pic>
      <p:sp>
        <p:nvSpPr>
          <p:cNvPr id="5" name="TextBox 4">
            <a:extLst>
              <a:ext uri="{FF2B5EF4-FFF2-40B4-BE49-F238E27FC236}">
                <a16:creationId xmlns:a16="http://schemas.microsoft.com/office/drawing/2014/main" xmlns="" id="{0FDC4956-E0B2-4879-A6FE-D9E41594B25D}"/>
              </a:ext>
            </a:extLst>
          </p:cNvPr>
          <p:cNvSpPr txBox="1"/>
          <p:nvPr/>
        </p:nvSpPr>
        <p:spPr>
          <a:xfrm>
            <a:off x="0" y="0"/>
            <a:ext cx="9144000" cy="2154436"/>
          </a:xfrm>
          <a:prstGeom prst="rect">
            <a:avLst/>
          </a:prstGeom>
          <a:noFill/>
        </p:spPr>
        <p:txBody>
          <a:bodyPr wrap="square">
            <a:spAutoFit/>
          </a:bodyPr>
          <a:lstStyle/>
          <a:p>
            <a:r>
              <a:rPr lang="en-US" b="1" dirty="0">
                <a:solidFill>
                  <a:srgbClr val="C00000"/>
                </a:solidFill>
              </a:rPr>
              <a:t>The general electronic configuration of d- block elements can be written as </a:t>
            </a:r>
          </a:p>
          <a:p>
            <a:r>
              <a:rPr lang="en-US" b="1" dirty="0">
                <a:solidFill>
                  <a:srgbClr val="C00000"/>
                </a:solidFill>
              </a:rPr>
              <a:t> </a:t>
            </a:r>
          </a:p>
          <a:p>
            <a:r>
              <a:rPr lang="en-US" b="1" dirty="0">
                <a:solidFill>
                  <a:srgbClr val="C00000"/>
                </a:solidFill>
              </a:rPr>
              <a:t>       </a:t>
            </a:r>
            <a:r>
              <a:rPr lang="en-US" sz="2000" b="1" dirty="0">
                <a:solidFill>
                  <a:srgbClr val="7030A0"/>
                </a:solidFill>
              </a:rPr>
              <a:t>[Noble gas] (n − )d</a:t>
            </a:r>
            <a:r>
              <a:rPr lang="en-US" sz="2000" b="1" baseline="30000" dirty="0">
                <a:solidFill>
                  <a:srgbClr val="7030A0"/>
                </a:solidFill>
              </a:rPr>
              <a:t>1-10   </a:t>
            </a:r>
            <a:r>
              <a:rPr lang="en-US" sz="2000" b="1" dirty="0">
                <a:solidFill>
                  <a:srgbClr val="7030A0"/>
                </a:solidFill>
              </a:rPr>
              <a:t>ns </a:t>
            </a:r>
            <a:r>
              <a:rPr lang="en-US" sz="2000" b="1" baseline="30000" dirty="0">
                <a:solidFill>
                  <a:srgbClr val="7030A0"/>
                </a:solidFill>
              </a:rPr>
              <a:t> 1-2                  </a:t>
            </a:r>
            <a:r>
              <a:rPr lang="en-US" b="1" dirty="0">
                <a:solidFill>
                  <a:srgbClr val="C00000"/>
                </a:solidFill>
              </a:rPr>
              <a:t>Here, n = 4 to 7 . </a:t>
            </a:r>
          </a:p>
          <a:p>
            <a:r>
              <a:rPr lang="en-US" dirty="0"/>
              <a:t> </a:t>
            </a:r>
          </a:p>
          <a:p>
            <a:r>
              <a:rPr lang="en-US" sz="2000" dirty="0">
                <a:solidFill>
                  <a:srgbClr val="C00000"/>
                </a:solidFill>
              </a:rPr>
              <a:t>In periods 6 and 7, (except La and Ac) the configuration includes ((n −2) f orbital</a:t>
            </a:r>
            <a:r>
              <a:rPr lang="en-US" sz="2000" dirty="0"/>
              <a:t> </a:t>
            </a:r>
          </a:p>
          <a:p>
            <a:endParaRPr lang="en-US" sz="2000" dirty="0"/>
          </a:p>
          <a:p>
            <a:r>
              <a:rPr lang="en-US" sz="2000" b="1" dirty="0">
                <a:solidFill>
                  <a:srgbClr val="7030A0"/>
                </a:solidFill>
              </a:rPr>
              <a:t>     [Noble gas] (n −2)f</a:t>
            </a:r>
            <a:r>
              <a:rPr lang="en-US" sz="2000" b="1" baseline="30000" dirty="0">
                <a:solidFill>
                  <a:srgbClr val="7030A0"/>
                </a:solidFill>
              </a:rPr>
              <a:t>14 </a:t>
            </a:r>
            <a:r>
              <a:rPr lang="en-US" sz="2000" b="1" dirty="0">
                <a:solidFill>
                  <a:srgbClr val="7030A0"/>
                </a:solidFill>
              </a:rPr>
              <a:t>(n −1)d</a:t>
            </a:r>
            <a:r>
              <a:rPr lang="en-US" sz="2000" b="1" baseline="30000" dirty="0">
                <a:solidFill>
                  <a:srgbClr val="7030A0"/>
                </a:solidFill>
              </a:rPr>
              <a:t>1−10</a:t>
            </a:r>
            <a:r>
              <a:rPr lang="en-US" sz="2000" b="1" dirty="0">
                <a:solidFill>
                  <a:srgbClr val="7030A0"/>
                </a:solidFill>
              </a:rPr>
              <a:t>ns</a:t>
            </a:r>
            <a:r>
              <a:rPr lang="en-US" sz="2000" b="1" baseline="30000" dirty="0">
                <a:solidFill>
                  <a:srgbClr val="7030A0"/>
                </a:solidFill>
              </a:rPr>
              <a:t>1−2</a:t>
            </a:r>
            <a:r>
              <a:rPr lang="en-US" sz="2000" b="1" dirty="0">
                <a:solidFill>
                  <a:srgbClr val="7030A0"/>
                </a:solidFill>
              </a:rPr>
              <a:t> </a:t>
            </a:r>
            <a:endParaRPr lang="en-IN" sz="2000" b="1" dirty="0">
              <a:solidFill>
                <a:srgbClr val="7030A0"/>
              </a:solidFill>
            </a:endParaRPr>
          </a:p>
        </p:txBody>
      </p:sp>
    </p:spTree>
    <p:extLst>
      <p:ext uri="{BB962C8B-B14F-4D97-AF65-F5344CB8AC3E}">
        <p14:creationId xmlns:p14="http://schemas.microsoft.com/office/powerpoint/2010/main" val="3051674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B32CFD-1AEB-48DB-AA23-4B909EA7D927}"/>
              </a:ext>
            </a:extLst>
          </p:cNvPr>
          <p:cNvPicPr>
            <a:picLocks noChangeAspect="1"/>
          </p:cNvPicPr>
          <p:nvPr/>
        </p:nvPicPr>
        <p:blipFill>
          <a:blip r:embed="rId2"/>
          <a:stretch>
            <a:fillRect/>
          </a:stretch>
        </p:blipFill>
        <p:spPr>
          <a:xfrm>
            <a:off x="0" y="1115070"/>
            <a:ext cx="9144000" cy="5742930"/>
          </a:xfrm>
          <a:prstGeom prst="rect">
            <a:avLst/>
          </a:prstGeom>
        </p:spPr>
      </p:pic>
      <p:sp>
        <p:nvSpPr>
          <p:cNvPr id="4" name="TextBox 3">
            <a:extLst>
              <a:ext uri="{FF2B5EF4-FFF2-40B4-BE49-F238E27FC236}">
                <a16:creationId xmlns:a16="http://schemas.microsoft.com/office/drawing/2014/main" xmlns="" id="{4614288A-35A2-456E-BC86-90DE54B56AD7}"/>
              </a:ext>
            </a:extLst>
          </p:cNvPr>
          <p:cNvSpPr txBox="1"/>
          <p:nvPr/>
        </p:nvSpPr>
        <p:spPr>
          <a:xfrm>
            <a:off x="52779" y="419112"/>
            <a:ext cx="9038441" cy="461665"/>
          </a:xfrm>
          <a:prstGeom prst="rect">
            <a:avLst/>
          </a:prstGeom>
          <a:noFill/>
          <a:ln>
            <a:solidFill>
              <a:schemeClr val="accent1"/>
            </a:solidFill>
          </a:ln>
        </p:spPr>
        <p:txBody>
          <a:bodyPr wrap="square" rtlCol="0">
            <a:spAutoFit/>
          </a:bodyPr>
          <a:lstStyle/>
          <a:p>
            <a:r>
              <a:rPr lang="en-US" sz="2400" b="1" dirty="0">
                <a:solidFill>
                  <a:srgbClr val="0070C0"/>
                </a:solidFill>
                <a:effectLst>
                  <a:outerShdw blurRad="38100" dist="38100" dir="2700000" algn="tl">
                    <a:srgbClr val="000000">
                      <a:alpha val="43137"/>
                    </a:srgbClr>
                  </a:outerShdw>
                </a:effectLst>
              </a:rPr>
              <a:t>Outer electronic configuration of d – block elements:</a:t>
            </a:r>
            <a:endParaRPr lang="en-IN" sz="2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783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203B80D-FDD3-4E62-A385-4D5E12B316FA}"/>
              </a:ext>
            </a:extLst>
          </p:cNvPr>
          <p:cNvSpPr txBox="1"/>
          <p:nvPr/>
        </p:nvSpPr>
        <p:spPr>
          <a:xfrm>
            <a:off x="0" y="87806"/>
            <a:ext cx="4572000" cy="461665"/>
          </a:xfrm>
          <a:prstGeom prst="rect">
            <a:avLst/>
          </a:prstGeom>
          <a:noFill/>
        </p:spPr>
        <p:txBody>
          <a:bodyPr wrap="square">
            <a:spAutoFit/>
          </a:bodyPr>
          <a:lstStyle/>
          <a:p>
            <a:r>
              <a:rPr lang="en-IN" sz="2400" b="1" dirty="0">
                <a:solidFill>
                  <a:srgbClr val="C00000"/>
                </a:solidFill>
              </a:rPr>
              <a:t>General trend in properties: </a:t>
            </a:r>
          </a:p>
        </p:txBody>
      </p:sp>
      <p:sp>
        <p:nvSpPr>
          <p:cNvPr id="5" name="TextBox 4">
            <a:extLst>
              <a:ext uri="{FF2B5EF4-FFF2-40B4-BE49-F238E27FC236}">
                <a16:creationId xmlns:a16="http://schemas.microsoft.com/office/drawing/2014/main" xmlns="" id="{01F56AC5-D8B5-4BF9-B056-56A31C9DCBF8}"/>
              </a:ext>
            </a:extLst>
          </p:cNvPr>
          <p:cNvSpPr txBox="1"/>
          <p:nvPr/>
        </p:nvSpPr>
        <p:spPr>
          <a:xfrm>
            <a:off x="85437" y="549471"/>
            <a:ext cx="4622800" cy="523220"/>
          </a:xfrm>
          <a:prstGeom prst="rect">
            <a:avLst/>
          </a:prstGeom>
          <a:noFill/>
        </p:spPr>
        <p:txBody>
          <a:bodyPr wrap="square">
            <a:spAutoFit/>
          </a:bodyPr>
          <a:lstStyle/>
          <a:p>
            <a:r>
              <a:rPr lang="en-IN" sz="2800" b="1" i="0" u="sng" strike="noStrike" baseline="0" dirty="0">
                <a:solidFill>
                  <a:srgbClr val="001AE6"/>
                </a:solidFill>
                <a:latin typeface="MinionPro-Bold"/>
              </a:rPr>
              <a:t>Metallic</a:t>
            </a:r>
            <a:r>
              <a:rPr lang="en-IN" sz="2800" b="1" i="0" u="none" strike="noStrike" baseline="0" dirty="0">
                <a:solidFill>
                  <a:srgbClr val="001AE6"/>
                </a:solidFill>
                <a:latin typeface="MinionPro-Bold"/>
              </a:rPr>
              <a:t> </a:t>
            </a:r>
            <a:r>
              <a:rPr lang="en-IN" sz="2800" b="1" i="0" u="sng" strike="noStrike" baseline="0" dirty="0">
                <a:solidFill>
                  <a:srgbClr val="001AE6"/>
                </a:solidFill>
                <a:latin typeface="MinionPro-Bold"/>
              </a:rPr>
              <a:t>behaviour</a:t>
            </a:r>
            <a:r>
              <a:rPr lang="en-IN" sz="2800" b="1" i="0" u="none" strike="noStrike" baseline="0" dirty="0">
                <a:solidFill>
                  <a:srgbClr val="001AE6"/>
                </a:solidFill>
                <a:latin typeface="MinionPro-Bold"/>
              </a:rPr>
              <a:t>:</a:t>
            </a:r>
            <a:endParaRPr lang="en-IN" sz="2800" dirty="0"/>
          </a:p>
        </p:txBody>
      </p:sp>
      <p:pic>
        <p:nvPicPr>
          <p:cNvPr id="6" name="Picture 5">
            <a:extLst>
              <a:ext uri="{FF2B5EF4-FFF2-40B4-BE49-F238E27FC236}">
                <a16:creationId xmlns:a16="http://schemas.microsoft.com/office/drawing/2014/main" xmlns="" id="{8D20F8EE-A673-470E-A57E-A98EBC532C1D}"/>
              </a:ext>
            </a:extLst>
          </p:cNvPr>
          <p:cNvPicPr>
            <a:picLocks noChangeAspect="1"/>
          </p:cNvPicPr>
          <p:nvPr/>
        </p:nvPicPr>
        <p:blipFill rotWithShape="1">
          <a:blip r:embed="rId2"/>
          <a:srcRect l="10546" t="41981" b="24148"/>
          <a:stretch/>
        </p:blipFill>
        <p:spPr>
          <a:xfrm>
            <a:off x="34638" y="1011136"/>
            <a:ext cx="4673599" cy="2592565"/>
          </a:xfrm>
          <a:prstGeom prst="rect">
            <a:avLst/>
          </a:prstGeom>
          <a:ln>
            <a:solidFill>
              <a:schemeClr val="accent1"/>
            </a:solidFill>
          </a:ln>
        </p:spPr>
      </p:pic>
      <p:pic>
        <p:nvPicPr>
          <p:cNvPr id="7" name="Picture 6">
            <a:extLst>
              <a:ext uri="{FF2B5EF4-FFF2-40B4-BE49-F238E27FC236}">
                <a16:creationId xmlns:a16="http://schemas.microsoft.com/office/drawing/2014/main" xmlns="" id="{747946D4-04DD-4765-87B6-3524BD5F08C7}"/>
              </a:ext>
            </a:extLst>
          </p:cNvPr>
          <p:cNvPicPr>
            <a:picLocks noChangeAspect="1"/>
          </p:cNvPicPr>
          <p:nvPr/>
        </p:nvPicPr>
        <p:blipFill rotWithShape="1">
          <a:blip r:embed="rId3"/>
          <a:srcRect l="11987" t="30381" r="4747" b="12360"/>
          <a:stretch/>
        </p:blipFill>
        <p:spPr>
          <a:xfrm>
            <a:off x="4708237" y="1011135"/>
            <a:ext cx="4315688" cy="2592565"/>
          </a:xfrm>
          <a:prstGeom prst="rect">
            <a:avLst/>
          </a:prstGeom>
          <a:ln>
            <a:solidFill>
              <a:schemeClr val="accent1"/>
            </a:solidFill>
          </a:ln>
        </p:spPr>
      </p:pic>
      <p:pic>
        <p:nvPicPr>
          <p:cNvPr id="8" name="Picture 7">
            <a:extLst>
              <a:ext uri="{FF2B5EF4-FFF2-40B4-BE49-F238E27FC236}">
                <a16:creationId xmlns:a16="http://schemas.microsoft.com/office/drawing/2014/main" xmlns="" id="{8C9D113A-44DB-4C3A-9B75-65EA487CA7A4}"/>
              </a:ext>
            </a:extLst>
          </p:cNvPr>
          <p:cNvPicPr>
            <a:picLocks noChangeAspect="1"/>
          </p:cNvPicPr>
          <p:nvPr/>
        </p:nvPicPr>
        <p:blipFill rotWithShape="1">
          <a:blip r:embed="rId4"/>
          <a:srcRect l="4347"/>
          <a:stretch/>
        </p:blipFill>
        <p:spPr>
          <a:xfrm>
            <a:off x="0" y="3603700"/>
            <a:ext cx="4673599" cy="3254300"/>
          </a:xfrm>
          <a:prstGeom prst="rect">
            <a:avLst/>
          </a:prstGeom>
        </p:spPr>
      </p:pic>
      <p:pic>
        <p:nvPicPr>
          <p:cNvPr id="9" name="Picture 8">
            <a:extLst>
              <a:ext uri="{FF2B5EF4-FFF2-40B4-BE49-F238E27FC236}">
                <a16:creationId xmlns:a16="http://schemas.microsoft.com/office/drawing/2014/main" xmlns="" id="{C59ED7BA-138D-4883-97DF-ED3CD9A88294}"/>
              </a:ext>
            </a:extLst>
          </p:cNvPr>
          <p:cNvPicPr>
            <a:picLocks noChangeAspect="1"/>
          </p:cNvPicPr>
          <p:nvPr/>
        </p:nvPicPr>
        <p:blipFill rotWithShape="1">
          <a:blip r:embed="rId5"/>
          <a:srcRect l="4791" b="16287"/>
          <a:stretch/>
        </p:blipFill>
        <p:spPr>
          <a:xfrm>
            <a:off x="4690918" y="3603700"/>
            <a:ext cx="4350326" cy="3254300"/>
          </a:xfrm>
          <a:prstGeom prst="rect">
            <a:avLst/>
          </a:prstGeom>
        </p:spPr>
      </p:pic>
    </p:spTree>
    <p:extLst>
      <p:ext uri="{BB962C8B-B14F-4D97-AF65-F5344CB8AC3E}">
        <p14:creationId xmlns:p14="http://schemas.microsoft.com/office/powerpoint/2010/main" val="3739710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E382DB-840F-4061-9DF3-07A41B875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569" y="3387086"/>
            <a:ext cx="22862" cy="83827"/>
          </a:xfrm>
          <a:prstGeom prst="rect">
            <a:avLst/>
          </a:prstGeom>
        </p:spPr>
      </p:pic>
      <p:pic>
        <p:nvPicPr>
          <p:cNvPr id="5" name="Picture 4">
            <a:extLst>
              <a:ext uri="{FF2B5EF4-FFF2-40B4-BE49-F238E27FC236}">
                <a16:creationId xmlns:a16="http://schemas.microsoft.com/office/drawing/2014/main" xmlns="" id="{BA0346C2-3363-4B7C-9762-7B88614E2D8A}"/>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
            <a:ext cx="9236364" cy="6832951"/>
          </a:xfrm>
          <a:prstGeom prst="rect">
            <a:avLst/>
          </a:prstGeom>
        </p:spPr>
      </p:pic>
      <p:sp>
        <p:nvSpPr>
          <p:cNvPr id="7" name="Rectangle 6">
            <a:extLst>
              <a:ext uri="{FF2B5EF4-FFF2-40B4-BE49-F238E27FC236}">
                <a16:creationId xmlns:a16="http://schemas.microsoft.com/office/drawing/2014/main" xmlns="" id="{4B2DF466-4912-42BE-8073-322BE815F4D8}"/>
              </a:ext>
            </a:extLst>
          </p:cNvPr>
          <p:cNvSpPr/>
          <p:nvPr/>
        </p:nvSpPr>
        <p:spPr>
          <a:xfrm>
            <a:off x="1468582" y="6381807"/>
            <a:ext cx="1052946" cy="436068"/>
          </a:xfrm>
          <a:prstGeom prst="rect">
            <a:avLst/>
          </a:prstGeom>
          <a:solidFill>
            <a:srgbClr val="F14D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a:extLst>
              <a:ext uri="{FF2B5EF4-FFF2-40B4-BE49-F238E27FC236}">
                <a16:creationId xmlns:a16="http://schemas.microsoft.com/office/drawing/2014/main" xmlns="" id="{5AD51BD1-C2BF-4867-B520-CFE47C481708}"/>
              </a:ext>
            </a:extLst>
          </p:cNvPr>
          <p:cNvPicPr>
            <a:picLocks noChangeAspect="1"/>
          </p:cNvPicPr>
          <p:nvPr/>
        </p:nvPicPr>
        <p:blipFill>
          <a:blip r:embed="rId5"/>
          <a:stretch>
            <a:fillRect/>
          </a:stretch>
        </p:blipFill>
        <p:spPr>
          <a:xfrm>
            <a:off x="7880881" y="6381807"/>
            <a:ext cx="1066892" cy="451143"/>
          </a:xfrm>
          <a:prstGeom prst="rect">
            <a:avLst/>
          </a:prstGeom>
        </p:spPr>
      </p:pic>
    </p:spTree>
    <p:extLst>
      <p:ext uri="{BB962C8B-B14F-4D97-AF65-F5344CB8AC3E}">
        <p14:creationId xmlns:p14="http://schemas.microsoft.com/office/powerpoint/2010/main" val="33194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9E914AC-255A-465B-B4A7-E5A04B25B95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9144000" cy="6954982"/>
          </a:xfrm>
          <a:prstGeom prst="rect">
            <a:avLst/>
          </a:prstGeom>
        </p:spPr>
      </p:pic>
    </p:spTree>
    <p:extLst>
      <p:ext uri="{BB962C8B-B14F-4D97-AF65-F5344CB8AC3E}">
        <p14:creationId xmlns:p14="http://schemas.microsoft.com/office/powerpoint/2010/main" val="4277601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9DDFF9-30E0-4CD9-845B-B46E12FD1C3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43560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BF4A416-A1C9-438A-8097-FD99B6A9A349}"/>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349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F508FAF-3388-4943-A902-FF2B7C9E0552}"/>
              </a:ext>
            </a:extLst>
          </p:cNvPr>
          <p:cNvSpPr txBox="1"/>
          <p:nvPr/>
        </p:nvSpPr>
        <p:spPr>
          <a:xfrm>
            <a:off x="78508" y="0"/>
            <a:ext cx="9065491" cy="3785652"/>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rgbClr val="C00000"/>
                </a:solidFill>
              </a:rPr>
              <a:t>For example, in the first series the melting point increases from </a:t>
            </a:r>
            <a:r>
              <a:rPr lang="en-US" sz="2400" b="1" dirty="0">
                <a:solidFill>
                  <a:srgbClr val="7030A0"/>
                </a:solidFill>
              </a:rPr>
              <a:t>Scandium (m.pt 1814K) to a maximum of 2183 K for vanadium, which is close to 2180K for chromium. </a:t>
            </a:r>
          </a:p>
          <a:p>
            <a:pPr marL="342900" indent="-342900">
              <a:buFont typeface="Arial" panose="020B0604020202020204" pitchFamily="34" charset="0"/>
              <a:buChar char="•"/>
            </a:pPr>
            <a:r>
              <a:rPr lang="en-US" sz="2400" b="1" dirty="0">
                <a:solidFill>
                  <a:srgbClr val="C00000"/>
                </a:solidFill>
              </a:rPr>
              <a:t>However,</a:t>
            </a:r>
            <a:r>
              <a:rPr lang="en-US" sz="2400" b="1" dirty="0">
                <a:solidFill>
                  <a:srgbClr val="CC0099"/>
                </a:solidFill>
              </a:rPr>
              <a:t> manganese in 3d series and Tc in 4d series have low melting point.</a:t>
            </a:r>
            <a:r>
              <a:rPr lang="en-US" sz="2400" b="1" dirty="0">
                <a:solidFill>
                  <a:srgbClr val="C00000"/>
                </a:solidFill>
              </a:rPr>
              <a:t> </a:t>
            </a:r>
          </a:p>
          <a:p>
            <a:pPr marL="342900" indent="-342900">
              <a:buFont typeface="Arial" panose="020B0604020202020204" pitchFamily="34" charset="0"/>
              <a:buChar char="•"/>
            </a:pPr>
            <a:r>
              <a:rPr lang="en-US" sz="2400" b="1" dirty="0">
                <a:solidFill>
                  <a:srgbClr val="C00000"/>
                </a:solidFill>
              </a:rPr>
              <a:t>The maximum melting point at about the middle of transition metal series indicates that d</a:t>
            </a:r>
            <a:r>
              <a:rPr lang="en-US" sz="2400" b="1" baseline="30000" dirty="0">
                <a:solidFill>
                  <a:srgbClr val="C00000"/>
                </a:solidFill>
              </a:rPr>
              <a:t>5</a:t>
            </a:r>
            <a:r>
              <a:rPr lang="en-US" sz="2400" b="1" dirty="0">
                <a:solidFill>
                  <a:srgbClr val="C00000"/>
                </a:solidFill>
              </a:rPr>
              <a:t> configuration is favorable for strong interatomic attraction. </a:t>
            </a:r>
          </a:p>
          <a:p>
            <a:pPr marL="342900" indent="-342900">
              <a:buFont typeface="Arial" panose="020B0604020202020204" pitchFamily="34" charset="0"/>
              <a:buChar char="•"/>
            </a:pPr>
            <a:r>
              <a:rPr lang="en-US" sz="2400" b="1" dirty="0">
                <a:solidFill>
                  <a:srgbClr val="C00000"/>
                </a:solidFill>
              </a:rPr>
              <a:t>The following figure shows the trends in melting points of transition elements.</a:t>
            </a:r>
            <a:endParaRPr lang="en-IN" sz="2400" b="1" dirty="0">
              <a:solidFill>
                <a:srgbClr val="C00000"/>
              </a:solidFill>
            </a:endParaRPr>
          </a:p>
        </p:txBody>
      </p:sp>
      <p:pic>
        <p:nvPicPr>
          <p:cNvPr id="5" name="Picture 4">
            <a:extLst>
              <a:ext uri="{FF2B5EF4-FFF2-40B4-BE49-F238E27FC236}">
                <a16:creationId xmlns:a16="http://schemas.microsoft.com/office/drawing/2014/main" xmlns="" id="{1E937A50-992C-4685-B6C9-F83EF6F8EE2C}"/>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833417" y="3785652"/>
            <a:ext cx="5477165" cy="2906656"/>
          </a:xfrm>
          <a:prstGeom prst="rect">
            <a:avLst/>
          </a:prstGeom>
          <a:ln>
            <a:solidFill>
              <a:schemeClr val="accent1"/>
            </a:solidFill>
          </a:ln>
        </p:spPr>
      </p:pic>
    </p:spTree>
    <p:extLst>
      <p:ext uri="{BB962C8B-B14F-4D97-AF65-F5344CB8AC3E}">
        <p14:creationId xmlns:p14="http://schemas.microsoft.com/office/powerpoint/2010/main" val="3503472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8D2852F-B2BD-4638-8050-675128958A0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t="17844"/>
          <a:stretch/>
        </p:blipFill>
        <p:spPr>
          <a:xfrm>
            <a:off x="0" y="720437"/>
            <a:ext cx="9143999" cy="6137564"/>
          </a:xfrm>
          <a:prstGeom prst="rect">
            <a:avLst/>
          </a:prstGeom>
        </p:spPr>
      </p:pic>
      <p:sp>
        <p:nvSpPr>
          <p:cNvPr id="4" name="TextBox 3">
            <a:extLst>
              <a:ext uri="{FF2B5EF4-FFF2-40B4-BE49-F238E27FC236}">
                <a16:creationId xmlns:a16="http://schemas.microsoft.com/office/drawing/2014/main" xmlns="" id="{83DFC512-7FBE-4560-BA79-5A9CBBE27134}"/>
              </a:ext>
            </a:extLst>
          </p:cNvPr>
          <p:cNvSpPr txBox="1"/>
          <p:nvPr/>
        </p:nvSpPr>
        <p:spPr>
          <a:xfrm>
            <a:off x="69271" y="0"/>
            <a:ext cx="7504546" cy="523220"/>
          </a:xfrm>
          <a:prstGeom prst="rect">
            <a:avLst/>
          </a:prstGeom>
          <a:noFill/>
        </p:spPr>
        <p:txBody>
          <a:bodyPr wrap="square">
            <a:spAutoFit/>
          </a:bodyPr>
          <a:lstStyle/>
          <a:p>
            <a:r>
              <a:rPr lang="en-US" sz="2800" b="1" u="sng" dirty="0">
                <a:solidFill>
                  <a:srgbClr val="FF0000"/>
                </a:solidFill>
                <a:effectLst>
                  <a:outerShdw blurRad="38100" dist="38100" dir="2700000" algn="tl">
                    <a:srgbClr val="000000">
                      <a:alpha val="43137"/>
                    </a:srgbClr>
                  </a:outerShdw>
                </a:effectLst>
              </a:rPr>
              <a:t>Variation of atomic and ionic size:</a:t>
            </a:r>
            <a:endParaRPr lang="en-IN" sz="2800" b="1" u="sng"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722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xmlns="" id="{C11B464C-1FF3-4F26-94D0-5CE371330D6F}"/>
              </a:ext>
            </a:extLst>
          </p:cNvPr>
          <p:cNvSpPr txBox="1"/>
          <p:nvPr/>
        </p:nvSpPr>
        <p:spPr>
          <a:xfrm>
            <a:off x="209202" y="200545"/>
            <a:ext cx="8703889" cy="5878830"/>
          </a:xfrm>
          <a:prstGeom prst="rect">
            <a:avLst/>
          </a:prstGeom>
        </p:spPr>
        <p:txBody>
          <a:bodyPr vert="horz" wrap="square" lIns="0" tIns="12700" rIns="0" bIns="0" rtlCol="0">
            <a:spAutoFit/>
          </a:bodyPr>
          <a:lstStyle/>
          <a:p>
            <a:pPr marL="393700" marR="43180" indent="-343535" algn="just">
              <a:lnSpc>
                <a:spcPct val="100000"/>
              </a:lnSpc>
              <a:spcBef>
                <a:spcPts val="100"/>
              </a:spcBef>
              <a:buFont typeface="Arial"/>
              <a:buChar char="•"/>
              <a:tabLst>
                <a:tab pos="394335" algn="l"/>
              </a:tabLst>
            </a:pPr>
            <a:r>
              <a:rPr sz="3000" spc="-15" dirty="0">
                <a:latin typeface="Carlito"/>
                <a:cs typeface="Carlito"/>
              </a:rPr>
              <a:t>However </a:t>
            </a:r>
            <a:r>
              <a:rPr sz="3000" dirty="0">
                <a:latin typeface="Carlito"/>
                <a:cs typeface="Carlito"/>
              </a:rPr>
              <a:t>the </a:t>
            </a:r>
            <a:r>
              <a:rPr sz="3000" spc="-10" dirty="0">
                <a:latin typeface="Carlito"/>
                <a:cs typeface="Carlito"/>
              </a:rPr>
              <a:t>increased </a:t>
            </a:r>
            <a:r>
              <a:rPr sz="3000" spc="-5" dirty="0">
                <a:latin typeface="Carlito"/>
                <a:cs typeface="Carlito"/>
              </a:rPr>
              <a:t>nuclear </a:t>
            </a:r>
            <a:r>
              <a:rPr sz="3000" spc="-15" dirty="0">
                <a:latin typeface="Carlito"/>
                <a:cs typeface="Carlito"/>
              </a:rPr>
              <a:t>charge </a:t>
            </a:r>
            <a:r>
              <a:rPr sz="3000" spc="-5" dirty="0">
                <a:latin typeface="Carlito"/>
                <a:cs typeface="Carlito"/>
              </a:rPr>
              <a:t>is partly  </a:t>
            </a:r>
            <a:r>
              <a:rPr sz="3000" spc="-10" dirty="0">
                <a:latin typeface="Carlito"/>
                <a:cs typeface="Carlito"/>
              </a:rPr>
              <a:t>cancelled by </a:t>
            </a:r>
            <a:r>
              <a:rPr sz="3000" dirty="0">
                <a:latin typeface="Carlito"/>
                <a:cs typeface="Carlito"/>
              </a:rPr>
              <a:t>the </a:t>
            </a:r>
            <a:r>
              <a:rPr sz="3000" b="1" spc="-10" dirty="0">
                <a:solidFill>
                  <a:srgbClr val="6F2F9F"/>
                </a:solidFill>
                <a:latin typeface="Carlito"/>
                <a:cs typeface="Carlito"/>
              </a:rPr>
              <a:t>increased screening </a:t>
            </a:r>
            <a:r>
              <a:rPr sz="3000" b="1" spc="-20" dirty="0">
                <a:solidFill>
                  <a:srgbClr val="6F2F9F"/>
                </a:solidFill>
                <a:latin typeface="Carlito"/>
                <a:cs typeface="Carlito"/>
              </a:rPr>
              <a:t>effect </a:t>
            </a:r>
            <a:r>
              <a:rPr sz="3000" b="1" spc="-5" dirty="0">
                <a:solidFill>
                  <a:srgbClr val="6F2F9F"/>
                </a:solidFill>
                <a:latin typeface="Carlito"/>
                <a:cs typeface="Carlito"/>
              </a:rPr>
              <a:t>of  </a:t>
            </a:r>
            <a:r>
              <a:rPr sz="3000" b="1" spc="-10" dirty="0">
                <a:solidFill>
                  <a:srgbClr val="6F2F9F"/>
                </a:solidFill>
                <a:latin typeface="Carlito"/>
                <a:cs typeface="Carlito"/>
              </a:rPr>
              <a:t>electrons </a:t>
            </a:r>
            <a:r>
              <a:rPr sz="3000" b="1" spc="-5" dirty="0">
                <a:solidFill>
                  <a:srgbClr val="6F2F9F"/>
                </a:solidFill>
                <a:latin typeface="Carlito"/>
                <a:cs typeface="Carlito"/>
              </a:rPr>
              <a:t>in </a:t>
            </a:r>
            <a:r>
              <a:rPr sz="3000" b="1" dirty="0">
                <a:solidFill>
                  <a:srgbClr val="6F2F9F"/>
                </a:solidFill>
                <a:latin typeface="Carlito"/>
                <a:cs typeface="Carlito"/>
              </a:rPr>
              <a:t>the d – </a:t>
            </a:r>
            <a:r>
              <a:rPr sz="3000" b="1" spc="-10" dirty="0">
                <a:solidFill>
                  <a:srgbClr val="6F2F9F"/>
                </a:solidFill>
                <a:latin typeface="Carlito"/>
                <a:cs typeface="Carlito"/>
              </a:rPr>
              <a:t>orbitals </a:t>
            </a:r>
            <a:r>
              <a:rPr sz="3000" dirty="0">
                <a:latin typeface="Carlito"/>
                <a:cs typeface="Carlito"/>
              </a:rPr>
              <a:t>of </a:t>
            </a:r>
            <a:r>
              <a:rPr sz="3000" spc="-10" dirty="0">
                <a:latin typeface="Carlito"/>
                <a:cs typeface="Carlito"/>
              </a:rPr>
              <a:t>penultimate</a:t>
            </a:r>
            <a:r>
              <a:rPr sz="3000" spc="-20" dirty="0">
                <a:latin typeface="Carlito"/>
                <a:cs typeface="Carlito"/>
              </a:rPr>
              <a:t> </a:t>
            </a:r>
            <a:r>
              <a:rPr sz="3000" spc="-5" dirty="0">
                <a:latin typeface="Carlito"/>
                <a:cs typeface="Carlito"/>
              </a:rPr>
              <a:t>shell.</a:t>
            </a:r>
            <a:endParaRPr sz="3000" dirty="0">
              <a:latin typeface="Carlito"/>
              <a:cs typeface="Carlito"/>
            </a:endParaRPr>
          </a:p>
          <a:p>
            <a:pPr marL="393700" marR="113030" indent="-343535">
              <a:lnSpc>
                <a:spcPct val="100000"/>
              </a:lnSpc>
              <a:spcBef>
                <a:spcPts val="720"/>
              </a:spcBef>
              <a:buFont typeface="Arial"/>
              <a:buChar char="•"/>
              <a:tabLst>
                <a:tab pos="393700" algn="l"/>
                <a:tab pos="394335" algn="l"/>
              </a:tabLst>
            </a:pPr>
            <a:r>
              <a:rPr sz="3000" spc="-5" dirty="0">
                <a:latin typeface="Carlito"/>
                <a:cs typeface="Carlito"/>
              </a:rPr>
              <a:t>When </a:t>
            </a:r>
            <a:r>
              <a:rPr sz="3000" dirty="0">
                <a:latin typeface="Carlito"/>
                <a:cs typeface="Carlito"/>
              </a:rPr>
              <a:t>the </a:t>
            </a:r>
            <a:r>
              <a:rPr sz="3000" u="heavy" spc="-5" dirty="0">
                <a:uFill>
                  <a:solidFill>
                    <a:srgbClr val="000000"/>
                  </a:solidFill>
                </a:uFill>
                <a:latin typeface="Carlito"/>
                <a:cs typeface="Carlito"/>
              </a:rPr>
              <a:t>increased nuclear </a:t>
            </a:r>
            <a:r>
              <a:rPr sz="3000" u="heavy" spc="-10" dirty="0">
                <a:uFill>
                  <a:solidFill>
                    <a:srgbClr val="000000"/>
                  </a:solidFill>
                </a:uFill>
                <a:latin typeface="Carlito"/>
                <a:cs typeface="Carlito"/>
              </a:rPr>
              <a:t>charge </a:t>
            </a:r>
            <a:r>
              <a:rPr sz="3000" u="heavy" dirty="0">
                <a:uFill>
                  <a:solidFill>
                    <a:srgbClr val="000000"/>
                  </a:solidFill>
                </a:uFill>
                <a:latin typeface="Carlito"/>
                <a:cs typeface="Carlito"/>
              </a:rPr>
              <a:t>and</a:t>
            </a:r>
            <a:r>
              <a:rPr sz="3000" u="heavy" spc="-105" dirty="0">
                <a:uFill>
                  <a:solidFill>
                    <a:srgbClr val="000000"/>
                  </a:solidFill>
                </a:uFill>
                <a:latin typeface="Carlito"/>
                <a:cs typeface="Carlito"/>
              </a:rPr>
              <a:t> </a:t>
            </a:r>
            <a:r>
              <a:rPr sz="3000" u="heavy" spc="-5" dirty="0">
                <a:uFill>
                  <a:solidFill>
                    <a:srgbClr val="000000"/>
                  </a:solidFill>
                </a:uFill>
                <a:latin typeface="Carlito"/>
                <a:cs typeface="Carlito"/>
              </a:rPr>
              <a:t>increased  </a:t>
            </a:r>
            <a:r>
              <a:rPr sz="3000" u="heavy" spc="-10" dirty="0">
                <a:uFill>
                  <a:solidFill>
                    <a:srgbClr val="000000"/>
                  </a:solidFill>
                </a:uFill>
                <a:latin typeface="Carlito"/>
                <a:cs typeface="Carlito"/>
              </a:rPr>
              <a:t>Screening </a:t>
            </a:r>
            <a:r>
              <a:rPr sz="3000" u="heavy" spc="-25" dirty="0">
                <a:uFill>
                  <a:solidFill>
                    <a:srgbClr val="000000"/>
                  </a:solidFill>
                </a:uFill>
                <a:latin typeface="Carlito"/>
                <a:cs typeface="Carlito"/>
              </a:rPr>
              <a:t>effect </a:t>
            </a:r>
            <a:r>
              <a:rPr sz="3000" u="heavy" spc="-5" dirty="0">
                <a:uFill>
                  <a:solidFill>
                    <a:srgbClr val="000000"/>
                  </a:solidFill>
                </a:uFill>
                <a:latin typeface="Carlito"/>
                <a:cs typeface="Carlito"/>
              </a:rPr>
              <a:t>balance </a:t>
            </a:r>
            <a:r>
              <a:rPr sz="3000" u="heavy" dirty="0">
                <a:uFill>
                  <a:solidFill>
                    <a:srgbClr val="000000"/>
                  </a:solidFill>
                </a:uFill>
                <a:latin typeface="Carlito"/>
                <a:cs typeface="Carlito"/>
              </a:rPr>
              <a:t>each </a:t>
            </a:r>
            <a:r>
              <a:rPr sz="3000" u="heavy" spc="-45" dirty="0">
                <a:uFill>
                  <a:solidFill>
                    <a:srgbClr val="000000"/>
                  </a:solidFill>
                </a:uFill>
                <a:latin typeface="Carlito"/>
                <a:cs typeface="Carlito"/>
              </a:rPr>
              <a:t>other</a:t>
            </a:r>
            <a:r>
              <a:rPr sz="3000" spc="-45" dirty="0">
                <a:latin typeface="Carlito"/>
                <a:cs typeface="Carlito"/>
              </a:rPr>
              <a:t>, </a:t>
            </a:r>
            <a:r>
              <a:rPr sz="3000" dirty="0">
                <a:latin typeface="Carlito"/>
                <a:cs typeface="Carlito"/>
              </a:rPr>
              <a:t>the </a:t>
            </a:r>
            <a:r>
              <a:rPr sz="3000" spc="-15" dirty="0">
                <a:latin typeface="Carlito"/>
                <a:cs typeface="Carlito"/>
              </a:rPr>
              <a:t>atomic  radii </a:t>
            </a:r>
            <a:r>
              <a:rPr sz="3000" spc="-10" dirty="0">
                <a:latin typeface="Carlito"/>
                <a:cs typeface="Carlito"/>
              </a:rPr>
              <a:t>becomes almost</a:t>
            </a:r>
            <a:r>
              <a:rPr sz="3000" spc="5" dirty="0">
                <a:latin typeface="Carlito"/>
                <a:cs typeface="Carlito"/>
              </a:rPr>
              <a:t> </a:t>
            </a:r>
            <a:r>
              <a:rPr sz="3000" spc="-20" dirty="0">
                <a:latin typeface="Carlito"/>
                <a:cs typeface="Carlito"/>
              </a:rPr>
              <a:t>constant.</a:t>
            </a:r>
            <a:endParaRPr sz="3000" dirty="0">
              <a:latin typeface="Carlito"/>
              <a:cs typeface="Carlito"/>
            </a:endParaRPr>
          </a:p>
          <a:p>
            <a:pPr marL="393700" marR="419100" indent="-343535">
              <a:lnSpc>
                <a:spcPct val="100000"/>
              </a:lnSpc>
              <a:spcBef>
                <a:spcPts val="725"/>
              </a:spcBef>
              <a:buFont typeface="Arial"/>
              <a:buChar char="•"/>
              <a:tabLst>
                <a:tab pos="393700" algn="l"/>
                <a:tab pos="394335" algn="l"/>
              </a:tabLst>
            </a:pPr>
            <a:r>
              <a:rPr sz="3000" spc="-5" dirty="0">
                <a:latin typeface="Carlito"/>
                <a:cs typeface="Carlito"/>
              </a:rPr>
              <a:t>Increase </a:t>
            </a:r>
            <a:r>
              <a:rPr sz="3000" dirty="0">
                <a:latin typeface="Carlito"/>
                <a:cs typeface="Carlito"/>
              </a:rPr>
              <a:t>in </a:t>
            </a:r>
            <a:r>
              <a:rPr sz="3000" spc="-10" dirty="0">
                <a:latin typeface="Carlito"/>
                <a:cs typeface="Carlito"/>
              </a:rPr>
              <a:t>atomic </a:t>
            </a:r>
            <a:r>
              <a:rPr sz="3000" spc="-15" dirty="0">
                <a:latin typeface="Carlito"/>
                <a:cs typeface="Carlito"/>
              </a:rPr>
              <a:t>radii towards </a:t>
            </a:r>
            <a:r>
              <a:rPr sz="3000" dirty="0">
                <a:latin typeface="Carlito"/>
                <a:cs typeface="Carlito"/>
              </a:rPr>
              <a:t>the </a:t>
            </a:r>
            <a:r>
              <a:rPr sz="3000" spc="-10" dirty="0">
                <a:latin typeface="Carlito"/>
                <a:cs typeface="Carlito"/>
              </a:rPr>
              <a:t>end </a:t>
            </a:r>
            <a:r>
              <a:rPr sz="3000" spc="-20" dirty="0">
                <a:latin typeface="Carlito"/>
                <a:cs typeface="Carlito"/>
              </a:rPr>
              <a:t>may</a:t>
            </a:r>
            <a:r>
              <a:rPr sz="3000" spc="-120" dirty="0">
                <a:latin typeface="Carlito"/>
                <a:cs typeface="Carlito"/>
              </a:rPr>
              <a:t> </a:t>
            </a:r>
            <a:r>
              <a:rPr sz="3000" spc="-5" dirty="0">
                <a:latin typeface="Carlito"/>
                <a:cs typeface="Carlito"/>
              </a:rPr>
              <a:t>be  </a:t>
            </a:r>
            <a:r>
              <a:rPr sz="3000" spc="-15" dirty="0">
                <a:latin typeface="Carlito"/>
                <a:cs typeface="Carlito"/>
              </a:rPr>
              <a:t>attributed to </a:t>
            </a:r>
            <a:r>
              <a:rPr sz="3000" dirty="0">
                <a:latin typeface="Carlito"/>
                <a:cs typeface="Carlito"/>
              </a:rPr>
              <a:t>the </a:t>
            </a:r>
            <a:r>
              <a:rPr sz="3000" b="1" u="heavy" spc="-10" dirty="0">
                <a:uFill>
                  <a:solidFill>
                    <a:srgbClr val="000000"/>
                  </a:solidFill>
                </a:uFill>
                <a:latin typeface="Carlito"/>
                <a:cs typeface="Carlito"/>
              </a:rPr>
              <a:t>electron </a:t>
            </a:r>
            <a:r>
              <a:rPr sz="3000" b="1" u="heavy" dirty="0">
                <a:uFill>
                  <a:solidFill>
                    <a:srgbClr val="000000"/>
                  </a:solidFill>
                </a:uFill>
                <a:latin typeface="Carlito"/>
                <a:cs typeface="Carlito"/>
              </a:rPr>
              <a:t>– </a:t>
            </a:r>
            <a:r>
              <a:rPr sz="3000" b="1" u="heavy" spc="-10" dirty="0">
                <a:uFill>
                  <a:solidFill>
                    <a:srgbClr val="000000"/>
                  </a:solidFill>
                </a:uFill>
                <a:latin typeface="Carlito"/>
                <a:cs typeface="Carlito"/>
              </a:rPr>
              <a:t>electron</a:t>
            </a:r>
            <a:r>
              <a:rPr sz="3000" b="1" u="heavy" spc="-25" dirty="0">
                <a:uFill>
                  <a:solidFill>
                    <a:srgbClr val="000000"/>
                  </a:solidFill>
                </a:uFill>
                <a:latin typeface="Carlito"/>
                <a:cs typeface="Carlito"/>
              </a:rPr>
              <a:t> </a:t>
            </a:r>
            <a:r>
              <a:rPr sz="3000" b="1" u="heavy" spc="-10" dirty="0">
                <a:uFill>
                  <a:solidFill>
                    <a:srgbClr val="000000"/>
                  </a:solidFill>
                </a:uFill>
                <a:latin typeface="Carlito"/>
                <a:cs typeface="Carlito"/>
              </a:rPr>
              <a:t>repulsion</a:t>
            </a:r>
            <a:r>
              <a:rPr sz="3000" spc="-10" dirty="0">
                <a:latin typeface="Carlito"/>
                <a:cs typeface="Carlito"/>
              </a:rPr>
              <a:t>.</a:t>
            </a:r>
            <a:endParaRPr sz="3000" dirty="0">
              <a:latin typeface="Carlito"/>
              <a:cs typeface="Carlito"/>
            </a:endParaRPr>
          </a:p>
          <a:p>
            <a:pPr marL="393700" marR="1003300" indent="-343535">
              <a:lnSpc>
                <a:spcPct val="100000"/>
              </a:lnSpc>
              <a:spcBef>
                <a:spcPts val="720"/>
              </a:spcBef>
              <a:buFont typeface="Arial"/>
              <a:buChar char="•"/>
              <a:tabLst>
                <a:tab pos="393700" algn="l"/>
                <a:tab pos="394335" algn="l"/>
                <a:tab pos="2853690" algn="l"/>
              </a:tabLst>
            </a:pPr>
            <a:r>
              <a:rPr sz="3000" dirty="0">
                <a:latin typeface="Carlito"/>
                <a:cs typeface="Carlito"/>
              </a:rPr>
              <a:t>In </a:t>
            </a:r>
            <a:r>
              <a:rPr sz="3000" spc="-20" dirty="0">
                <a:latin typeface="Carlito"/>
                <a:cs typeface="Carlito"/>
              </a:rPr>
              <a:t>fact </a:t>
            </a:r>
            <a:r>
              <a:rPr sz="3000" dirty="0">
                <a:latin typeface="Carlito"/>
                <a:cs typeface="Carlito"/>
              </a:rPr>
              <a:t>the </a:t>
            </a:r>
            <a:r>
              <a:rPr sz="3000" spc="-5" dirty="0">
                <a:latin typeface="Carlito"/>
                <a:cs typeface="Carlito"/>
              </a:rPr>
              <a:t>pairing of </a:t>
            </a:r>
            <a:r>
              <a:rPr sz="3000" spc="-10" dirty="0">
                <a:latin typeface="Carlito"/>
                <a:cs typeface="Carlito"/>
              </a:rPr>
              <a:t>electrons in </a:t>
            </a:r>
            <a:r>
              <a:rPr sz="3000" dirty="0">
                <a:latin typeface="Carlito"/>
                <a:cs typeface="Carlito"/>
              </a:rPr>
              <a:t>d </a:t>
            </a:r>
            <a:r>
              <a:rPr sz="3000" spc="-175" dirty="0">
                <a:latin typeface="Arial"/>
                <a:cs typeface="Arial"/>
              </a:rPr>
              <a:t>– </a:t>
            </a:r>
            <a:r>
              <a:rPr sz="3000" spc="-10" dirty="0">
                <a:latin typeface="Carlito"/>
                <a:cs typeface="Carlito"/>
              </a:rPr>
              <a:t>orbitals  </a:t>
            </a:r>
            <a:r>
              <a:rPr sz="3000" spc="-15" dirty="0">
                <a:latin typeface="Carlito"/>
                <a:cs typeface="Carlito"/>
              </a:rPr>
              <a:t>occurs </a:t>
            </a:r>
            <a:r>
              <a:rPr sz="3000" spc="-10" dirty="0">
                <a:latin typeface="Carlito"/>
                <a:cs typeface="Carlito"/>
              </a:rPr>
              <a:t>after</a:t>
            </a:r>
            <a:r>
              <a:rPr sz="3000" spc="-5" dirty="0">
                <a:latin typeface="Carlito"/>
                <a:cs typeface="Carlito"/>
              </a:rPr>
              <a:t> </a:t>
            </a:r>
            <a:r>
              <a:rPr sz="3000" spc="5" dirty="0">
                <a:solidFill>
                  <a:srgbClr val="FF0000"/>
                </a:solidFill>
                <a:latin typeface="Carlito"/>
                <a:cs typeface="Carlito"/>
              </a:rPr>
              <a:t>d</a:t>
            </a:r>
            <a:r>
              <a:rPr sz="4050" spc="7" baseline="25720" dirty="0">
                <a:solidFill>
                  <a:srgbClr val="FF0000"/>
                </a:solidFill>
                <a:latin typeface="Carlito"/>
                <a:cs typeface="Carlito"/>
              </a:rPr>
              <a:t>5	</a:t>
            </a:r>
            <a:r>
              <a:rPr sz="3000" spc="-15" dirty="0">
                <a:solidFill>
                  <a:srgbClr val="FF0000"/>
                </a:solidFill>
                <a:latin typeface="Carlito"/>
                <a:cs typeface="Carlito"/>
              </a:rPr>
              <a:t>configuration.</a:t>
            </a:r>
            <a:endParaRPr sz="3000" dirty="0">
              <a:latin typeface="Carlito"/>
              <a:cs typeface="Carlito"/>
            </a:endParaRPr>
          </a:p>
          <a:p>
            <a:pPr marL="393700" marR="43815" indent="-343535">
              <a:lnSpc>
                <a:spcPct val="100000"/>
              </a:lnSpc>
              <a:spcBef>
                <a:spcPts val="720"/>
              </a:spcBef>
              <a:buFont typeface="Arial"/>
              <a:buChar char="•"/>
              <a:tabLst>
                <a:tab pos="393700" algn="l"/>
                <a:tab pos="394335" algn="l"/>
                <a:tab pos="1199515" algn="l"/>
                <a:tab pos="2870200" algn="l"/>
                <a:tab pos="4824730" algn="l"/>
                <a:tab pos="6414135" algn="l"/>
                <a:tab pos="7160895" algn="l"/>
              </a:tabLst>
            </a:pPr>
            <a:r>
              <a:rPr sz="3000" spc="-5" dirty="0">
                <a:solidFill>
                  <a:srgbClr val="FF0000"/>
                </a:solidFill>
                <a:latin typeface="Carlito"/>
                <a:cs typeface="Carlito"/>
              </a:rPr>
              <a:t>Th</a:t>
            </a:r>
            <a:r>
              <a:rPr sz="3000" dirty="0">
                <a:solidFill>
                  <a:srgbClr val="FF0000"/>
                </a:solidFill>
                <a:latin typeface="Carlito"/>
                <a:cs typeface="Carlito"/>
              </a:rPr>
              <a:t>e	</a:t>
            </a:r>
            <a:r>
              <a:rPr sz="3000" b="1" spc="-35" dirty="0">
                <a:solidFill>
                  <a:srgbClr val="6F2F9F"/>
                </a:solidFill>
                <a:latin typeface="Carlito"/>
                <a:cs typeface="Carlito"/>
              </a:rPr>
              <a:t>r</a:t>
            </a:r>
            <a:r>
              <a:rPr sz="3000" b="1" spc="-5" dirty="0">
                <a:solidFill>
                  <a:srgbClr val="6F2F9F"/>
                </a:solidFill>
                <a:latin typeface="Carlito"/>
                <a:cs typeface="Carlito"/>
              </a:rPr>
              <a:t>epu</a:t>
            </a:r>
            <a:r>
              <a:rPr sz="3000" b="1" spc="-15" dirty="0">
                <a:solidFill>
                  <a:srgbClr val="6F2F9F"/>
                </a:solidFill>
                <a:latin typeface="Carlito"/>
                <a:cs typeface="Carlito"/>
              </a:rPr>
              <a:t>l</a:t>
            </a:r>
            <a:r>
              <a:rPr sz="3000" b="1" dirty="0">
                <a:solidFill>
                  <a:srgbClr val="6F2F9F"/>
                </a:solidFill>
                <a:latin typeface="Carlito"/>
                <a:cs typeface="Carlito"/>
              </a:rPr>
              <a:t>si</a:t>
            </a:r>
            <a:r>
              <a:rPr sz="3000" b="1" spc="-30" dirty="0">
                <a:solidFill>
                  <a:srgbClr val="6F2F9F"/>
                </a:solidFill>
                <a:latin typeface="Carlito"/>
                <a:cs typeface="Carlito"/>
              </a:rPr>
              <a:t>v</a:t>
            </a:r>
            <a:r>
              <a:rPr sz="3000" b="1" dirty="0">
                <a:solidFill>
                  <a:srgbClr val="6F2F9F"/>
                </a:solidFill>
                <a:latin typeface="Carlito"/>
                <a:cs typeface="Carlito"/>
              </a:rPr>
              <a:t>e	i</a:t>
            </a:r>
            <a:r>
              <a:rPr sz="3000" b="1" spc="-35" dirty="0">
                <a:solidFill>
                  <a:srgbClr val="6F2F9F"/>
                </a:solidFill>
                <a:latin typeface="Carlito"/>
                <a:cs typeface="Carlito"/>
              </a:rPr>
              <a:t>nt</a:t>
            </a:r>
            <a:r>
              <a:rPr sz="3000" b="1" spc="-5" dirty="0">
                <a:solidFill>
                  <a:srgbClr val="6F2F9F"/>
                </a:solidFill>
                <a:latin typeface="Carlito"/>
                <a:cs typeface="Carlito"/>
              </a:rPr>
              <a:t>e</a:t>
            </a:r>
            <a:r>
              <a:rPr sz="3000" b="1" spc="-60" dirty="0">
                <a:solidFill>
                  <a:srgbClr val="6F2F9F"/>
                </a:solidFill>
                <a:latin typeface="Carlito"/>
                <a:cs typeface="Carlito"/>
              </a:rPr>
              <a:t>r</a:t>
            </a:r>
            <a:r>
              <a:rPr sz="3000" b="1" spc="-20" dirty="0">
                <a:solidFill>
                  <a:srgbClr val="6F2F9F"/>
                </a:solidFill>
                <a:latin typeface="Carlito"/>
                <a:cs typeface="Carlito"/>
              </a:rPr>
              <a:t>a</a:t>
            </a:r>
            <a:r>
              <a:rPr sz="3000" b="1" spc="-5" dirty="0">
                <a:solidFill>
                  <a:srgbClr val="6F2F9F"/>
                </a:solidFill>
                <a:latin typeface="Carlito"/>
                <a:cs typeface="Carlito"/>
              </a:rPr>
              <a:t>c</a:t>
            </a:r>
            <a:r>
              <a:rPr sz="3000" b="1" dirty="0">
                <a:solidFill>
                  <a:srgbClr val="6F2F9F"/>
                </a:solidFill>
                <a:latin typeface="Carlito"/>
                <a:cs typeface="Carlito"/>
              </a:rPr>
              <a:t>ti</a:t>
            </a:r>
            <a:r>
              <a:rPr sz="3000" b="1" spc="-15" dirty="0">
                <a:solidFill>
                  <a:srgbClr val="6F2F9F"/>
                </a:solidFill>
                <a:latin typeface="Carlito"/>
                <a:cs typeface="Carlito"/>
              </a:rPr>
              <a:t>o</a:t>
            </a:r>
            <a:r>
              <a:rPr sz="3000" b="1" dirty="0">
                <a:solidFill>
                  <a:srgbClr val="6F2F9F"/>
                </a:solidFill>
                <a:latin typeface="Carlito"/>
                <a:cs typeface="Carlito"/>
              </a:rPr>
              <a:t>n	</a:t>
            </a:r>
            <a:r>
              <a:rPr sz="3000" spc="-20" dirty="0">
                <a:solidFill>
                  <a:srgbClr val="FF0000"/>
                </a:solidFill>
                <a:latin typeface="Carlito"/>
                <a:cs typeface="Carlito"/>
              </a:rPr>
              <a:t>be</a:t>
            </a:r>
            <a:r>
              <a:rPr sz="3000" dirty="0">
                <a:solidFill>
                  <a:srgbClr val="FF0000"/>
                </a:solidFill>
                <a:latin typeface="Carlito"/>
                <a:cs typeface="Carlito"/>
              </a:rPr>
              <a:t>t</a:t>
            </a:r>
            <a:r>
              <a:rPr sz="3000" spc="-20" dirty="0">
                <a:solidFill>
                  <a:srgbClr val="FF0000"/>
                </a:solidFill>
                <a:latin typeface="Carlito"/>
                <a:cs typeface="Carlito"/>
              </a:rPr>
              <a:t>w</a:t>
            </a:r>
            <a:r>
              <a:rPr sz="3000" dirty="0">
                <a:solidFill>
                  <a:srgbClr val="FF0000"/>
                </a:solidFill>
                <a:latin typeface="Carlito"/>
                <a:cs typeface="Carlito"/>
              </a:rPr>
              <a:t>e</a:t>
            </a:r>
            <a:r>
              <a:rPr sz="3000" spc="-15" dirty="0">
                <a:solidFill>
                  <a:srgbClr val="FF0000"/>
                </a:solidFill>
                <a:latin typeface="Carlito"/>
                <a:cs typeface="Carlito"/>
              </a:rPr>
              <a:t>e</a:t>
            </a:r>
            <a:r>
              <a:rPr sz="3000" dirty="0">
                <a:solidFill>
                  <a:srgbClr val="FF0000"/>
                </a:solidFill>
                <a:latin typeface="Carlito"/>
                <a:cs typeface="Carlito"/>
              </a:rPr>
              <a:t>n	</a:t>
            </a:r>
            <a:r>
              <a:rPr sz="3000" spc="-10" dirty="0">
                <a:solidFill>
                  <a:srgbClr val="FF0000"/>
                </a:solidFill>
                <a:latin typeface="Carlito"/>
                <a:cs typeface="Carlito"/>
              </a:rPr>
              <a:t>t</a:t>
            </a:r>
            <a:r>
              <a:rPr sz="3000" spc="-5" dirty="0">
                <a:solidFill>
                  <a:srgbClr val="FF0000"/>
                </a:solidFill>
                <a:latin typeface="Carlito"/>
                <a:cs typeface="Carlito"/>
              </a:rPr>
              <a:t>h</a:t>
            </a:r>
            <a:r>
              <a:rPr sz="3000" dirty="0">
                <a:solidFill>
                  <a:srgbClr val="FF0000"/>
                </a:solidFill>
                <a:latin typeface="Carlito"/>
                <a:cs typeface="Carlito"/>
              </a:rPr>
              <a:t>e	</a:t>
            </a:r>
            <a:r>
              <a:rPr sz="3000" b="1" u="heavy" dirty="0">
                <a:uFill>
                  <a:solidFill>
                    <a:srgbClr val="000000"/>
                  </a:solidFill>
                </a:uFill>
                <a:latin typeface="Carlito"/>
                <a:cs typeface="Carlito"/>
              </a:rPr>
              <a:t>pa</a:t>
            </a:r>
            <a:r>
              <a:rPr sz="3000" b="1" u="heavy" spc="-10" dirty="0">
                <a:uFill>
                  <a:solidFill>
                    <a:srgbClr val="000000"/>
                  </a:solidFill>
                </a:uFill>
                <a:latin typeface="Carlito"/>
                <a:cs typeface="Carlito"/>
              </a:rPr>
              <a:t>i</a:t>
            </a:r>
            <a:r>
              <a:rPr sz="3000" b="1" u="heavy" spc="-35" dirty="0">
                <a:uFill>
                  <a:solidFill>
                    <a:srgbClr val="000000"/>
                  </a:solidFill>
                </a:uFill>
                <a:latin typeface="Carlito"/>
                <a:cs typeface="Carlito"/>
              </a:rPr>
              <a:t>r</a:t>
            </a:r>
            <a:r>
              <a:rPr sz="3000" b="1" u="heavy" spc="-5" dirty="0">
                <a:uFill>
                  <a:solidFill>
                    <a:srgbClr val="000000"/>
                  </a:solidFill>
                </a:uFill>
                <a:latin typeface="Carlito"/>
                <a:cs typeface="Carlito"/>
              </a:rPr>
              <a:t>ed </a:t>
            </a:r>
            <a:r>
              <a:rPr sz="3000" b="1" spc="-5" dirty="0">
                <a:latin typeface="Carlito"/>
                <a:cs typeface="Carlito"/>
              </a:rPr>
              <a:t> </a:t>
            </a:r>
            <a:r>
              <a:rPr sz="3000" b="1" u="heavy" spc="-10" dirty="0">
                <a:uFill>
                  <a:solidFill>
                    <a:srgbClr val="000000"/>
                  </a:solidFill>
                </a:uFill>
                <a:latin typeface="Carlito"/>
                <a:cs typeface="Carlito"/>
              </a:rPr>
              <a:t>electron</a:t>
            </a:r>
            <a:r>
              <a:rPr sz="3000" b="1" spc="-10" dirty="0">
                <a:latin typeface="Carlito"/>
                <a:cs typeface="Carlito"/>
              </a:rPr>
              <a:t> </a:t>
            </a:r>
            <a:r>
              <a:rPr sz="3000" spc="-5" dirty="0">
                <a:solidFill>
                  <a:srgbClr val="FF0000"/>
                </a:solidFill>
                <a:latin typeface="Carlito"/>
                <a:cs typeface="Carlito"/>
              </a:rPr>
              <a:t>causes Increase in </a:t>
            </a:r>
            <a:r>
              <a:rPr sz="3000" spc="-20" dirty="0">
                <a:solidFill>
                  <a:srgbClr val="FF0000"/>
                </a:solidFill>
                <a:latin typeface="Carlito"/>
                <a:cs typeface="Carlito"/>
              </a:rPr>
              <a:t>Atomic/ </a:t>
            </a:r>
            <a:r>
              <a:rPr sz="3000" spc="-5" dirty="0">
                <a:solidFill>
                  <a:srgbClr val="FF0000"/>
                </a:solidFill>
                <a:latin typeface="Carlito"/>
                <a:cs typeface="Carlito"/>
              </a:rPr>
              <a:t>ionic</a:t>
            </a:r>
            <a:r>
              <a:rPr sz="3000" spc="-50" dirty="0">
                <a:solidFill>
                  <a:srgbClr val="FF0000"/>
                </a:solidFill>
                <a:latin typeface="Carlito"/>
                <a:cs typeface="Carlito"/>
              </a:rPr>
              <a:t> </a:t>
            </a:r>
            <a:r>
              <a:rPr sz="3000" spc="-15" dirty="0">
                <a:solidFill>
                  <a:srgbClr val="FF0000"/>
                </a:solidFill>
                <a:latin typeface="Carlito"/>
                <a:cs typeface="Carlito"/>
              </a:rPr>
              <a:t>radii</a:t>
            </a:r>
            <a:endParaRPr sz="3000" dirty="0">
              <a:latin typeface="Carlito"/>
              <a:cs typeface="Carlito"/>
            </a:endParaRPr>
          </a:p>
        </p:txBody>
      </p:sp>
    </p:spTree>
    <p:extLst>
      <p:ext uri="{BB962C8B-B14F-4D97-AF65-F5344CB8AC3E}">
        <p14:creationId xmlns:p14="http://schemas.microsoft.com/office/powerpoint/2010/main" val="76438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F47F7AC-762C-46C1-84BD-33BA3FCB833B}"/>
              </a:ext>
            </a:extLst>
          </p:cNvPr>
          <p:cNvSpPr txBox="1"/>
          <p:nvPr/>
        </p:nvSpPr>
        <p:spPr>
          <a:xfrm>
            <a:off x="0" y="0"/>
            <a:ext cx="9144000" cy="3416320"/>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02060"/>
                </a:solidFill>
              </a:rPr>
              <a:t>It is generally expected a steady decrease in atomic radius along a period as the nuclear charge increases and the extra electrons are added to the same sub shell.</a:t>
            </a:r>
          </a:p>
          <a:p>
            <a:r>
              <a:rPr lang="en-US" b="1" dirty="0">
                <a:solidFill>
                  <a:srgbClr val="002060"/>
                </a:solidFill>
              </a:rPr>
              <a:t> </a:t>
            </a:r>
          </a:p>
          <a:p>
            <a:pPr marL="285750" indent="-285750">
              <a:buFont typeface="Arial" panose="020B0604020202020204" pitchFamily="34" charset="0"/>
              <a:buChar char="•"/>
            </a:pPr>
            <a:r>
              <a:rPr lang="en-US" b="1" dirty="0">
                <a:solidFill>
                  <a:srgbClr val="002060"/>
                </a:solidFill>
              </a:rPr>
              <a:t>But for the 3d transition elements, the expected decrease in atomic radius is observed from Sc to V , thereafter up to Cu the atomic radius nearly remains the same. </a:t>
            </a:r>
          </a:p>
          <a:p>
            <a:endParaRPr lang="en-US" b="1" dirty="0">
              <a:solidFill>
                <a:srgbClr val="002060"/>
              </a:solidFill>
            </a:endParaRPr>
          </a:p>
          <a:p>
            <a:pPr marL="285750" indent="-285750">
              <a:buFont typeface="Arial" panose="020B0604020202020204" pitchFamily="34" charset="0"/>
              <a:buChar char="•"/>
            </a:pPr>
            <a:r>
              <a:rPr lang="en-US" b="1" dirty="0">
                <a:solidFill>
                  <a:srgbClr val="002060"/>
                </a:solidFill>
              </a:rPr>
              <a:t>As we move from Sc to Zn in 3d series the extra  electrons are added to the 3d orbitals, the added 3d electrons only partially shield the increased nuclear charge and hence the effective nuclear charge increases slightly.</a:t>
            </a:r>
          </a:p>
          <a:p>
            <a:endParaRPr lang="en-US" b="1" dirty="0">
              <a:solidFill>
                <a:srgbClr val="002060"/>
              </a:solidFill>
            </a:endParaRPr>
          </a:p>
        </p:txBody>
      </p:sp>
      <p:pic>
        <p:nvPicPr>
          <p:cNvPr id="7" name="Picture 6">
            <a:extLst>
              <a:ext uri="{FF2B5EF4-FFF2-40B4-BE49-F238E27FC236}">
                <a16:creationId xmlns:a16="http://schemas.microsoft.com/office/drawing/2014/main" xmlns="" id="{6DF68932-C3C8-4FEA-BDE5-D22ABB8E53ED}"/>
              </a:ext>
            </a:extLst>
          </p:cNvPr>
          <p:cNvPicPr>
            <a:picLocks noChangeAspect="1"/>
          </p:cNvPicPr>
          <p:nvPr/>
        </p:nvPicPr>
        <p:blipFill>
          <a:blip r:embed="rId2"/>
          <a:stretch>
            <a:fillRect/>
          </a:stretch>
        </p:blipFill>
        <p:spPr>
          <a:xfrm>
            <a:off x="4568189" y="3318500"/>
            <a:ext cx="7621" cy="220999"/>
          </a:xfrm>
          <a:prstGeom prst="rect">
            <a:avLst/>
          </a:prstGeom>
        </p:spPr>
      </p:pic>
      <p:pic>
        <p:nvPicPr>
          <p:cNvPr id="9" name="Picture 8">
            <a:extLst>
              <a:ext uri="{FF2B5EF4-FFF2-40B4-BE49-F238E27FC236}">
                <a16:creationId xmlns:a16="http://schemas.microsoft.com/office/drawing/2014/main" xmlns="" id="{7CF4F1ED-33A9-4A5D-A5A2-B3159B703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569" y="3402327"/>
            <a:ext cx="22862" cy="53345"/>
          </a:xfrm>
          <a:prstGeom prst="rect">
            <a:avLst/>
          </a:prstGeom>
        </p:spPr>
      </p:pic>
      <p:pic>
        <p:nvPicPr>
          <p:cNvPr id="11" name="Picture 10">
            <a:extLst>
              <a:ext uri="{FF2B5EF4-FFF2-40B4-BE49-F238E27FC236}">
                <a16:creationId xmlns:a16="http://schemas.microsoft.com/office/drawing/2014/main" xmlns="" id="{91B9E079-F4E6-4100-9D78-3CB7ABE62D18}"/>
              </a:ext>
            </a:extLst>
          </p:cNvPr>
          <p:cNvPicPr>
            <a:picLocks noChangeAspect="1"/>
          </p:cNvPicPr>
          <p:nvPr/>
        </p:nvPicPr>
        <p:blipFill rotWithShape="1">
          <a:blip r:embed="rId4">
            <a:extLst>
              <a:ext uri="{28A0092B-C50C-407E-A947-70E740481C1C}">
                <a14:useLocalDpi xmlns:a14="http://schemas.microsoft.com/office/drawing/2010/main" val="0"/>
              </a:ext>
            </a:extLst>
          </a:blip>
          <a:srcRect l="998" t="5407" r="869"/>
          <a:stretch/>
        </p:blipFill>
        <p:spPr>
          <a:xfrm>
            <a:off x="1002657" y="3318499"/>
            <a:ext cx="6745498" cy="3231593"/>
          </a:xfrm>
          <a:prstGeom prst="rect">
            <a:avLst/>
          </a:prstGeom>
          <a:ln w="28575">
            <a:solidFill>
              <a:schemeClr val="accent1"/>
            </a:solidFill>
          </a:ln>
        </p:spPr>
      </p:pic>
    </p:spTree>
    <p:extLst>
      <p:ext uri="{BB962C8B-B14F-4D97-AF65-F5344CB8AC3E}">
        <p14:creationId xmlns:p14="http://schemas.microsoft.com/office/powerpoint/2010/main" val="397939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C3189F-FA5F-4E98-85C8-829E3F7D723B}"/>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8048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8D59C36-AB30-4AE3-B2F9-FB608926FF5B}"/>
              </a:ext>
            </a:extLst>
          </p:cNvPr>
          <p:cNvSpPr txBox="1"/>
          <p:nvPr/>
        </p:nvSpPr>
        <p:spPr>
          <a:xfrm>
            <a:off x="73891" y="0"/>
            <a:ext cx="9070109" cy="6555641"/>
          </a:xfrm>
          <a:prstGeom prst="rect">
            <a:avLst/>
          </a:prstGeom>
          <a:noFill/>
        </p:spPr>
        <p:txBody>
          <a:bodyPr wrap="square">
            <a:spAutoFit/>
          </a:bodyPr>
          <a:lstStyle/>
          <a:p>
            <a:pPr marL="285750" indent="-285750">
              <a:buFont typeface="Arial" panose="020B0604020202020204" pitchFamily="34" charset="0"/>
              <a:buChar char="•"/>
            </a:pPr>
            <a:endParaRPr lang="en-US" sz="2000" b="1" dirty="0">
              <a:solidFill>
                <a:srgbClr val="002060"/>
              </a:solidFill>
            </a:endParaRPr>
          </a:p>
          <a:p>
            <a:pPr marL="285750" indent="-285750">
              <a:buFont typeface="Arial" panose="020B0604020202020204" pitchFamily="34" charset="0"/>
              <a:buChar char="•"/>
            </a:pPr>
            <a:r>
              <a:rPr lang="en-US" sz="2000" b="1" dirty="0">
                <a:solidFill>
                  <a:srgbClr val="002060"/>
                </a:solidFill>
              </a:rPr>
              <a:t>However, the extra electrons added to the 3d sub shell strongly repel the 4s electrons and these two forces are operated in opposite direction and as they tend to balance each other, it leads to constancy in atomic radii.</a:t>
            </a:r>
            <a:endParaRPr lang="en-IN" sz="2000" b="1" dirty="0">
              <a:solidFill>
                <a:srgbClr val="002060"/>
              </a:solidFill>
            </a:endParaRPr>
          </a:p>
          <a:p>
            <a:endParaRPr lang="en-US" sz="2000" b="1" dirty="0">
              <a:solidFill>
                <a:srgbClr val="002060"/>
              </a:solidFill>
            </a:endParaRPr>
          </a:p>
          <a:p>
            <a:pPr marL="285750" indent="-285750">
              <a:buFont typeface="Arial" panose="020B0604020202020204" pitchFamily="34" charset="0"/>
              <a:buChar char="•"/>
            </a:pPr>
            <a:endParaRPr lang="en-US" sz="2000" b="1" dirty="0">
              <a:solidFill>
                <a:srgbClr val="002060"/>
              </a:solidFill>
            </a:endParaRPr>
          </a:p>
          <a:p>
            <a:pPr marL="285750" indent="-285750">
              <a:buFont typeface="Arial" panose="020B0604020202020204" pitchFamily="34" charset="0"/>
              <a:buChar char="•"/>
            </a:pPr>
            <a:r>
              <a:rPr lang="en-US" sz="2000" b="1" dirty="0">
                <a:solidFill>
                  <a:srgbClr val="002060"/>
                </a:solidFill>
              </a:rPr>
              <a:t>At the end of the series, d – orbitals of Zinc contain 10 electrons in which the repulsive interaction between the electrons is more than the effective nuclear charge and hence, the orbitals slightly expand and atomic radius slightly increases. </a:t>
            </a:r>
          </a:p>
          <a:p>
            <a:pPr algn="l"/>
            <a:r>
              <a:rPr lang="en-US" sz="2000" b="1" dirty="0">
                <a:solidFill>
                  <a:srgbClr val="002060"/>
                </a:solidFill>
              </a:rPr>
              <a:t/>
            </a:r>
            <a:br>
              <a:rPr lang="en-US" sz="2000" b="1" dirty="0">
                <a:solidFill>
                  <a:srgbClr val="002060"/>
                </a:solidFill>
              </a:rPr>
            </a:br>
            <a:endParaRPr lang="en-US" sz="2000" b="1" dirty="0">
              <a:solidFill>
                <a:srgbClr val="002060"/>
              </a:solidFill>
            </a:endParaRPr>
          </a:p>
          <a:p>
            <a:pPr marL="342900" indent="-342900" algn="l">
              <a:buFont typeface="Arial" panose="020B0604020202020204" pitchFamily="34" charset="0"/>
              <a:buChar char="•"/>
            </a:pPr>
            <a:r>
              <a:rPr lang="en-US" sz="2000" b="1" dirty="0">
                <a:solidFill>
                  <a:srgbClr val="002060"/>
                </a:solidFill>
              </a:rPr>
              <a:t>Generally as we move down a group atomic increases, the same trend is expected d block elements also. As the electrons are added to the 4d sub shell the atomic radii   of the 4d elements are higher than the corresponding of the 3d series. However there is an unexpected observation in the atomic radius of 5d </a:t>
            </a:r>
            <a:r>
              <a:rPr lang="en-US" sz="2000" b="1" i="0" u="none" strike="noStrike" baseline="0" dirty="0">
                <a:solidFill>
                  <a:srgbClr val="002060"/>
                </a:solidFill>
              </a:rPr>
              <a:t>elements which have nearly same atomic radius as that of corresponding 4d elements. Th is </a:t>
            </a:r>
            <a:r>
              <a:rPr lang="en-US" sz="2000" b="1" i="0" u="none" strike="noStrike" baseline="0" dirty="0" err="1">
                <a:solidFill>
                  <a:srgbClr val="002060"/>
                </a:solidFill>
              </a:rPr>
              <a:t>is</a:t>
            </a:r>
            <a:r>
              <a:rPr lang="en-US" sz="2000" b="1" dirty="0">
                <a:solidFill>
                  <a:srgbClr val="002060"/>
                </a:solidFill>
              </a:rPr>
              <a:t> </a:t>
            </a:r>
            <a:r>
              <a:rPr lang="en-US" sz="2000" b="1" i="0" u="none" strike="noStrike" baseline="0" dirty="0">
                <a:solidFill>
                  <a:srgbClr val="002060"/>
                </a:solidFill>
              </a:rPr>
              <a:t>due to </a:t>
            </a:r>
            <a:r>
              <a:rPr lang="en-US" sz="2000" b="1" i="0" u="none" strike="noStrike" baseline="0" dirty="0" err="1">
                <a:solidFill>
                  <a:srgbClr val="002060"/>
                </a:solidFill>
              </a:rPr>
              <a:t>lanthanoide</a:t>
            </a:r>
            <a:r>
              <a:rPr lang="en-US" sz="2000" b="1" i="0" u="none" strike="noStrike" baseline="0" dirty="0">
                <a:solidFill>
                  <a:srgbClr val="002060"/>
                </a:solidFill>
              </a:rPr>
              <a:t> contraction which is to be discussed later in this unit under inner transition </a:t>
            </a:r>
            <a:r>
              <a:rPr lang="en-IN" sz="2000" b="1" i="0" u="none" strike="noStrike" baseline="0" dirty="0">
                <a:solidFill>
                  <a:srgbClr val="002060"/>
                </a:solidFill>
              </a:rPr>
              <a:t>elements.</a:t>
            </a:r>
            <a:endParaRPr lang="en-IN" sz="2000" b="1" dirty="0">
              <a:solidFill>
                <a:srgbClr val="002060"/>
              </a:solidFill>
            </a:endParaRPr>
          </a:p>
        </p:txBody>
      </p:sp>
    </p:spTree>
    <p:extLst>
      <p:ext uri="{BB962C8B-B14F-4D97-AF65-F5344CB8AC3E}">
        <p14:creationId xmlns:p14="http://schemas.microsoft.com/office/powerpoint/2010/main" val="1933262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884418-264F-4356-B211-FA020EF03EB0}"/>
              </a:ext>
            </a:extLst>
          </p:cNvPr>
          <p:cNvPicPr>
            <a:picLocks noChangeAspect="1"/>
          </p:cNvPicPr>
          <p:nvPr/>
        </p:nvPicPr>
        <p:blipFill rotWithShape="1">
          <a:blip r:embed="rId2">
            <a:extLst>
              <a:ext uri="{28A0092B-C50C-407E-A947-70E740481C1C}">
                <a14:useLocalDpi xmlns:a14="http://schemas.microsoft.com/office/drawing/2010/main" val="0"/>
              </a:ext>
            </a:extLst>
          </a:blip>
          <a:srcRect t="66307"/>
          <a:stretch/>
        </p:blipFill>
        <p:spPr>
          <a:xfrm>
            <a:off x="0" y="3534917"/>
            <a:ext cx="4789054" cy="3323083"/>
          </a:xfrm>
          <a:prstGeom prst="rect">
            <a:avLst/>
          </a:prstGeom>
        </p:spPr>
      </p:pic>
      <p:pic>
        <p:nvPicPr>
          <p:cNvPr id="5" name="Picture 4">
            <a:extLst>
              <a:ext uri="{FF2B5EF4-FFF2-40B4-BE49-F238E27FC236}">
                <a16:creationId xmlns:a16="http://schemas.microsoft.com/office/drawing/2014/main" xmlns="" id="{1BACFEE9-5E06-479B-BC74-191FE6C70DD8}"/>
              </a:ext>
            </a:extLst>
          </p:cNvPr>
          <p:cNvPicPr>
            <a:picLocks noChangeAspect="1"/>
          </p:cNvPicPr>
          <p:nvPr/>
        </p:nvPicPr>
        <p:blipFill rotWithShape="1">
          <a:blip r:embed="rId3"/>
          <a:srcRect b="69389"/>
          <a:stretch/>
        </p:blipFill>
        <p:spPr>
          <a:xfrm>
            <a:off x="4777508" y="0"/>
            <a:ext cx="4387274" cy="3544152"/>
          </a:xfrm>
          <a:prstGeom prst="rect">
            <a:avLst/>
          </a:prstGeom>
        </p:spPr>
      </p:pic>
      <p:pic>
        <p:nvPicPr>
          <p:cNvPr id="7" name="Picture 6">
            <a:extLst>
              <a:ext uri="{FF2B5EF4-FFF2-40B4-BE49-F238E27FC236}">
                <a16:creationId xmlns:a16="http://schemas.microsoft.com/office/drawing/2014/main" xmlns="" id="{900C55BA-1B90-4F58-8060-0A9B1FD9648B}"/>
              </a:ext>
            </a:extLst>
          </p:cNvPr>
          <p:cNvPicPr>
            <a:picLocks noChangeAspect="1"/>
          </p:cNvPicPr>
          <p:nvPr/>
        </p:nvPicPr>
        <p:blipFill rotWithShape="1">
          <a:blip r:embed="rId4"/>
          <a:srcRect t="35522" b="33867"/>
          <a:stretch/>
        </p:blipFill>
        <p:spPr>
          <a:xfrm>
            <a:off x="0" y="-30169"/>
            <a:ext cx="4830618" cy="3595255"/>
          </a:xfrm>
          <a:prstGeom prst="rect">
            <a:avLst/>
          </a:prstGeom>
        </p:spPr>
      </p:pic>
      <p:pic>
        <p:nvPicPr>
          <p:cNvPr id="9" name="Picture 8">
            <a:extLst>
              <a:ext uri="{FF2B5EF4-FFF2-40B4-BE49-F238E27FC236}">
                <a16:creationId xmlns:a16="http://schemas.microsoft.com/office/drawing/2014/main" xmlns="" id="{FD92870A-17FC-4A74-9588-C7F897C28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054" y="3534917"/>
            <a:ext cx="4313382" cy="3323083"/>
          </a:xfrm>
          <a:prstGeom prst="rect">
            <a:avLst/>
          </a:prstGeom>
        </p:spPr>
      </p:pic>
    </p:spTree>
    <p:extLst>
      <p:ext uri="{BB962C8B-B14F-4D97-AF65-F5344CB8AC3E}">
        <p14:creationId xmlns:p14="http://schemas.microsoft.com/office/powerpoint/2010/main" val="245184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1CED08F-76B2-4594-BFED-3DDCCAEA6B2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7686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EFC903-051C-426F-9382-14E55E23E16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3292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F2FCE4-E135-4781-8C34-6D9D45C99A90}"/>
              </a:ext>
            </a:extLst>
          </p:cNvPr>
          <p:cNvSpPr>
            <a:spLocks noGrp="1"/>
          </p:cNvSpPr>
          <p:nvPr>
            <p:ph type="title"/>
          </p:nvPr>
        </p:nvSpPr>
        <p:spPr>
          <a:xfrm>
            <a:off x="628650" y="365126"/>
            <a:ext cx="3629841" cy="627651"/>
          </a:xfrm>
        </p:spPr>
        <p:txBody>
          <a:bodyPr>
            <a:normAutofit fontScale="90000"/>
          </a:bodyPr>
          <a:lstStyle/>
          <a:p>
            <a:r>
              <a:rPr lang="en-IN" b="1" dirty="0">
                <a:solidFill>
                  <a:srgbClr val="C00000"/>
                </a:solidFill>
                <a:effectLst>
                  <a:outerShdw blurRad="38100" dist="38100" dir="2700000" algn="tl">
                    <a:srgbClr val="000000">
                      <a:alpha val="43137"/>
                    </a:srgbClr>
                  </a:outerShdw>
                </a:effectLst>
                <a:latin typeface="Arial Black" panose="020B0A04020102020204" pitchFamily="34" charset="0"/>
              </a:rPr>
              <a:t>SESSION - 1</a:t>
            </a:r>
          </a:p>
        </p:txBody>
      </p:sp>
      <p:sp>
        <p:nvSpPr>
          <p:cNvPr id="3" name="Content Placeholder 2">
            <a:extLst>
              <a:ext uri="{FF2B5EF4-FFF2-40B4-BE49-F238E27FC236}">
                <a16:creationId xmlns:a16="http://schemas.microsoft.com/office/drawing/2014/main" xmlns="" id="{B0E6352C-AD9B-429B-8B92-18975B96B53E}"/>
              </a:ext>
            </a:extLst>
          </p:cNvPr>
          <p:cNvSpPr>
            <a:spLocks noGrp="1"/>
          </p:cNvSpPr>
          <p:nvPr>
            <p:ph idx="1"/>
          </p:nvPr>
        </p:nvSpPr>
        <p:spPr>
          <a:xfrm>
            <a:off x="156755" y="992777"/>
            <a:ext cx="8821782" cy="5177204"/>
          </a:xfrm>
          <a:ln>
            <a:solidFill>
              <a:srgbClr val="C00000"/>
            </a:solidFill>
          </a:ln>
        </p:spPr>
        <p:txBody>
          <a:bodyPr>
            <a:normAutofit fontScale="92500" lnSpcReduction="20000"/>
          </a:bodyPr>
          <a:lstStyle/>
          <a:p>
            <a:pPr marL="0" indent="0">
              <a:buNone/>
            </a:pPr>
            <a:r>
              <a:rPr lang="en-IN" b="1" i="1" u="sng" dirty="0">
                <a:solidFill>
                  <a:srgbClr val="002060"/>
                </a:solidFill>
                <a:effectLst>
                  <a:outerShdw blurRad="38100" dist="38100" dir="2700000" algn="tl">
                    <a:srgbClr val="000000">
                      <a:alpha val="43137"/>
                    </a:srgbClr>
                  </a:outerShdw>
                </a:effectLst>
                <a:latin typeface="+mj-lt"/>
              </a:rPr>
              <a:t>OBJECTIVES:</a:t>
            </a:r>
          </a:p>
          <a:p>
            <a:endParaRPr lang="en-IN" b="1" dirty="0">
              <a:solidFill>
                <a:srgbClr val="FF0000"/>
              </a:solidFill>
            </a:endParaRPr>
          </a:p>
          <a:p>
            <a:r>
              <a:rPr lang="en-IN" b="1" dirty="0">
                <a:solidFill>
                  <a:srgbClr val="FF0000"/>
                </a:solidFill>
              </a:rPr>
              <a:t>1. Introduction</a:t>
            </a:r>
          </a:p>
          <a:p>
            <a:endParaRPr lang="en-IN" b="1" dirty="0">
              <a:solidFill>
                <a:srgbClr val="FF0000"/>
              </a:solidFill>
            </a:endParaRPr>
          </a:p>
          <a:p>
            <a:r>
              <a:rPr lang="en-IN" b="1" dirty="0">
                <a:solidFill>
                  <a:srgbClr val="FF0000"/>
                </a:solidFill>
              </a:rPr>
              <a:t>2. Position of d-block elements in the periodic table</a:t>
            </a:r>
          </a:p>
          <a:p>
            <a:endParaRPr lang="en-IN" b="1" dirty="0">
              <a:solidFill>
                <a:srgbClr val="FF0000"/>
              </a:solidFill>
            </a:endParaRPr>
          </a:p>
          <a:p>
            <a:r>
              <a:rPr lang="en-IN" b="1" dirty="0">
                <a:solidFill>
                  <a:srgbClr val="FF0000"/>
                </a:solidFill>
              </a:rPr>
              <a:t>3. Electronic configuration </a:t>
            </a:r>
          </a:p>
          <a:p>
            <a:endParaRPr lang="en-IN" b="1" dirty="0">
              <a:solidFill>
                <a:srgbClr val="FF0000"/>
              </a:solidFill>
            </a:endParaRPr>
          </a:p>
          <a:p>
            <a:r>
              <a:rPr lang="en-IN" b="1" dirty="0">
                <a:solidFill>
                  <a:srgbClr val="FF0000"/>
                </a:solidFill>
              </a:rPr>
              <a:t>4. General trend in properties</a:t>
            </a:r>
          </a:p>
          <a:p>
            <a:pPr marL="0" indent="0">
              <a:buNone/>
            </a:pPr>
            <a:r>
              <a:rPr lang="en-IN" b="1" dirty="0">
                <a:solidFill>
                  <a:srgbClr val="FF0000"/>
                </a:solidFill>
              </a:rPr>
              <a:t>	Metallic behaviour,</a:t>
            </a:r>
          </a:p>
          <a:p>
            <a:pPr marL="0" indent="0">
              <a:buNone/>
            </a:pPr>
            <a:r>
              <a:rPr lang="en-IN" b="1" dirty="0">
                <a:solidFill>
                  <a:srgbClr val="FF0000"/>
                </a:solidFill>
              </a:rPr>
              <a:t>	Variation of atomic and ionic size.</a:t>
            </a:r>
          </a:p>
          <a:p>
            <a:pPr marL="0" indent="0">
              <a:buNone/>
            </a:pPr>
            <a:r>
              <a:rPr lang="en-IN" b="1" dirty="0">
                <a:solidFill>
                  <a:srgbClr val="FF0000"/>
                </a:solidFill>
              </a:rPr>
              <a:t>         </a:t>
            </a:r>
          </a:p>
          <a:p>
            <a:pPr marL="0" indent="0">
              <a:buNone/>
            </a:pPr>
            <a:endParaRPr lang="en-IN" b="1" dirty="0">
              <a:solidFill>
                <a:srgbClr val="FF0000"/>
              </a:solidFill>
            </a:endParaRPr>
          </a:p>
          <a:p>
            <a:pPr marL="0" indent="0">
              <a:buNone/>
            </a:pPr>
            <a:endParaRPr lang="en-IN" b="1" dirty="0">
              <a:solidFill>
                <a:srgbClr val="FF0000"/>
              </a:solidFill>
            </a:endParaRPr>
          </a:p>
          <a:p>
            <a:pPr marL="0" indent="0">
              <a:buNone/>
            </a:pPr>
            <a:endParaRPr lang="en-IN" b="1" dirty="0">
              <a:solidFill>
                <a:srgbClr val="FF0000"/>
              </a:solidFill>
            </a:endParaRPr>
          </a:p>
          <a:p>
            <a:pPr marL="0" indent="0">
              <a:buNone/>
            </a:pPr>
            <a:endParaRPr lang="en-IN" b="1" dirty="0">
              <a:solidFill>
                <a:srgbClr val="FF0000"/>
              </a:solidFill>
            </a:endParaRPr>
          </a:p>
          <a:p>
            <a:pPr marL="0" indent="0">
              <a:buNone/>
            </a:pPr>
            <a:endParaRPr lang="en-IN" b="1" dirty="0">
              <a:solidFill>
                <a:srgbClr val="FF0000"/>
              </a:solidFill>
            </a:endParaRPr>
          </a:p>
        </p:txBody>
      </p:sp>
      <p:pic>
        <p:nvPicPr>
          <p:cNvPr id="7" name="Picture 6">
            <a:extLst>
              <a:ext uri="{FF2B5EF4-FFF2-40B4-BE49-F238E27FC236}">
                <a16:creationId xmlns:a16="http://schemas.microsoft.com/office/drawing/2014/main" xmlns="" id="{C3E4FE92-0FB1-467B-8914-57FCF994CC9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583487" y="3339130"/>
            <a:ext cx="2395050" cy="2747633"/>
          </a:xfrm>
          <a:prstGeom prst="rect">
            <a:avLst/>
          </a:prstGeom>
        </p:spPr>
      </p:pic>
    </p:spTree>
    <p:extLst>
      <p:ext uri="{BB962C8B-B14F-4D97-AF65-F5344CB8AC3E}">
        <p14:creationId xmlns:p14="http://schemas.microsoft.com/office/powerpoint/2010/main" val="3063460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A9107-2CE6-4BAE-B050-C5D2AFFB7D2C}"/>
              </a:ext>
            </a:extLst>
          </p:cNvPr>
          <p:cNvSpPr>
            <a:spLocks noGrp="1"/>
          </p:cNvSpPr>
          <p:nvPr>
            <p:ph type="title"/>
          </p:nvPr>
        </p:nvSpPr>
        <p:spPr>
          <a:xfrm>
            <a:off x="628650" y="365127"/>
            <a:ext cx="5461432" cy="451619"/>
          </a:xfrm>
        </p:spPr>
        <p:txBody>
          <a:bodyPr>
            <a:normAutofit fontScale="90000"/>
          </a:bodyPr>
          <a:lstStyle/>
          <a:p>
            <a:r>
              <a:rPr lang="en-IN" b="1" dirty="0">
                <a:solidFill>
                  <a:srgbClr val="C00000"/>
                </a:solidFill>
              </a:rPr>
              <a:t>   SESSION 2 </a:t>
            </a:r>
          </a:p>
        </p:txBody>
      </p:sp>
      <p:sp>
        <p:nvSpPr>
          <p:cNvPr id="3" name="Content Placeholder 2">
            <a:extLst>
              <a:ext uri="{FF2B5EF4-FFF2-40B4-BE49-F238E27FC236}">
                <a16:creationId xmlns:a16="http://schemas.microsoft.com/office/drawing/2014/main" xmlns="" id="{8EFB332C-8925-4C58-B5BB-1C8E18746DD4}"/>
              </a:ext>
            </a:extLst>
          </p:cNvPr>
          <p:cNvSpPr>
            <a:spLocks noGrp="1"/>
          </p:cNvSpPr>
          <p:nvPr>
            <p:ph idx="1"/>
          </p:nvPr>
        </p:nvSpPr>
        <p:spPr>
          <a:xfrm>
            <a:off x="761815" y="902347"/>
            <a:ext cx="7886700" cy="4351338"/>
          </a:xfrm>
        </p:spPr>
        <p:txBody>
          <a:bodyPr>
            <a:normAutofit fontScale="92500" lnSpcReduction="20000"/>
          </a:bodyPr>
          <a:lstStyle/>
          <a:p>
            <a:endParaRPr lang="en-IN" b="1" dirty="0">
              <a:solidFill>
                <a:srgbClr val="CC0099"/>
              </a:solidFill>
              <a:latin typeface="Algerian" panose="04020705040A02060702" pitchFamily="82" charset="0"/>
            </a:endParaRPr>
          </a:p>
          <a:p>
            <a:r>
              <a:rPr lang="en-IN" b="1" dirty="0">
                <a:solidFill>
                  <a:srgbClr val="CC0099"/>
                </a:solidFill>
                <a:latin typeface="Algerian" panose="04020705040A02060702" pitchFamily="82" charset="0"/>
              </a:rPr>
              <a:t>OBJECTIVES :</a:t>
            </a:r>
          </a:p>
          <a:p>
            <a:endParaRPr lang="en-IN" b="1" dirty="0">
              <a:solidFill>
                <a:srgbClr val="002060"/>
              </a:solidFill>
              <a:latin typeface="+mj-lt"/>
            </a:endParaRPr>
          </a:p>
          <a:p>
            <a:r>
              <a:rPr lang="en-IN" b="1" dirty="0">
                <a:solidFill>
                  <a:srgbClr val="002060"/>
                </a:solidFill>
                <a:latin typeface="+mj-lt"/>
              </a:rPr>
              <a:t>Ionization enthalpy</a:t>
            </a:r>
          </a:p>
          <a:p>
            <a:pPr marL="0" indent="0">
              <a:buNone/>
            </a:pPr>
            <a:endParaRPr lang="en-IN" b="1" dirty="0">
              <a:solidFill>
                <a:srgbClr val="002060"/>
              </a:solidFill>
              <a:latin typeface="+mj-lt"/>
            </a:endParaRPr>
          </a:p>
          <a:p>
            <a:r>
              <a:rPr lang="en-IN" b="1" dirty="0">
                <a:solidFill>
                  <a:srgbClr val="002060"/>
                </a:solidFill>
                <a:latin typeface="+mj-lt"/>
              </a:rPr>
              <a:t>Oxidation state</a:t>
            </a:r>
          </a:p>
          <a:p>
            <a:endParaRPr lang="en-IN" b="1" dirty="0">
              <a:solidFill>
                <a:srgbClr val="002060"/>
              </a:solidFill>
              <a:latin typeface="+mj-lt"/>
            </a:endParaRPr>
          </a:p>
          <a:p>
            <a:r>
              <a:rPr lang="en-IN" b="1" dirty="0">
                <a:solidFill>
                  <a:srgbClr val="002060"/>
                </a:solidFill>
                <a:latin typeface="+mj-lt"/>
              </a:rPr>
              <a:t>Standard electrode potentials of transition metals</a:t>
            </a:r>
          </a:p>
          <a:p>
            <a:endParaRPr lang="en-IN" b="1" dirty="0">
              <a:solidFill>
                <a:srgbClr val="002060"/>
              </a:solidFill>
              <a:latin typeface="+mj-lt"/>
            </a:endParaRPr>
          </a:p>
          <a:p>
            <a:r>
              <a:rPr lang="en-IN" b="1" dirty="0">
                <a:solidFill>
                  <a:srgbClr val="002060"/>
                </a:solidFill>
                <a:latin typeface="+mj-lt"/>
              </a:rPr>
              <a:t>Magnetic properties.</a:t>
            </a:r>
          </a:p>
        </p:txBody>
      </p:sp>
    </p:spTree>
    <p:extLst>
      <p:ext uri="{BB962C8B-B14F-4D97-AF65-F5344CB8AC3E}">
        <p14:creationId xmlns:p14="http://schemas.microsoft.com/office/powerpoint/2010/main" val="2655040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67AEDA-E8B7-4F78-A1A8-E14F0D589338}"/>
              </a:ext>
            </a:extLst>
          </p:cNvPr>
          <p:cNvSpPr txBox="1"/>
          <p:nvPr/>
        </p:nvSpPr>
        <p:spPr>
          <a:xfrm>
            <a:off x="110971" y="86102"/>
            <a:ext cx="4572000" cy="523220"/>
          </a:xfrm>
          <a:prstGeom prst="rect">
            <a:avLst/>
          </a:prstGeom>
          <a:noFill/>
        </p:spPr>
        <p:txBody>
          <a:bodyPr wrap="square">
            <a:spAutoFit/>
          </a:bodyPr>
          <a:lstStyle/>
          <a:p>
            <a:r>
              <a:rPr lang="en-IN" sz="2800" b="1" dirty="0">
                <a:solidFill>
                  <a:srgbClr val="002060"/>
                </a:solidFill>
                <a:latin typeface="+mj-lt"/>
              </a:rPr>
              <a:t>Ionization enthalpy.</a:t>
            </a:r>
          </a:p>
        </p:txBody>
      </p:sp>
      <p:sp>
        <p:nvSpPr>
          <p:cNvPr id="5" name="TextBox 4">
            <a:extLst>
              <a:ext uri="{FF2B5EF4-FFF2-40B4-BE49-F238E27FC236}">
                <a16:creationId xmlns:a16="http://schemas.microsoft.com/office/drawing/2014/main" xmlns="" id="{7D70BE02-C14F-45D5-A14F-1334A6920D3A}"/>
              </a:ext>
            </a:extLst>
          </p:cNvPr>
          <p:cNvSpPr txBox="1"/>
          <p:nvPr/>
        </p:nvSpPr>
        <p:spPr>
          <a:xfrm>
            <a:off x="102094" y="609322"/>
            <a:ext cx="9041906" cy="2554545"/>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rgbClr val="C00000"/>
                </a:solidFill>
              </a:rPr>
              <a:t>Ionization energy of transition element is </a:t>
            </a:r>
            <a:r>
              <a:rPr lang="en-US" sz="2000" b="1" dirty="0">
                <a:solidFill>
                  <a:srgbClr val="7030A0"/>
                </a:solidFill>
              </a:rPr>
              <a:t>intermediate between those of s and p block elements</a:t>
            </a:r>
            <a:r>
              <a:rPr lang="en-US" sz="2000" b="1" dirty="0">
                <a:solidFill>
                  <a:srgbClr val="C00000"/>
                </a:solidFill>
              </a:rPr>
              <a:t>. </a:t>
            </a:r>
          </a:p>
          <a:p>
            <a:pPr marL="342900" indent="-342900">
              <a:buFont typeface="Arial" panose="020B0604020202020204" pitchFamily="34" charset="0"/>
              <a:buChar char="•"/>
            </a:pPr>
            <a:r>
              <a:rPr lang="en-US" sz="2000" b="1" dirty="0">
                <a:solidFill>
                  <a:srgbClr val="C00000"/>
                </a:solidFill>
              </a:rPr>
              <a:t>As we </a:t>
            </a:r>
            <a:r>
              <a:rPr lang="en-US" sz="2000" b="1" dirty="0">
                <a:solidFill>
                  <a:srgbClr val="7030A0"/>
                </a:solidFill>
              </a:rPr>
              <a:t>move from left to right in a transition metal series, the ionization enthalpy increases</a:t>
            </a:r>
            <a:r>
              <a:rPr lang="en-US" sz="2000" b="1" dirty="0">
                <a:solidFill>
                  <a:srgbClr val="C00000"/>
                </a:solidFill>
              </a:rPr>
              <a:t> as expected. </a:t>
            </a:r>
          </a:p>
          <a:p>
            <a:pPr marL="342900" indent="-342900">
              <a:buFont typeface="Arial" panose="020B0604020202020204" pitchFamily="34" charset="0"/>
              <a:buChar char="•"/>
            </a:pPr>
            <a:r>
              <a:rPr lang="en-US" sz="2000" b="1" dirty="0">
                <a:solidFill>
                  <a:srgbClr val="C00000"/>
                </a:solidFill>
              </a:rPr>
              <a:t>This is due to increase in nuclear charge corresponding to the filling of d electrons. </a:t>
            </a:r>
          </a:p>
          <a:p>
            <a:pPr marL="342900" indent="-342900">
              <a:buFont typeface="Arial" panose="020B0604020202020204" pitchFamily="34" charset="0"/>
              <a:buChar char="•"/>
            </a:pPr>
            <a:r>
              <a:rPr lang="en-US" sz="2000" b="1" dirty="0">
                <a:solidFill>
                  <a:srgbClr val="C00000"/>
                </a:solidFill>
              </a:rPr>
              <a:t>The following figure show the trends in ionisation enthalpy of transition elements.</a:t>
            </a:r>
            <a:endParaRPr lang="en-IN" sz="2000" b="1" dirty="0">
              <a:solidFill>
                <a:srgbClr val="C00000"/>
              </a:solidFill>
            </a:endParaRPr>
          </a:p>
        </p:txBody>
      </p:sp>
      <p:pic>
        <p:nvPicPr>
          <p:cNvPr id="7" name="Picture 6">
            <a:extLst>
              <a:ext uri="{FF2B5EF4-FFF2-40B4-BE49-F238E27FC236}">
                <a16:creationId xmlns:a16="http://schemas.microsoft.com/office/drawing/2014/main" xmlns="" id="{407BA297-7675-4C74-ABE0-5B5AC114DD01}"/>
              </a:ext>
            </a:extLst>
          </p:cNvPr>
          <p:cNvPicPr>
            <a:picLocks noChangeAspect="1"/>
          </p:cNvPicPr>
          <p:nvPr/>
        </p:nvPicPr>
        <p:blipFill>
          <a:blip r:embed="rId2"/>
          <a:stretch>
            <a:fillRect/>
          </a:stretch>
        </p:blipFill>
        <p:spPr>
          <a:xfrm>
            <a:off x="4568189" y="3425189"/>
            <a:ext cx="7621" cy="7621"/>
          </a:xfrm>
          <a:prstGeom prst="rect">
            <a:avLst/>
          </a:prstGeom>
        </p:spPr>
      </p:pic>
      <p:pic>
        <p:nvPicPr>
          <p:cNvPr id="9" name="Picture 8">
            <a:extLst>
              <a:ext uri="{FF2B5EF4-FFF2-40B4-BE49-F238E27FC236}">
                <a16:creationId xmlns:a16="http://schemas.microsoft.com/office/drawing/2014/main" xmlns="" id="{945E7851-B76D-452A-89D1-7D695D5D775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82494" y="3163866"/>
            <a:ext cx="8571389" cy="3608031"/>
          </a:xfrm>
          <a:prstGeom prst="rect">
            <a:avLst/>
          </a:prstGeom>
          <a:ln w="28575">
            <a:solidFill>
              <a:schemeClr val="accent1"/>
            </a:solidFill>
          </a:ln>
        </p:spPr>
      </p:pic>
    </p:spTree>
    <p:extLst>
      <p:ext uri="{BB962C8B-B14F-4D97-AF65-F5344CB8AC3E}">
        <p14:creationId xmlns:p14="http://schemas.microsoft.com/office/powerpoint/2010/main" val="407191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E1D50DC-3BBF-48A9-A5EA-CB483A92C322}"/>
              </a:ext>
            </a:extLst>
          </p:cNvPr>
          <p:cNvSpPr txBox="1"/>
          <p:nvPr/>
        </p:nvSpPr>
        <p:spPr>
          <a:xfrm>
            <a:off x="0" y="0"/>
            <a:ext cx="9144000" cy="2862322"/>
          </a:xfrm>
          <a:prstGeom prst="rect">
            <a:avLst/>
          </a:prstGeom>
          <a:noFill/>
        </p:spPr>
        <p:txBody>
          <a:bodyPr wrap="square">
            <a:spAutoFit/>
          </a:bodyPr>
          <a:lstStyle/>
          <a:p>
            <a:pPr marL="285750" indent="-285750" algn="l">
              <a:buFont typeface="Arial" panose="020B0604020202020204" pitchFamily="34" charset="0"/>
              <a:buChar char="•"/>
            </a:pPr>
            <a:r>
              <a:rPr lang="en-US" sz="2000" b="1" i="0" u="none" strike="noStrike" baseline="0" dirty="0">
                <a:solidFill>
                  <a:srgbClr val="C00000"/>
                </a:solidFill>
                <a:latin typeface="MinionPro-Regular"/>
              </a:rPr>
              <a:t>The increase in first ionisation enthalpy with increase in atomic number along a particular series is not regular. </a:t>
            </a:r>
          </a:p>
          <a:p>
            <a:pPr marL="285750" indent="-285750" algn="l">
              <a:buFont typeface="Arial" panose="020B0604020202020204" pitchFamily="34" charset="0"/>
              <a:buChar char="•"/>
            </a:pPr>
            <a:r>
              <a:rPr lang="en-US" sz="2000" b="1" i="0" u="none" strike="noStrike" baseline="0" dirty="0">
                <a:solidFill>
                  <a:srgbClr val="0070C0"/>
                </a:solidFill>
                <a:latin typeface="MinionPro-Regular"/>
              </a:rPr>
              <a:t>The added electron enters (n-1)d orbital and the inner electrons act as a shield and decrease the effect of nuclear charge on valence ns electrons. </a:t>
            </a:r>
          </a:p>
          <a:p>
            <a:pPr marL="285750" indent="-285750" algn="l">
              <a:buFont typeface="Arial" panose="020B0604020202020204" pitchFamily="34" charset="0"/>
              <a:buChar char="•"/>
            </a:pPr>
            <a:r>
              <a:rPr lang="en-US" sz="2000" b="1" i="0" u="none" strike="noStrike" baseline="0" dirty="0">
                <a:solidFill>
                  <a:srgbClr val="C00000"/>
                </a:solidFill>
                <a:latin typeface="MinionPro-Regular"/>
              </a:rPr>
              <a:t>Therefore, it leads to variation in the ionization energy values.</a:t>
            </a:r>
          </a:p>
          <a:p>
            <a:pPr marL="285750" indent="-285750">
              <a:buFont typeface="Arial" panose="020B0604020202020204" pitchFamily="34" charset="0"/>
              <a:buChar char="•"/>
            </a:pPr>
            <a:r>
              <a:rPr lang="en-US" sz="2000" b="1" i="0" u="none" strike="noStrike" baseline="0" dirty="0">
                <a:solidFill>
                  <a:srgbClr val="0070C0"/>
                </a:solidFill>
                <a:latin typeface="MinionPro-Regular"/>
              </a:rPr>
              <a:t>The ionisation enthalpy values can be used to predict the thermodynamic stability of </a:t>
            </a:r>
            <a:r>
              <a:rPr lang="en-US" sz="2000" b="1" dirty="0">
                <a:solidFill>
                  <a:srgbClr val="0070C0"/>
                </a:solidFill>
                <a:latin typeface="MinionPro-Regular"/>
              </a:rPr>
              <a:t>their </a:t>
            </a:r>
            <a:r>
              <a:rPr lang="en-US" sz="2000" b="1" dirty="0" err="1">
                <a:solidFill>
                  <a:srgbClr val="0070C0"/>
                </a:solidFill>
                <a:latin typeface="MinionPro-Regular"/>
              </a:rPr>
              <a:t>coumponds</a:t>
            </a:r>
            <a:r>
              <a:rPr lang="en-US" sz="2000" b="1" i="0" u="none" strike="noStrike" baseline="0" dirty="0">
                <a:solidFill>
                  <a:srgbClr val="0070C0"/>
                </a:solidFill>
                <a:latin typeface="MinionPro-Regular"/>
              </a:rPr>
              <a:t>. </a:t>
            </a:r>
          </a:p>
          <a:p>
            <a:pPr marL="285750" indent="-285750" algn="l">
              <a:buFont typeface="Arial" panose="020B0604020202020204" pitchFamily="34" charset="0"/>
              <a:buChar char="•"/>
            </a:pPr>
            <a:endParaRPr lang="en-US" sz="2000" b="1" dirty="0">
              <a:solidFill>
                <a:srgbClr val="C00000"/>
              </a:solidFill>
              <a:latin typeface="MinionPro-Regular"/>
            </a:endParaRPr>
          </a:p>
          <a:p>
            <a:pPr marL="285750" indent="-285750" algn="l">
              <a:buFont typeface="Arial" panose="020B0604020202020204" pitchFamily="34" charset="0"/>
              <a:buChar char="•"/>
            </a:pPr>
            <a:r>
              <a:rPr lang="en-US" sz="2000" b="1" i="0" u="none" strike="noStrike" baseline="0" dirty="0">
                <a:solidFill>
                  <a:srgbClr val="C00000"/>
                </a:solidFill>
                <a:latin typeface="MinionPro-Regular"/>
              </a:rPr>
              <a:t>Let us compare the ionisation energy required to form Ni</a:t>
            </a:r>
            <a:r>
              <a:rPr lang="en-US" sz="2000" b="1" i="0" u="none" strike="noStrike" baseline="30000" dirty="0">
                <a:solidFill>
                  <a:srgbClr val="C00000"/>
                </a:solidFill>
                <a:latin typeface="MinionPro-Regular"/>
              </a:rPr>
              <a:t>2+</a:t>
            </a:r>
            <a:r>
              <a:rPr lang="en-US" sz="900" b="1" dirty="0">
                <a:solidFill>
                  <a:srgbClr val="C00000"/>
                </a:solidFill>
                <a:latin typeface="MinionPro-Regular"/>
              </a:rPr>
              <a:t>  </a:t>
            </a:r>
            <a:r>
              <a:rPr lang="en-US" sz="900" b="1" i="0" u="none" strike="noStrike" baseline="0" dirty="0">
                <a:solidFill>
                  <a:srgbClr val="C00000"/>
                </a:solidFill>
                <a:latin typeface="MinionPro-Regular"/>
              </a:rPr>
              <a:t> </a:t>
            </a:r>
            <a:r>
              <a:rPr lang="en-US" sz="2000" b="1" i="0" u="none" strike="noStrike" baseline="0" dirty="0">
                <a:solidFill>
                  <a:srgbClr val="C00000"/>
                </a:solidFill>
                <a:latin typeface="MinionPro-Regular"/>
              </a:rPr>
              <a:t>and Pt</a:t>
            </a:r>
            <a:r>
              <a:rPr lang="en-US" sz="2000" b="1" i="0" u="none" strike="noStrike" baseline="30000" dirty="0">
                <a:solidFill>
                  <a:srgbClr val="C00000"/>
                </a:solidFill>
                <a:latin typeface="MinionPro-Regular"/>
              </a:rPr>
              <a:t>2+</a:t>
            </a:r>
            <a:r>
              <a:rPr lang="en-US" sz="900" b="1" dirty="0">
                <a:solidFill>
                  <a:srgbClr val="C00000"/>
                </a:solidFill>
                <a:latin typeface="MinionPro-Regular"/>
              </a:rPr>
              <a:t>  </a:t>
            </a:r>
            <a:r>
              <a:rPr lang="en-US" sz="2000" b="1" i="0" u="none" strike="noStrike" baseline="0" dirty="0">
                <a:solidFill>
                  <a:srgbClr val="C00000"/>
                </a:solidFill>
                <a:latin typeface="MinionPro-Regular"/>
              </a:rPr>
              <a:t>ions.</a:t>
            </a:r>
            <a:endParaRPr lang="en-IN" sz="2000" b="1" dirty="0">
              <a:solidFill>
                <a:srgbClr val="C00000"/>
              </a:solidFill>
            </a:endParaRPr>
          </a:p>
        </p:txBody>
      </p:sp>
      <p:pic>
        <p:nvPicPr>
          <p:cNvPr id="5" name="Picture 4">
            <a:extLst>
              <a:ext uri="{FF2B5EF4-FFF2-40B4-BE49-F238E27FC236}">
                <a16:creationId xmlns:a16="http://schemas.microsoft.com/office/drawing/2014/main" xmlns="" id="{D37BA57B-B48C-42CD-89C5-D13403099415}"/>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946429" y="3068883"/>
            <a:ext cx="4438994" cy="2024109"/>
          </a:xfrm>
          <a:prstGeom prst="rect">
            <a:avLst/>
          </a:prstGeom>
          <a:ln w="19050">
            <a:solidFill>
              <a:schemeClr val="accent2">
                <a:lumMod val="50000"/>
              </a:schemeClr>
            </a:solidFill>
          </a:ln>
        </p:spPr>
      </p:pic>
      <p:sp>
        <p:nvSpPr>
          <p:cNvPr id="7" name="TextBox 6">
            <a:extLst>
              <a:ext uri="{FF2B5EF4-FFF2-40B4-BE49-F238E27FC236}">
                <a16:creationId xmlns:a16="http://schemas.microsoft.com/office/drawing/2014/main" xmlns="" id="{8ED98D7C-6FEA-40E5-B727-6642240EBC8E}"/>
              </a:ext>
            </a:extLst>
          </p:cNvPr>
          <p:cNvSpPr txBox="1"/>
          <p:nvPr/>
        </p:nvSpPr>
        <p:spPr>
          <a:xfrm>
            <a:off x="240807" y="5504883"/>
            <a:ext cx="8662386" cy="646331"/>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C00000"/>
                </a:solidFill>
              </a:rPr>
              <a:t>Since, the energy required to form Ni</a:t>
            </a:r>
            <a:r>
              <a:rPr lang="en-US" b="1" baseline="30000" dirty="0">
                <a:solidFill>
                  <a:srgbClr val="C00000"/>
                </a:solidFill>
              </a:rPr>
              <a:t>2+</a:t>
            </a:r>
            <a:r>
              <a:rPr lang="en-US" b="1" dirty="0">
                <a:solidFill>
                  <a:srgbClr val="C00000"/>
                </a:solidFill>
              </a:rPr>
              <a:t> is less than that of Pt</a:t>
            </a:r>
            <a:r>
              <a:rPr lang="en-US" b="1" baseline="30000" dirty="0">
                <a:solidFill>
                  <a:srgbClr val="C00000"/>
                </a:solidFill>
              </a:rPr>
              <a:t>2+</a:t>
            </a:r>
            <a:r>
              <a:rPr lang="en-US" b="1" dirty="0">
                <a:solidFill>
                  <a:srgbClr val="C00000"/>
                </a:solidFill>
              </a:rPr>
              <a:t>, Ni(II) compounds are thermodynamically more stable than Pt(II) compounds.</a:t>
            </a:r>
            <a:endParaRPr lang="en-IN" b="1" dirty="0">
              <a:solidFill>
                <a:srgbClr val="C00000"/>
              </a:solidFill>
            </a:endParaRPr>
          </a:p>
        </p:txBody>
      </p:sp>
    </p:spTree>
    <p:extLst>
      <p:ext uri="{BB962C8B-B14F-4D97-AF65-F5344CB8AC3E}">
        <p14:creationId xmlns:p14="http://schemas.microsoft.com/office/powerpoint/2010/main" val="2210038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1" descr="preencoded.png">
            <a:extLst>
              <a:ext uri="{FF2B5EF4-FFF2-40B4-BE49-F238E27FC236}">
                <a16:creationId xmlns:a16="http://schemas.microsoft.com/office/drawing/2014/main" xmlns="" id="{67317771-8098-4689-95D4-88369BB8D57B}"/>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a:stretch/>
        </p:blipFill>
        <p:spPr>
          <a:xfrm>
            <a:off x="0" y="0"/>
            <a:ext cx="9143999" cy="6858000"/>
          </a:xfrm>
          <a:prstGeom prst="rect">
            <a:avLst/>
          </a:prstGeom>
        </p:spPr>
      </p:pic>
      <p:cxnSp>
        <p:nvCxnSpPr>
          <p:cNvPr id="8" name="Straight Connector 7">
            <a:extLst>
              <a:ext uri="{FF2B5EF4-FFF2-40B4-BE49-F238E27FC236}">
                <a16:creationId xmlns:a16="http://schemas.microsoft.com/office/drawing/2014/main" xmlns="" id="{343D4E6F-6F77-4B7C-9889-095B6F3C68AD}"/>
              </a:ext>
            </a:extLst>
          </p:cNvPr>
          <p:cNvCxnSpPr/>
          <p:nvPr/>
        </p:nvCxnSpPr>
        <p:spPr>
          <a:xfrm>
            <a:off x="7537142" y="3915052"/>
            <a:ext cx="248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5990067-6096-40AC-9A91-F61B1BC9B92C}"/>
              </a:ext>
            </a:extLst>
          </p:cNvPr>
          <p:cNvCxnSpPr/>
          <p:nvPr/>
        </p:nvCxnSpPr>
        <p:spPr>
          <a:xfrm>
            <a:off x="7537142" y="4145872"/>
            <a:ext cx="248575"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95176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xmlns="" id="{82AD1844-2F39-4EF8-9A2B-23FFC5340C1F}"/>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Lst>
          </a:blip>
          <a:srcRect/>
          <a:stretch/>
        </p:blipFill>
        <p:spPr>
          <a:xfrm>
            <a:off x="0" y="1"/>
            <a:ext cx="9144000" cy="6858000"/>
          </a:xfrm>
          <a:prstGeom prst="rect">
            <a:avLst/>
          </a:prstGeom>
        </p:spPr>
      </p:pic>
    </p:spTree>
    <p:extLst>
      <p:ext uri="{BB962C8B-B14F-4D97-AF65-F5344CB8AC3E}">
        <p14:creationId xmlns:p14="http://schemas.microsoft.com/office/powerpoint/2010/main" val="3638735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D06497-E56B-4C0C-AE13-097FE59C3F96}"/>
              </a:ext>
            </a:extLst>
          </p:cNvPr>
          <p:cNvSpPr txBox="1"/>
          <p:nvPr/>
        </p:nvSpPr>
        <p:spPr>
          <a:xfrm>
            <a:off x="0" y="0"/>
            <a:ext cx="9144000" cy="3416320"/>
          </a:xfrm>
          <a:prstGeom prst="rect">
            <a:avLst/>
          </a:prstGeom>
          <a:noFill/>
        </p:spPr>
        <p:txBody>
          <a:bodyPr wrap="square">
            <a:spAutoFit/>
          </a:bodyPr>
          <a:lstStyle/>
          <a:p>
            <a:r>
              <a:rPr lang="en-US" sz="2400" b="1" dirty="0">
                <a:solidFill>
                  <a:srgbClr val="C00000"/>
                </a:solidFill>
              </a:rPr>
              <a:t>Oxidation state:</a:t>
            </a:r>
          </a:p>
          <a:p>
            <a:r>
              <a:rPr lang="en-US" sz="2400" b="1" dirty="0"/>
              <a:t>The first transition metal </a:t>
            </a:r>
            <a:r>
              <a:rPr lang="en-US" sz="2400" b="1" dirty="0">
                <a:solidFill>
                  <a:srgbClr val="7030A0"/>
                </a:solidFill>
              </a:rPr>
              <a:t>Scandium exhibits only +3 oxidation state,</a:t>
            </a:r>
            <a:r>
              <a:rPr lang="en-US" sz="2400" b="1" dirty="0"/>
              <a:t> but all other transition elements exhibit </a:t>
            </a:r>
            <a:r>
              <a:rPr lang="en-US" sz="2400" b="1" dirty="0">
                <a:solidFill>
                  <a:srgbClr val="CC0099"/>
                </a:solidFill>
              </a:rPr>
              <a:t>variable oxidation states </a:t>
            </a:r>
          </a:p>
          <a:p>
            <a:r>
              <a:rPr lang="en-US" sz="2400" b="1" dirty="0">
                <a:solidFill>
                  <a:srgbClr val="FF0000"/>
                </a:solidFill>
              </a:rPr>
              <a:t>Reason :</a:t>
            </a:r>
            <a:r>
              <a:rPr lang="en-US" sz="2400" b="1" dirty="0"/>
              <a:t> </a:t>
            </a:r>
            <a:r>
              <a:rPr lang="en-US" sz="2400" b="1" i="1" dirty="0">
                <a:solidFill>
                  <a:srgbClr val="0070C0"/>
                </a:solidFill>
              </a:rPr>
              <a:t>by loosing electrons from (n-1)d orbital and ns</a:t>
            </a:r>
          </a:p>
          <a:p>
            <a:r>
              <a:rPr lang="en-US" sz="2400" b="1" i="1" dirty="0">
                <a:solidFill>
                  <a:srgbClr val="0070C0"/>
                </a:solidFill>
              </a:rPr>
              <a:t>orbital as the energy difference between them is very small. </a:t>
            </a:r>
          </a:p>
          <a:p>
            <a:endParaRPr lang="en-US" sz="2400" b="1" dirty="0"/>
          </a:p>
          <a:p>
            <a:r>
              <a:rPr lang="en-US" sz="2400" b="1" dirty="0"/>
              <a:t>Let us consider the 3d series; the following table summarizes the oxidation states of the 3d series elements</a:t>
            </a:r>
            <a:endParaRPr lang="en-IN" sz="2400" b="1" dirty="0"/>
          </a:p>
        </p:txBody>
      </p:sp>
      <p:pic>
        <p:nvPicPr>
          <p:cNvPr id="15" name="Picture 14">
            <a:extLst>
              <a:ext uri="{FF2B5EF4-FFF2-40B4-BE49-F238E27FC236}">
                <a16:creationId xmlns:a16="http://schemas.microsoft.com/office/drawing/2014/main" xmlns="" id="{A71769B8-B0E4-41B9-8393-132AC1A8C37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15046" y="3441681"/>
            <a:ext cx="8713907" cy="3238130"/>
          </a:xfrm>
          <a:prstGeom prst="rect">
            <a:avLst/>
          </a:prstGeom>
          <a:ln w="28575">
            <a:solidFill>
              <a:schemeClr val="accent5">
                <a:lumMod val="75000"/>
              </a:schemeClr>
            </a:solidFill>
          </a:ln>
        </p:spPr>
      </p:pic>
    </p:spTree>
    <p:extLst>
      <p:ext uri="{BB962C8B-B14F-4D97-AF65-F5344CB8AC3E}">
        <p14:creationId xmlns:p14="http://schemas.microsoft.com/office/powerpoint/2010/main" val="307780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C6637B0-7B80-4481-BC8A-FA993421728A}"/>
              </a:ext>
            </a:extLst>
          </p:cNvPr>
          <p:cNvSpPr txBox="1"/>
          <p:nvPr/>
        </p:nvSpPr>
        <p:spPr>
          <a:xfrm>
            <a:off x="0" y="0"/>
            <a:ext cx="9144000" cy="3785652"/>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rgbClr val="0070C0"/>
                </a:solidFill>
              </a:rPr>
              <a:t>At the beginning of the series, +3 oxidation state is stable but towards the end +2 oxidation state becomes stable.</a:t>
            </a:r>
          </a:p>
          <a:p>
            <a:pPr marL="342900" indent="-342900">
              <a:buFont typeface="Arial" panose="020B0604020202020204" pitchFamily="34" charset="0"/>
              <a:buChar char="•"/>
            </a:pPr>
            <a:r>
              <a:rPr lang="en-US" sz="2000" b="1" dirty="0">
                <a:solidFill>
                  <a:srgbClr val="FF0000"/>
                </a:solidFill>
              </a:rPr>
              <a:t>The number of oxidation states increases with the number of electrons available, and it decreases as the number of paired electrons increases. </a:t>
            </a:r>
          </a:p>
          <a:p>
            <a:pPr marL="342900" indent="-342900">
              <a:buFont typeface="Arial" panose="020B0604020202020204" pitchFamily="34" charset="0"/>
              <a:buChar char="•"/>
            </a:pPr>
            <a:r>
              <a:rPr lang="en-US" sz="2000" b="1" dirty="0">
                <a:solidFill>
                  <a:srgbClr val="CC0099"/>
                </a:solidFill>
              </a:rPr>
              <a:t>Hence, the first and last elements show less number of oxidation states and the middle elements with more number of oxidation states.</a:t>
            </a:r>
          </a:p>
          <a:p>
            <a:endParaRPr lang="en-US" sz="2000" dirty="0"/>
          </a:p>
          <a:p>
            <a:pPr marL="342900" indent="-342900">
              <a:buFont typeface="Arial" panose="020B0604020202020204" pitchFamily="34" charset="0"/>
              <a:buChar char="•"/>
            </a:pPr>
            <a:r>
              <a:rPr lang="en-US" sz="2000" b="1" i="1" dirty="0">
                <a:solidFill>
                  <a:srgbClr val="C00000"/>
                </a:solidFill>
                <a:effectLst>
                  <a:outerShdw blurRad="38100" dist="38100" dir="2700000" algn="tl">
                    <a:srgbClr val="000000">
                      <a:alpha val="43137"/>
                    </a:srgbClr>
                  </a:outerShdw>
                </a:effectLst>
              </a:rPr>
              <a:t>For example, </a:t>
            </a:r>
          </a:p>
          <a:p>
            <a:pPr marL="342900" indent="-342900">
              <a:buFont typeface="Arial" panose="020B0604020202020204" pitchFamily="34" charset="0"/>
              <a:buChar char="•"/>
            </a:pPr>
            <a:r>
              <a:rPr lang="en-US" sz="2000" b="1" dirty="0">
                <a:solidFill>
                  <a:schemeClr val="accent2">
                    <a:lumMod val="75000"/>
                  </a:schemeClr>
                </a:solidFill>
              </a:rPr>
              <a:t>The first element Sc has only one oxidation state +3;</a:t>
            </a:r>
            <a:r>
              <a:rPr lang="en-US" sz="2000" b="1" dirty="0">
                <a:solidFill>
                  <a:srgbClr val="00B050"/>
                </a:solidFill>
              </a:rPr>
              <a:t> </a:t>
            </a:r>
          </a:p>
          <a:p>
            <a:r>
              <a:rPr lang="en-US" sz="2000" b="1" dirty="0">
                <a:solidFill>
                  <a:srgbClr val="00B050"/>
                </a:solidFill>
              </a:rPr>
              <a:t>     </a:t>
            </a:r>
            <a:r>
              <a:rPr lang="en-US" sz="2000" b="1" dirty="0">
                <a:solidFill>
                  <a:srgbClr val="FF0000"/>
                </a:solidFill>
              </a:rPr>
              <a:t>The middle element Mn has six different oxidation states from +2 to +7.             </a:t>
            </a:r>
          </a:p>
          <a:p>
            <a:r>
              <a:rPr lang="en-US" sz="2000" b="1" dirty="0">
                <a:solidFill>
                  <a:srgbClr val="FF0000"/>
                </a:solidFill>
              </a:rPr>
              <a:t>     </a:t>
            </a:r>
            <a:r>
              <a:rPr lang="en-US" sz="2000" b="1" dirty="0">
                <a:solidFill>
                  <a:srgbClr val="00B050"/>
                </a:solidFill>
              </a:rPr>
              <a:t>The last element Cu shows +1 and +2 oxidation states only.</a:t>
            </a:r>
            <a:endParaRPr lang="en-IN" sz="2000" b="1" dirty="0">
              <a:solidFill>
                <a:srgbClr val="00B050"/>
              </a:solidFill>
            </a:endParaRPr>
          </a:p>
        </p:txBody>
      </p:sp>
      <p:pic>
        <p:nvPicPr>
          <p:cNvPr id="5" name="Picture 4">
            <a:extLst>
              <a:ext uri="{FF2B5EF4-FFF2-40B4-BE49-F238E27FC236}">
                <a16:creationId xmlns:a16="http://schemas.microsoft.com/office/drawing/2014/main" xmlns="" id="{9DFCDC5A-6D45-4451-BF29-E7F7E62EC7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tretch>
            <a:fillRect/>
          </a:stretch>
        </p:blipFill>
        <p:spPr>
          <a:xfrm>
            <a:off x="613263" y="3785652"/>
            <a:ext cx="7651143" cy="2822693"/>
          </a:xfrm>
          <a:prstGeom prst="rect">
            <a:avLst/>
          </a:prstGeom>
          <a:ln w="28575">
            <a:solidFill>
              <a:srgbClr val="CC0099"/>
            </a:solidFill>
          </a:ln>
        </p:spPr>
      </p:pic>
      <p:sp>
        <p:nvSpPr>
          <p:cNvPr id="6" name="Rectangle 5">
            <a:extLst>
              <a:ext uri="{FF2B5EF4-FFF2-40B4-BE49-F238E27FC236}">
                <a16:creationId xmlns:a16="http://schemas.microsoft.com/office/drawing/2014/main" xmlns="" id="{6E7F7AC8-4E43-4169-A4F1-C828579A80C0}"/>
              </a:ext>
            </a:extLst>
          </p:cNvPr>
          <p:cNvSpPr/>
          <p:nvPr/>
        </p:nvSpPr>
        <p:spPr>
          <a:xfrm>
            <a:off x="1331649" y="3785653"/>
            <a:ext cx="1109709" cy="369098"/>
          </a:xfrm>
          <a:prstGeom prst="rect">
            <a:avLst/>
          </a:prstGeom>
          <a:solidFill>
            <a:srgbClr val="CC0099"/>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7101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wipe(down)">
                                      <p:cBhvr>
                                        <p:cTn id="19" dur="580">
                                          <p:stCondLst>
                                            <p:cond delay="0"/>
                                          </p:stCondLst>
                                        </p:cTn>
                                        <p:tgtEl>
                                          <p:spTgt spid="3">
                                            <p:txEl>
                                              <p:pRg st="7" end="7"/>
                                            </p:txEl>
                                          </p:spTgt>
                                        </p:tgtEl>
                                      </p:cBhvr>
                                    </p:animEffect>
                                    <p:anim calcmode="lin" valueType="num">
                                      <p:cBhvr>
                                        <p:cTn id="20"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7" end="7"/>
                                            </p:txEl>
                                          </p:spTgt>
                                        </p:tgtEl>
                                      </p:cBhvr>
                                      <p:to x="100000" y="60000"/>
                                    </p:animScale>
                                    <p:animScale>
                                      <p:cBhvr>
                                        <p:cTn id="26" dur="166" decel="50000">
                                          <p:stCondLst>
                                            <p:cond delay="676"/>
                                          </p:stCondLst>
                                        </p:cTn>
                                        <p:tgtEl>
                                          <p:spTgt spid="3">
                                            <p:txEl>
                                              <p:pRg st="7" end="7"/>
                                            </p:txEl>
                                          </p:spTgt>
                                        </p:tgtEl>
                                      </p:cBhvr>
                                      <p:to x="100000" y="100000"/>
                                    </p:animScale>
                                    <p:animScale>
                                      <p:cBhvr>
                                        <p:cTn id="27" dur="26">
                                          <p:stCondLst>
                                            <p:cond delay="1312"/>
                                          </p:stCondLst>
                                        </p:cTn>
                                        <p:tgtEl>
                                          <p:spTgt spid="3">
                                            <p:txEl>
                                              <p:pRg st="7" end="7"/>
                                            </p:txEl>
                                          </p:spTgt>
                                        </p:tgtEl>
                                      </p:cBhvr>
                                      <p:to x="100000" y="80000"/>
                                    </p:animScale>
                                    <p:animScale>
                                      <p:cBhvr>
                                        <p:cTn id="28" dur="166" decel="50000">
                                          <p:stCondLst>
                                            <p:cond delay="1338"/>
                                          </p:stCondLst>
                                        </p:cTn>
                                        <p:tgtEl>
                                          <p:spTgt spid="3">
                                            <p:txEl>
                                              <p:pRg st="7" end="7"/>
                                            </p:txEl>
                                          </p:spTgt>
                                        </p:tgtEl>
                                      </p:cBhvr>
                                      <p:to x="100000" y="100000"/>
                                    </p:animScale>
                                    <p:animScale>
                                      <p:cBhvr>
                                        <p:cTn id="29" dur="26">
                                          <p:stCondLst>
                                            <p:cond delay="1642"/>
                                          </p:stCondLst>
                                        </p:cTn>
                                        <p:tgtEl>
                                          <p:spTgt spid="3">
                                            <p:txEl>
                                              <p:pRg st="7" end="7"/>
                                            </p:txEl>
                                          </p:spTgt>
                                        </p:tgtEl>
                                      </p:cBhvr>
                                      <p:to x="100000" y="90000"/>
                                    </p:animScale>
                                    <p:animScale>
                                      <p:cBhvr>
                                        <p:cTn id="30" dur="166" decel="50000">
                                          <p:stCondLst>
                                            <p:cond delay="1668"/>
                                          </p:stCondLst>
                                        </p:cTn>
                                        <p:tgtEl>
                                          <p:spTgt spid="3">
                                            <p:txEl>
                                              <p:pRg st="7" end="7"/>
                                            </p:txEl>
                                          </p:spTgt>
                                        </p:tgtEl>
                                      </p:cBhvr>
                                      <p:to x="100000" y="100000"/>
                                    </p:animScale>
                                    <p:animScale>
                                      <p:cBhvr>
                                        <p:cTn id="31" dur="26">
                                          <p:stCondLst>
                                            <p:cond delay="1808"/>
                                          </p:stCondLst>
                                        </p:cTn>
                                        <p:tgtEl>
                                          <p:spTgt spid="3">
                                            <p:txEl>
                                              <p:pRg st="7" end="7"/>
                                            </p:txEl>
                                          </p:spTgt>
                                        </p:tgtEl>
                                      </p:cBhvr>
                                      <p:to x="100000" y="95000"/>
                                    </p:animScale>
                                    <p:animScale>
                                      <p:cBhvr>
                                        <p:cTn id="32" dur="166" decel="50000">
                                          <p:stCondLst>
                                            <p:cond delay="1834"/>
                                          </p:stCondLst>
                                        </p:cTn>
                                        <p:tgtEl>
                                          <p:spTgt spid="3">
                                            <p:txEl>
                                              <p:pRg st="7" end="7"/>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0"/>
                                        <p:tgtEl>
                                          <p:spTgt spid="5"/>
                                        </p:tgtEl>
                                      </p:cBhvr>
                                    </p:animEffect>
                                    <p:anim calcmode="lin" valueType="num">
                                      <p:cBhvr>
                                        <p:cTn id="38" dur="2000" fill="hold"/>
                                        <p:tgtEl>
                                          <p:spTgt spid="5"/>
                                        </p:tgtEl>
                                        <p:attrNameLst>
                                          <p:attrName>ppt_w</p:attrName>
                                        </p:attrNameLst>
                                      </p:cBhvr>
                                      <p:tavLst>
                                        <p:tav tm="0" fmla="#ppt_w*sin(2.5*pi*$)">
                                          <p:val>
                                            <p:fltVal val="0"/>
                                          </p:val>
                                        </p:tav>
                                        <p:tav tm="100000">
                                          <p:val>
                                            <p:fltVal val="1"/>
                                          </p:val>
                                        </p:tav>
                                      </p:tavLst>
                                    </p:anim>
                                    <p:anim calcmode="lin" valueType="num">
                                      <p:cBhvr>
                                        <p:cTn id="3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AC8A758-3273-4E1B-966F-B73812BD68D5}"/>
              </a:ext>
            </a:extLst>
          </p:cNvPr>
          <p:cNvSpPr txBox="1"/>
          <p:nvPr/>
        </p:nvSpPr>
        <p:spPr>
          <a:xfrm>
            <a:off x="0" y="0"/>
            <a:ext cx="9144000" cy="7355860"/>
          </a:xfrm>
          <a:prstGeom prst="rect">
            <a:avLst/>
          </a:prstGeom>
          <a:noFill/>
        </p:spPr>
        <p:txBody>
          <a:bodyPr wrap="square">
            <a:spAutoFit/>
          </a:bodyPr>
          <a:lstStyle/>
          <a:p>
            <a:endParaRPr lang="en-US" sz="2400" dirty="0"/>
          </a:p>
          <a:p>
            <a:pPr marL="285750" indent="-285750">
              <a:buFont typeface="Arial" panose="020B0604020202020204" pitchFamily="34" charset="0"/>
              <a:buChar char="•"/>
            </a:pPr>
            <a:r>
              <a:rPr lang="en-US" sz="2400" b="1" dirty="0">
                <a:solidFill>
                  <a:srgbClr val="0070C0"/>
                </a:solidFill>
              </a:rPr>
              <a:t>The relative stability of different oxidation states of 3d metals is correlated with the extra stability of half filled and fully filled electronic configurations.</a:t>
            </a:r>
          </a:p>
          <a:p>
            <a:r>
              <a:rPr lang="en-US" sz="2400" dirty="0"/>
              <a:t> </a:t>
            </a:r>
          </a:p>
          <a:p>
            <a:r>
              <a:rPr lang="en-US" sz="2400" b="1" dirty="0"/>
              <a:t>        Example: </a:t>
            </a:r>
            <a:r>
              <a:rPr lang="en-US" sz="2400" b="1" dirty="0">
                <a:solidFill>
                  <a:srgbClr val="CC0099"/>
                </a:solidFill>
              </a:rPr>
              <a:t>Mn</a:t>
            </a:r>
            <a:r>
              <a:rPr lang="en-US" sz="2400" b="1" baseline="30000" dirty="0">
                <a:solidFill>
                  <a:srgbClr val="CC0099"/>
                </a:solidFill>
              </a:rPr>
              <a:t>2+</a:t>
            </a:r>
            <a:r>
              <a:rPr lang="en-US" sz="2400" b="1" dirty="0">
                <a:solidFill>
                  <a:srgbClr val="CC0099"/>
                </a:solidFill>
              </a:rPr>
              <a:t> (3d</a:t>
            </a:r>
            <a:r>
              <a:rPr lang="en-US" sz="2400" b="1" baseline="30000" dirty="0">
                <a:solidFill>
                  <a:srgbClr val="CC0099"/>
                </a:solidFill>
              </a:rPr>
              <a:t>5</a:t>
            </a:r>
            <a:r>
              <a:rPr lang="en-US" sz="2400" b="1" dirty="0">
                <a:solidFill>
                  <a:srgbClr val="CC0099"/>
                </a:solidFill>
              </a:rPr>
              <a:t> ) </a:t>
            </a:r>
            <a:r>
              <a:rPr lang="en-US" sz="2400" b="1" dirty="0">
                <a:solidFill>
                  <a:srgbClr val="C00000"/>
                </a:solidFill>
              </a:rPr>
              <a:t>is more stable than</a:t>
            </a:r>
            <a:r>
              <a:rPr lang="en-US" sz="2400" b="1" dirty="0">
                <a:solidFill>
                  <a:srgbClr val="002060"/>
                </a:solidFill>
              </a:rPr>
              <a:t> Mn</a:t>
            </a:r>
            <a:r>
              <a:rPr lang="en-US" sz="2400" b="1" baseline="30000" dirty="0">
                <a:solidFill>
                  <a:srgbClr val="002060"/>
                </a:solidFill>
              </a:rPr>
              <a:t>4+</a:t>
            </a:r>
            <a:r>
              <a:rPr lang="en-US" sz="2400" b="1" dirty="0">
                <a:solidFill>
                  <a:srgbClr val="002060"/>
                </a:solidFill>
              </a:rPr>
              <a:t> (3d</a:t>
            </a:r>
            <a:r>
              <a:rPr lang="en-US" sz="2400" b="1" baseline="30000" dirty="0">
                <a:solidFill>
                  <a:srgbClr val="002060"/>
                </a:solidFill>
              </a:rPr>
              <a:t>3</a:t>
            </a:r>
            <a:r>
              <a:rPr lang="en-US" sz="2400" b="1" dirty="0">
                <a:solidFill>
                  <a:srgbClr val="002060"/>
                </a:solidFill>
              </a:rPr>
              <a:t> )</a:t>
            </a:r>
          </a:p>
          <a:p>
            <a:endParaRPr lang="en-US" sz="2400" dirty="0"/>
          </a:p>
          <a:p>
            <a:pPr marL="342900" indent="-342900">
              <a:buFont typeface="Arial" panose="020B0604020202020204" pitchFamily="34" charset="0"/>
              <a:buChar char="•"/>
            </a:pPr>
            <a:r>
              <a:rPr lang="en-US" sz="2800" b="1" dirty="0">
                <a:solidFill>
                  <a:srgbClr val="FF0000"/>
                </a:solidFill>
              </a:rPr>
              <a:t>The oxidation states of 4d and 5d metals vary from +3( for Y and La) to +8 (for Ru and </a:t>
            </a:r>
            <a:r>
              <a:rPr lang="en-US" sz="2800" b="1" dirty="0" err="1">
                <a:solidFill>
                  <a:srgbClr val="FF0000"/>
                </a:solidFill>
              </a:rPr>
              <a:t>Os</a:t>
            </a:r>
            <a:r>
              <a:rPr lang="en-US" sz="2800" b="1" dirty="0">
                <a:solidFill>
                  <a:srgbClr val="FF0000"/>
                </a:solidFill>
              </a:rPr>
              <a:t>).</a:t>
            </a:r>
          </a:p>
          <a:p>
            <a:pPr marL="285750" indent="-285750">
              <a:buFont typeface="Arial" panose="020B0604020202020204" pitchFamily="34" charset="0"/>
              <a:buChar char="•"/>
            </a:pPr>
            <a:endParaRPr lang="en-US" sz="2400" b="1" dirty="0">
              <a:solidFill>
                <a:srgbClr val="7030A0"/>
              </a:solidFill>
            </a:endParaRPr>
          </a:p>
          <a:p>
            <a:pPr marL="285750" indent="-285750">
              <a:buFont typeface="Arial" panose="020B0604020202020204" pitchFamily="34" charset="0"/>
              <a:buChar char="•"/>
            </a:pPr>
            <a:r>
              <a:rPr lang="en-US" sz="2400" b="1" dirty="0">
                <a:solidFill>
                  <a:srgbClr val="7030A0"/>
                </a:solidFill>
              </a:rPr>
              <a:t>The highest oxidation state of 4d and 5d elements are found in their compounds with the higher electronegative elements like O, F and Cl. for example: RuO</a:t>
            </a:r>
            <a:r>
              <a:rPr lang="en-US" sz="2400" b="1" baseline="-25000" dirty="0">
                <a:solidFill>
                  <a:srgbClr val="7030A0"/>
                </a:solidFill>
              </a:rPr>
              <a:t>4</a:t>
            </a:r>
            <a:r>
              <a:rPr lang="en-US" sz="2400" b="1" dirty="0">
                <a:solidFill>
                  <a:srgbClr val="7030A0"/>
                </a:solidFill>
              </a:rPr>
              <a:t>, OsO</a:t>
            </a:r>
            <a:r>
              <a:rPr lang="en-US" sz="2400" b="1" baseline="-25000" dirty="0">
                <a:solidFill>
                  <a:srgbClr val="7030A0"/>
                </a:solidFill>
              </a:rPr>
              <a:t>4</a:t>
            </a:r>
            <a:r>
              <a:rPr lang="en-US" sz="2400" b="1" dirty="0">
                <a:solidFill>
                  <a:srgbClr val="7030A0"/>
                </a:solidFill>
              </a:rPr>
              <a:t> and WCl</a:t>
            </a:r>
            <a:r>
              <a:rPr lang="en-US" sz="2400" b="1" baseline="-25000" dirty="0">
                <a:solidFill>
                  <a:srgbClr val="7030A0"/>
                </a:solidFill>
              </a:rPr>
              <a:t>6</a:t>
            </a:r>
            <a:r>
              <a:rPr lang="en-US" sz="2400" b="1" dirty="0">
                <a:solidFill>
                  <a:srgbClr val="7030A0"/>
                </a:solidFill>
              </a:rPr>
              <a:t>. </a:t>
            </a:r>
          </a:p>
          <a:p>
            <a:pPr marL="285750" indent="-285750">
              <a:buFont typeface="Arial" panose="020B0604020202020204" pitchFamily="34" charset="0"/>
              <a:buChar char="•"/>
            </a:pPr>
            <a:endParaRPr lang="en-US" sz="2400" b="1" dirty="0">
              <a:solidFill>
                <a:srgbClr val="7030A0"/>
              </a:solidFill>
            </a:endParaRPr>
          </a:p>
          <a:p>
            <a:pPr marL="285750" indent="-285750">
              <a:buFont typeface="Arial" panose="020B0604020202020204" pitchFamily="34" charset="0"/>
              <a:buChar char="•"/>
            </a:pPr>
            <a:r>
              <a:rPr lang="en-US" sz="2800" b="1" dirty="0">
                <a:solidFill>
                  <a:srgbClr val="002060"/>
                </a:solidFill>
              </a:rPr>
              <a:t>In Ni(CO)</a:t>
            </a:r>
            <a:r>
              <a:rPr lang="en-US" sz="2800" b="1" baseline="-25000" dirty="0">
                <a:solidFill>
                  <a:srgbClr val="002060"/>
                </a:solidFill>
              </a:rPr>
              <a:t>4</a:t>
            </a:r>
            <a:r>
              <a:rPr lang="en-US" sz="2800" b="1" dirty="0">
                <a:solidFill>
                  <a:srgbClr val="002060"/>
                </a:solidFill>
              </a:rPr>
              <a:t> and Fe(CO)</a:t>
            </a:r>
            <a:r>
              <a:rPr lang="en-US" sz="2800" b="1" baseline="-25000" dirty="0">
                <a:solidFill>
                  <a:srgbClr val="002060"/>
                </a:solidFill>
              </a:rPr>
              <a:t>5</a:t>
            </a:r>
            <a:r>
              <a:rPr lang="en-US" sz="2800" b="1" dirty="0">
                <a:solidFill>
                  <a:srgbClr val="002060"/>
                </a:solidFill>
              </a:rPr>
              <a:t>, the oxidation state of nickel and iron is </a:t>
            </a:r>
            <a:r>
              <a:rPr lang="en-US" sz="2800" b="1" dirty="0">
                <a:solidFill>
                  <a:srgbClr val="CC0099"/>
                </a:solidFill>
              </a:rPr>
              <a:t>zero.</a:t>
            </a:r>
          </a:p>
          <a:p>
            <a:pPr marL="285750" indent="-285750">
              <a:buFont typeface="Arial" panose="020B0604020202020204" pitchFamily="34" charset="0"/>
              <a:buChar char="•"/>
            </a:pPr>
            <a:endParaRPr lang="en-US" sz="2400" b="1" dirty="0">
              <a:solidFill>
                <a:srgbClr val="7030A0"/>
              </a:solidFill>
            </a:endParaRPr>
          </a:p>
          <a:p>
            <a:endParaRPr lang="en-US" sz="2400" dirty="0"/>
          </a:p>
        </p:txBody>
      </p:sp>
    </p:spTree>
    <p:extLst>
      <p:ext uri="{BB962C8B-B14F-4D97-AF65-F5344CB8AC3E}">
        <p14:creationId xmlns:p14="http://schemas.microsoft.com/office/powerpoint/2010/main" val="315108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1B1E5B7-8F3E-49BF-A3F1-889437F6F0D5}"/>
              </a:ext>
            </a:extLst>
          </p:cNvPr>
          <p:cNvSpPr txBox="1"/>
          <p:nvPr/>
        </p:nvSpPr>
        <p:spPr>
          <a:xfrm>
            <a:off x="0" y="0"/>
            <a:ext cx="9144001" cy="7017306"/>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7030A0"/>
                </a:solidFill>
                <a:latin typeface="Arial Black" panose="020B0A04020102020204" pitchFamily="34" charset="0"/>
              </a:rPr>
              <a:t>Generally in going down a group, a stability of the higher oxidation state increases while that of lower oxidation state decreases.</a:t>
            </a:r>
          </a:p>
          <a:p>
            <a:endParaRPr lang="en-US" dirty="0">
              <a:latin typeface="Arial Black" panose="020B0A04020102020204" pitchFamily="34" charset="0"/>
            </a:endParaRPr>
          </a:p>
          <a:p>
            <a:pPr marL="285750" indent="-285750">
              <a:buFont typeface="Arial" panose="020B0604020202020204" pitchFamily="34" charset="0"/>
              <a:buChar char="•"/>
            </a:pPr>
            <a:r>
              <a:rPr lang="en-US" dirty="0">
                <a:solidFill>
                  <a:srgbClr val="FF0000"/>
                </a:solidFill>
                <a:latin typeface="Arial Black" panose="020B0A04020102020204" pitchFamily="34" charset="0"/>
              </a:rPr>
              <a:t>It is evident from the Frost diagram (ΔG</a:t>
            </a:r>
            <a:r>
              <a:rPr lang="en-US" baseline="30000" dirty="0">
                <a:solidFill>
                  <a:srgbClr val="FF0000"/>
                </a:solidFill>
                <a:latin typeface="Arial Black" panose="020B0A04020102020204" pitchFamily="34" charset="0"/>
              </a:rPr>
              <a:t>0</a:t>
            </a:r>
            <a:r>
              <a:rPr lang="en-US" dirty="0">
                <a:solidFill>
                  <a:srgbClr val="FF0000"/>
                </a:solidFill>
                <a:latin typeface="Arial Black" panose="020B0A04020102020204" pitchFamily="34" charset="0"/>
              </a:rPr>
              <a:t> vs oxidation number) as</a:t>
            </a:r>
          </a:p>
          <a:p>
            <a:r>
              <a:rPr lang="en-US" dirty="0">
                <a:solidFill>
                  <a:srgbClr val="FF0000"/>
                </a:solidFill>
                <a:latin typeface="Arial Black" panose="020B0A04020102020204" pitchFamily="34" charset="0"/>
              </a:rPr>
              <a:t>    shown below,</a:t>
            </a: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endParaRPr lang="en-US" dirty="0">
              <a:latin typeface="Arial Black" panose="020B0A04020102020204" pitchFamily="34" charset="0"/>
            </a:endParaRPr>
          </a:p>
          <a:p>
            <a:pPr marL="285750" indent="-285750">
              <a:buFont typeface="Arial" panose="020B0604020202020204" pitchFamily="34" charset="0"/>
              <a:buChar char="•"/>
            </a:pPr>
            <a:endParaRPr lang="en-US" dirty="0">
              <a:solidFill>
                <a:srgbClr val="0070C0"/>
              </a:solidFill>
              <a:latin typeface="Arial Black" panose="020B0A04020102020204" pitchFamily="34" charset="0"/>
            </a:endParaRPr>
          </a:p>
          <a:p>
            <a:pPr marL="285750" indent="-285750">
              <a:buFont typeface="Arial" panose="020B0604020202020204" pitchFamily="34" charset="0"/>
              <a:buChar char="•"/>
            </a:pPr>
            <a:endParaRPr lang="en-US" dirty="0">
              <a:solidFill>
                <a:srgbClr val="0070C0"/>
              </a:solidFill>
              <a:latin typeface="Arial Black" panose="020B0A04020102020204" pitchFamily="34" charset="0"/>
            </a:endParaRPr>
          </a:p>
          <a:p>
            <a:pPr marL="285750" indent="-285750">
              <a:buFont typeface="Arial" panose="020B0604020202020204" pitchFamily="34" charset="0"/>
              <a:buChar char="•"/>
            </a:pPr>
            <a:endParaRPr lang="en-US" dirty="0">
              <a:solidFill>
                <a:srgbClr val="0070C0"/>
              </a:solidFill>
              <a:latin typeface="Arial Black" panose="020B0A04020102020204" pitchFamily="34" charset="0"/>
            </a:endParaRPr>
          </a:p>
          <a:p>
            <a:pPr marL="285750" indent="-285750">
              <a:buFont typeface="Arial" panose="020B0604020202020204" pitchFamily="34" charset="0"/>
              <a:buChar char="•"/>
            </a:pPr>
            <a:r>
              <a:rPr lang="en-US" dirty="0">
                <a:solidFill>
                  <a:srgbClr val="0070C0"/>
                </a:solidFill>
                <a:latin typeface="Arial Black" panose="020B0A04020102020204" pitchFamily="34" charset="0"/>
              </a:rPr>
              <a:t>For titanium , vanadium and chromium, the most thermodynamically stable oxidation state is +3. </a:t>
            </a:r>
          </a:p>
          <a:p>
            <a:pPr marL="285750" indent="-285750">
              <a:buFont typeface="Arial" panose="020B0604020202020204" pitchFamily="34" charset="0"/>
              <a:buChar char="•"/>
            </a:pPr>
            <a:r>
              <a:rPr lang="en-US" dirty="0">
                <a:solidFill>
                  <a:srgbClr val="C00000"/>
                </a:solidFill>
                <a:latin typeface="Arial Black" panose="020B0A04020102020204" pitchFamily="34" charset="0"/>
              </a:rPr>
              <a:t>For iron, the stabilities of +3 and +2 oxidation states are similar.</a:t>
            </a:r>
          </a:p>
          <a:p>
            <a:r>
              <a:rPr lang="en-US" dirty="0">
                <a:solidFill>
                  <a:srgbClr val="C00000"/>
                </a:solidFill>
                <a:latin typeface="Arial Black" panose="020B0A04020102020204" pitchFamily="34" charset="0"/>
              </a:rPr>
              <a:t>    </a:t>
            </a:r>
            <a:r>
              <a:rPr lang="en-US" dirty="0">
                <a:solidFill>
                  <a:srgbClr val="CC0099"/>
                </a:solidFill>
                <a:latin typeface="Arial Black" panose="020B0A04020102020204" pitchFamily="34" charset="0"/>
              </a:rPr>
              <a:t>Copper </a:t>
            </a:r>
            <a:r>
              <a:rPr lang="en-US" sz="1800" b="0" i="0" u="none" strike="noStrike" baseline="0" dirty="0">
                <a:solidFill>
                  <a:srgbClr val="CC0099"/>
                </a:solidFill>
                <a:latin typeface="Arial Black" panose="020B0A04020102020204" pitchFamily="34" charset="0"/>
              </a:rPr>
              <a:t>is unique in 3d series having a stable +1 oxidation state. </a:t>
            </a:r>
          </a:p>
          <a:p>
            <a:r>
              <a:rPr lang="en-US" dirty="0">
                <a:solidFill>
                  <a:srgbClr val="CC0099"/>
                </a:solidFill>
                <a:latin typeface="Arial Black" panose="020B0A04020102020204" pitchFamily="34" charset="0"/>
              </a:rPr>
              <a:t>    </a:t>
            </a:r>
            <a:r>
              <a:rPr lang="en-US" sz="1800" b="0" i="0" u="none" strike="noStrike" baseline="0" dirty="0">
                <a:solidFill>
                  <a:srgbClr val="CC0099"/>
                </a:solidFill>
                <a:latin typeface="Arial Black" panose="020B0A04020102020204" pitchFamily="34" charset="0"/>
              </a:rPr>
              <a:t>It is prone to disproportionate to the +2 and 0 oxidation states.</a:t>
            </a:r>
            <a:endParaRPr lang="en-US" dirty="0">
              <a:solidFill>
                <a:srgbClr val="CC0099"/>
              </a:solidFill>
              <a:latin typeface="Arial Black" panose="020B0A04020102020204" pitchFamily="34" charset="0"/>
            </a:endParaRPr>
          </a:p>
          <a:p>
            <a:endParaRPr lang="en-US" dirty="0">
              <a:latin typeface="Arial Black" panose="020B0A04020102020204" pitchFamily="34" charset="0"/>
            </a:endParaRPr>
          </a:p>
        </p:txBody>
      </p:sp>
      <p:pic>
        <p:nvPicPr>
          <p:cNvPr id="5" name="Picture 4">
            <a:extLst>
              <a:ext uri="{FF2B5EF4-FFF2-40B4-BE49-F238E27FC236}">
                <a16:creationId xmlns:a16="http://schemas.microsoft.com/office/drawing/2014/main" xmlns="" id="{07566C89-2467-4E6F-BA73-D0D208D3A47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500249" y="1544714"/>
            <a:ext cx="4977273" cy="3505326"/>
          </a:xfrm>
          <a:prstGeom prst="rect">
            <a:avLst/>
          </a:prstGeom>
        </p:spPr>
      </p:pic>
      <p:sp>
        <p:nvSpPr>
          <p:cNvPr id="6" name="Oval 5">
            <a:extLst>
              <a:ext uri="{FF2B5EF4-FFF2-40B4-BE49-F238E27FC236}">
                <a16:creationId xmlns:a16="http://schemas.microsoft.com/office/drawing/2014/main" xmlns="" id="{86FDDEA7-70F0-4975-A43B-856CEDCE9D87}"/>
              </a:ext>
            </a:extLst>
          </p:cNvPr>
          <p:cNvSpPr/>
          <p:nvPr/>
        </p:nvSpPr>
        <p:spPr>
          <a:xfrm>
            <a:off x="5722998" y="1349406"/>
            <a:ext cx="3314470" cy="339127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b="1" i="0" dirty="0">
                <a:ln w="0"/>
                <a:solidFill>
                  <a:schemeClr val="tx1"/>
                </a:solidFill>
                <a:effectLst>
                  <a:outerShdw blurRad="38100" dist="19050" dir="2700000" algn="tl" rotWithShape="0">
                    <a:schemeClr val="dk1">
                      <a:alpha val="40000"/>
                    </a:schemeClr>
                  </a:outerShdw>
                </a:effectLst>
                <a:latin typeface="arial" panose="020B0604020202020204" pitchFamily="34" charset="0"/>
              </a:rPr>
              <a:t>A Frost diagram or Frost–Ebsworth diagram is a type of graph used by inorganic chemists in electrochemistry to illustrate the relative stability of a number of different oxidation states of a particular substance. The graph illustrates the free energy vs oxidation state of a chemical species.</a:t>
            </a:r>
            <a:r>
              <a:rPr lang="en-US" sz="1400" b="1" dirty="0">
                <a:ln w="0"/>
                <a:solidFill>
                  <a:schemeClr val="tx1"/>
                </a:solidFill>
                <a:effectLst>
                  <a:outerShdw blurRad="38100" dist="19050" dir="2700000" algn="tl" rotWithShape="0">
                    <a:schemeClr val="dk1">
                      <a:alpha val="40000"/>
                    </a:schemeClr>
                  </a:outerShdw>
                </a:effectLst>
              </a:rPr>
              <a:t/>
            </a:r>
            <a:br>
              <a:rPr lang="en-US" sz="1400" b="1" dirty="0">
                <a:ln w="0"/>
                <a:solidFill>
                  <a:schemeClr val="tx1"/>
                </a:solidFill>
                <a:effectLst>
                  <a:outerShdw blurRad="38100" dist="19050" dir="2700000" algn="tl" rotWithShape="0">
                    <a:schemeClr val="dk1">
                      <a:alpha val="40000"/>
                    </a:schemeClr>
                  </a:outerShdw>
                </a:effectLst>
              </a:rPr>
            </a:br>
            <a:endParaRPr lang="en-IN" sz="1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93504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ppt_w</p:attrName>
                                        </p:attrNameLst>
                                      </p:cBhvr>
                                      <p:tavLst>
                                        <p:tav tm="0" fmla="#ppt_w*sin(2.5*pi*$)">
                                          <p:val>
                                            <p:fltVal val="0"/>
                                          </p:val>
                                        </p:tav>
                                        <p:tav tm="100000">
                                          <p:val>
                                            <p:fltVal val="1"/>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990FF66-BEB7-42E6-96A4-3A3BED721EB2}"/>
              </a:ext>
            </a:extLst>
          </p:cNvPr>
          <p:cNvSpPr txBox="1"/>
          <p:nvPr/>
        </p:nvSpPr>
        <p:spPr>
          <a:xfrm>
            <a:off x="115410" y="204186"/>
            <a:ext cx="9028590" cy="6063198"/>
          </a:xfrm>
          <a:prstGeom prst="rect">
            <a:avLst/>
          </a:prstGeom>
          <a:noFill/>
        </p:spPr>
        <p:txBody>
          <a:bodyPr wrap="square">
            <a:spAutoFit/>
          </a:bodyPr>
          <a:lstStyle/>
          <a:p>
            <a:pPr algn="l"/>
            <a:r>
              <a:rPr lang="en-IN" sz="2800" b="1" i="0" u="none" strike="noStrike" baseline="0" dirty="0">
                <a:solidFill>
                  <a:srgbClr val="001AE6"/>
                </a:solidFill>
                <a:latin typeface="MinionPro-Bold"/>
              </a:rPr>
              <a:t>Standard electrode potentials of transition metals</a:t>
            </a:r>
            <a:endParaRPr lang="en-US" sz="2800" b="1" dirty="0"/>
          </a:p>
          <a:p>
            <a:endParaRPr lang="en-US" b="1" dirty="0"/>
          </a:p>
          <a:p>
            <a:pPr marL="285750" indent="-285750">
              <a:buFont typeface="Arial" panose="020B0604020202020204" pitchFamily="34" charset="0"/>
              <a:buChar char="•"/>
            </a:pPr>
            <a:r>
              <a:rPr lang="en-US" b="1" dirty="0">
                <a:solidFill>
                  <a:srgbClr val="CC0099"/>
                </a:solidFill>
              </a:rPr>
              <a:t>Redox reactions</a:t>
            </a:r>
            <a:r>
              <a:rPr lang="en-US" b="1" dirty="0"/>
              <a:t> </a:t>
            </a:r>
            <a:r>
              <a:rPr lang="en-US" b="1" dirty="0">
                <a:solidFill>
                  <a:srgbClr val="002060"/>
                </a:solidFill>
              </a:rPr>
              <a:t>involve transfer of electrons from one reactant to another. Such reactions are always coupled, which means that when one substance is oxidized, another must be reduced. </a:t>
            </a:r>
          </a:p>
          <a:p>
            <a:endParaRPr lang="en-US" b="1" dirty="0"/>
          </a:p>
          <a:p>
            <a:pPr marL="285750" indent="-285750">
              <a:buFont typeface="Arial" panose="020B0604020202020204" pitchFamily="34" charset="0"/>
              <a:buChar char="•"/>
            </a:pPr>
            <a:r>
              <a:rPr lang="en-US" b="1" dirty="0">
                <a:solidFill>
                  <a:srgbClr val="C00000"/>
                </a:solidFill>
              </a:rPr>
              <a:t>The substance which is </a:t>
            </a:r>
            <a:r>
              <a:rPr lang="en-US" b="1" dirty="0" err="1">
                <a:solidFill>
                  <a:srgbClr val="C00000"/>
                </a:solidFill>
              </a:rPr>
              <a:t>oxidised</a:t>
            </a:r>
            <a:r>
              <a:rPr lang="en-US" b="1" dirty="0">
                <a:solidFill>
                  <a:srgbClr val="C00000"/>
                </a:solidFill>
              </a:rPr>
              <a:t> is a reducing agent and the one which is reduced is an oxidizing agent.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solidFill>
                  <a:srgbClr val="FF0000"/>
                </a:solidFill>
              </a:rPr>
              <a:t>The oxidizing and reducing power of an element is measured in terms of the standard electrode potentials.</a:t>
            </a:r>
          </a:p>
          <a:p>
            <a:pPr marL="285750" indent="-285750">
              <a:buFont typeface="Arial" panose="020B0604020202020204" pitchFamily="34" charset="0"/>
              <a:buChar char="•"/>
            </a:pPr>
            <a:endParaRPr lang="en-US" b="1" dirty="0">
              <a:solidFill>
                <a:srgbClr val="CC0099"/>
              </a:solidFill>
            </a:endParaRPr>
          </a:p>
          <a:p>
            <a:pPr marL="285750" indent="-285750">
              <a:buFont typeface="Arial" panose="020B0604020202020204" pitchFamily="34" charset="0"/>
              <a:buChar char="•"/>
            </a:pPr>
            <a:r>
              <a:rPr lang="en-US" b="1" dirty="0">
                <a:solidFill>
                  <a:srgbClr val="CC0099"/>
                </a:solidFill>
              </a:rPr>
              <a:t>Standard electrode potential</a:t>
            </a:r>
            <a:r>
              <a:rPr lang="en-US" b="1" dirty="0">
                <a:solidFill>
                  <a:srgbClr val="002060"/>
                </a:solidFill>
              </a:rPr>
              <a:t> is the value of the standard emf of a cell in which molecular hydrogen under standard pressure ( 1atm) and temperature (273K) is </a:t>
            </a:r>
            <a:r>
              <a:rPr lang="en-US" b="1" dirty="0" err="1">
                <a:solidFill>
                  <a:srgbClr val="002060"/>
                </a:solidFill>
              </a:rPr>
              <a:t>oxidised</a:t>
            </a:r>
            <a:r>
              <a:rPr lang="en-US" b="1" dirty="0">
                <a:solidFill>
                  <a:srgbClr val="002060"/>
                </a:solidFill>
              </a:rPr>
              <a:t> to solvated protons at the electrode.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solidFill>
                  <a:srgbClr val="0070C0"/>
                </a:solidFill>
              </a:rPr>
              <a:t>If the standard electrode potential (E</a:t>
            </a:r>
            <a:r>
              <a:rPr lang="en-US" b="1" baseline="-25000" dirty="0">
                <a:solidFill>
                  <a:srgbClr val="0070C0"/>
                </a:solidFill>
              </a:rPr>
              <a:t>0</a:t>
            </a:r>
            <a:r>
              <a:rPr lang="en-US" b="1" dirty="0">
                <a:solidFill>
                  <a:srgbClr val="0070C0"/>
                </a:solidFill>
              </a:rPr>
              <a:t>), of a metal is large and negative, the metal is </a:t>
            </a:r>
            <a:r>
              <a:rPr lang="en-US" b="1" dirty="0" err="1">
                <a:solidFill>
                  <a:srgbClr val="0070C0"/>
                </a:solidFill>
              </a:rPr>
              <a:t>apowerful</a:t>
            </a:r>
            <a:r>
              <a:rPr lang="en-US" b="1" dirty="0">
                <a:solidFill>
                  <a:srgbClr val="0070C0"/>
                </a:solidFill>
              </a:rPr>
              <a:t> reducing agent, because it loses electrons easily. </a:t>
            </a:r>
          </a:p>
          <a:p>
            <a:pPr marL="285750" indent="-285750">
              <a:buFont typeface="Arial" panose="020B0604020202020204" pitchFamily="34" charset="0"/>
              <a:buChar char="•"/>
            </a:pPr>
            <a:endParaRPr lang="en-US" b="1" dirty="0">
              <a:solidFill>
                <a:srgbClr val="0070C0"/>
              </a:solidFill>
            </a:endParaRPr>
          </a:p>
          <a:p>
            <a:pPr marL="285750" indent="-285750">
              <a:buFont typeface="Arial" panose="020B0604020202020204" pitchFamily="34" charset="0"/>
              <a:buChar char="•"/>
            </a:pPr>
            <a:r>
              <a:rPr lang="en-US" b="1" dirty="0">
                <a:solidFill>
                  <a:schemeClr val="accent4">
                    <a:lumMod val="50000"/>
                  </a:schemeClr>
                </a:solidFill>
              </a:rPr>
              <a:t>Standard electrode potentials (reduction potential) of few first transition metals are given in the following table.</a:t>
            </a:r>
            <a:endParaRPr lang="en-IN" b="1" dirty="0">
              <a:solidFill>
                <a:schemeClr val="accent4">
                  <a:lumMod val="50000"/>
                </a:schemeClr>
              </a:solidFill>
            </a:endParaRPr>
          </a:p>
        </p:txBody>
      </p:sp>
    </p:spTree>
    <p:extLst>
      <p:ext uri="{BB962C8B-B14F-4D97-AF65-F5344CB8AC3E}">
        <p14:creationId xmlns:p14="http://schemas.microsoft.com/office/powerpoint/2010/main" val="3895552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7E2F2-97ED-4E94-B56B-D189FC956E28}"/>
              </a:ext>
            </a:extLst>
          </p:cNvPr>
          <p:cNvSpPr>
            <a:spLocks noGrp="1"/>
          </p:cNvSpPr>
          <p:nvPr>
            <p:ph type="title"/>
          </p:nvPr>
        </p:nvSpPr>
        <p:spPr>
          <a:xfrm>
            <a:off x="0" y="0"/>
            <a:ext cx="7886700" cy="791938"/>
          </a:xfrm>
        </p:spPr>
        <p:txBody>
          <a:bodyPr/>
          <a:lstStyle/>
          <a:p>
            <a:r>
              <a:rPr lang="en-IN" b="1" i="1" u="sng" dirty="0">
                <a:solidFill>
                  <a:srgbClr val="FF0000"/>
                </a:solidFill>
                <a:effectLst>
                  <a:outerShdw blurRad="38100" dist="38100" dir="2700000" algn="tl">
                    <a:srgbClr val="000000">
                      <a:alpha val="43137"/>
                    </a:srgbClr>
                  </a:outerShdw>
                </a:effectLst>
              </a:rPr>
              <a:t>Introduction:</a:t>
            </a:r>
            <a:endParaRPr lang="en-IN" i="1" u="sng"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B73A6B0C-F138-4C02-AF7E-C2D8F1E67938}"/>
              </a:ext>
            </a:extLst>
          </p:cNvPr>
          <p:cNvSpPr>
            <a:spLocks noGrp="1"/>
          </p:cNvSpPr>
          <p:nvPr>
            <p:ph idx="1"/>
          </p:nvPr>
        </p:nvSpPr>
        <p:spPr>
          <a:xfrm>
            <a:off x="0" y="791938"/>
            <a:ext cx="9144000" cy="6066062"/>
          </a:xfrm>
        </p:spPr>
        <p:txBody>
          <a:bodyPr>
            <a:noAutofit/>
          </a:bodyPr>
          <a:lstStyle/>
          <a:p>
            <a:pPr algn="l"/>
            <a:r>
              <a:rPr lang="en-US" sz="2400" b="0" i="0" u="none" strike="noStrike" baseline="0" dirty="0">
                <a:solidFill>
                  <a:srgbClr val="0070C0"/>
                </a:solidFill>
                <a:latin typeface="Arial Black" panose="020B0A04020102020204" pitchFamily="34" charset="0"/>
              </a:rPr>
              <a:t>Generally the metallic elements that have incompletely filled d or f sub shell in the neutral or cationic state are called transition metals. </a:t>
            </a:r>
            <a:r>
              <a:rPr lang="en-US" sz="2400" b="0" i="0" u="none" strike="noStrike" baseline="0" dirty="0">
                <a:solidFill>
                  <a:srgbClr val="0070C0"/>
                </a:solidFill>
                <a:highlight>
                  <a:srgbClr val="FFFF00"/>
                </a:highlight>
                <a:latin typeface="Arial Black" panose="020B0A04020102020204" pitchFamily="34" charset="0"/>
              </a:rPr>
              <a:t>This definition includes lanthanides and actinides. </a:t>
            </a:r>
          </a:p>
          <a:p>
            <a:pPr algn="l"/>
            <a:r>
              <a:rPr lang="en-US" sz="2400" b="0" i="0" u="none" strike="noStrike" baseline="0" dirty="0">
                <a:solidFill>
                  <a:schemeClr val="accent6">
                    <a:lumMod val="50000"/>
                  </a:schemeClr>
                </a:solidFill>
                <a:latin typeface="Arial Black" panose="020B0A04020102020204" pitchFamily="34" charset="0"/>
              </a:rPr>
              <a:t>However, </a:t>
            </a:r>
            <a:r>
              <a:rPr lang="en-US" sz="2400" b="0" i="1" u="none" strike="noStrike" baseline="0" dirty="0">
                <a:solidFill>
                  <a:schemeClr val="accent6">
                    <a:lumMod val="50000"/>
                  </a:schemeClr>
                </a:solidFill>
                <a:latin typeface="Arial Black" panose="020B0A04020102020204" pitchFamily="34" charset="0"/>
              </a:rPr>
              <a:t>IUPAC defines transition metal as an element whose atom has an incomplete d sub shell or which can give rise to cations with an incomplete d sub shell. </a:t>
            </a:r>
          </a:p>
          <a:p>
            <a:pPr algn="l"/>
            <a:r>
              <a:rPr lang="en-US" sz="2400" b="0" i="0" u="none" strike="noStrike" baseline="0" dirty="0">
                <a:solidFill>
                  <a:srgbClr val="00B0F0"/>
                </a:solidFill>
                <a:latin typeface="Arial Black" panose="020B0A04020102020204" pitchFamily="34" charset="0"/>
              </a:rPr>
              <a:t>They</a:t>
            </a:r>
            <a:r>
              <a:rPr lang="en-US" sz="2400" dirty="0">
                <a:solidFill>
                  <a:srgbClr val="00B0F0"/>
                </a:solidFill>
                <a:latin typeface="Arial Black" panose="020B0A04020102020204" pitchFamily="34" charset="0"/>
              </a:rPr>
              <a:t> </a:t>
            </a:r>
            <a:r>
              <a:rPr lang="en-US" sz="2400" b="0" i="0" u="none" strike="noStrike" baseline="0" dirty="0">
                <a:solidFill>
                  <a:srgbClr val="00B0F0"/>
                </a:solidFill>
                <a:latin typeface="Arial Black" panose="020B0A04020102020204" pitchFamily="34" charset="0"/>
              </a:rPr>
              <a:t>occupy the central position of the periodic table, between s and p block elements, and their properties are transitional between highly reactive metals of s block and elements of p block which are mostly non metals. </a:t>
            </a:r>
          </a:p>
          <a:p>
            <a:pPr algn="l"/>
            <a:endParaRPr lang="en-US" sz="2400" b="0" i="0" u="none" strike="noStrike" baseline="0" dirty="0">
              <a:solidFill>
                <a:srgbClr val="7030A0"/>
              </a:solidFill>
              <a:latin typeface="Arial Black" panose="020B0A04020102020204" pitchFamily="34" charset="0"/>
            </a:endParaRPr>
          </a:p>
          <a:p>
            <a:pPr algn="l"/>
            <a:r>
              <a:rPr lang="en-US" sz="2400" b="0" i="0" u="none" strike="noStrike" baseline="0" dirty="0">
                <a:solidFill>
                  <a:srgbClr val="7030A0"/>
                </a:solidFill>
                <a:latin typeface="Arial Black" panose="020B0A04020102020204" pitchFamily="34" charset="0"/>
              </a:rPr>
              <a:t>Except group- 11 elements all transition metals are hard and have very high melting point.</a:t>
            </a:r>
          </a:p>
          <a:p>
            <a:pPr marL="0" indent="0" algn="l">
              <a:buNone/>
            </a:pPr>
            <a:r>
              <a:rPr lang="en-US" sz="2400" b="0" i="0" u="none" strike="noStrike" baseline="0" dirty="0">
                <a:solidFill>
                  <a:srgbClr val="7030A0"/>
                </a:solidFill>
                <a:latin typeface="Arial Black" panose="020B0A04020102020204" pitchFamily="34" charset="0"/>
              </a:rPr>
              <a:t> </a:t>
            </a:r>
          </a:p>
          <a:p>
            <a:pPr marL="0" indent="0" algn="l">
              <a:buNone/>
            </a:pPr>
            <a:endParaRPr lang="en-US" sz="2400" dirty="0">
              <a:latin typeface="MinionPro-Regular"/>
            </a:endParaRPr>
          </a:p>
        </p:txBody>
      </p:sp>
    </p:spTree>
    <p:extLst>
      <p:ext uri="{BB962C8B-B14F-4D97-AF65-F5344CB8AC3E}">
        <p14:creationId xmlns:p14="http://schemas.microsoft.com/office/powerpoint/2010/main" val="2996966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810265D-B36C-4871-B7B5-F1E6F2077C51}"/>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11164" y="150310"/>
            <a:ext cx="4256649" cy="3840813"/>
          </a:xfrm>
          <a:prstGeom prst="rect">
            <a:avLst/>
          </a:prstGeom>
        </p:spPr>
      </p:pic>
      <p:pic>
        <p:nvPicPr>
          <p:cNvPr id="5" name="Picture 4">
            <a:extLst>
              <a:ext uri="{FF2B5EF4-FFF2-40B4-BE49-F238E27FC236}">
                <a16:creationId xmlns:a16="http://schemas.microsoft.com/office/drawing/2014/main" xmlns="" id="{8F56A260-C0C6-43E5-BFAE-118C711D09D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572000" y="157931"/>
            <a:ext cx="4389500" cy="3833192"/>
          </a:xfrm>
          <a:prstGeom prst="rect">
            <a:avLst/>
          </a:prstGeom>
        </p:spPr>
      </p:pic>
      <p:sp>
        <p:nvSpPr>
          <p:cNvPr id="7" name="TextBox 6">
            <a:extLst>
              <a:ext uri="{FF2B5EF4-FFF2-40B4-BE49-F238E27FC236}">
                <a16:creationId xmlns:a16="http://schemas.microsoft.com/office/drawing/2014/main" xmlns="" id="{DFA6C664-7127-410B-B450-6EF9B1B76DF0}"/>
              </a:ext>
            </a:extLst>
          </p:cNvPr>
          <p:cNvSpPr txBox="1"/>
          <p:nvPr/>
        </p:nvSpPr>
        <p:spPr>
          <a:xfrm>
            <a:off x="385673" y="4390618"/>
            <a:ext cx="8575827" cy="1692771"/>
          </a:xfrm>
          <a:prstGeom prst="rect">
            <a:avLst/>
          </a:prstGeom>
          <a:noFill/>
        </p:spPr>
        <p:txBody>
          <a:bodyPr wrap="square">
            <a:spAutoFit/>
          </a:bodyPr>
          <a:lstStyle/>
          <a:p>
            <a:pPr marL="285750" indent="-285750" algn="l">
              <a:buFont typeface="Arial" panose="020B0604020202020204" pitchFamily="34" charset="0"/>
              <a:buChar char="•"/>
            </a:pPr>
            <a:endParaRPr lang="en-US" sz="2000" b="1" i="0" u="none" strike="noStrike" baseline="0" dirty="0">
              <a:solidFill>
                <a:srgbClr val="C00000"/>
              </a:solidFill>
              <a:latin typeface="MinionPro-Regular"/>
            </a:endParaRPr>
          </a:p>
          <a:p>
            <a:pPr marL="285750" indent="-285750" algn="l">
              <a:buFont typeface="Arial" panose="020B0604020202020204" pitchFamily="34" charset="0"/>
              <a:buChar char="•"/>
            </a:pPr>
            <a:r>
              <a:rPr lang="en-US" sz="2000" b="1" i="0" u="none" strike="noStrike" baseline="0" dirty="0">
                <a:solidFill>
                  <a:srgbClr val="C00000"/>
                </a:solidFill>
                <a:latin typeface="MinionPro-Regular"/>
              </a:rPr>
              <a:t>In 3d series as we move from </a:t>
            </a:r>
            <a:r>
              <a:rPr lang="en-US" sz="2000" b="1" i="0" u="none" strike="noStrike" baseline="0" dirty="0" err="1">
                <a:solidFill>
                  <a:srgbClr val="C00000"/>
                </a:solidFill>
                <a:latin typeface="MinionPro-Regular"/>
              </a:rPr>
              <a:t>Ti</a:t>
            </a:r>
            <a:r>
              <a:rPr lang="en-US" sz="2000" b="1" i="0" u="none" strike="noStrike" baseline="0" dirty="0">
                <a:solidFill>
                  <a:srgbClr val="C00000"/>
                </a:solidFill>
                <a:latin typeface="MinionPro-Regular"/>
              </a:rPr>
              <a:t> to Zn, the standard reduction potential</a:t>
            </a:r>
          </a:p>
          <a:p>
            <a:pPr algn="l"/>
            <a:r>
              <a:rPr lang="en-US" sz="2000" b="1" i="0" u="none" strike="noStrike" baseline="0" dirty="0">
                <a:solidFill>
                  <a:srgbClr val="C00000"/>
                </a:solidFill>
                <a:latin typeface="MinionPro-Regular"/>
              </a:rPr>
              <a:t>  (</a:t>
            </a:r>
            <a:r>
              <a:rPr lang="en-US" sz="2000" b="1" i="1" u="none" strike="noStrike" baseline="0" dirty="0">
                <a:solidFill>
                  <a:srgbClr val="C00000"/>
                </a:solidFill>
                <a:latin typeface="MinionPro-It"/>
              </a:rPr>
              <a:t>E</a:t>
            </a:r>
            <a:r>
              <a:rPr lang="en-US" sz="2000" b="1" i="1" u="none" strike="noStrike" baseline="30000" dirty="0">
                <a:solidFill>
                  <a:srgbClr val="C00000"/>
                </a:solidFill>
                <a:latin typeface="MinionPro-It"/>
              </a:rPr>
              <a:t> o </a:t>
            </a:r>
            <a:r>
              <a:rPr lang="en-US" sz="2000" b="1" i="1" u="none" strike="noStrike" dirty="0">
                <a:solidFill>
                  <a:srgbClr val="C00000"/>
                </a:solidFill>
                <a:latin typeface="MinionPro-It"/>
              </a:rPr>
              <a:t> </a:t>
            </a:r>
            <a:r>
              <a:rPr lang="en-US" sz="2000" b="1" i="1" u="none" strike="noStrike" baseline="-25000" dirty="0">
                <a:solidFill>
                  <a:srgbClr val="C00000"/>
                </a:solidFill>
                <a:latin typeface="MinionPro-It"/>
              </a:rPr>
              <a:t> M</a:t>
            </a:r>
            <a:r>
              <a:rPr lang="en-US" sz="2000" b="1" i="1" u="none" strike="noStrike" dirty="0">
                <a:solidFill>
                  <a:srgbClr val="C00000"/>
                </a:solidFill>
                <a:latin typeface="MinionPro-It"/>
              </a:rPr>
              <a:t>2+ / </a:t>
            </a:r>
            <a:r>
              <a:rPr lang="en-US" sz="2000" b="1" i="1" u="none" strike="noStrike" baseline="30000" dirty="0">
                <a:solidFill>
                  <a:srgbClr val="C00000"/>
                </a:solidFill>
                <a:latin typeface="MinionPro-It"/>
              </a:rPr>
              <a:t> </a:t>
            </a:r>
            <a:r>
              <a:rPr lang="en-US" sz="2000" b="1" i="1" u="none" strike="noStrike" baseline="-25000" dirty="0">
                <a:solidFill>
                  <a:srgbClr val="C00000"/>
                </a:solidFill>
                <a:latin typeface="MinionPro-It"/>
              </a:rPr>
              <a:t> M</a:t>
            </a:r>
            <a:r>
              <a:rPr lang="en-US" sz="2000" b="1" i="1" u="none" strike="noStrike" dirty="0">
                <a:solidFill>
                  <a:srgbClr val="C00000"/>
                </a:solidFill>
                <a:latin typeface="MinionPro-It"/>
              </a:rPr>
              <a:t> ) </a:t>
            </a:r>
            <a:r>
              <a:rPr lang="en-US" sz="2000" b="1" i="1" u="none" strike="noStrike" baseline="-25000" dirty="0">
                <a:solidFill>
                  <a:srgbClr val="C00000"/>
                </a:solidFill>
                <a:latin typeface="MinionPro-It"/>
              </a:rPr>
              <a:t> </a:t>
            </a:r>
            <a:r>
              <a:rPr lang="en-IN" sz="2000" b="1" i="0" u="none" strike="noStrike" baseline="0" dirty="0">
                <a:solidFill>
                  <a:srgbClr val="C00000"/>
                </a:solidFill>
                <a:latin typeface="MinionPro-Regular"/>
              </a:rPr>
              <a:t>value</a:t>
            </a:r>
            <a:r>
              <a:rPr lang="en-IN" sz="2000" b="1" dirty="0">
                <a:solidFill>
                  <a:srgbClr val="C00000"/>
                </a:solidFill>
                <a:latin typeface="MinionPro-Regular"/>
              </a:rPr>
              <a:t> </a:t>
            </a:r>
            <a:r>
              <a:rPr lang="en-US" sz="2000" b="1" i="0" u="none" strike="noStrike" baseline="0" dirty="0">
                <a:solidFill>
                  <a:srgbClr val="C00000"/>
                </a:solidFill>
                <a:latin typeface="MinionPro-Regular"/>
              </a:rPr>
              <a:t>is approaching towards less negative value and copper       </a:t>
            </a:r>
          </a:p>
          <a:p>
            <a:pPr algn="l"/>
            <a:r>
              <a:rPr lang="en-US" sz="2000" b="1" dirty="0">
                <a:solidFill>
                  <a:srgbClr val="C00000"/>
                </a:solidFill>
                <a:latin typeface="MinionPro-Regular"/>
              </a:rPr>
              <a:t> </a:t>
            </a:r>
            <a:r>
              <a:rPr lang="en-US" sz="2000" b="1" i="0" u="none" strike="noStrike" baseline="0" dirty="0">
                <a:solidFill>
                  <a:srgbClr val="C00000"/>
                </a:solidFill>
                <a:latin typeface="MinionPro-Regular"/>
              </a:rPr>
              <a:t>has a positive reduction potential. i.e.,</a:t>
            </a:r>
            <a:r>
              <a:rPr lang="en-US" sz="2400" b="1" i="0" u="none" strike="noStrike" baseline="0" dirty="0">
                <a:solidFill>
                  <a:srgbClr val="C00000"/>
                </a:solidFill>
                <a:latin typeface="MinionPro-Regular"/>
              </a:rPr>
              <a:t> </a:t>
            </a:r>
            <a:r>
              <a:rPr lang="en-US" sz="2000" b="1" i="0" u="none" strike="noStrike" baseline="0" dirty="0">
                <a:solidFill>
                  <a:srgbClr val="C00000"/>
                </a:solidFill>
                <a:latin typeface="MinionPro-Regular"/>
              </a:rPr>
              <a:t>elemental copper is more stable than Cu</a:t>
            </a:r>
            <a:r>
              <a:rPr lang="en-US" sz="2000" b="1" i="0" u="none" strike="noStrike" baseline="30000" dirty="0">
                <a:solidFill>
                  <a:srgbClr val="C00000"/>
                </a:solidFill>
                <a:latin typeface="MinionPro-Regular"/>
              </a:rPr>
              <a:t>2+</a:t>
            </a:r>
            <a:r>
              <a:rPr lang="en-US" sz="2000" b="1" i="0" u="none" strike="noStrike" baseline="0" dirty="0">
                <a:solidFill>
                  <a:srgbClr val="C00000"/>
                </a:solidFill>
                <a:latin typeface="MinionPro-Regular"/>
              </a:rPr>
              <a:t>.</a:t>
            </a:r>
            <a:endParaRPr lang="en-IN" sz="2000" b="1" dirty="0">
              <a:solidFill>
                <a:srgbClr val="C00000"/>
              </a:solidFill>
            </a:endParaRPr>
          </a:p>
        </p:txBody>
      </p:sp>
    </p:spTree>
    <p:extLst>
      <p:ext uri="{BB962C8B-B14F-4D97-AF65-F5344CB8AC3E}">
        <p14:creationId xmlns:p14="http://schemas.microsoft.com/office/powerpoint/2010/main" val="144723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C3A7BF3-BB41-48F6-8F89-A4BB5B3A22D5}"/>
              </a:ext>
            </a:extLst>
          </p:cNvPr>
          <p:cNvSpPr txBox="1"/>
          <p:nvPr/>
        </p:nvSpPr>
        <p:spPr>
          <a:xfrm>
            <a:off x="0" y="0"/>
            <a:ext cx="9144000" cy="1908215"/>
          </a:xfrm>
          <a:prstGeom prst="rect">
            <a:avLst/>
          </a:prstGeom>
          <a:noFill/>
        </p:spPr>
        <p:txBody>
          <a:bodyPr wrap="square">
            <a:spAutoFit/>
          </a:bodyPr>
          <a:lstStyle/>
          <a:p>
            <a:r>
              <a:rPr lang="en-US" b="1" dirty="0">
                <a:solidFill>
                  <a:srgbClr val="C00000"/>
                </a:solidFill>
                <a:effectLst>
                  <a:outerShdw blurRad="38100" dist="38100" dir="2700000" algn="tl">
                    <a:srgbClr val="000000">
                      <a:alpha val="43137"/>
                    </a:srgbClr>
                  </a:outerShdw>
                </a:effectLst>
              </a:rPr>
              <a:t>There are two deviations., </a:t>
            </a:r>
          </a:p>
          <a:p>
            <a:pPr marL="342900" indent="-342900">
              <a:buFont typeface="Wingdings" panose="05000000000000000000" pitchFamily="2" charset="2"/>
              <a:buChar char="q"/>
            </a:pPr>
            <a:endParaRPr lang="en-US" sz="2000" b="1" dirty="0">
              <a:solidFill>
                <a:srgbClr val="002060"/>
              </a:solidFill>
            </a:endParaRPr>
          </a:p>
          <a:p>
            <a:pPr marL="342900" indent="-342900">
              <a:buFont typeface="Wingdings" panose="05000000000000000000" pitchFamily="2" charset="2"/>
              <a:buChar char="q"/>
            </a:pPr>
            <a:r>
              <a:rPr lang="en-US" sz="2000" b="1" dirty="0">
                <a:solidFill>
                  <a:srgbClr val="002060"/>
                </a:solidFill>
              </a:rPr>
              <a:t>In the general trend, Fig shows that (E</a:t>
            </a:r>
            <a:r>
              <a:rPr lang="en-US" sz="2000" b="1" baseline="30000" dirty="0">
                <a:solidFill>
                  <a:srgbClr val="002060"/>
                </a:solidFill>
              </a:rPr>
              <a:t>0</a:t>
            </a:r>
            <a:r>
              <a:rPr lang="en-US" sz="2000" b="1" dirty="0">
                <a:solidFill>
                  <a:srgbClr val="002060"/>
                </a:solidFill>
              </a:rPr>
              <a:t> </a:t>
            </a:r>
            <a:r>
              <a:rPr lang="en-US" sz="2000" b="1" baseline="-25000" dirty="0">
                <a:solidFill>
                  <a:srgbClr val="002060"/>
                </a:solidFill>
              </a:rPr>
              <a:t> M</a:t>
            </a:r>
            <a:r>
              <a:rPr lang="en-US" sz="2000" b="1" baseline="30000" dirty="0">
                <a:solidFill>
                  <a:srgbClr val="002060"/>
                </a:solidFill>
              </a:rPr>
              <a:t>2+</a:t>
            </a:r>
            <a:r>
              <a:rPr lang="en-US" sz="2000" b="1" baseline="-25000" dirty="0">
                <a:solidFill>
                  <a:srgbClr val="002060"/>
                </a:solidFill>
              </a:rPr>
              <a:t> /  M</a:t>
            </a:r>
            <a:r>
              <a:rPr lang="en-US" sz="2000" b="1" dirty="0">
                <a:solidFill>
                  <a:srgbClr val="002060"/>
                </a:solidFill>
              </a:rPr>
              <a:t> ) value for manganese and zinc are more negative than the regular trend. It is due to extra stability which arises due to the half filled d</a:t>
            </a:r>
            <a:r>
              <a:rPr lang="en-US" sz="2000" b="1" baseline="30000" dirty="0">
                <a:solidFill>
                  <a:srgbClr val="002060"/>
                </a:solidFill>
              </a:rPr>
              <a:t>5</a:t>
            </a:r>
            <a:r>
              <a:rPr lang="en-US" sz="2000" b="1" dirty="0">
                <a:solidFill>
                  <a:srgbClr val="002060"/>
                </a:solidFill>
              </a:rPr>
              <a:t> configuration in Mn</a:t>
            </a:r>
            <a:r>
              <a:rPr lang="en-US" sz="2000" b="1" baseline="30000" dirty="0">
                <a:solidFill>
                  <a:srgbClr val="002060"/>
                </a:solidFill>
              </a:rPr>
              <a:t>2+ </a:t>
            </a:r>
            <a:r>
              <a:rPr lang="en-US" sz="2000" b="1" dirty="0">
                <a:solidFill>
                  <a:srgbClr val="002060"/>
                </a:solidFill>
              </a:rPr>
              <a:t>and completely filled d</a:t>
            </a:r>
            <a:r>
              <a:rPr lang="en-US" sz="2000" b="1" baseline="30000" dirty="0">
                <a:solidFill>
                  <a:srgbClr val="002060"/>
                </a:solidFill>
              </a:rPr>
              <a:t>10</a:t>
            </a:r>
            <a:r>
              <a:rPr lang="en-US" sz="2000" b="1" dirty="0">
                <a:solidFill>
                  <a:srgbClr val="002060"/>
                </a:solidFill>
              </a:rPr>
              <a:t> configuration in Zn</a:t>
            </a:r>
            <a:r>
              <a:rPr lang="en-US" sz="2000" b="1" baseline="30000" dirty="0">
                <a:solidFill>
                  <a:srgbClr val="002060"/>
                </a:solidFill>
              </a:rPr>
              <a:t>2+</a:t>
            </a:r>
            <a:r>
              <a:rPr lang="en-US" sz="2000" b="1" dirty="0">
                <a:solidFill>
                  <a:srgbClr val="002060"/>
                </a:solidFill>
              </a:rPr>
              <a:t>.</a:t>
            </a:r>
            <a:endParaRPr lang="en-IN" sz="2000" b="1" dirty="0">
              <a:solidFill>
                <a:srgbClr val="002060"/>
              </a:solidFill>
            </a:endParaRPr>
          </a:p>
        </p:txBody>
      </p:sp>
      <p:sp>
        <p:nvSpPr>
          <p:cNvPr id="5" name="TextBox 4">
            <a:extLst>
              <a:ext uri="{FF2B5EF4-FFF2-40B4-BE49-F238E27FC236}">
                <a16:creationId xmlns:a16="http://schemas.microsoft.com/office/drawing/2014/main" xmlns="" id="{B59E5509-3EE8-41F5-80C5-467DF64AFC17}"/>
              </a:ext>
            </a:extLst>
          </p:cNvPr>
          <p:cNvSpPr txBox="1"/>
          <p:nvPr/>
        </p:nvSpPr>
        <p:spPr>
          <a:xfrm>
            <a:off x="0" y="2273514"/>
            <a:ext cx="9144000" cy="2308324"/>
          </a:xfrm>
          <a:prstGeom prst="rect">
            <a:avLst/>
          </a:prstGeom>
          <a:noFill/>
        </p:spPr>
        <p:txBody>
          <a:bodyPr wrap="square">
            <a:spAutoFit/>
          </a:bodyPr>
          <a:lstStyle/>
          <a:p>
            <a:pPr marL="342900" indent="-342900" algn="l">
              <a:buFont typeface="Wingdings" panose="05000000000000000000" pitchFamily="2" charset="2"/>
              <a:buChar char="q"/>
            </a:pPr>
            <a:r>
              <a:rPr lang="en-US" sz="2400" b="1" i="0" u="none" strike="noStrike" baseline="0" dirty="0">
                <a:latin typeface="MinionPro-Regular"/>
              </a:rPr>
              <a:t>Transition metals in their high oxidation states tend to be oxidizing . </a:t>
            </a:r>
            <a:r>
              <a:rPr lang="en-US" sz="2400" b="1" i="0" u="none" strike="noStrike" baseline="0" dirty="0">
                <a:solidFill>
                  <a:srgbClr val="C00000"/>
                </a:solidFill>
                <a:latin typeface="MinionPro-Regular"/>
              </a:rPr>
              <a:t>For example,</a:t>
            </a:r>
          </a:p>
          <a:p>
            <a:pPr marL="342900" indent="-342900" algn="l">
              <a:buFont typeface="Arial" panose="020B0604020202020204" pitchFamily="34" charset="0"/>
              <a:buChar char="•"/>
            </a:pPr>
            <a:r>
              <a:rPr lang="en-US" sz="2400" b="1" i="0" u="none" strike="noStrike" baseline="0" dirty="0">
                <a:latin typeface="MinionPro-Regular"/>
              </a:rPr>
              <a:t>Fe</a:t>
            </a:r>
            <a:r>
              <a:rPr lang="en-US" sz="2400" b="1" i="0" u="none" strike="noStrike" baseline="30000" dirty="0">
                <a:latin typeface="MinionPro-Regular"/>
              </a:rPr>
              <a:t> 3+ </a:t>
            </a:r>
            <a:r>
              <a:rPr lang="en-US" sz="1000" b="1" i="0" u="none" strike="noStrike" baseline="30000" dirty="0">
                <a:latin typeface="MinionPro-Regular"/>
              </a:rPr>
              <a:t>  </a:t>
            </a:r>
            <a:r>
              <a:rPr lang="en-US" sz="1000" b="1" i="0" u="none" strike="noStrike" baseline="0" dirty="0">
                <a:latin typeface="MinionPro-Regular"/>
              </a:rPr>
              <a:t> </a:t>
            </a:r>
            <a:r>
              <a:rPr lang="en-US" sz="2400" b="1" i="0" u="none" strike="noStrike" baseline="0" dirty="0">
                <a:latin typeface="MinionPro-Regular"/>
              </a:rPr>
              <a:t>is moderately a strong oxidant, and it </a:t>
            </a:r>
            <a:r>
              <a:rPr lang="en-US" sz="2400" b="1" i="0" u="none" strike="noStrike" baseline="0" dirty="0" err="1">
                <a:latin typeface="MinionPro-Regular"/>
              </a:rPr>
              <a:t>oxidises</a:t>
            </a:r>
            <a:r>
              <a:rPr lang="en-US" sz="2400" b="1" i="0" u="none" strike="noStrike" baseline="0" dirty="0">
                <a:latin typeface="MinionPro-Regular"/>
              </a:rPr>
              <a:t> copper to Cu</a:t>
            </a:r>
            <a:r>
              <a:rPr lang="en-US" sz="2400" b="1" i="0" u="none" strike="noStrike" baseline="30000" dirty="0">
                <a:latin typeface="MinionPro-Regular"/>
              </a:rPr>
              <a:t> 2+ </a:t>
            </a:r>
            <a:r>
              <a:rPr lang="en-US" sz="1000" b="1" i="0" u="none" strike="noStrike" baseline="0" dirty="0">
                <a:latin typeface="MinionPro-Regular"/>
              </a:rPr>
              <a:t> </a:t>
            </a:r>
            <a:r>
              <a:rPr lang="en-US" sz="2400" b="1" i="0" u="none" strike="noStrike" baseline="0" dirty="0">
                <a:latin typeface="MinionPro-Regular"/>
              </a:rPr>
              <a:t>ions. </a:t>
            </a:r>
          </a:p>
          <a:p>
            <a:pPr marL="342900" indent="-342900" algn="l">
              <a:buFont typeface="Arial" panose="020B0604020202020204" pitchFamily="34" charset="0"/>
              <a:buChar char="•"/>
            </a:pPr>
            <a:r>
              <a:rPr lang="en-US" sz="2400" b="1" i="0" u="none" strike="noStrike" baseline="0" dirty="0">
                <a:latin typeface="MinionPro-Regular"/>
              </a:rPr>
              <a:t>The feasibility of the reaction is predicted from the following standard electrode potential values.</a:t>
            </a:r>
            <a:endParaRPr lang="en-IN" sz="2400" b="1" dirty="0"/>
          </a:p>
        </p:txBody>
      </p:sp>
      <p:pic>
        <p:nvPicPr>
          <p:cNvPr id="9" name="Picture 8">
            <a:extLst>
              <a:ext uri="{FF2B5EF4-FFF2-40B4-BE49-F238E27FC236}">
                <a16:creationId xmlns:a16="http://schemas.microsoft.com/office/drawing/2014/main" xmlns="" id="{70EC8E5E-0889-4078-80BD-C85A1AE013B3}"/>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538231" y="4852569"/>
            <a:ext cx="5546149" cy="1503842"/>
          </a:xfrm>
          <a:prstGeom prst="rect">
            <a:avLst/>
          </a:prstGeom>
          <a:ln w="28575">
            <a:solidFill>
              <a:srgbClr val="CC0099"/>
            </a:solidFill>
          </a:ln>
        </p:spPr>
      </p:pic>
    </p:spTree>
    <p:extLst>
      <p:ext uri="{BB962C8B-B14F-4D97-AF65-F5344CB8AC3E}">
        <p14:creationId xmlns:p14="http://schemas.microsoft.com/office/powerpoint/2010/main" val="245423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9831382-7861-40A5-B9D4-8BDD91B46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02" y="892735"/>
            <a:ext cx="4421080" cy="3139712"/>
          </a:xfrm>
          <a:prstGeom prst="rect">
            <a:avLst/>
          </a:prstGeom>
        </p:spPr>
      </p:pic>
      <p:pic>
        <p:nvPicPr>
          <p:cNvPr id="5" name="Picture 4">
            <a:extLst>
              <a:ext uri="{FF2B5EF4-FFF2-40B4-BE49-F238E27FC236}">
                <a16:creationId xmlns:a16="http://schemas.microsoft.com/office/drawing/2014/main" xmlns="" id="{0BB1DB32-D2D5-4C4A-807F-19D24EA5B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247" y="900356"/>
            <a:ext cx="4275190" cy="3132091"/>
          </a:xfrm>
          <a:prstGeom prst="rect">
            <a:avLst/>
          </a:prstGeom>
        </p:spPr>
      </p:pic>
      <p:pic>
        <p:nvPicPr>
          <p:cNvPr id="9" name="Picture 8">
            <a:extLst>
              <a:ext uri="{FF2B5EF4-FFF2-40B4-BE49-F238E27FC236}">
                <a16:creationId xmlns:a16="http://schemas.microsoft.com/office/drawing/2014/main" xmlns="" id="{165EE592-FF3F-4009-99D0-3CD051CFC8F1}"/>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4868" y="0"/>
            <a:ext cx="8550381" cy="792549"/>
          </a:xfrm>
          <a:prstGeom prst="rect">
            <a:avLst/>
          </a:prstGeom>
        </p:spPr>
      </p:pic>
      <p:pic>
        <p:nvPicPr>
          <p:cNvPr id="11" name="Picture 10">
            <a:extLst>
              <a:ext uri="{FF2B5EF4-FFF2-40B4-BE49-F238E27FC236}">
                <a16:creationId xmlns:a16="http://schemas.microsoft.com/office/drawing/2014/main" xmlns="" id="{94CC06AA-DCAE-412C-B978-8B7DD28850EE}"/>
              </a:ext>
            </a:extLst>
          </p:cNvPr>
          <p:cNvPicPr>
            <a:picLocks noChangeAspect="1"/>
          </p:cNvPicPr>
          <p:nvPr/>
        </p:nvPicPr>
        <p:blipFill rotWithShape="1">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b="17245"/>
          <a:stretch/>
        </p:blipFill>
        <p:spPr>
          <a:xfrm>
            <a:off x="122402" y="4676096"/>
            <a:ext cx="8718035" cy="1724704"/>
          </a:xfrm>
          <a:prstGeom prst="rect">
            <a:avLst/>
          </a:prstGeom>
          <a:ln>
            <a:solidFill>
              <a:srgbClr val="CC0099"/>
            </a:solidFill>
          </a:ln>
        </p:spPr>
      </p:pic>
    </p:spTree>
    <p:extLst>
      <p:ext uri="{BB962C8B-B14F-4D97-AF65-F5344CB8AC3E}">
        <p14:creationId xmlns:p14="http://schemas.microsoft.com/office/powerpoint/2010/main" val="420263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0C52C5-24AE-4FF7-94F4-8BF0B3C4FB0A}"/>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 y="0"/>
            <a:ext cx="9144001" cy="3773010"/>
          </a:xfrm>
          <a:prstGeom prst="rect">
            <a:avLst/>
          </a:prstGeom>
          <a:ln>
            <a:solidFill>
              <a:srgbClr val="CC0099"/>
            </a:solidFill>
          </a:ln>
        </p:spPr>
      </p:pic>
    </p:spTree>
    <p:extLst>
      <p:ext uri="{BB962C8B-B14F-4D97-AF65-F5344CB8AC3E}">
        <p14:creationId xmlns:p14="http://schemas.microsoft.com/office/powerpoint/2010/main" val="3843123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6E14229-8C97-4E1E-ABA5-4B15D96FD070}"/>
              </a:ext>
            </a:extLst>
          </p:cNvPr>
          <p:cNvSpPr/>
          <p:nvPr/>
        </p:nvSpPr>
        <p:spPr>
          <a:xfrm>
            <a:off x="1899821" y="79901"/>
            <a:ext cx="5166805" cy="719089"/>
          </a:xfrm>
          <a:prstGeom prst="rect">
            <a:avLst/>
          </a:prstGeom>
          <a:solidFill>
            <a:schemeClr val="bg1"/>
          </a:solidFill>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0000"/>
              </a:solidFill>
            </a:endParaRPr>
          </a:p>
        </p:txBody>
      </p:sp>
      <p:sp>
        <p:nvSpPr>
          <p:cNvPr id="3" name="Rectangle 2">
            <a:extLst>
              <a:ext uri="{FF2B5EF4-FFF2-40B4-BE49-F238E27FC236}">
                <a16:creationId xmlns:a16="http://schemas.microsoft.com/office/drawing/2014/main" xmlns="" id="{BF7A0DBC-0192-4A3B-9BFD-CFD4F5CD7C2C}"/>
              </a:ext>
            </a:extLst>
          </p:cNvPr>
          <p:cNvSpPr/>
          <p:nvPr/>
        </p:nvSpPr>
        <p:spPr>
          <a:xfrm>
            <a:off x="2077374" y="199748"/>
            <a:ext cx="4820576" cy="47939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IN" sz="3200" dirty="0">
                <a:ln w="0">
                  <a:solidFill>
                    <a:srgbClr val="002060"/>
                  </a:solidFill>
                </a:ln>
                <a:solidFill>
                  <a:schemeClr val="tx1"/>
                </a:solidFill>
                <a:effectLst>
                  <a:outerShdw blurRad="38100" dist="19050" dir="2700000" algn="tl" rotWithShape="0">
                    <a:schemeClr val="dk1">
                      <a:alpha val="40000"/>
                    </a:schemeClr>
                  </a:outerShdw>
                </a:effectLst>
              </a:rPr>
              <a:t>Magnetic properties</a:t>
            </a:r>
          </a:p>
        </p:txBody>
      </p:sp>
      <p:sp>
        <p:nvSpPr>
          <p:cNvPr id="5" name="Rectangle: Top Corners Snipped 4">
            <a:extLst>
              <a:ext uri="{FF2B5EF4-FFF2-40B4-BE49-F238E27FC236}">
                <a16:creationId xmlns:a16="http://schemas.microsoft.com/office/drawing/2014/main" xmlns="" id="{74BD0223-0788-4EB1-98A5-CC141EEF6288}"/>
              </a:ext>
            </a:extLst>
          </p:cNvPr>
          <p:cNvSpPr/>
          <p:nvPr/>
        </p:nvSpPr>
        <p:spPr>
          <a:xfrm>
            <a:off x="577048" y="807863"/>
            <a:ext cx="7989903" cy="2459116"/>
          </a:xfrm>
          <a:prstGeom prst="snip2Same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a:solidFill>
                  <a:srgbClr val="002060"/>
                </a:solidFill>
                <a:latin typeface="MinionPro-Regular"/>
              </a:rPr>
              <a:t>T</a:t>
            </a:r>
            <a:r>
              <a:rPr lang="en-US" sz="2800" b="1" i="0" u="none" strike="noStrike" baseline="0" dirty="0">
                <a:solidFill>
                  <a:srgbClr val="002060"/>
                </a:solidFill>
                <a:latin typeface="MinionPro-Regular"/>
              </a:rPr>
              <a:t>h electron is spinning around its own axis, in </a:t>
            </a:r>
            <a:r>
              <a:rPr lang="en-US" sz="2800" b="1" dirty="0">
                <a:solidFill>
                  <a:srgbClr val="002060"/>
                </a:solidFill>
                <a:latin typeface="MinionPro-Regular"/>
              </a:rPr>
              <a:t>addition toe </a:t>
            </a:r>
            <a:r>
              <a:rPr lang="en-US" sz="2800" b="1" i="0" u="none" strike="noStrike" baseline="0" dirty="0">
                <a:solidFill>
                  <a:srgbClr val="002060"/>
                </a:solidFill>
                <a:latin typeface="MinionPro-Regular"/>
              </a:rPr>
              <a:t>its orbital motion around the nucleus. Due to these motions, a tiny magnetic field is generated and it is measured in terms</a:t>
            </a:r>
          </a:p>
          <a:p>
            <a:pPr algn="l"/>
            <a:r>
              <a:rPr lang="en-IN" sz="2800" b="1" i="0" u="none" strike="noStrike" baseline="0" dirty="0">
                <a:solidFill>
                  <a:srgbClr val="002060"/>
                </a:solidFill>
                <a:latin typeface="MinionPro-Regular"/>
              </a:rPr>
              <a:t>of magnetic moment.</a:t>
            </a:r>
            <a:endParaRPr lang="en-IN" sz="2800" b="1" dirty="0">
              <a:solidFill>
                <a:srgbClr val="002060"/>
              </a:solidFill>
            </a:endParaRPr>
          </a:p>
        </p:txBody>
      </p:sp>
      <p:pic>
        <p:nvPicPr>
          <p:cNvPr id="6" name="Picture 5">
            <a:extLst>
              <a:ext uri="{FF2B5EF4-FFF2-40B4-BE49-F238E27FC236}">
                <a16:creationId xmlns:a16="http://schemas.microsoft.com/office/drawing/2014/main" xmlns="" id="{FCACA5D5-616A-4EDA-9F58-F9CACBF29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81" y="3429001"/>
            <a:ext cx="2686373" cy="3109218"/>
          </a:xfrm>
          <a:prstGeom prst="rect">
            <a:avLst/>
          </a:prstGeom>
          <a:ln>
            <a:solidFill>
              <a:schemeClr val="accent1"/>
            </a:solidFill>
          </a:ln>
        </p:spPr>
      </p:pic>
      <p:pic>
        <p:nvPicPr>
          <p:cNvPr id="8" name="Picture 7">
            <a:extLst>
              <a:ext uri="{FF2B5EF4-FFF2-40B4-BE49-F238E27FC236}">
                <a16:creationId xmlns:a16="http://schemas.microsoft.com/office/drawing/2014/main" xmlns="" id="{434AAE7C-AFCF-4AD4-A664-719E25960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520" y="3429000"/>
            <a:ext cx="3041480" cy="3109219"/>
          </a:xfrm>
          <a:prstGeom prst="rect">
            <a:avLst/>
          </a:prstGeom>
          <a:ln>
            <a:solidFill>
              <a:schemeClr val="accent1"/>
            </a:solidFill>
          </a:ln>
        </p:spPr>
      </p:pic>
      <p:pic>
        <p:nvPicPr>
          <p:cNvPr id="10" name="Picture 9">
            <a:extLst>
              <a:ext uri="{FF2B5EF4-FFF2-40B4-BE49-F238E27FC236}">
                <a16:creationId xmlns:a16="http://schemas.microsoft.com/office/drawing/2014/main" xmlns="" id="{7201A7C1-B35D-45FF-B24F-11D36360A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854" y="3428999"/>
            <a:ext cx="3261665" cy="3109219"/>
          </a:xfrm>
          <a:prstGeom prst="rect">
            <a:avLst/>
          </a:prstGeom>
          <a:ln>
            <a:solidFill>
              <a:schemeClr val="accent1"/>
            </a:solidFill>
          </a:ln>
        </p:spPr>
      </p:pic>
    </p:spTree>
    <p:extLst>
      <p:ext uri="{BB962C8B-B14F-4D97-AF65-F5344CB8AC3E}">
        <p14:creationId xmlns:p14="http://schemas.microsoft.com/office/powerpoint/2010/main" val="351776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455" fill="hold">
                                          <p:stCondLst>
                                            <p:cond delay="0"/>
                                          </p:stCondLst>
                                        </p:cTn>
                                        <p:tgtEl>
                                          <p:spTgt spid="3">
                                            <p:txEl>
                                              <p:pRg st="0" end="0"/>
                                            </p:txEl>
                                          </p:spTgt>
                                        </p:tgtEl>
                                        <p:attrNameLst>
                                          <p:attrName>style.rotation</p:attrName>
                                        </p:attrNameLst>
                                      </p:cBhvr>
                                      <p:to>
                                        <p:strVal val="-45.0"/>
                                      </p:to>
                                    </p:set>
                                    <p:anim calcmode="lin" valueType="num">
                                      <p:cBhvr>
                                        <p:cTn id="8" dur="455" fill="hold">
                                          <p:stCondLst>
                                            <p:cond delay="455"/>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Scale>
                                      <p:cBhvr>
                                        <p:cTn id="1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5"/>
                                        </p:tgtEl>
                                        <p:attrNameLst>
                                          <p:attrName>ppt_x</p:attrName>
                                          <p:attrName>ppt_y</p:attrName>
                                        </p:attrNameLst>
                                      </p:cBhvr>
                                    </p:animMotion>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anim calcmode="lin" valueType="num">
                                      <p:cBhvr>
                                        <p:cTn id="42" dur="2000" fill="hold"/>
                                        <p:tgtEl>
                                          <p:spTgt spid="10"/>
                                        </p:tgtEl>
                                        <p:attrNameLst>
                                          <p:attrName>ppt_w</p:attrName>
                                        </p:attrNameLst>
                                      </p:cBhvr>
                                      <p:tavLst>
                                        <p:tav tm="0" fmla="#ppt_w*sin(2.5*pi*$)">
                                          <p:val>
                                            <p:fltVal val="0"/>
                                          </p:val>
                                        </p:tav>
                                        <p:tav tm="100000">
                                          <p:val>
                                            <p:fltVal val="1"/>
                                          </p:val>
                                        </p:tav>
                                      </p:tavLst>
                                    </p:anim>
                                    <p:anim calcmode="lin" valueType="num">
                                      <p:cBhvr>
                                        <p:cTn id="4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nector: Elbow 21">
            <a:extLst>
              <a:ext uri="{FF2B5EF4-FFF2-40B4-BE49-F238E27FC236}">
                <a16:creationId xmlns:a16="http://schemas.microsoft.com/office/drawing/2014/main" xmlns="" id="{05B4AAAB-9025-4A2D-B5E1-02A4114CDDE6}"/>
              </a:ext>
            </a:extLst>
          </p:cNvPr>
          <p:cNvCxnSpPr/>
          <p:nvPr/>
        </p:nvCxnSpPr>
        <p:spPr>
          <a:xfrm rot="16200000" flipH="1">
            <a:off x="4152015" y="809815"/>
            <a:ext cx="1256191" cy="1075228"/>
          </a:xfrm>
          <a:prstGeom prst="bentConnector3">
            <a:avLst/>
          </a:prstGeom>
          <a:ln w="31750">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2" name="Rectangle 1">
            <a:extLst>
              <a:ext uri="{FF2B5EF4-FFF2-40B4-BE49-F238E27FC236}">
                <a16:creationId xmlns:a16="http://schemas.microsoft.com/office/drawing/2014/main" xmlns="" id="{2E49976F-56A9-46B6-B709-53637D7B68F9}"/>
              </a:ext>
            </a:extLst>
          </p:cNvPr>
          <p:cNvSpPr/>
          <p:nvPr/>
        </p:nvSpPr>
        <p:spPr>
          <a:xfrm>
            <a:off x="1944208" y="230819"/>
            <a:ext cx="5024761" cy="56817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3600" b="1" dirty="0">
                <a:solidFill>
                  <a:srgbClr val="7030A0"/>
                </a:solidFill>
              </a:rPr>
              <a:t>Magnetic</a:t>
            </a:r>
            <a:r>
              <a:rPr lang="en-IN" sz="3600" dirty="0">
                <a:solidFill>
                  <a:srgbClr val="7030A0"/>
                </a:solidFill>
              </a:rPr>
              <a:t> </a:t>
            </a:r>
            <a:r>
              <a:rPr lang="en-IN" sz="3600" b="1" dirty="0">
                <a:solidFill>
                  <a:srgbClr val="7030A0"/>
                </a:solidFill>
              </a:rPr>
              <a:t>properties</a:t>
            </a:r>
            <a:r>
              <a:rPr lang="en-IN" sz="3600" dirty="0">
                <a:solidFill>
                  <a:srgbClr val="7030A0"/>
                </a:solidFill>
              </a:rPr>
              <a:t> </a:t>
            </a:r>
            <a:endParaRPr lang="en-IN" dirty="0">
              <a:solidFill>
                <a:srgbClr val="7030A0"/>
              </a:solidFill>
            </a:endParaRPr>
          </a:p>
        </p:txBody>
      </p:sp>
      <p:sp>
        <p:nvSpPr>
          <p:cNvPr id="10" name="Rectangle 9">
            <a:extLst>
              <a:ext uri="{FF2B5EF4-FFF2-40B4-BE49-F238E27FC236}">
                <a16:creationId xmlns:a16="http://schemas.microsoft.com/office/drawing/2014/main" xmlns="" id="{066508FD-B0CA-40C9-A54E-EBE26A14C1A1}"/>
              </a:ext>
            </a:extLst>
          </p:cNvPr>
          <p:cNvSpPr/>
          <p:nvPr/>
        </p:nvSpPr>
        <p:spPr>
          <a:xfrm>
            <a:off x="425611" y="1926939"/>
            <a:ext cx="3037194" cy="665825"/>
          </a:xfrm>
          <a:prstGeom prst="rect">
            <a:avLst/>
          </a:prstGeom>
          <a:gradFill>
            <a:gsLst>
              <a:gs pos="6000">
                <a:srgbClr val="59074D"/>
              </a:gs>
              <a:gs pos="92000">
                <a:srgbClr val="FF0000"/>
              </a:gs>
              <a:gs pos="96000">
                <a:schemeClr val="accent2">
                  <a:lumMod val="105000"/>
                  <a:satMod val="103000"/>
                  <a:tint val="73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t>Paramagnetic</a:t>
            </a:r>
          </a:p>
        </p:txBody>
      </p:sp>
      <p:sp>
        <p:nvSpPr>
          <p:cNvPr id="12" name="Rectangle 11">
            <a:extLst>
              <a:ext uri="{FF2B5EF4-FFF2-40B4-BE49-F238E27FC236}">
                <a16:creationId xmlns:a16="http://schemas.microsoft.com/office/drawing/2014/main" xmlns="" id="{F1C5FF23-AA02-47D4-8F4F-F84EAF1CFDB7}"/>
              </a:ext>
            </a:extLst>
          </p:cNvPr>
          <p:cNvSpPr/>
          <p:nvPr/>
        </p:nvSpPr>
        <p:spPr>
          <a:xfrm>
            <a:off x="5199217" y="1926938"/>
            <a:ext cx="3124938" cy="665825"/>
          </a:xfrm>
          <a:prstGeom prst="rect">
            <a:avLst/>
          </a:prstGeom>
          <a:gradFill>
            <a:gsLst>
              <a:gs pos="0">
                <a:srgbClr val="520E45"/>
              </a:gs>
              <a:gs pos="100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t>Diamagnetic</a:t>
            </a:r>
            <a:r>
              <a:rPr lang="en-IN" sz="3200" dirty="0"/>
              <a:t> </a:t>
            </a:r>
          </a:p>
        </p:txBody>
      </p:sp>
      <p:cxnSp>
        <p:nvCxnSpPr>
          <p:cNvPr id="16" name="Connector: Elbow 15">
            <a:extLst>
              <a:ext uri="{FF2B5EF4-FFF2-40B4-BE49-F238E27FC236}">
                <a16:creationId xmlns:a16="http://schemas.microsoft.com/office/drawing/2014/main" xmlns="" id="{987EAA7F-32F4-4DCE-9776-6ABA56C74724}"/>
              </a:ext>
            </a:extLst>
          </p:cNvPr>
          <p:cNvCxnSpPr>
            <a:cxnSpLocks/>
          </p:cNvCxnSpPr>
          <p:nvPr/>
        </p:nvCxnSpPr>
        <p:spPr>
          <a:xfrm rot="5400000">
            <a:off x="3136040" y="869069"/>
            <a:ext cx="1256191" cy="956721"/>
          </a:xfrm>
          <a:prstGeom prst="bentConnector3">
            <a:avLst/>
          </a:prstGeom>
          <a:ln w="317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3" name="Arrow: Down 22">
            <a:extLst>
              <a:ext uri="{FF2B5EF4-FFF2-40B4-BE49-F238E27FC236}">
                <a16:creationId xmlns:a16="http://schemas.microsoft.com/office/drawing/2014/main" xmlns="" id="{15D95B73-DF76-4CB1-B15D-E3975C193516}"/>
              </a:ext>
            </a:extLst>
          </p:cNvPr>
          <p:cNvSpPr/>
          <p:nvPr/>
        </p:nvSpPr>
        <p:spPr>
          <a:xfrm>
            <a:off x="1766656" y="2592763"/>
            <a:ext cx="177552" cy="665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Arrow: Down 24">
            <a:extLst>
              <a:ext uri="{FF2B5EF4-FFF2-40B4-BE49-F238E27FC236}">
                <a16:creationId xmlns:a16="http://schemas.microsoft.com/office/drawing/2014/main" xmlns="" id="{0C9FFF1C-DFEE-473C-909C-056664008676}"/>
              </a:ext>
            </a:extLst>
          </p:cNvPr>
          <p:cNvSpPr/>
          <p:nvPr/>
        </p:nvSpPr>
        <p:spPr>
          <a:xfrm flipH="1">
            <a:off x="6672910" y="2592763"/>
            <a:ext cx="177552" cy="665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8" name="Graphic 27" descr="Magnet">
            <a:extLst>
              <a:ext uri="{FF2B5EF4-FFF2-40B4-BE49-F238E27FC236}">
                <a16:creationId xmlns:a16="http://schemas.microsoft.com/office/drawing/2014/main" xmlns="" id="{BA95DEFE-7393-464A-AA2E-0D8BBE49C8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9989789">
            <a:off x="1922813" y="129741"/>
            <a:ext cx="754862" cy="754862"/>
          </a:xfrm>
          <a:prstGeom prst="rect">
            <a:avLst/>
          </a:prstGeom>
        </p:spPr>
      </p:pic>
      <p:sp>
        <p:nvSpPr>
          <p:cNvPr id="34" name="Rectangle: Diagonal Corners Rounded 33">
            <a:extLst>
              <a:ext uri="{FF2B5EF4-FFF2-40B4-BE49-F238E27FC236}">
                <a16:creationId xmlns:a16="http://schemas.microsoft.com/office/drawing/2014/main" xmlns="" id="{8940A256-04D9-470B-BA84-0A9D35810804}"/>
              </a:ext>
            </a:extLst>
          </p:cNvPr>
          <p:cNvSpPr/>
          <p:nvPr/>
        </p:nvSpPr>
        <p:spPr>
          <a:xfrm>
            <a:off x="4905993" y="3258588"/>
            <a:ext cx="3888937" cy="2085768"/>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Substances which do not contain any unpaired  electrons and are repelled my magnetic field _  DIAMAGNETIC.</a:t>
            </a:r>
          </a:p>
        </p:txBody>
      </p:sp>
      <p:sp>
        <p:nvSpPr>
          <p:cNvPr id="38" name="Rectangle: Diagonal Corners Rounded 37">
            <a:extLst>
              <a:ext uri="{FF2B5EF4-FFF2-40B4-BE49-F238E27FC236}">
                <a16:creationId xmlns:a16="http://schemas.microsoft.com/office/drawing/2014/main" xmlns="" id="{0B9DC950-6167-479D-94CF-49766CCFDA78}"/>
              </a:ext>
            </a:extLst>
          </p:cNvPr>
          <p:cNvSpPr/>
          <p:nvPr/>
        </p:nvSpPr>
        <p:spPr>
          <a:xfrm>
            <a:off x="349070" y="3258588"/>
            <a:ext cx="4109693" cy="2085769"/>
          </a:xfrm>
          <a:prstGeom prst="round2DiagRect">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5600">
              <a:lnSpc>
                <a:spcPct val="100000"/>
              </a:lnSpc>
              <a:spcBef>
                <a:spcPts val="865"/>
              </a:spcBef>
            </a:pPr>
            <a:r>
              <a:rPr lang="en-US" sz="2000" b="1" spc="-10" dirty="0">
                <a:solidFill>
                  <a:srgbClr val="002060"/>
                </a:solidFill>
                <a:latin typeface="Carlito"/>
                <a:cs typeface="Carlito"/>
              </a:rPr>
              <a:t>Substances which contain electrons </a:t>
            </a:r>
            <a:r>
              <a:rPr lang="en-US" sz="2000" b="1" spc="-5" dirty="0">
                <a:solidFill>
                  <a:srgbClr val="002060"/>
                </a:solidFill>
                <a:latin typeface="Carlito"/>
                <a:cs typeface="Carlito"/>
              </a:rPr>
              <a:t>in their </a:t>
            </a:r>
            <a:r>
              <a:rPr lang="en-US" sz="2000" b="1" spc="-10" dirty="0">
                <a:solidFill>
                  <a:srgbClr val="002060"/>
                </a:solidFill>
                <a:latin typeface="Carlito"/>
                <a:cs typeface="Carlito"/>
              </a:rPr>
              <a:t>orbitals </a:t>
            </a:r>
            <a:r>
              <a:rPr lang="en-US" sz="2000" b="1" spc="-185" dirty="0">
                <a:solidFill>
                  <a:srgbClr val="002060"/>
                </a:solidFill>
                <a:latin typeface="Arial"/>
                <a:cs typeface="Arial"/>
              </a:rPr>
              <a:t>–</a:t>
            </a:r>
            <a:r>
              <a:rPr lang="en-US" sz="2000" b="1" spc="-114" dirty="0">
                <a:solidFill>
                  <a:srgbClr val="002060"/>
                </a:solidFill>
                <a:latin typeface="Arial"/>
                <a:cs typeface="Arial"/>
              </a:rPr>
              <a:t> </a:t>
            </a:r>
            <a:r>
              <a:rPr lang="en-US" sz="2000" b="1" spc="-25" dirty="0">
                <a:solidFill>
                  <a:srgbClr val="002060"/>
                </a:solidFill>
                <a:latin typeface="Carlito"/>
                <a:cs typeface="Carlito"/>
              </a:rPr>
              <a:t>PARAMAGNETIC.</a:t>
            </a:r>
            <a:endParaRPr lang="en-US" sz="2000" b="1" dirty="0">
              <a:solidFill>
                <a:srgbClr val="002060"/>
              </a:solidFill>
              <a:latin typeface="Carlito"/>
              <a:cs typeface="Carlito"/>
            </a:endParaRPr>
          </a:p>
          <a:p>
            <a:pPr marL="354965" marR="6985" indent="-342900" algn="just">
              <a:lnSpc>
                <a:spcPct val="100000"/>
              </a:lnSpc>
              <a:spcBef>
                <a:spcPts val="770"/>
              </a:spcBef>
              <a:buFont typeface="Arial" panose="020B0604020202020204" pitchFamily="34" charset="0"/>
              <a:buChar char="•"/>
              <a:tabLst>
                <a:tab pos="356235" algn="l"/>
              </a:tabLst>
            </a:pPr>
            <a:r>
              <a:rPr lang="en-US" sz="2000" b="1" spc="-25" dirty="0">
                <a:solidFill>
                  <a:srgbClr val="002060"/>
                </a:solidFill>
                <a:latin typeface="Carlito"/>
                <a:cs typeface="Carlito"/>
              </a:rPr>
              <a:t>PARAMAGNETIC </a:t>
            </a:r>
            <a:r>
              <a:rPr lang="en-US" sz="2000" b="1" spc="-35" dirty="0">
                <a:solidFill>
                  <a:srgbClr val="002060"/>
                </a:solidFill>
                <a:latin typeface="Carlito"/>
                <a:cs typeface="Carlito"/>
              </a:rPr>
              <a:t>SUBSTANCES </a:t>
            </a:r>
            <a:r>
              <a:rPr lang="en-US" sz="2000" b="1" spc="-15" dirty="0">
                <a:solidFill>
                  <a:srgbClr val="002060"/>
                </a:solidFill>
                <a:latin typeface="Carlito"/>
                <a:cs typeface="Carlito"/>
              </a:rPr>
              <a:t>are </a:t>
            </a:r>
            <a:r>
              <a:rPr lang="en-US" sz="2000" b="1" spc="-10" dirty="0">
                <a:solidFill>
                  <a:srgbClr val="002060"/>
                </a:solidFill>
                <a:latin typeface="Carlito"/>
                <a:cs typeface="Carlito"/>
              </a:rPr>
              <a:t>weakly  </a:t>
            </a:r>
            <a:r>
              <a:rPr lang="en-US" sz="2000" b="1" spc="-20" dirty="0">
                <a:solidFill>
                  <a:srgbClr val="002060"/>
                </a:solidFill>
                <a:latin typeface="Carlito"/>
                <a:cs typeface="Carlito"/>
              </a:rPr>
              <a:t>attracted </a:t>
            </a:r>
            <a:r>
              <a:rPr lang="en-US" sz="2000" b="1" spc="-10" dirty="0">
                <a:solidFill>
                  <a:srgbClr val="002060"/>
                </a:solidFill>
                <a:latin typeface="Carlito"/>
                <a:cs typeface="Carlito"/>
              </a:rPr>
              <a:t>by </a:t>
            </a:r>
            <a:r>
              <a:rPr lang="en-US" sz="2000" b="1" dirty="0">
                <a:solidFill>
                  <a:srgbClr val="002060"/>
                </a:solidFill>
                <a:latin typeface="Carlito"/>
                <a:cs typeface="Carlito"/>
              </a:rPr>
              <a:t>the </a:t>
            </a:r>
            <a:r>
              <a:rPr lang="en-US" sz="2000" b="1" spc="-5" dirty="0">
                <a:solidFill>
                  <a:srgbClr val="002060"/>
                </a:solidFill>
                <a:latin typeface="Carlito"/>
                <a:cs typeface="Carlito"/>
              </a:rPr>
              <a:t>magnetic</a:t>
            </a:r>
            <a:r>
              <a:rPr lang="en-US" sz="2000" b="1" spc="40" dirty="0">
                <a:solidFill>
                  <a:srgbClr val="002060"/>
                </a:solidFill>
                <a:latin typeface="Carlito"/>
                <a:cs typeface="Carlito"/>
              </a:rPr>
              <a:t> </a:t>
            </a:r>
            <a:r>
              <a:rPr lang="en-US" sz="2000" b="1" spc="-5" dirty="0">
                <a:solidFill>
                  <a:srgbClr val="002060"/>
                </a:solidFill>
                <a:latin typeface="Carlito"/>
                <a:cs typeface="Carlito"/>
              </a:rPr>
              <a:t>field.</a:t>
            </a:r>
            <a:endParaRPr lang="en-US" sz="2000" b="1" dirty="0">
              <a:solidFill>
                <a:srgbClr val="002060"/>
              </a:solidFill>
              <a:latin typeface="Carlito"/>
              <a:cs typeface="Carlito"/>
            </a:endParaRPr>
          </a:p>
        </p:txBody>
      </p:sp>
      <p:sp>
        <p:nvSpPr>
          <p:cNvPr id="40" name="Rectangle: Top Corners Rounded 39">
            <a:extLst>
              <a:ext uri="{FF2B5EF4-FFF2-40B4-BE49-F238E27FC236}">
                <a16:creationId xmlns:a16="http://schemas.microsoft.com/office/drawing/2014/main" xmlns="" id="{D207DE74-B931-432E-9184-818A566519EA}"/>
              </a:ext>
            </a:extLst>
          </p:cNvPr>
          <p:cNvSpPr/>
          <p:nvPr/>
        </p:nvSpPr>
        <p:spPr>
          <a:xfrm>
            <a:off x="349070" y="5528324"/>
            <a:ext cx="8670643" cy="1220683"/>
          </a:xfrm>
          <a:prstGeom prst="round2SameRect">
            <a:avLst/>
          </a:prstGeom>
          <a:gradFill>
            <a:gsLst>
              <a:gs pos="0">
                <a:srgbClr val="00B0F0"/>
              </a:gs>
              <a:gs pos="100000">
                <a:srgbClr val="F959D7">
                  <a:lumMod val="19000"/>
                  <a:lumOff val="81000"/>
                </a:srgbClr>
              </a:gs>
            </a:gsLst>
            <a:lin ang="5400000" scaled="0"/>
          </a:gra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b="1" dirty="0">
                <a:solidFill>
                  <a:srgbClr val="002060"/>
                </a:solidFill>
              </a:rPr>
              <a:t>Substances which are </a:t>
            </a:r>
            <a:r>
              <a:rPr lang="en-US" b="1" dirty="0">
                <a:solidFill>
                  <a:srgbClr val="FF0000"/>
                </a:solidFill>
              </a:rPr>
              <a:t>attracted very strongly</a:t>
            </a:r>
            <a:r>
              <a:rPr lang="en-US" b="1" dirty="0">
                <a:solidFill>
                  <a:srgbClr val="002060"/>
                </a:solidFill>
              </a:rPr>
              <a:t> are said to be </a:t>
            </a:r>
            <a:r>
              <a:rPr lang="en-US" b="1" i="1" dirty="0">
                <a:solidFill>
                  <a:srgbClr val="FF0000"/>
                </a:solidFill>
              </a:rPr>
              <a:t>ferromagnetic.</a:t>
            </a:r>
          </a:p>
          <a:p>
            <a:pPr algn="just"/>
            <a:endParaRPr lang="en-US" b="1" i="1" dirty="0">
              <a:solidFill>
                <a:srgbClr val="FF0000"/>
              </a:solidFill>
            </a:endParaRPr>
          </a:p>
          <a:p>
            <a:pPr marL="285750" indent="-285750" algn="just">
              <a:buFont typeface="Arial" panose="020B0604020202020204" pitchFamily="34" charset="0"/>
              <a:buChar char="•"/>
            </a:pPr>
            <a:r>
              <a:rPr lang="en-US" b="1" dirty="0">
                <a:solidFill>
                  <a:srgbClr val="7030A0"/>
                </a:solidFill>
              </a:rPr>
              <a:t>In fact, </a:t>
            </a:r>
            <a:r>
              <a:rPr lang="en-US" b="1" dirty="0">
                <a:solidFill>
                  <a:srgbClr val="C00000"/>
                </a:solidFill>
              </a:rPr>
              <a:t>ferromagnetism</a:t>
            </a:r>
            <a:r>
              <a:rPr lang="en-US" b="1" dirty="0">
                <a:solidFill>
                  <a:srgbClr val="7030A0"/>
                </a:solidFill>
              </a:rPr>
              <a:t> is an </a:t>
            </a:r>
            <a:r>
              <a:rPr lang="en-US" b="1" dirty="0">
                <a:solidFill>
                  <a:srgbClr val="C00000"/>
                </a:solidFill>
              </a:rPr>
              <a:t>extreme form of </a:t>
            </a:r>
            <a:r>
              <a:rPr lang="en-US" b="1" dirty="0" err="1">
                <a:solidFill>
                  <a:srgbClr val="C00000"/>
                </a:solidFill>
              </a:rPr>
              <a:t>paramagnetism</a:t>
            </a:r>
            <a:r>
              <a:rPr lang="en-US" b="1" dirty="0">
                <a:solidFill>
                  <a:srgbClr val="C00000"/>
                </a:solidFill>
              </a:rPr>
              <a:t>.</a:t>
            </a:r>
            <a:endParaRPr lang="en-US" b="1" i="1" dirty="0">
              <a:solidFill>
                <a:srgbClr val="C00000"/>
              </a:solidFill>
            </a:endParaRPr>
          </a:p>
        </p:txBody>
      </p:sp>
    </p:spTree>
    <p:extLst>
      <p:ext uri="{BB962C8B-B14F-4D97-AF65-F5344CB8AC3E}">
        <p14:creationId xmlns:p14="http://schemas.microsoft.com/office/powerpoint/2010/main" val="3345013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 calcmode="lin" valueType="num">
                                      <p:cBhvr>
                                        <p:cTn id="19" dur="500" fill="hold"/>
                                        <p:tgtEl>
                                          <p:spTgt spid="10"/>
                                        </p:tgtEl>
                                        <p:attrNameLst>
                                          <p:attrName>style.rotation</p:attrName>
                                        </p:attrNameLst>
                                      </p:cBhvr>
                                      <p:tavLst>
                                        <p:tav tm="0">
                                          <p:val>
                                            <p:fltVal val="360"/>
                                          </p:val>
                                        </p:tav>
                                        <p:tav tm="100000">
                                          <p:val>
                                            <p:fltVal val="0"/>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8"/>
                                        </p:tgtEl>
                                        <p:attrNameLst>
                                          <p:attrName>ppt_y</p:attrName>
                                        </p:attrNameLst>
                                      </p:cBhvr>
                                      <p:tavLst>
                                        <p:tav tm="0">
                                          <p:val>
                                            <p:strVal val="#ppt_y"/>
                                          </p:val>
                                        </p:tav>
                                        <p:tav tm="100000">
                                          <p:val>
                                            <p:strVal val="#ppt_y"/>
                                          </p:val>
                                        </p:tav>
                                      </p:tavLst>
                                    </p:anim>
                                    <p:anim calcmode="lin" valueType="num">
                                      <p:cBhvr>
                                        <p:cTn id="41"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34"/>
                                        </p:tgtEl>
                                        <p:attrNameLst>
                                          <p:attrName>ppt_y</p:attrName>
                                        </p:attrNameLst>
                                      </p:cBhvr>
                                      <p:tavLst>
                                        <p:tav tm="0">
                                          <p:val>
                                            <p:strVal val="#ppt_y"/>
                                          </p:val>
                                        </p:tav>
                                        <p:tav tm="100000">
                                          <p:val>
                                            <p:strVal val="#ppt_y"/>
                                          </p:val>
                                        </p:tav>
                                      </p:tavLst>
                                    </p:anim>
                                    <p:anim calcmode="lin" valueType="num">
                                      <p:cBhvr>
                                        <p:cTn id="56"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0" fill="hold"/>
                                        <p:tgtEl>
                                          <p:spTgt spid="40"/>
                                        </p:tgtEl>
                                        <p:attrNameLst>
                                          <p:attrName>ppt_w</p:attrName>
                                        </p:attrNameLst>
                                      </p:cBhvr>
                                      <p:tavLst>
                                        <p:tav tm="0">
                                          <p:val>
                                            <p:fltVal val="0"/>
                                          </p:val>
                                        </p:tav>
                                        <p:tav tm="100000">
                                          <p:val>
                                            <p:strVal val="#ppt_w"/>
                                          </p:val>
                                        </p:tav>
                                      </p:tavLst>
                                    </p:anim>
                                    <p:anim calcmode="lin" valueType="num">
                                      <p:cBhvr>
                                        <p:cTn id="64" dur="1000" fill="hold"/>
                                        <p:tgtEl>
                                          <p:spTgt spid="40"/>
                                        </p:tgtEl>
                                        <p:attrNameLst>
                                          <p:attrName>ppt_h</p:attrName>
                                        </p:attrNameLst>
                                      </p:cBhvr>
                                      <p:tavLst>
                                        <p:tav tm="0">
                                          <p:val>
                                            <p:fltVal val="0"/>
                                          </p:val>
                                        </p:tav>
                                        <p:tav tm="100000">
                                          <p:val>
                                            <p:strVal val="#ppt_h"/>
                                          </p:val>
                                        </p:tav>
                                      </p:tavLst>
                                    </p:anim>
                                    <p:anim calcmode="lin" valueType="num">
                                      <p:cBhvr>
                                        <p:cTn id="65"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3" grpId="0" animBg="1"/>
      <p:bldP spid="25" grpId="0" animBg="1"/>
      <p:bldP spid="34" grpId="0" animBg="1"/>
      <p:bldP spid="38" grpId="0" animBg="1"/>
      <p:bldP spid="4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24CE51-4B75-4EE7-B0DE-52D5AFC4222C}"/>
              </a:ext>
            </a:extLst>
          </p:cNvPr>
          <p:cNvPicPr>
            <a:picLocks noChangeAspect="1"/>
          </p:cNvPicPr>
          <p:nvPr/>
        </p:nvPicPr>
        <p:blipFill>
          <a:blip r:embed="rId2"/>
          <a:stretch>
            <a:fillRect/>
          </a:stretch>
        </p:blipFill>
        <p:spPr>
          <a:xfrm>
            <a:off x="0" y="-422"/>
            <a:ext cx="9144000" cy="6858422"/>
          </a:xfrm>
          <a:prstGeom prst="rect">
            <a:avLst/>
          </a:prstGeom>
          <a:ln>
            <a:solidFill>
              <a:schemeClr val="accent1"/>
            </a:solidFill>
          </a:ln>
        </p:spPr>
      </p:pic>
    </p:spTree>
    <p:extLst>
      <p:ext uri="{BB962C8B-B14F-4D97-AF65-F5344CB8AC3E}">
        <p14:creationId xmlns:p14="http://schemas.microsoft.com/office/powerpoint/2010/main" val="110607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673F714-6949-4840-9308-6218F8D74564}"/>
              </a:ext>
            </a:extLst>
          </p:cNvPr>
          <p:cNvSpPr txBox="1"/>
          <p:nvPr/>
        </p:nvSpPr>
        <p:spPr>
          <a:xfrm>
            <a:off x="0" y="0"/>
            <a:ext cx="8957569" cy="7331494"/>
          </a:xfrm>
          <a:prstGeom prst="rect">
            <a:avLst/>
          </a:prstGeom>
          <a:noFill/>
        </p:spPr>
        <p:txBody>
          <a:bodyPr wrap="square">
            <a:spAutoFit/>
          </a:bodyPr>
          <a:lstStyle/>
          <a:p>
            <a:pPr marL="285750" indent="-285750" algn="just">
              <a:lnSpc>
                <a:spcPct val="200000"/>
              </a:lnSpc>
              <a:buFont typeface="Wingdings" panose="05000000000000000000" pitchFamily="2" charset="2"/>
              <a:buChar char="q"/>
            </a:pPr>
            <a:r>
              <a:rPr lang="en-US" sz="2000" b="1" dirty="0">
                <a:solidFill>
                  <a:srgbClr val="C00000"/>
                </a:solidFill>
              </a:rPr>
              <a:t>Most of the transition elements and their compounds show </a:t>
            </a:r>
            <a:r>
              <a:rPr lang="en-US" sz="2000" b="1" dirty="0" err="1">
                <a:solidFill>
                  <a:srgbClr val="C00000"/>
                </a:solidFill>
              </a:rPr>
              <a:t>paramagnetism</a:t>
            </a:r>
            <a:r>
              <a:rPr lang="en-US" sz="2000" b="1" dirty="0">
                <a:solidFill>
                  <a:srgbClr val="C00000"/>
                </a:solidFill>
              </a:rPr>
              <a:t>.</a:t>
            </a:r>
          </a:p>
          <a:p>
            <a:pPr marL="285750" indent="-285750" algn="just">
              <a:lnSpc>
                <a:spcPct val="200000"/>
              </a:lnSpc>
              <a:buFont typeface="Wingdings" panose="05000000000000000000" pitchFamily="2" charset="2"/>
              <a:buChar char="q"/>
            </a:pPr>
            <a:r>
              <a:rPr lang="en-US" sz="2000" b="1" dirty="0" err="1"/>
              <a:t>Paramagnetism</a:t>
            </a:r>
            <a:r>
              <a:rPr lang="en-US" sz="2000" b="1" dirty="0"/>
              <a:t> arises from the presence of unpaired electrons, each such electron have a magnetic moment. </a:t>
            </a:r>
          </a:p>
          <a:p>
            <a:pPr marL="285750" indent="-285750" algn="just">
              <a:lnSpc>
                <a:spcPct val="200000"/>
              </a:lnSpc>
              <a:buFont typeface="Wingdings" panose="05000000000000000000" pitchFamily="2" charset="2"/>
              <a:buChar char="q"/>
            </a:pPr>
            <a:r>
              <a:rPr lang="en-US" sz="2000" b="1" dirty="0">
                <a:solidFill>
                  <a:srgbClr val="002060"/>
                </a:solidFill>
              </a:rPr>
              <a:t>The magnetic moment of any transition element or its compound/ion is given by (assuming no contribution from the orbital magnetic moment).</a:t>
            </a:r>
          </a:p>
          <a:p>
            <a:pPr algn="just">
              <a:lnSpc>
                <a:spcPct val="200000"/>
              </a:lnSpc>
            </a:pPr>
            <a:endParaRPr lang="en-US" sz="2000" b="1" dirty="0">
              <a:solidFill>
                <a:srgbClr val="002060"/>
              </a:solidFill>
            </a:endParaRPr>
          </a:p>
          <a:p>
            <a:pPr marL="285750" indent="-285750">
              <a:lnSpc>
                <a:spcPct val="200000"/>
              </a:lnSpc>
              <a:buFont typeface="Wingdings" panose="05000000000000000000" pitchFamily="2" charset="2"/>
              <a:buChar char="q"/>
            </a:pPr>
            <a:r>
              <a:rPr lang="en-US" sz="2000" b="1" dirty="0">
                <a:solidFill>
                  <a:srgbClr val="FF0000"/>
                </a:solidFill>
              </a:rPr>
              <a:t>                   </a:t>
            </a:r>
            <a:r>
              <a:rPr lang="en-US" sz="2000" b="1" dirty="0" err="1">
                <a:solidFill>
                  <a:srgbClr val="FF0000"/>
                </a:solidFill>
              </a:rPr>
              <a:t>μ</a:t>
            </a:r>
            <a:r>
              <a:rPr lang="en-US" sz="2000" b="1" baseline="-25000" dirty="0" err="1">
                <a:solidFill>
                  <a:srgbClr val="FF0000"/>
                </a:solidFill>
              </a:rPr>
              <a:t>s</a:t>
            </a:r>
            <a:r>
              <a:rPr lang="en-US" sz="2000" b="1" dirty="0">
                <a:solidFill>
                  <a:srgbClr val="FF0000"/>
                </a:solidFill>
              </a:rPr>
              <a:t>  = √n(n+2) BM</a:t>
            </a:r>
          </a:p>
          <a:p>
            <a:pPr>
              <a:lnSpc>
                <a:spcPct val="200000"/>
              </a:lnSpc>
            </a:pPr>
            <a:endParaRPr lang="en-US" sz="2000" b="1" dirty="0">
              <a:solidFill>
                <a:srgbClr val="FF0000"/>
              </a:solidFill>
            </a:endParaRPr>
          </a:p>
          <a:p>
            <a:pPr marL="285750" indent="-285750" algn="just">
              <a:lnSpc>
                <a:spcPct val="200000"/>
              </a:lnSpc>
              <a:buFont typeface="Wingdings" panose="05000000000000000000" pitchFamily="2" charset="2"/>
              <a:buChar char="q"/>
            </a:pPr>
            <a:r>
              <a:rPr lang="en-US" sz="2000" b="1" dirty="0">
                <a:solidFill>
                  <a:srgbClr val="002060"/>
                </a:solidFill>
              </a:rPr>
              <a:t>Here  n is the number of unpaired electrons </a:t>
            </a:r>
          </a:p>
          <a:p>
            <a:pPr>
              <a:lnSpc>
                <a:spcPct val="200000"/>
              </a:lnSpc>
            </a:pPr>
            <a:endParaRPr lang="en-US" sz="2000" b="1" dirty="0">
              <a:solidFill>
                <a:srgbClr val="002060"/>
              </a:solidFill>
            </a:endParaRPr>
          </a:p>
        </p:txBody>
      </p:sp>
      <p:cxnSp>
        <p:nvCxnSpPr>
          <p:cNvPr id="7" name="Straight Connector 6">
            <a:extLst>
              <a:ext uri="{FF2B5EF4-FFF2-40B4-BE49-F238E27FC236}">
                <a16:creationId xmlns:a16="http://schemas.microsoft.com/office/drawing/2014/main" xmlns="" id="{62177041-9355-493C-AC7B-77B3B1A749A7}"/>
              </a:ext>
            </a:extLst>
          </p:cNvPr>
          <p:cNvCxnSpPr/>
          <p:nvPr/>
        </p:nvCxnSpPr>
        <p:spPr>
          <a:xfrm>
            <a:off x="2423604" y="5149049"/>
            <a:ext cx="7723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65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C9ADF18-1054-460C-9DC7-99143C5E3090}"/>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6824" y="143731"/>
            <a:ext cx="8791867" cy="6470133"/>
          </a:xfrm>
          <a:prstGeom prst="rect">
            <a:avLst/>
          </a:prstGeom>
          <a:ln>
            <a:solidFill>
              <a:schemeClr val="accent1"/>
            </a:solidFill>
          </a:ln>
          <a:effectLst>
            <a:innerShdw blurRad="1054100" dist="63500" dir="13200000">
              <a:srgbClr val="00B0F0">
                <a:alpha val="50000"/>
              </a:srgbClr>
            </a:innerShdw>
            <a:softEdge rad="50800"/>
          </a:effectLst>
        </p:spPr>
      </p:pic>
    </p:spTree>
    <p:extLst>
      <p:ext uri="{BB962C8B-B14F-4D97-AF65-F5344CB8AC3E}">
        <p14:creationId xmlns:p14="http://schemas.microsoft.com/office/powerpoint/2010/main" val="4025965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1BE266-7F40-4A4C-90C4-4D48A6D7CEC8}"/>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9597" y="355108"/>
            <a:ext cx="8478174" cy="5974672"/>
          </a:xfrm>
          <a:prstGeom prst="rect">
            <a:avLst/>
          </a:prstGeom>
          <a:ln>
            <a:solidFill>
              <a:schemeClr val="accent1"/>
            </a:solidFill>
          </a:ln>
          <a:effectLst>
            <a:glow rad="177800">
              <a:srgbClr val="FF0000">
                <a:alpha val="40000"/>
              </a:srgbClr>
            </a:glow>
            <a:outerShdw blurRad="50800" dist="38100" dir="18900000" algn="bl" rotWithShape="0">
              <a:prstClr val="black">
                <a:alpha val="40000"/>
              </a:prstClr>
            </a:outerShdw>
          </a:effectLst>
        </p:spPr>
      </p:pic>
    </p:spTree>
    <p:extLst>
      <p:ext uri="{BB962C8B-B14F-4D97-AF65-F5344CB8AC3E}">
        <p14:creationId xmlns:p14="http://schemas.microsoft.com/office/powerpoint/2010/main" val="2974730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7F70D-1BED-4536-98A3-4999B07A3AB4}"/>
              </a:ext>
            </a:extLst>
          </p:cNvPr>
          <p:cNvSpPr>
            <a:spLocks noGrp="1"/>
          </p:cNvSpPr>
          <p:nvPr>
            <p:ph type="title"/>
          </p:nvPr>
        </p:nvSpPr>
        <p:spPr>
          <a:xfrm>
            <a:off x="0" y="0"/>
            <a:ext cx="7886700" cy="575907"/>
          </a:xfrm>
        </p:spPr>
        <p:txBody>
          <a:bodyPr>
            <a:normAutofit fontScale="90000"/>
          </a:bodyPr>
          <a:lstStyle/>
          <a:p>
            <a:r>
              <a:rPr lang="en-US" b="1" dirty="0">
                <a:solidFill>
                  <a:srgbClr val="FF0000"/>
                </a:solidFill>
              </a:rPr>
              <a:t>Importance of d- block elements</a:t>
            </a:r>
            <a:r>
              <a:rPr lang="en-US" dirty="0"/>
              <a:t>:</a:t>
            </a:r>
            <a:endParaRPr lang="en-IN" dirty="0"/>
          </a:p>
        </p:txBody>
      </p:sp>
      <p:sp>
        <p:nvSpPr>
          <p:cNvPr id="3" name="Content Placeholder 2">
            <a:extLst>
              <a:ext uri="{FF2B5EF4-FFF2-40B4-BE49-F238E27FC236}">
                <a16:creationId xmlns:a16="http://schemas.microsoft.com/office/drawing/2014/main" xmlns="" id="{B4190327-918E-468C-9CD9-E3EC632FAED7}"/>
              </a:ext>
            </a:extLst>
          </p:cNvPr>
          <p:cNvSpPr>
            <a:spLocks noGrp="1"/>
          </p:cNvSpPr>
          <p:nvPr>
            <p:ph idx="1"/>
          </p:nvPr>
        </p:nvSpPr>
        <p:spPr>
          <a:xfrm>
            <a:off x="115410" y="644895"/>
            <a:ext cx="8939813" cy="5622740"/>
          </a:xfrm>
          <a:ln>
            <a:solidFill>
              <a:schemeClr val="accent1"/>
            </a:solidFill>
          </a:ln>
        </p:spPr>
        <p:txBody>
          <a:bodyPr>
            <a:normAutofit fontScale="77500" lnSpcReduction="20000"/>
          </a:bodyPr>
          <a:lstStyle/>
          <a:p>
            <a:pPr algn="l"/>
            <a:endParaRPr lang="en-US" sz="3200" b="1" i="0" u="none" strike="noStrike" baseline="0" dirty="0">
              <a:solidFill>
                <a:srgbClr val="002060"/>
              </a:solidFill>
              <a:latin typeface="MinionPro-Regular"/>
            </a:endParaRPr>
          </a:p>
          <a:p>
            <a:pPr algn="l"/>
            <a:r>
              <a:rPr lang="en-US" sz="3200" b="1" i="0" u="none" strike="noStrike" baseline="0" dirty="0">
                <a:solidFill>
                  <a:srgbClr val="002060"/>
                </a:solidFill>
                <a:latin typeface="MinionPro-Regular"/>
              </a:rPr>
              <a:t>Transition metals,</a:t>
            </a:r>
            <a:r>
              <a:rPr lang="en-US" sz="3200" b="1" i="0" u="none" strike="noStrike" baseline="0" dirty="0">
                <a:solidFill>
                  <a:srgbClr val="C00000"/>
                </a:solidFill>
                <a:latin typeface="MinionPro-Regular"/>
              </a:rPr>
              <a:t> iron</a:t>
            </a:r>
            <a:r>
              <a:rPr lang="en-US" sz="3200" b="1" i="0" u="none" strike="noStrike" baseline="0" dirty="0">
                <a:solidFill>
                  <a:srgbClr val="002060"/>
                </a:solidFill>
                <a:latin typeface="MinionPro-Regular"/>
              </a:rPr>
              <a:t> and </a:t>
            </a:r>
            <a:r>
              <a:rPr lang="en-US" sz="3200" b="1" i="0" u="none" strike="noStrike" baseline="0" dirty="0">
                <a:solidFill>
                  <a:srgbClr val="F14DDA"/>
                </a:solidFill>
                <a:latin typeface="MinionPro-Regular"/>
              </a:rPr>
              <a:t>copper</a:t>
            </a:r>
            <a:r>
              <a:rPr lang="en-US" sz="3200" b="1" i="0" u="none" strike="noStrike" baseline="0" dirty="0">
                <a:solidFill>
                  <a:srgbClr val="002060"/>
                </a:solidFill>
                <a:latin typeface="MinionPro-Regular"/>
              </a:rPr>
              <a:t> play an important role in the</a:t>
            </a:r>
            <a:r>
              <a:rPr lang="en-US" sz="3200" b="1" i="0" u="none" strike="noStrike" baseline="0" dirty="0">
                <a:solidFill>
                  <a:srgbClr val="00B0F0"/>
                </a:solidFill>
                <a:latin typeface="MinionPro-Regular"/>
              </a:rPr>
              <a:t> development of human civilization</a:t>
            </a:r>
            <a:r>
              <a:rPr lang="en-US" sz="3200" b="1" i="0" u="none" strike="noStrike" baseline="0" dirty="0">
                <a:solidFill>
                  <a:srgbClr val="002060"/>
                </a:solidFill>
                <a:latin typeface="MinionPro-Regular"/>
              </a:rPr>
              <a:t>. </a:t>
            </a:r>
          </a:p>
          <a:p>
            <a:pPr algn="l"/>
            <a:endParaRPr lang="en-US" sz="3200" b="1" i="0" u="none" strike="noStrike" baseline="0" dirty="0">
              <a:solidFill>
                <a:srgbClr val="002060"/>
              </a:solidFill>
              <a:latin typeface="MinionPro-Regular"/>
            </a:endParaRPr>
          </a:p>
          <a:p>
            <a:pPr algn="l"/>
            <a:r>
              <a:rPr lang="en-US" sz="3200" b="1" i="0" u="none" strike="noStrike" baseline="0" dirty="0">
                <a:solidFill>
                  <a:srgbClr val="002060"/>
                </a:solidFill>
                <a:latin typeface="MinionPro-Regular"/>
              </a:rPr>
              <a:t>Many other transition elements also have important applications such as</a:t>
            </a:r>
          </a:p>
          <a:p>
            <a:pPr marL="0" indent="0" algn="l">
              <a:buNone/>
            </a:pPr>
            <a:r>
              <a:rPr lang="en-US" sz="3200" b="1" dirty="0">
                <a:solidFill>
                  <a:srgbClr val="002060"/>
                </a:solidFill>
                <a:latin typeface="MinionPro-Regular"/>
              </a:rPr>
              <a:t>  </a:t>
            </a:r>
            <a:r>
              <a:rPr lang="en-US" sz="3200" b="1" dirty="0">
                <a:solidFill>
                  <a:schemeClr val="accent6">
                    <a:lumMod val="50000"/>
                  </a:schemeClr>
                </a:solidFill>
                <a:latin typeface="MinionPro-Regular"/>
              </a:rPr>
              <a:t>T</a:t>
            </a:r>
            <a:r>
              <a:rPr lang="en-US" sz="3200" b="1" i="0" u="none" strike="noStrike" baseline="0" dirty="0">
                <a:solidFill>
                  <a:schemeClr val="accent6">
                    <a:lumMod val="50000"/>
                  </a:schemeClr>
                </a:solidFill>
                <a:latin typeface="MinionPro-Regular"/>
              </a:rPr>
              <a:t>ungsten in light bulb filaments.</a:t>
            </a:r>
          </a:p>
          <a:p>
            <a:pPr marL="0" indent="0" algn="l">
              <a:buNone/>
            </a:pPr>
            <a:r>
              <a:rPr lang="en-US" sz="3200" b="1" i="0" u="none" strike="noStrike" baseline="0" dirty="0">
                <a:solidFill>
                  <a:srgbClr val="002060"/>
                </a:solidFill>
                <a:latin typeface="MinionPro-Regular"/>
              </a:rPr>
              <a:t>  </a:t>
            </a:r>
            <a:r>
              <a:rPr lang="en-US" sz="3200" b="1" i="0" u="none" strike="noStrike" baseline="0" dirty="0">
                <a:solidFill>
                  <a:srgbClr val="C00000"/>
                </a:solidFill>
                <a:latin typeface="MinionPro-Regular"/>
              </a:rPr>
              <a:t>Titanium in manufacturing artificial joints.</a:t>
            </a:r>
          </a:p>
          <a:p>
            <a:pPr marL="0" indent="0" algn="l">
              <a:buNone/>
            </a:pPr>
            <a:r>
              <a:rPr lang="en-US" sz="3200" b="1" dirty="0">
                <a:solidFill>
                  <a:srgbClr val="C00000"/>
                </a:solidFill>
                <a:latin typeface="MinionPro-Regular"/>
              </a:rPr>
              <a:t> </a:t>
            </a:r>
            <a:r>
              <a:rPr lang="en-US" sz="3200" b="1" dirty="0">
                <a:solidFill>
                  <a:srgbClr val="002060"/>
                </a:solidFill>
                <a:latin typeface="MinionPro-Regular"/>
              </a:rPr>
              <a:t> </a:t>
            </a:r>
            <a:r>
              <a:rPr lang="en-US" sz="3200" b="1" dirty="0">
                <a:solidFill>
                  <a:srgbClr val="7030A0"/>
                </a:solidFill>
                <a:latin typeface="MinionPro-Regular"/>
              </a:rPr>
              <a:t>M</a:t>
            </a:r>
            <a:r>
              <a:rPr lang="en-US" sz="3200" b="1" i="0" u="none" strike="noStrike" baseline="0" dirty="0">
                <a:solidFill>
                  <a:srgbClr val="7030A0"/>
                </a:solidFill>
                <a:latin typeface="MinionPro-Regular"/>
              </a:rPr>
              <a:t>olybdenum in boiler plants.</a:t>
            </a:r>
          </a:p>
          <a:p>
            <a:pPr marL="0" indent="0" algn="l">
              <a:buNone/>
            </a:pPr>
            <a:r>
              <a:rPr lang="en-US" sz="3200" b="1" i="0" u="none" strike="noStrike" baseline="0" dirty="0">
                <a:solidFill>
                  <a:srgbClr val="7030A0"/>
                </a:solidFill>
                <a:latin typeface="MinionPro-Regular"/>
              </a:rPr>
              <a:t>  </a:t>
            </a:r>
            <a:r>
              <a:rPr lang="en-US" sz="3200" b="1" i="0" u="none" strike="noStrike" baseline="0" dirty="0">
                <a:solidFill>
                  <a:srgbClr val="520E45"/>
                </a:solidFill>
                <a:latin typeface="MinionPro-Regular"/>
              </a:rPr>
              <a:t>Platinum in catalysis. </a:t>
            </a:r>
          </a:p>
          <a:p>
            <a:pPr algn="l"/>
            <a:endParaRPr lang="en-US" sz="3200" b="1" i="0" u="none" strike="noStrike" baseline="0" dirty="0">
              <a:solidFill>
                <a:srgbClr val="002060"/>
              </a:solidFill>
              <a:latin typeface="MinionPro-Regular"/>
            </a:endParaRPr>
          </a:p>
          <a:p>
            <a:pPr marL="0" indent="0" algn="l">
              <a:buNone/>
            </a:pPr>
            <a:endParaRPr lang="en-US" sz="3200" b="1" i="0" u="none" strike="noStrike" baseline="0" dirty="0">
              <a:solidFill>
                <a:srgbClr val="002060"/>
              </a:solidFill>
              <a:latin typeface="MinionPro-Regular"/>
            </a:endParaRPr>
          </a:p>
          <a:p>
            <a:pPr algn="l"/>
            <a:r>
              <a:rPr lang="en-US" sz="3200" b="1" i="0" u="none" strike="noStrike" baseline="0" dirty="0">
                <a:solidFill>
                  <a:srgbClr val="002060"/>
                </a:solidFill>
                <a:latin typeface="MinionPro-Regular"/>
              </a:rPr>
              <a:t>They also play vital role in living system, for example</a:t>
            </a:r>
            <a:r>
              <a:rPr lang="en-US" sz="3200" b="1" i="0" u="none" strike="noStrike" baseline="0" dirty="0">
                <a:solidFill>
                  <a:srgbClr val="C00000"/>
                </a:solidFill>
                <a:latin typeface="MinionPro-Regular"/>
              </a:rPr>
              <a:t> iron in </a:t>
            </a:r>
          </a:p>
          <a:p>
            <a:pPr marL="0" indent="0" algn="l">
              <a:buNone/>
            </a:pPr>
            <a:r>
              <a:rPr lang="en-US" sz="3200" b="1" dirty="0">
                <a:solidFill>
                  <a:srgbClr val="C00000"/>
                </a:solidFill>
                <a:latin typeface="MinionPro-Regular"/>
              </a:rPr>
              <a:t>    </a:t>
            </a:r>
            <a:r>
              <a:rPr lang="en-IN" sz="3200" b="1" i="0" u="none" strike="noStrike" baseline="0" dirty="0" err="1">
                <a:solidFill>
                  <a:srgbClr val="C00000"/>
                </a:solidFill>
                <a:latin typeface="MinionPro-Regular"/>
              </a:rPr>
              <a:t>hemoglobin</a:t>
            </a:r>
            <a:r>
              <a:rPr lang="en-IN" sz="3200" b="1" i="0" u="none" strike="noStrike" baseline="0" dirty="0">
                <a:solidFill>
                  <a:srgbClr val="C00000"/>
                </a:solidFill>
                <a:latin typeface="MinionPro-Regular"/>
              </a:rPr>
              <a:t>,</a:t>
            </a:r>
            <a:r>
              <a:rPr lang="en-IN" sz="3200" b="1" i="0" u="none" strike="noStrike" baseline="0" dirty="0">
                <a:solidFill>
                  <a:srgbClr val="002060"/>
                </a:solidFill>
                <a:latin typeface="MinionPro-Regular"/>
              </a:rPr>
              <a:t> </a:t>
            </a:r>
            <a:r>
              <a:rPr lang="en-IN" sz="3200" b="1" i="0" u="none" strike="noStrike" baseline="0" dirty="0">
                <a:solidFill>
                  <a:schemeClr val="accent6">
                    <a:lumMod val="50000"/>
                  </a:schemeClr>
                </a:solidFill>
                <a:latin typeface="MinionPro-Regular"/>
              </a:rPr>
              <a:t>cobalt in vitamin B</a:t>
            </a:r>
            <a:r>
              <a:rPr lang="en-IN" sz="3200" b="1" i="0" u="none" strike="noStrike" baseline="-25000" dirty="0">
                <a:solidFill>
                  <a:schemeClr val="accent6">
                    <a:lumMod val="50000"/>
                  </a:schemeClr>
                </a:solidFill>
                <a:latin typeface="MinionPro-Regular"/>
              </a:rPr>
              <a:t>12</a:t>
            </a:r>
            <a:r>
              <a:rPr lang="en-IN" sz="3200" b="1" i="0" u="none" strike="noStrike" baseline="0" dirty="0">
                <a:solidFill>
                  <a:schemeClr val="accent6">
                    <a:lumMod val="50000"/>
                  </a:schemeClr>
                </a:solidFill>
                <a:latin typeface="MinionPro-Regular"/>
              </a:rPr>
              <a:t> </a:t>
            </a:r>
            <a:r>
              <a:rPr lang="en-IN" sz="3200" b="1" i="0" u="none" strike="noStrike" baseline="0" dirty="0">
                <a:solidFill>
                  <a:srgbClr val="002060"/>
                </a:solidFill>
                <a:latin typeface="MinionPro-Regular"/>
              </a:rPr>
              <a:t>etc.,</a:t>
            </a:r>
          </a:p>
          <a:p>
            <a:endParaRPr lang="en-IN" sz="3200" b="1" dirty="0">
              <a:solidFill>
                <a:srgbClr val="002060"/>
              </a:solidFill>
            </a:endParaRPr>
          </a:p>
        </p:txBody>
      </p:sp>
      <p:pic>
        <p:nvPicPr>
          <p:cNvPr id="5" name="Picture 4">
            <a:extLst>
              <a:ext uri="{FF2B5EF4-FFF2-40B4-BE49-F238E27FC236}">
                <a16:creationId xmlns:a16="http://schemas.microsoft.com/office/drawing/2014/main" xmlns="" id="{E5B85E1E-1A3F-405E-8C58-3C76AB4E53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236" y="2890981"/>
            <a:ext cx="2415354" cy="2180937"/>
          </a:xfrm>
          <a:prstGeom prst="rect">
            <a:avLst/>
          </a:prstGeom>
        </p:spPr>
      </p:pic>
    </p:spTree>
    <p:extLst>
      <p:ext uri="{BB962C8B-B14F-4D97-AF65-F5344CB8AC3E}">
        <p14:creationId xmlns:p14="http://schemas.microsoft.com/office/powerpoint/2010/main" val="2644910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243688-D86F-4E30-9ED5-6A511A5850E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20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182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C3C76D7-D7FA-4F0B-BC46-B2726C6DA8C5}"/>
              </a:ext>
            </a:extLst>
          </p:cNvPr>
          <p:cNvSpPr txBox="1"/>
          <p:nvPr/>
        </p:nvSpPr>
        <p:spPr>
          <a:xfrm>
            <a:off x="173114" y="130490"/>
            <a:ext cx="4572000" cy="523220"/>
          </a:xfrm>
          <a:prstGeom prst="rect">
            <a:avLst/>
          </a:prstGeom>
          <a:noFill/>
        </p:spPr>
        <p:txBody>
          <a:bodyPr wrap="square">
            <a:spAutoFit/>
          </a:bodyPr>
          <a:lstStyle/>
          <a:p>
            <a:r>
              <a:rPr lang="en-IN" sz="2800" b="1" dirty="0">
                <a:solidFill>
                  <a:srgbClr val="FF0000"/>
                </a:solidFill>
              </a:rPr>
              <a:t>Questions-</a:t>
            </a:r>
          </a:p>
        </p:txBody>
      </p:sp>
      <p:sp>
        <p:nvSpPr>
          <p:cNvPr id="7" name="TextBox 6">
            <a:extLst>
              <a:ext uri="{FF2B5EF4-FFF2-40B4-BE49-F238E27FC236}">
                <a16:creationId xmlns:a16="http://schemas.microsoft.com/office/drawing/2014/main" xmlns="" id="{178A879B-9C3E-4DE8-B4C5-736B439E09F4}"/>
              </a:ext>
            </a:extLst>
          </p:cNvPr>
          <p:cNvSpPr txBox="1"/>
          <p:nvPr/>
        </p:nvSpPr>
        <p:spPr>
          <a:xfrm>
            <a:off x="62142" y="653710"/>
            <a:ext cx="8908743" cy="4247317"/>
          </a:xfrm>
          <a:prstGeom prst="rect">
            <a:avLst/>
          </a:prstGeom>
          <a:noFill/>
        </p:spPr>
        <p:txBody>
          <a:bodyPr wrap="square">
            <a:spAutoFit/>
          </a:bodyPr>
          <a:lstStyle/>
          <a:p>
            <a:r>
              <a:rPr lang="en-US" b="1" dirty="0">
                <a:solidFill>
                  <a:srgbClr val="C00000"/>
                </a:solidFill>
              </a:rPr>
              <a:t>Q. 1: Which ion has maximum magnetic moment</a:t>
            </a:r>
          </a:p>
          <a:p>
            <a:pPr>
              <a:buFont typeface="Wingdings"/>
              <a:buNone/>
            </a:pPr>
            <a:r>
              <a:rPr lang="en-US" b="1" dirty="0">
                <a:solidFill>
                  <a:srgbClr val="C00000"/>
                </a:solidFill>
              </a:rPr>
              <a:t>  (a) V</a:t>
            </a:r>
            <a:r>
              <a:rPr lang="en-US" b="1" baseline="30000" dirty="0">
                <a:solidFill>
                  <a:srgbClr val="C00000"/>
                </a:solidFill>
              </a:rPr>
              <a:t>3+</a:t>
            </a:r>
            <a:r>
              <a:rPr lang="en-US" b="1" dirty="0">
                <a:solidFill>
                  <a:srgbClr val="C00000"/>
                </a:solidFill>
              </a:rPr>
              <a:t>                                   (b) Mn</a:t>
            </a:r>
            <a:r>
              <a:rPr lang="en-US" b="1" baseline="30000" dirty="0">
                <a:solidFill>
                  <a:srgbClr val="C00000"/>
                </a:solidFill>
              </a:rPr>
              <a:t>3+</a:t>
            </a:r>
            <a:endParaRPr lang="en-US" b="1" dirty="0">
              <a:solidFill>
                <a:srgbClr val="C00000"/>
              </a:solidFill>
            </a:endParaRPr>
          </a:p>
          <a:p>
            <a:pPr>
              <a:buFont typeface="Wingdings"/>
              <a:buNone/>
            </a:pPr>
            <a:r>
              <a:rPr lang="en-US" b="1" dirty="0">
                <a:solidFill>
                  <a:srgbClr val="C00000"/>
                </a:solidFill>
              </a:rPr>
              <a:t>  (c) Fe</a:t>
            </a:r>
            <a:r>
              <a:rPr lang="en-US" b="1" baseline="30000" dirty="0">
                <a:solidFill>
                  <a:srgbClr val="C00000"/>
                </a:solidFill>
              </a:rPr>
              <a:t>3+</a:t>
            </a:r>
            <a:r>
              <a:rPr lang="en-US" b="1" dirty="0">
                <a:solidFill>
                  <a:srgbClr val="C00000"/>
                </a:solidFill>
              </a:rPr>
              <a:t>                                 (d) Cu</a:t>
            </a:r>
            <a:r>
              <a:rPr lang="en-US" b="1" baseline="30000" dirty="0">
                <a:solidFill>
                  <a:srgbClr val="C00000"/>
                </a:solidFill>
              </a:rPr>
              <a:t>2+</a:t>
            </a:r>
            <a:r>
              <a:rPr lang="en-US" b="1" dirty="0">
                <a:solidFill>
                  <a:srgbClr val="C00000"/>
                </a:solidFill>
              </a:rPr>
              <a:t> </a:t>
            </a:r>
          </a:p>
          <a:p>
            <a:endParaRPr lang="en-US" b="1" dirty="0">
              <a:solidFill>
                <a:srgbClr val="FF0000"/>
              </a:solidFill>
            </a:endParaRPr>
          </a:p>
          <a:p>
            <a:r>
              <a:rPr lang="en-US" b="1" dirty="0">
                <a:solidFill>
                  <a:srgbClr val="0070C0"/>
                </a:solidFill>
              </a:rPr>
              <a:t>Ans:  c </a:t>
            </a:r>
          </a:p>
          <a:p>
            <a:pPr algn="just"/>
            <a:endParaRPr lang="en-US" b="1" dirty="0">
              <a:solidFill>
                <a:srgbClr val="002060"/>
              </a:solidFill>
            </a:endParaRPr>
          </a:p>
          <a:p>
            <a:pPr algn="just"/>
            <a:endParaRPr lang="en-US" b="1" dirty="0">
              <a:solidFill>
                <a:srgbClr val="002060"/>
              </a:solidFill>
            </a:endParaRPr>
          </a:p>
          <a:p>
            <a:pPr algn="just"/>
            <a:endParaRPr lang="en-US" b="1" dirty="0">
              <a:solidFill>
                <a:srgbClr val="002060"/>
              </a:solidFill>
            </a:endParaRPr>
          </a:p>
          <a:p>
            <a:pPr algn="just"/>
            <a:r>
              <a:rPr lang="en-US" b="1" dirty="0">
                <a:solidFill>
                  <a:srgbClr val="C00000"/>
                </a:solidFill>
              </a:rPr>
              <a:t>Q.2. What is the magnetic moment of Mn</a:t>
            </a:r>
            <a:r>
              <a:rPr lang="en-US" b="1" baseline="30000" dirty="0">
                <a:solidFill>
                  <a:srgbClr val="C00000"/>
                </a:solidFill>
              </a:rPr>
              <a:t>2+    </a:t>
            </a:r>
            <a:r>
              <a:rPr lang="en-US" b="1" dirty="0">
                <a:solidFill>
                  <a:srgbClr val="C00000"/>
                </a:solidFill>
              </a:rPr>
              <a:t> ion (Z= 25) in aqueous solution ?</a:t>
            </a:r>
          </a:p>
          <a:p>
            <a:pPr algn="just"/>
            <a:r>
              <a:rPr lang="en-US" b="1" dirty="0">
                <a:solidFill>
                  <a:srgbClr val="0070C0"/>
                </a:solidFill>
              </a:rPr>
              <a:t>Ans.- With atomic number 25, the divalent Mn</a:t>
            </a:r>
            <a:r>
              <a:rPr lang="en-US" b="1" baseline="30000" dirty="0">
                <a:solidFill>
                  <a:srgbClr val="0070C0"/>
                </a:solidFill>
              </a:rPr>
              <a:t>2+</a:t>
            </a:r>
            <a:r>
              <a:rPr lang="en-US" b="1" dirty="0">
                <a:solidFill>
                  <a:srgbClr val="0070C0"/>
                </a:solidFill>
              </a:rPr>
              <a:t> ion in aqueous solution will have d</a:t>
            </a:r>
            <a:r>
              <a:rPr lang="en-US" b="1" baseline="30000" dirty="0">
                <a:solidFill>
                  <a:srgbClr val="0070C0"/>
                </a:solidFill>
              </a:rPr>
              <a:t>5</a:t>
            </a:r>
            <a:r>
              <a:rPr lang="en-US" b="1" i="1" dirty="0">
                <a:solidFill>
                  <a:srgbClr val="0070C0"/>
                </a:solidFill>
              </a:rPr>
              <a:t> configuration (five unpaired electrons).Hence, The magnetic moment, μ is</a:t>
            </a:r>
          </a:p>
          <a:p>
            <a:r>
              <a:rPr lang="en-US" b="1" dirty="0">
                <a:solidFill>
                  <a:srgbClr val="0070C0"/>
                </a:solidFill>
              </a:rPr>
              <a:t>     </a:t>
            </a:r>
            <a:r>
              <a:rPr lang="el-GR" b="1" dirty="0">
                <a:solidFill>
                  <a:srgbClr val="0070C0"/>
                </a:solidFill>
              </a:rPr>
              <a:t>μ = √5(5 + 2) = 5.92</a:t>
            </a:r>
            <a:r>
              <a:rPr lang="en-US" b="1" dirty="0">
                <a:solidFill>
                  <a:srgbClr val="0070C0"/>
                </a:solidFill>
              </a:rPr>
              <a:t>BM</a:t>
            </a:r>
            <a:endParaRPr lang="en-US" b="1" i="1" dirty="0">
              <a:solidFill>
                <a:srgbClr val="0070C0"/>
              </a:solidFill>
            </a:endParaRPr>
          </a:p>
          <a:p>
            <a:endParaRPr lang="en-US" b="1" i="1" dirty="0">
              <a:solidFill>
                <a:srgbClr val="0070C0"/>
              </a:solidFill>
            </a:endParaRPr>
          </a:p>
          <a:p>
            <a:endParaRPr lang="en-US" b="1" dirty="0">
              <a:solidFill>
                <a:srgbClr val="002060"/>
              </a:solidFill>
            </a:endParaRPr>
          </a:p>
        </p:txBody>
      </p:sp>
      <p:pic>
        <p:nvPicPr>
          <p:cNvPr id="9" name="Picture 8">
            <a:extLst>
              <a:ext uri="{FF2B5EF4-FFF2-40B4-BE49-F238E27FC236}">
                <a16:creationId xmlns:a16="http://schemas.microsoft.com/office/drawing/2014/main" xmlns="" id="{90A9875E-414B-4A57-9814-F25F31C4E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167" y="201511"/>
            <a:ext cx="2317678" cy="1738259"/>
          </a:xfrm>
          <a:prstGeom prst="rect">
            <a:avLst/>
          </a:prstGeom>
        </p:spPr>
      </p:pic>
    </p:spTree>
    <p:extLst>
      <p:ext uri="{BB962C8B-B14F-4D97-AF65-F5344CB8AC3E}">
        <p14:creationId xmlns:p14="http://schemas.microsoft.com/office/powerpoint/2010/main" val="100305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7">
                                            <p:txEl>
                                              <p:pRg st="4" end="4"/>
                                            </p:txEl>
                                          </p:spTgt>
                                        </p:tgtEl>
                                        <p:attrNameLst>
                                          <p:attrName>style.visibility</p:attrName>
                                        </p:attrNameLst>
                                      </p:cBhvr>
                                      <p:to>
                                        <p:strVal val="visible"/>
                                      </p:to>
                                    </p:set>
                                    <p:set>
                                      <p:cBhvr>
                                        <p:cTn id="7" dur="455" fill="hold">
                                          <p:stCondLst>
                                            <p:cond delay="0"/>
                                          </p:stCondLst>
                                        </p:cTn>
                                        <p:tgtEl>
                                          <p:spTgt spid="7">
                                            <p:txEl>
                                              <p:pRg st="4" end="4"/>
                                            </p:txEl>
                                          </p:spTgt>
                                        </p:tgtEl>
                                        <p:attrNameLst>
                                          <p:attrName>style.rotation</p:attrName>
                                        </p:attrNameLst>
                                      </p:cBhvr>
                                      <p:to>
                                        <p:strVal val="-45.0"/>
                                      </p:to>
                                    </p:set>
                                    <p:anim calcmode="lin" valueType="num">
                                      <p:cBhvr>
                                        <p:cTn id="8" dur="455" fill="hold">
                                          <p:stCondLst>
                                            <p:cond delay="455"/>
                                          </p:stCondLst>
                                        </p:cTn>
                                        <p:tgtEl>
                                          <p:spTgt spid="7">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7">
                                            <p:txEl>
                                              <p:pRg st="4" end="4"/>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7">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7">
                                            <p:txEl>
                                              <p:pRg st="4" end="4"/>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7">
                                            <p:txEl>
                                              <p:pRg st="9" end="9"/>
                                            </p:txEl>
                                          </p:spTgt>
                                        </p:tgtEl>
                                        <p:attrNameLst>
                                          <p:attrName>style.visibility</p:attrName>
                                        </p:attrNameLst>
                                      </p:cBhvr>
                                      <p:to>
                                        <p:strVal val="visible"/>
                                      </p:to>
                                    </p:set>
                                    <p:animEffect transition="in" filter="wipe(down)">
                                      <p:cBhvr>
                                        <p:cTn id="16" dur="580">
                                          <p:stCondLst>
                                            <p:cond delay="0"/>
                                          </p:stCondLst>
                                        </p:cTn>
                                        <p:tgtEl>
                                          <p:spTgt spid="7">
                                            <p:txEl>
                                              <p:pRg st="9" end="9"/>
                                            </p:txEl>
                                          </p:spTgt>
                                        </p:tgtEl>
                                      </p:cBhvr>
                                    </p:animEffect>
                                    <p:anim calcmode="lin" valueType="num">
                                      <p:cBhvr>
                                        <p:cTn id="17" dur="1822" tmFilter="0,0; 0.14,0.36; 0.43,0.73; 0.71,0.91; 1.0,1.0">
                                          <p:stCondLst>
                                            <p:cond delay="0"/>
                                          </p:stCondLst>
                                        </p:cTn>
                                        <p:tgtEl>
                                          <p:spTgt spid="7">
                                            <p:txEl>
                                              <p:pRg st="9" end="9"/>
                                            </p:txEl>
                                          </p:spTgt>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xEl>
                                              <p:pRg st="9" end="9"/>
                                            </p:txEl>
                                          </p:spTgt>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xEl>
                                              <p:pRg st="9" end="9"/>
                                            </p:txEl>
                                          </p:spTgt>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xEl>
                                              <p:pRg st="9" end="9"/>
                                            </p:txEl>
                                          </p:spTgt>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xEl>
                                              <p:pRg st="9" end="9"/>
                                            </p:txEl>
                                          </p:spTgt>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xEl>
                                              <p:pRg st="9" end="9"/>
                                            </p:txEl>
                                          </p:spTgt>
                                        </p:tgtEl>
                                      </p:cBhvr>
                                      <p:to x="100000" y="60000"/>
                                    </p:animScale>
                                    <p:animScale>
                                      <p:cBhvr>
                                        <p:cTn id="23" dur="166" decel="50000">
                                          <p:stCondLst>
                                            <p:cond delay="676"/>
                                          </p:stCondLst>
                                        </p:cTn>
                                        <p:tgtEl>
                                          <p:spTgt spid="7">
                                            <p:txEl>
                                              <p:pRg st="9" end="9"/>
                                            </p:txEl>
                                          </p:spTgt>
                                        </p:tgtEl>
                                      </p:cBhvr>
                                      <p:to x="100000" y="100000"/>
                                    </p:animScale>
                                    <p:animScale>
                                      <p:cBhvr>
                                        <p:cTn id="24" dur="26">
                                          <p:stCondLst>
                                            <p:cond delay="1312"/>
                                          </p:stCondLst>
                                        </p:cTn>
                                        <p:tgtEl>
                                          <p:spTgt spid="7">
                                            <p:txEl>
                                              <p:pRg st="9" end="9"/>
                                            </p:txEl>
                                          </p:spTgt>
                                        </p:tgtEl>
                                      </p:cBhvr>
                                      <p:to x="100000" y="80000"/>
                                    </p:animScale>
                                    <p:animScale>
                                      <p:cBhvr>
                                        <p:cTn id="25" dur="166" decel="50000">
                                          <p:stCondLst>
                                            <p:cond delay="1338"/>
                                          </p:stCondLst>
                                        </p:cTn>
                                        <p:tgtEl>
                                          <p:spTgt spid="7">
                                            <p:txEl>
                                              <p:pRg st="9" end="9"/>
                                            </p:txEl>
                                          </p:spTgt>
                                        </p:tgtEl>
                                      </p:cBhvr>
                                      <p:to x="100000" y="100000"/>
                                    </p:animScale>
                                    <p:animScale>
                                      <p:cBhvr>
                                        <p:cTn id="26" dur="26">
                                          <p:stCondLst>
                                            <p:cond delay="1642"/>
                                          </p:stCondLst>
                                        </p:cTn>
                                        <p:tgtEl>
                                          <p:spTgt spid="7">
                                            <p:txEl>
                                              <p:pRg st="9" end="9"/>
                                            </p:txEl>
                                          </p:spTgt>
                                        </p:tgtEl>
                                      </p:cBhvr>
                                      <p:to x="100000" y="90000"/>
                                    </p:animScale>
                                    <p:animScale>
                                      <p:cBhvr>
                                        <p:cTn id="27" dur="166" decel="50000">
                                          <p:stCondLst>
                                            <p:cond delay="1668"/>
                                          </p:stCondLst>
                                        </p:cTn>
                                        <p:tgtEl>
                                          <p:spTgt spid="7">
                                            <p:txEl>
                                              <p:pRg st="9" end="9"/>
                                            </p:txEl>
                                          </p:spTgt>
                                        </p:tgtEl>
                                      </p:cBhvr>
                                      <p:to x="100000" y="100000"/>
                                    </p:animScale>
                                    <p:animScale>
                                      <p:cBhvr>
                                        <p:cTn id="28" dur="26">
                                          <p:stCondLst>
                                            <p:cond delay="1808"/>
                                          </p:stCondLst>
                                        </p:cTn>
                                        <p:tgtEl>
                                          <p:spTgt spid="7">
                                            <p:txEl>
                                              <p:pRg st="9" end="9"/>
                                            </p:txEl>
                                          </p:spTgt>
                                        </p:tgtEl>
                                      </p:cBhvr>
                                      <p:to x="100000" y="95000"/>
                                    </p:animScale>
                                    <p:animScale>
                                      <p:cBhvr>
                                        <p:cTn id="29" dur="166" decel="50000">
                                          <p:stCondLst>
                                            <p:cond delay="1834"/>
                                          </p:stCondLst>
                                        </p:cTn>
                                        <p:tgtEl>
                                          <p:spTgt spid="7">
                                            <p:txEl>
                                              <p:pRg st="9" end="9"/>
                                            </p:txEl>
                                          </p:spTgt>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wipe(down)">
                                      <p:cBhvr>
                                        <p:cTn id="32" dur="580">
                                          <p:stCondLst>
                                            <p:cond delay="0"/>
                                          </p:stCondLst>
                                        </p:cTn>
                                        <p:tgtEl>
                                          <p:spTgt spid="7">
                                            <p:txEl>
                                              <p:pRg st="10" end="10"/>
                                            </p:txEl>
                                          </p:spTgt>
                                        </p:tgtEl>
                                      </p:cBhvr>
                                    </p:animEffect>
                                    <p:anim calcmode="lin" valueType="num">
                                      <p:cBhvr>
                                        <p:cTn id="33" dur="1822" tmFilter="0,0; 0.14,0.36; 0.43,0.73; 0.71,0.91; 1.0,1.0">
                                          <p:stCondLst>
                                            <p:cond delay="0"/>
                                          </p:stCondLst>
                                        </p:cTn>
                                        <p:tgtEl>
                                          <p:spTgt spid="7">
                                            <p:txEl>
                                              <p:pRg st="10" end="1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10" end="1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10" end="1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10" end="1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10" end="1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10" end="10"/>
                                            </p:txEl>
                                          </p:spTgt>
                                        </p:tgtEl>
                                      </p:cBhvr>
                                      <p:to x="100000" y="60000"/>
                                    </p:animScale>
                                    <p:animScale>
                                      <p:cBhvr>
                                        <p:cTn id="39" dur="166" decel="50000">
                                          <p:stCondLst>
                                            <p:cond delay="676"/>
                                          </p:stCondLst>
                                        </p:cTn>
                                        <p:tgtEl>
                                          <p:spTgt spid="7">
                                            <p:txEl>
                                              <p:pRg st="10" end="10"/>
                                            </p:txEl>
                                          </p:spTgt>
                                        </p:tgtEl>
                                      </p:cBhvr>
                                      <p:to x="100000" y="100000"/>
                                    </p:animScale>
                                    <p:animScale>
                                      <p:cBhvr>
                                        <p:cTn id="40" dur="26">
                                          <p:stCondLst>
                                            <p:cond delay="1312"/>
                                          </p:stCondLst>
                                        </p:cTn>
                                        <p:tgtEl>
                                          <p:spTgt spid="7">
                                            <p:txEl>
                                              <p:pRg st="10" end="10"/>
                                            </p:txEl>
                                          </p:spTgt>
                                        </p:tgtEl>
                                      </p:cBhvr>
                                      <p:to x="100000" y="80000"/>
                                    </p:animScale>
                                    <p:animScale>
                                      <p:cBhvr>
                                        <p:cTn id="41" dur="166" decel="50000">
                                          <p:stCondLst>
                                            <p:cond delay="1338"/>
                                          </p:stCondLst>
                                        </p:cTn>
                                        <p:tgtEl>
                                          <p:spTgt spid="7">
                                            <p:txEl>
                                              <p:pRg st="10" end="10"/>
                                            </p:txEl>
                                          </p:spTgt>
                                        </p:tgtEl>
                                      </p:cBhvr>
                                      <p:to x="100000" y="100000"/>
                                    </p:animScale>
                                    <p:animScale>
                                      <p:cBhvr>
                                        <p:cTn id="42" dur="26">
                                          <p:stCondLst>
                                            <p:cond delay="1642"/>
                                          </p:stCondLst>
                                        </p:cTn>
                                        <p:tgtEl>
                                          <p:spTgt spid="7">
                                            <p:txEl>
                                              <p:pRg st="10" end="10"/>
                                            </p:txEl>
                                          </p:spTgt>
                                        </p:tgtEl>
                                      </p:cBhvr>
                                      <p:to x="100000" y="90000"/>
                                    </p:animScale>
                                    <p:animScale>
                                      <p:cBhvr>
                                        <p:cTn id="43" dur="166" decel="50000">
                                          <p:stCondLst>
                                            <p:cond delay="1668"/>
                                          </p:stCondLst>
                                        </p:cTn>
                                        <p:tgtEl>
                                          <p:spTgt spid="7">
                                            <p:txEl>
                                              <p:pRg st="10" end="10"/>
                                            </p:txEl>
                                          </p:spTgt>
                                        </p:tgtEl>
                                      </p:cBhvr>
                                      <p:to x="100000" y="100000"/>
                                    </p:animScale>
                                    <p:animScale>
                                      <p:cBhvr>
                                        <p:cTn id="44" dur="26">
                                          <p:stCondLst>
                                            <p:cond delay="1808"/>
                                          </p:stCondLst>
                                        </p:cTn>
                                        <p:tgtEl>
                                          <p:spTgt spid="7">
                                            <p:txEl>
                                              <p:pRg st="10" end="10"/>
                                            </p:txEl>
                                          </p:spTgt>
                                        </p:tgtEl>
                                      </p:cBhvr>
                                      <p:to x="100000" y="95000"/>
                                    </p:animScale>
                                    <p:animScale>
                                      <p:cBhvr>
                                        <p:cTn id="45" dur="166" decel="50000">
                                          <p:stCondLst>
                                            <p:cond delay="1834"/>
                                          </p:stCondLst>
                                        </p:cTn>
                                        <p:tgtEl>
                                          <p:spTgt spid="7">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CE4BB3B-1F3B-42B2-A1A7-CD47B05A426F}"/>
              </a:ext>
            </a:extLst>
          </p:cNvPr>
          <p:cNvSpPr txBox="1"/>
          <p:nvPr/>
        </p:nvSpPr>
        <p:spPr>
          <a:xfrm>
            <a:off x="0" y="0"/>
            <a:ext cx="9144000" cy="5940088"/>
          </a:xfrm>
          <a:prstGeom prst="rect">
            <a:avLst/>
          </a:prstGeom>
          <a:noFill/>
        </p:spPr>
        <p:txBody>
          <a:bodyPr wrap="square">
            <a:spAutoFit/>
          </a:bodyPr>
          <a:lstStyle/>
          <a:p>
            <a:pPr algn="l"/>
            <a:r>
              <a:rPr lang="en-IN" sz="2000" b="1" i="0" u="none" strike="noStrike" baseline="0" dirty="0">
                <a:solidFill>
                  <a:srgbClr val="001AE6"/>
                </a:solidFill>
                <a:latin typeface="MinionPro-Bold"/>
              </a:rPr>
              <a:t>Catalytic properties</a:t>
            </a:r>
            <a:endParaRPr lang="en-US" sz="2000" b="1" i="0" u="none" strike="noStrike" baseline="0" dirty="0">
              <a:latin typeface="MinionPro-Regular"/>
            </a:endParaRPr>
          </a:p>
          <a:p>
            <a:pPr algn="l"/>
            <a:endParaRPr lang="en-US" sz="2000" b="1" dirty="0">
              <a:latin typeface="MinionPro-Regular"/>
            </a:endParaRPr>
          </a:p>
          <a:p>
            <a:pPr marL="285750" indent="-285750" algn="l">
              <a:buFont typeface="Wingdings" panose="05000000000000000000" pitchFamily="2" charset="2"/>
              <a:buChar char="q"/>
            </a:pPr>
            <a:r>
              <a:rPr lang="en-US" sz="2000" b="1" i="0" u="none" strike="noStrike" baseline="0" dirty="0">
                <a:solidFill>
                  <a:srgbClr val="C00000"/>
                </a:solidFill>
                <a:latin typeface="MinionPro-Regular"/>
              </a:rPr>
              <a:t>The chemical industries manufacture a number of products such as polymers, </a:t>
            </a:r>
            <a:r>
              <a:rPr lang="en-US" sz="2000" b="1" i="0" u="none" strike="noStrike" baseline="0" dirty="0" err="1">
                <a:solidFill>
                  <a:srgbClr val="C00000"/>
                </a:solidFill>
                <a:latin typeface="MinionPro-Regular"/>
              </a:rPr>
              <a:t>flavours</a:t>
            </a:r>
            <a:r>
              <a:rPr lang="en-US" sz="2000" b="1" i="0" u="none" strike="noStrike" baseline="0" dirty="0">
                <a:solidFill>
                  <a:srgbClr val="C00000"/>
                </a:solidFill>
                <a:latin typeface="MinionPro-Regular"/>
              </a:rPr>
              <a:t>, drugs etc., Most of the manufacturing processes have adverse effect on the environment so there is an interest for eco friendly alternatives.</a:t>
            </a:r>
          </a:p>
          <a:p>
            <a:pPr marL="285750" indent="-285750" algn="l">
              <a:buFont typeface="Wingdings" panose="05000000000000000000" pitchFamily="2" charset="2"/>
              <a:buChar char="q"/>
            </a:pPr>
            <a:r>
              <a:rPr lang="en-US" sz="2000" b="1" i="0" u="none" strike="noStrike" baseline="0" dirty="0">
                <a:latin typeface="MinionPro-Regular"/>
              </a:rPr>
              <a:t> </a:t>
            </a:r>
            <a:r>
              <a:rPr lang="en-US" sz="2000" b="1" i="0" u="none" strike="noStrike" baseline="0" dirty="0">
                <a:solidFill>
                  <a:srgbClr val="7030A0"/>
                </a:solidFill>
                <a:latin typeface="MinionPro-Regular"/>
              </a:rPr>
              <a:t>In this context, catalyst based manufacturing processes are advantageous, as they require low energy, minimize waste production and enhance the conversion of reactants to products.</a:t>
            </a:r>
          </a:p>
          <a:p>
            <a:pPr marL="285750" indent="-285750" algn="l">
              <a:buFont typeface="Wingdings" panose="05000000000000000000" pitchFamily="2" charset="2"/>
              <a:buChar char="q"/>
            </a:pPr>
            <a:r>
              <a:rPr lang="en-US" sz="2000" b="1" i="0" u="none" strike="noStrike" baseline="0" dirty="0">
                <a:solidFill>
                  <a:schemeClr val="accent6">
                    <a:lumMod val="50000"/>
                  </a:schemeClr>
                </a:solidFill>
                <a:latin typeface="MinionPro-Regular"/>
              </a:rPr>
              <a:t>Many industrial processes use transition metals or their compounds as catalysts. </a:t>
            </a:r>
          </a:p>
          <a:p>
            <a:pPr marL="285750" indent="-285750" algn="l">
              <a:buFont typeface="Wingdings" panose="05000000000000000000" pitchFamily="2" charset="2"/>
              <a:buChar char="q"/>
            </a:pPr>
            <a:r>
              <a:rPr lang="en-US" sz="2000" b="1" i="0" u="none" strike="noStrike" baseline="0" dirty="0">
                <a:solidFill>
                  <a:srgbClr val="00B0F0"/>
                </a:solidFill>
                <a:latin typeface="MinionPro-Regular"/>
              </a:rPr>
              <a:t>Transition</a:t>
            </a:r>
            <a:r>
              <a:rPr lang="en-US" sz="2000" b="1" dirty="0">
                <a:solidFill>
                  <a:srgbClr val="00B0F0"/>
                </a:solidFill>
                <a:latin typeface="MinionPro-Regular"/>
              </a:rPr>
              <a:t> </a:t>
            </a:r>
            <a:r>
              <a:rPr lang="en-US" sz="2000" b="1" i="0" u="none" strike="noStrike" baseline="0" dirty="0">
                <a:solidFill>
                  <a:srgbClr val="00B0F0"/>
                </a:solidFill>
                <a:latin typeface="MinionPro-Regular"/>
              </a:rPr>
              <a:t>metal has energetically available d orbitals that can accept electrons from reactant molecule or metal can form bond with reactant molecule using its d electrons. </a:t>
            </a:r>
          </a:p>
          <a:p>
            <a:pPr algn="l"/>
            <a:r>
              <a:rPr lang="en-US" sz="2000" b="1" i="0" u="none" strike="noStrike" baseline="0" dirty="0">
                <a:solidFill>
                  <a:srgbClr val="FF0000"/>
                </a:solidFill>
                <a:latin typeface="MinionPro-Regular"/>
              </a:rPr>
              <a:t>For example, </a:t>
            </a:r>
          </a:p>
          <a:p>
            <a:pPr marL="285750" indent="-285750" algn="l">
              <a:buFont typeface="Wingdings" panose="05000000000000000000" pitchFamily="2" charset="2"/>
              <a:buChar char="q"/>
            </a:pPr>
            <a:r>
              <a:rPr lang="en-US" sz="2000" b="1" i="0" u="none" strike="noStrike" baseline="0" dirty="0" err="1">
                <a:solidFill>
                  <a:srgbClr val="520E45"/>
                </a:solidFill>
                <a:latin typeface="MinionPro-Regular"/>
              </a:rPr>
              <a:t>Ithe</a:t>
            </a:r>
            <a:r>
              <a:rPr lang="en-US" sz="2000" b="1" i="0" u="none" strike="noStrike" baseline="0" dirty="0">
                <a:solidFill>
                  <a:srgbClr val="520E45"/>
                </a:solidFill>
                <a:latin typeface="MinionPro-Regular"/>
              </a:rPr>
              <a:t> catalytic hydrogenation of an alkene, the alkene bonds to an active site by using its π electrons with an empty d orbital of the catalyst.</a:t>
            </a:r>
          </a:p>
          <a:p>
            <a:pPr marL="285750" indent="-285750" algn="l">
              <a:buFont typeface="Wingdings" panose="05000000000000000000" pitchFamily="2" charset="2"/>
              <a:buChar char="q"/>
            </a:pPr>
            <a:r>
              <a:rPr lang="en-US" sz="2000" b="1" i="0" u="none" strike="noStrike" baseline="0" dirty="0">
                <a:solidFill>
                  <a:schemeClr val="accent2">
                    <a:lumMod val="50000"/>
                  </a:schemeClr>
                </a:solidFill>
                <a:latin typeface="MinionPro-Regular"/>
              </a:rPr>
              <a:t>The </a:t>
            </a:r>
            <a:r>
              <a:rPr lang="el-GR" sz="2000" b="1" i="0" u="none" strike="noStrike" baseline="0" dirty="0">
                <a:solidFill>
                  <a:schemeClr val="accent2">
                    <a:lumMod val="50000"/>
                  </a:schemeClr>
                </a:solidFill>
                <a:latin typeface="Calibri Light" panose="020F0302020204030204" pitchFamily="34" charset="0"/>
                <a:cs typeface="Calibri Light" panose="020F0302020204030204" pitchFamily="34" charset="0"/>
              </a:rPr>
              <a:t>σ</a:t>
            </a:r>
            <a:r>
              <a:rPr lang="en-US" sz="2000" b="1" i="0" u="none" strike="noStrike" baseline="0" dirty="0">
                <a:solidFill>
                  <a:schemeClr val="accent2">
                    <a:lumMod val="50000"/>
                  </a:schemeClr>
                </a:solidFill>
                <a:latin typeface="Symbol" panose="05050102010706020507" pitchFamily="18" charset="2"/>
              </a:rPr>
              <a:t> </a:t>
            </a:r>
            <a:r>
              <a:rPr lang="en-US" sz="2000" b="1" i="0" u="none" strike="noStrike" baseline="0" dirty="0">
                <a:solidFill>
                  <a:schemeClr val="accent2">
                    <a:lumMod val="50000"/>
                  </a:schemeClr>
                </a:solidFill>
                <a:latin typeface="MinionPro-Regular"/>
              </a:rPr>
              <a:t>bond in the hydrogen molecule breaks, and each hydrogen atom forms a bond with a d electron on an atom in the catalyst. </a:t>
            </a:r>
          </a:p>
          <a:p>
            <a:pPr marL="285750" indent="-285750" algn="l">
              <a:buFont typeface="Wingdings" panose="05000000000000000000" pitchFamily="2" charset="2"/>
              <a:buChar char="q"/>
            </a:pPr>
            <a:r>
              <a:rPr lang="en-US" sz="2000" b="1" i="0" u="none" strike="noStrike" baseline="0" dirty="0">
                <a:latin typeface="MinionPro-Regular"/>
              </a:rPr>
              <a:t>The two hydrogen atoms then bond with the partially broken π -bond in the alkene to form an alkane.</a:t>
            </a:r>
            <a:endParaRPr lang="en-IN" sz="2000" b="1" dirty="0"/>
          </a:p>
        </p:txBody>
      </p:sp>
      <p:pic>
        <p:nvPicPr>
          <p:cNvPr id="5" name="Picture 4">
            <a:extLst>
              <a:ext uri="{FF2B5EF4-FFF2-40B4-BE49-F238E27FC236}">
                <a16:creationId xmlns:a16="http://schemas.microsoft.com/office/drawing/2014/main" xmlns="" id="{6892BA5C-614F-4DF3-9BDD-BD095C058445}"/>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823917" y="5646197"/>
            <a:ext cx="3819757" cy="1047565"/>
          </a:xfrm>
          <a:prstGeom prst="rect">
            <a:avLst/>
          </a:prstGeom>
          <a:ln w="28575">
            <a:solidFill>
              <a:srgbClr val="CC0099"/>
            </a:solidFill>
          </a:ln>
        </p:spPr>
      </p:pic>
    </p:spTree>
    <p:extLst>
      <p:ext uri="{BB962C8B-B14F-4D97-AF65-F5344CB8AC3E}">
        <p14:creationId xmlns:p14="http://schemas.microsoft.com/office/powerpoint/2010/main" val="1737225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40AF99-A027-404F-BC5E-78209DA46FD4}"/>
              </a:ext>
            </a:extLst>
          </p:cNvPr>
          <p:cNvSpPr txBox="1"/>
          <p:nvPr/>
        </p:nvSpPr>
        <p:spPr>
          <a:xfrm>
            <a:off x="0" y="0"/>
            <a:ext cx="9144000" cy="1569660"/>
          </a:xfrm>
          <a:prstGeom prst="rect">
            <a:avLst/>
          </a:prstGeom>
          <a:noFill/>
        </p:spPr>
        <p:txBody>
          <a:bodyPr wrap="square">
            <a:spAutoFit/>
          </a:bodyPr>
          <a:lstStyle/>
          <a:p>
            <a:pPr marL="285750" indent="-285750" algn="l">
              <a:buFont typeface="Wingdings" panose="05000000000000000000" pitchFamily="2" charset="2"/>
              <a:buChar char="q"/>
            </a:pPr>
            <a:r>
              <a:rPr lang="en-US" b="1" dirty="0">
                <a:solidFill>
                  <a:srgbClr val="7030A0"/>
                </a:solidFill>
              </a:rPr>
              <a:t>In certain catalytic processes the variable oxidation states of transition metals find applications. </a:t>
            </a:r>
          </a:p>
          <a:p>
            <a:pPr marL="285750" indent="-285750" algn="l">
              <a:buFont typeface="Wingdings" panose="05000000000000000000" pitchFamily="2" charset="2"/>
              <a:buChar char="q"/>
            </a:pPr>
            <a:r>
              <a:rPr lang="en-US" sz="2000" b="1" dirty="0">
                <a:solidFill>
                  <a:srgbClr val="59074D"/>
                </a:solidFill>
              </a:rPr>
              <a:t>For example, in the manufacture of </a:t>
            </a:r>
            <a:r>
              <a:rPr lang="en-US" sz="2000" b="1" dirty="0" err="1">
                <a:solidFill>
                  <a:srgbClr val="59074D"/>
                </a:solidFill>
              </a:rPr>
              <a:t>sulphuric</a:t>
            </a:r>
            <a:r>
              <a:rPr lang="en-US" sz="2000" b="1" dirty="0">
                <a:solidFill>
                  <a:srgbClr val="59074D"/>
                </a:solidFill>
              </a:rPr>
              <a:t> acid from SO</a:t>
            </a:r>
            <a:r>
              <a:rPr lang="en-US" sz="2000" b="1" baseline="-25000" dirty="0">
                <a:solidFill>
                  <a:srgbClr val="59074D"/>
                </a:solidFill>
              </a:rPr>
              <a:t>3</a:t>
            </a:r>
            <a:r>
              <a:rPr lang="en-US" sz="2000" b="1" dirty="0">
                <a:solidFill>
                  <a:srgbClr val="59074D"/>
                </a:solidFill>
              </a:rPr>
              <a:t>, vanadium pentoxide </a:t>
            </a:r>
            <a:r>
              <a:rPr lang="en-US" sz="2000" b="1" i="0" u="none" strike="noStrike" baseline="0" dirty="0">
                <a:solidFill>
                  <a:srgbClr val="59074D"/>
                </a:solidFill>
              </a:rPr>
              <a:t>(V</a:t>
            </a:r>
            <a:r>
              <a:rPr lang="en-US" sz="2000" b="1" i="0" u="none" strike="noStrike" baseline="-25000" dirty="0">
                <a:solidFill>
                  <a:srgbClr val="59074D"/>
                </a:solidFill>
              </a:rPr>
              <a:t>2</a:t>
            </a:r>
            <a:r>
              <a:rPr lang="en-US" sz="2000" b="1" i="0" u="none" strike="noStrike" baseline="0" dirty="0">
                <a:solidFill>
                  <a:srgbClr val="59074D"/>
                </a:solidFill>
              </a:rPr>
              <a:t>O</a:t>
            </a:r>
            <a:r>
              <a:rPr lang="en-US" sz="2000" b="1" i="0" u="none" strike="noStrike" baseline="-25000" dirty="0">
                <a:solidFill>
                  <a:srgbClr val="59074D"/>
                </a:solidFill>
              </a:rPr>
              <a:t>5</a:t>
            </a:r>
            <a:r>
              <a:rPr lang="en-US" sz="2000" b="1" i="0" u="none" strike="noStrike" baseline="0" dirty="0">
                <a:solidFill>
                  <a:srgbClr val="59074D"/>
                </a:solidFill>
              </a:rPr>
              <a:t>) is used as a catalyst to </a:t>
            </a:r>
            <a:r>
              <a:rPr lang="en-US" sz="2000" b="1" i="0" u="none" strike="noStrike" baseline="0" dirty="0" err="1">
                <a:solidFill>
                  <a:srgbClr val="59074D"/>
                </a:solidFill>
              </a:rPr>
              <a:t>oxidise</a:t>
            </a:r>
            <a:r>
              <a:rPr lang="en-US" sz="2000" b="1" i="0" u="none" strike="noStrike" baseline="0" dirty="0">
                <a:solidFill>
                  <a:srgbClr val="59074D"/>
                </a:solidFill>
              </a:rPr>
              <a:t> SO</a:t>
            </a:r>
            <a:r>
              <a:rPr lang="en-US" sz="2000" b="1" i="0" u="none" strike="noStrike" baseline="-25000" dirty="0">
                <a:solidFill>
                  <a:srgbClr val="59074D"/>
                </a:solidFill>
              </a:rPr>
              <a:t>2</a:t>
            </a:r>
            <a:r>
              <a:rPr lang="en-US" sz="2000" b="1" i="0" u="none" strike="noStrike" baseline="0" dirty="0">
                <a:solidFill>
                  <a:srgbClr val="59074D"/>
                </a:solidFill>
              </a:rPr>
              <a:t>. In this reaction V</a:t>
            </a:r>
            <a:r>
              <a:rPr lang="en-US" sz="2000" b="1" i="0" u="none" strike="noStrike" baseline="-25000" dirty="0">
                <a:solidFill>
                  <a:srgbClr val="59074D"/>
                </a:solidFill>
              </a:rPr>
              <a:t>2</a:t>
            </a:r>
            <a:r>
              <a:rPr lang="en-US" sz="2000" b="1" i="0" u="none" strike="noStrike" baseline="0" dirty="0">
                <a:solidFill>
                  <a:srgbClr val="59074D"/>
                </a:solidFill>
              </a:rPr>
              <a:t>O</a:t>
            </a:r>
            <a:r>
              <a:rPr lang="en-US" sz="2000" b="1" i="0" u="none" strike="noStrike" baseline="-25000" dirty="0">
                <a:solidFill>
                  <a:srgbClr val="59074D"/>
                </a:solidFill>
              </a:rPr>
              <a:t>5</a:t>
            </a:r>
            <a:r>
              <a:rPr lang="en-US" sz="2000" b="1" i="0" u="none" strike="noStrike" baseline="0" dirty="0">
                <a:solidFill>
                  <a:srgbClr val="59074D"/>
                </a:solidFill>
              </a:rPr>
              <a:t> is reduced to vanadium (IV) </a:t>
            </a:r>
            <a:r>
              <a:rPr lang="en-IN" sz="2000" b="1" i="0" u="none" strike="noStrike" baseline="0" dirty="0">
                <a:solidFill>
                  <a:srgbClr val="59074D"/>
                </a:solidFill>
              </a:rPr>
              <a:t>Oxide (VO</a:t>
            </a:r>
            <a:r>
              <a:rPr lang="en-IN" sz="2000" b="1" i="0" u="none" strike="noStrike" baseline="-25000" dirty="0">
                <a:solidFill>
                  <a:srgbClr val="59074D"/>
                </a:solidFill>
              </a:rPr>
              <a:t>2</a:t>
            </a:r>
            <a:r>
              <a:rPr lang="en-IN" sz="2000" b="1" i="0" u="none" strike="noStrike" baseline="0" dirty="0">
                <a:solidFill>
                  <a:srgbClr val="59074D"/>
                </a:solidFill>
              </a:rPr>
              <a:t>).</a:t>
            </a:r>
            <a:endParaRPr lang="en-IN" sz="2000" b="1" dirty="0">
              <a:solidFill>
                <a:srgbClr val="59074D"/>
              </a:solidFill>
            </a:endParaRPr>
          </a:p>
        </p:txBody>
      </p:sp>
      <p:pic>
        <p:nvPicPr>
          <p:cNvPr id="5" name="Picture 4">
            <a:extLst>
              <a:ext uri="{FF2B5EF4-FFF2-40B4-BE49-F238E27FC236}">
                <a16:creationId xmlns:a16="http://schemas.microsoft.com/office/drawing/2014/main" xmlns="" id="{BF5C94B4-300A-434B-8658-178D81B1D717}"/>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t="36349" b="42174"/>
          <a:stretch/>
        </p:blipFill>
        <p:spPr>
          <a:xfrm>
            <a:off x="372862" y="3526655"/>
            <a:ext cx="8442322" cy="1098612"/>
          </a:xfrm>
          <a:prstGeom prst="rect">
            <a:avLst/>
          </a:prstGeom>
          <a:ln w="41275">
            <a:solidFill>
              <a:srgbClr val="520E45"/>
            </a:solidFill>
          </a:ln>
          <a:effectLst>
            <a:innerShdw blurRad="63500" dist="50800" dir="13500000">
              <a:srgbClr val="CC0099">
                <a:alpha val="50000"/>
              </a:srgbClr>
            </a:innerShdw>
          </a:effectLst>
        </p:spPr>
      </p:pic>
      <p:pic>
        <p:nvPicPr>
          <p:cNvPr id="7" name="Picture 6">
            <a:extLst>
              <a:ext uri="{FF2B5EF4-FFF2-40B4-BE49-F238E27FC236}">
                <a16:creationId xmlns:a16="http://schemas.microsoft.com/office/drawing/2014/main" xmlns="" id="{7A967FAF-FEA5-4CEB-A336-BDBC8691AEA1}"/>
              </a:ext>
            </a:extLst>
          </p:cNvPr>
          <p:cNvPicPr>
            <a:picLocks noChangeAspect="1"/>
          </p:cNvPicPr>
          <p:nvPr/>
        </p:nvPicPr>
        <p:blipFill rotWithShape="1">
          <a:blip r:embed="rId4">
            <a:duotone>
              <a:prstClr val="black"/>
              <a:schemeClr val="accent4">
                <a:tint val="45000"/>
                <a:satMod val="400000"/>
              </a:schemeClr>
            </a:duotone>
          </a:blip>
          <a:srcRect b="63854"/>
          <a:stretch/>
        </p:blipFill>
        <p:spPr>
          <a:xfrm>
            <a:off x="328816" y="1547093"/>
            <a:ext cx="8486368" cy="1979561"/>
          </a:xfrm>
          <a:prstGeom prst="rect">
            <a:avLst/>
          </a:prstGeom>
          <a:ln>
            <a:solidFill>
              <a:srgbClr val="59074D"/>
            </a:solidFill>
          </a:ln>
        </p:spPr>
      </p:pic>
      <p:pic>
        <p:nvPicPr>
          <p:cNvPr id="9" name="Picture 8">
            <a:extLst>
              <a:ext uri="{FF2B5EF4-FFF2-40B4-BE49-F238E27FC236}">
                <a16:creationId xmlns:a16="http://schemas.microsoft.com/office/drawing/2014/main" xmlns="" id="{6EA975A0-A83B-45DE-8C23-7489F980D018}"/>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372862" y="4625268"/>
            <a:ext cx="8442322" cy="2157272"/>
          </a:xfrm>
          <a:prstGeom prst="rect">
            <a:avLst/>
          </a:prstGeom>
          <a:solidFill>
            <a:schemeClr val="bg1"/>
          </a:solidFill>
          <a:ln w="38100">
            <a:solidFill>
              <a:srgbClr val="520E45"/>
            </a:solidFill>
          </a:ln>
          <a:effectLst>
            <a:innerShdw blurRad="63500" dist="50800" dir="13500000">
              <a:srgbClr val="CC0099">
                <a:alpha val="50000"/>
              </a:srgbClr>
            </a:innerShdw>
          </a:effectLst>
        </p:spPr>
      </p:pic>
    </p:spTree>
    <p:extLst>
      <p:ext uri="{BB962C8B-B14F-4D97-AF65-F5344CB8AC3E}">
        <p14:creationId xmlns:p14="http://schemas.microsoft.com/office/powerpoint/2010/main" val="1471390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Scale>
                                      <p:cBhvr>
                                        <p:cTn id="2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9"/>
                                        </p:tgtEl>
                                        <p:attrNameLst>
                                          <p:attrName>ppt_x</p:attrName>
                                          <p:attrName>ppt_y</p:attrName>
                                        </p:attrNameLst>
                                      </p:cBhvr>
                                    </p:animMotion>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4E157B-3D96-46E0-A4B3-D55878A6C0B5}"/>
              </a:ext>
            </a:extLst>
          </p:cNvPr>
          <p:cNvSpPr txBox="1"/>
          <p:nvPr/>
        </p:nvSpPr>
        <p:spPr>
          <a:xfrm>
            <a:off x="0" y="0"/>
            <a:ext cx="9144000" cy="6494085"/>
          </a:xfrm>
          <a:prstGeom prst="rect">
            <a:avLst/>
          </a:prstGeom>
          <a:noFill/>
        </p:spPr>
        <p:txBody>
          <a:bodyPr wrap="square">
            <a:spAutoFit/>
          </a:bodyPr>
          <a:lstStyle/>
          <a:p>
            <a:r>
              <a:rPr lang="en-IN" sz="3600" b="1" i="0" u="none" strike="noStrike" baseline="0" dirty="0">
                <a:solidFill>
                  <a:srgbClr val="FF0000"/>
                </a:solidFill>
                <a:latin typeface="MinionPro-Bold"/>
              </a:rPr>
              <a:t>Alloy formation</a:t>
            </a:r>
            <a:endParaRPr lang="en-US" sz="3600" b="1" dirty="0">
              <a:solidFill>
                <a:srgbClr val="FF0000"/>
              </a:solidFill>
            </a:endParaRPr>
          </a:p>
          <a:p>
            <a:pPr marL="285750" indent="-285750">
              <a:buFont typeface="Arial" panose="020B0604020202020204" pitchFamily="34" charset="0"/>
              <a:buChar char="•"/>
            </a:pPr>
            <a:r>
              <a:rPr lang="en-US" sz="2000" b="1" dirty="0">
                <a:solidFill>
                  <a:srgbClr val="002060"/>
                </a:solidFill>
              </a:rPr>
              <a:t>An alloy is formed by blending a metal with one or more other elements. </a:t>
            </a:r>
          </a:p>
          <a:p>
            <a:pPr marL="285750" indent="-285750">
              <a:buFont typeface="Arial" panose="020B0604020202020204" pitchFamily="34" charset="0"/>
              <a:buChar char="•"/>
            </a:pPr>
            <a:endParaRPr lang="en-US" sz="2000" b="1" dirty="0">
              <a:solidFill>
                <a:srgbClr val="002060"/>
              </a:solidFill>
            </a:endParaRPr>
          </a:p>
          <a:p>
            <a:pPr marL="285750" indent="-285750">
              <a:buFont typeface="Arial" panose="020B0604020202020204" pitchFamily="34" charset="0"/>
              <a:buChar char="•"/>
            </a:pPr>
            <a:r>
              <a:rPr lang="en-US" sz="2000" b="1" dirty="0">
                <a:solidFill>
                  <a:srgbClr val="002060"/>
                </a:solidFill>
              </a:rPr>
              <a:t>The elements may be metals or non-metals or both. </a:t>
            </a:r>
          </a:p>
          <a:p>
            <a:pPr marL="285750" indent="-285750">
              <a:buFont typeface="Arial" panose="020B0604020202020204" pitchFamily="34" charset="0"/>
              <a:buChar char="•"/>
            </a:pPr>
            <a:endParaRPr lang="en-US" sz="2000" b="1" dirty="0">
              <a:solidFill>
                <a:srgbClr val="002060"/>
              </a:solidFill>
            </a:endParaRPr>
          </a:p>
          <a:p>
            <a:pPr marL="285750" indent="-285750">
              <a:buFont typeface="Arial" panose="020B0604020202020204" pitchFamily="34" charset="0"/>
              <a:buChar char="•"/>
            </a:pPr>
            <a:r>
              <a:rPr lang="en-US" sz="2000" b="1" dirty="0">
                <a:solidFill>
                  <a:srgbClr val="002060"/>
                </a:solidFill>
              </a:rPr>
              <a:t>The bulk metal is named as solvent, and the other elements in smaller portions are called solute. </a:t>
            </a:r>
          </a:p>
          <a:p>
            <a:r>
              <a:rPr lang="en-US" sz="2000" b="1" dirty="0">
                <a:solidFill>
                  <a:srgbClr val="CC0099"/>
                </a:solidFill>
              </a:rPr>
              <a:t>According to Hume-</a:t>
            </a:r>
            <a:r>
              <a:rPr lang="en-US" sz="2000" b="1" dirty="0" err="1">
                <a:solidFill>
                  <a:srgbClr val="CC0099"/>
                </a:solidFill>
              </a:rPr>
              <a:t>Rothery</a:t>
            </a:r>
            <a:r>
              <a:rPr lang="en-US" sz="2000" b="1" dirty="0">
                <a:solidFill>
                  <a:srgbClr val="CC0099"/>
                </a:solidFill>
              </a:rPr>
              <a:t> rule </a:t>
            </a:r>
          </a:p>
          <a:p>
            <a:pPr marL="285750" indent="-285750">
              <a:buFont typeface="Arial" panose="020B0604020202020204" pitchFamily="34" charset="0"/>
              <a:buChar char="•"/>
            </a:pPr>
            <a:r>
              <a:rPr lang="en-US" sz="2000" b="1" dirty="0">
                <a:solidFill>
                  <a:srgbClr val="0070C0"/>
                </a:solidFill>
              </a:rPr>
              <a:t>To form a substitute alloy the difference between the atomic radii of solvent and solute is less than 15%.</a:t>
            </a:r>
          </a:p>
          <a:p>
            <a:pPr marL="342900" indent="-342900">
              <a:buFont typeface="Arial" panose="020B0604020202020204" pitchFamily="34" charset="0"/>
              <a:buChar char="•"/>
            </a:pPr>
            <a:r>
              <a:rPr lang="en-US" sz="2000" b="1" dirty="0">
                <a:solidFill>
                  <a:srgbClr val="0070C0"/>
                </a:solidFill>
              </a:rPr>
              <a:t>Both the solvent and solute must have the same crystal structure and valence and their electro negativity difference must be close to zero.</a:t>
            </a:r>
          </a:p>
          <a:p>
            <a:pPr marL="285750" indent="-285750">
              <a:buFont typeface="Arial" panose="020B0604020202020204" pitchFamily="34" charset="0"/>
              <a:buChar char="•"/>
            </a:pPr>
            <a:r>
              <a:rPr lang="en-US" sz="2000" b="1" dirty="0">
                <a:solidFill>
                  <a:srgbClr val="002060"/>
                </a:solidFill>
              </a:rPr>
              <a:t>Transition metals satisfying these mentioned conditions form a number of alloys among themselves, since their atomic sizes are similar and one metal atom can be easily replaced by another metal atom from its crystal lattice to form an alloy. </a:t>
            </a:r>
          </a:p>
          <a:p>
            <a:pPr marL="285750" indent="-285750">
              <a:buFont typeface="Arial" panose="020B0604020202020204" pitchFamily="34" charset="0"/>
              <a:buChar char="•"/>
            </a:pPr>
            <a:r>
              <a:rPr lang="en-US" sz="2000" b="1" dirty="0">
                <a:solidFill>
                  <a:srgbClr val="002060"/>
                </a:solidFill>
              </a:rPr>
              <a:t>The alloys so formed are hard and often have high melting points.</a:t>
            </a:r>
          </a:p>
          <a:p>
            <a:r>
              <a:rPr lang="en-US" sz="2000" b="1" dirty="0">
                <a:solidFill>
                  <a:srgbClr val="002060"/>
                </a:solidFill>
              </a:rPr>
              <a:t> </a:t>
            </a:r>
            <a:r>
              <a:rPr lang="en-US" sz="2000" b="1" dirty="0">
                <a:solidFill>
                  <a:srgbClr val="FF0000"/>
                </a:solidFill>
              </a:rPr>
              <a:t>Examples: </a:t>
            </a:r>
          </a:p>
          <a:p>
            <a:r>
              <a:rPr lang="en-US" sz="2000" b="1" dirty="0">
                <a:solidFill>
                  <a:srgbClr val="002060"/>
                </a:solidFill>
              </a:rPr>
              <a:t>       Ferrous alloys, gold – copper alloy, chrome alloys etc.,</a:t>
            </a:r>
            <a:endParaRPr lang="en-IN" sz="2000" b="1" dirty="0">
              <a:solidFill>
                <a:srgbClr val="002060"/>
              </a:solidFill>
            </a:endParaRPr>
          </a:p>
        </p:txBody>
      </p:sp>
    </p:spTree>
    <p:extLst>
      <p:ext uri="{BB962C8B-B14F-4D97-AF65-F5344CB8AC3E}">
        <p14:creationId xmlns:p14="http://schemas.microsoft.com/office/powerpoint/2010/main" val="2856556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B724DE-2378-4790-838E-36605042207F}"/>
              </a:ext>
            </a:extLst>
          </p:cNvPr>
          <p:cNvPicPr>
            <a:picLocks noChangeAspect="1"/>
          </p:cNvPicPr>
          <p:nvPr/>
        </p:nvPicPr>
        <p:blipFill rotWithShape="1">
          <a:blip r:embed="rId2"/>
          <a:srcRect b="13527"/>
          <a:stretch/>
        </p:blipFill>
        <p:spPr>
          <a:xfrm>
            <a:off x="0" y="0"/>
            <a:ext cx="9144000" cy="6858000"/>
          </a:xfrm>
          <a:prstGeom prst="rect">
            <a:avLst/>
          </a:prstGeom>
        </p:spPr>
      </p:pic>
      <p:pic>
        <p:nvPicPr>
          <p:cNvPr id="4" name="Picture 3">
            <a:extLst>
              <a:ext uri="{FF2B5EF4-FFF2-40B4-BE49-F238E27FC236}">
                <a16:creationId xmlns:a16="http://schemas.microsoft.com/office/drawing/2014/main" xmlns="" id="{B361A1B0-6BB4-4AA1-8818-4976ADF4E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224" y="0"/>
            <a:ext cx="1231776" cy="985421"/>
          </a:xfrm>
          <a:prstGeom prst="rect">
            <a:avLst/>
          </a:prstGeom>
        </p:spPr>
      </p:pic>
    </p:spTree>
    <p:extLst>
      <p:ext uri="{BB962C8B-B14F-4D97-AF65-F5344CB8AC3E}">
        <p14:creationId xmlns:p14="http://schemas.microsoft.com/office/powerpoint/2010/main" val="399686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0F9F30-2353-48D5-ACF5-8539A67E7BA5}"/>
              </a:ext>
            </a:extLst>
          </p:cNvPr>
          <p:cNvSpPr txBox="1"/>
          <p:nvPr/>
        </p:nvSpPr>
        <p:spPr>
          <a:xfrm>
            <a:off x="0" y="0"/>
            <a:ext cx="9144000" cy="5264390"/>
          </a:xfrm>
          <a:prstGeom prst="rect">
            <a:avLst/>
          </a:prstGeom>
          <a:noFill/>
        </p:spPr>
        <p:txBody>
          <a:bodyPr wrap="square">
            <a:spAutoFit/>
          </a:bodyPr>
          <a:lstStyle/>
          <a:p>
            <a:pPr>
              <a:lnSpc>
                <a:spcPct val="150000"/>
              </a:lnSpc>
            </a:pPr>
            <a:r>
              <a:rPr lang="en-US" sz="2800" b="1" dirty="0">
                <a:solidFill>
                  <a:srgbClr val="C00000"/>
                </a:solidFill>
              </a:rPr>
              <a:t>Formation of interstitial compounds</a:t>
            </a:r>
          </a:p>
          <a:p>
            <a:pPr marL="285750" indent="-285750">
              <a:lnSpc>
                <a:spcPct val="150000"/>
              </a:lnSpc>
              <a:buFont typeface="Arial" panose="020B0604020202020204" pitchFamily="34" charset="0"/>
              <a:buChar char="•"/>
            </a:pPr>
            <a:r>
              <a:rPr lang="en-US" b="1" dirty="0">
                <a:solidFill>
                  <a:srgbClr val="00B050"/>
                </a:solidFill>
              </a:rPr>
              <a:t>An interstitial compound or alloy is a compound that is formed when small atoms like hydrogen, boron, carbon or nitrogen are trapped in the interstitial holes in a metal lattice. </a:t>
            </a:r>
          </a:p>
          <a:p>
            <a:pPr marL="285750" indent="-285750">
              <a:lnSpc>
                <a:spcPct val="150000"/>
              </a:lnSpc>
              <a:buFont typeface="Arial" panose="020B0604020202020204" pitchFamily="34" charset="0"/>
              <a:buChar char="•"/>
            </a:pPr>
            <a:r>
              <a:rPr lang="en-US" b="1" dirty="0">
                <a:solidFill>
                  <a:srgbClr val="CC0099"/>
                </a:solidFill>
              </a:rPr>
              <a:t>They are usually non-stoichiometric compounds.</a:t>
            </a:r>
          </a:p>
          <a:p>
            <a:pPr marL="285750" indent="-285750">
              <a:lnSpc>
                <a:spcPct val="150000"/>
              </a:lnSpc>
              <a:buFont typeface="Arial" panose="020B0604020202020204" pitchFamily="34" charset="0"/>
              <a:buChar char="•"/>
            </a:pPr>
            <a:r>
              <a:rPr lang="en-US" b="1" dirty="0">
                <a:solidFill>
                  <a:srgbClr val="59074D"/>
                </a:solidFill>
              </a:rPr>
              <a:t>Transition metals form a number of interstitial compounds such as </a:t>
            </a:r>
            <a:r>
              <a:rPr lang="en-US" b="1" dirty="0" err="1">
                <a:solidFill>
                  <a:srgbClr val="59074D"/>
                </a:solidFill>
              </a:rPr>
              <a:t>TiC</a:t>
            </a:r>
            <a:r>
              <a:rPr lang="en-US" b="1" dirty="0">
                <a:solidFill>
                  <a:srgbClr val="59074D"/>
                </a:solidFill>
              </a:rPr>
              <a:t>, ZrH</a:t>
            </a:r>
            <a:r>
              <a:rPr lang="en-US" b="1" baseline="-25000" dirty="0">
                <a:solidFill>
                  <a:srgbClr val="59074D"/>
                </a:solidFill>
              </a:rPr>
              <a:t>1.94</a:t>
            </a:r>
            <a:r>
              <a:rPr lang="en-US" b="1" dirty="0">
                <a:solidFill>
                  <a:srgbClr val="59074D"/>
                </a:solidFill>
              </a:rPr>
              <a:t> , Mn</a:t>
            </a:r>
            <a:r>
              <a:rPr lang="en-US" b="1" baseline="-25000" dirty="0">
                <a:solidFill>
                  <a:srgbClr val="59074D"/>
                </a:solidFill>
              </a:rPr>
              <a:t> 4</a:t>
            </a:r>
            <a:r>
              <a:rPr lang="en-US" b="1" dirty="0">
                <a:solidFill>
                  <a:srgbClr val="59074D"/>
                </a:solidFill>
              </a:rPr>
              <a:t> N </a:t>
            </a:r>
            <a:r>
              <a:rPr lang="en-US" b="1" dirty="0" err="1">
                <a:solidFill>
                  <a:srgbClr val="59074D"/>
                </a:solidFill>
              </a:rPr>
              <a:t>etc</a:t>
            </a:r>
            <a:r>
              <a:rPr lang="en-US" b="1" dirty="0">
                <a:solidFill>
                  <a:srgbClr val="59074D"/>
                </a:solidFill>
              </a:rPr>
              <a:t> .</a:t>
            </a:r>
            <a:r>
              <a:rPr lang="en-US" dirty="0"/>
              <a:t> </a:t>
            </a:r>
          </a:p>
          <a:p>
            <a:pPr>
              <a:lnSpc>
                <a:spcPct val="150000"/>
              </a:lnSpc>
            </a:pPr>
            <a:r>
              <a:rPr lang="en-US" b="1" dirty="0">
                <a:solidFill>
                  <a:srgbClr val="FF0000"/>
                </a:solidFill>
              </a:rPr>
              <a:t>The elements that occupy the metal lattice provide them new properties.</a:t>
            </a:r>
          </a:p>
          <a:p>
            <a:pPr>
              <a:lnSpc>
                <a:spcPct val="150000"/>
              </a:lnSpc>
            </a:pPr>
            <a:r>
              <a:rPr lang="en-US" b="1" dirty="0">
                <a:solidFill>
                  <a:srgbClr val="7030A0"/>
                </a:solidFill>
              </a:rPr>
              <a:t>(</a:t>
            </a:r>
            <a:r>
              <a:rPr lang="en-US" b="1" dirty="0" err="1">
                <a:solidFill>
                  <a:srgbClr val="7030A0"/>
                </a:solidFill>
              </a:rPr>
              <a:t>i</a:t>
            </a:r>
            <a:r>
              <a:rPr lang="en-US" b="1" dirty="0">
                <a:solidFill>
                  <a:srgbClr val="7030A0"/>
                </a:solidFill>
              </a:rPr>
              <a:t>) They are hard and show electrical and thermal conductivity</a:t>
            </a:r>
          </a:p>
          <a:p>
            <a:pPr>
              <a:lnSpc>
                <a:spcPct val="150000"/>
              </a:lnSpc>
            </a:pPr>
            <a:r>
              <a:rPr lang="en-US" b="1" dirty="0">
                <a:solidFill>
                  <a:srgbClr val="7030A0"/>
                </a:solidFill>
              </a:rPr>
              <a:t>(ii) They have high melting points higher than those of pure metals</a:t>
            </a:r>
          </a:p>
          <a:p>
            <a:pPr algn="l">
              <a:lnSpc>
                <a:spcPct val="150000"/>
              </a:lnSpc>
            </a:pPr>
            <a:r>
              <a:rPr lang="en-US" sz="1800" b="1" i="0" u="none" strike="noStrike" baseline="0" dirty="0">
                <a:solidFill>
                  <a:srgbClr val="7030A0"/>
                </a:solidFill>
                <a:latin typeface="MinionPro-Regular"/>
              </a:rPr>
              <a:t>(iii) Transition metal hydrides are used as powerful reducing agents</a:t>
            </a:r>
          </a:p>
          <a:p>
            <a:pPr algn="l">
              <a:lnSpc>
                <a:spcPct val="150000"/>
              </a:lnSpc>
            </a:pPr>
            <a:r>
              <a:rPr lang="en-US" sz="1800" b="1" i="0" u="none" strike="noStrike" baseline="0" dirty="0">
                <a:solidFill>
                  <a:srgbClr val="7030A0"/>
                </a:solidFill>
                <a:latin typeface="MinionPro-Regular"/>
              </a:rPr>
              <a:t>(iv) Metallic carbides are chemically inert.</a:t>
            </a:r>
            <a:endParaRPr lang="en-IN" b="1" dirty="0">
              <a:solidFill>
                <a:srgbClr val="7030A0"/>
              </a:solidFill>
            </a:endParaRPr>
          </a:p>
        </p:txBody>
      </p:sp>
      <p:pic>
        <p:nvPicPr>
          <p:cNvPr id="4" name="Picture 3">
            <a:extLst>
              <a:ext uri="{FF2B5EF4-FFF2-40B4-BE49-F238E27FC236}">
                <a16:creationId xmlns:a16="http://schemas.microsoft.com/office/drawing/2014/main" xmlns="" id="{1D5804DD-3277-4B42-B672-A0205096EC98}"/>
              </a:ext>
            </a:extLst>
          </p:cNvPr>
          <p:cNvPicPr>
            <a:picLocks noChangeAspect="1"/>
          </p:cNvPicPr>
          <p:nvPr/>
        </p:nvPicPr>
        <p:blipFill rotWithShape="1">
          <a:blip r:embed="rId2"/>
          <a:srcRect l="61456" t="6635"/>
          <a:stretch/>
        </p:blipFill>
        <p:spPr>
          <a:xfrm>
            <a:off x="6622743" y="4381686"/>
            <a:ext cx="2521257" cy="2476314"/>
          </a:xfrm>
          <a:prstGeom prst="rect">
            <a:avLst/>
          </a:prstGeom>
          <a:ln>
            <a:solidFill>
              <a:srgbClr val="520E45"/>
            </a:solidFill>
          </a:ln>
        </p:spPr>
      </p:pic>
    </p:spTree>
    <p:extLst>
      <p:ext uri="{BB962C8B-B14F-4D97-AF65-F5344CB8AC3E}">
        <p14:creationId xmlns:p14="http://schemas.microsoft.com/office/powerpoint/2010/main" val="790958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p:cTn id="1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p:cTn id="2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p:cTn id="3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3CE994-3A75-4585-9137-7E4FC7FDCA22}"/>
              </a:ext>
            </a:extLst>
          </p:cNvPr>
          <p:cNvSpPr txBox="1"/>
          <p:nvPr/>
        </p:nvSpPr>
        <p:spPr>
          <a:xfrm>
            <a:off x="0" y="0"/>
            <a:ext cx="9144000" cy="3539430"/>
          </a:xfrm>
          <a:prstGeom prst="rect">
            <a:avLst/>
          </a:prstGeom>
          <a:noFill/>
        </p:spPr>
        <p:txBody>
          <a:bodyPr wrap="square">
            <a:spAutoFit/>
          </a:bodyPr>
          <a:lstStyle/>
          <a:p>
            <a:r>
              <a:rPr lang="en-US" sz="3200" b="1" dirty="0">
                <a:solidFill>
                  <a:srgbClr val="FF0000"/>
                </a:solidFill>
              </a:rPr>
              <a:t>Formation of complexes</a:t>
            </a:r>
          </a:p>
          <a:p>
            <a:pPr marL="342900" indent="-342900">
              <a:buFont typeface="Wingdings" panose="05000000000000000000" pitchFamily="2" charset="2"/>
              <a:buChar char="q"/>
            </a:pPr>
            <a:r>
              <a:rPr lang="en-US" sz="2400" b="1" dirty="0"/>
              <a:t>Transition elements have a tendency to form coordination compounds with a species that has an ability to donate an electron pair to form a coordinate covalent bond. </a:t>
            </a:r>
          </a:p>
          <a:p>
            <a:pPr marL="342900" indent="-342900">
              <a:buFont typeface="Wingdings" panose="05000000000000000000" pitchFamily="2" charset="2"/>
              <a:buChar char="q"/>
            </a:pPr>
            <a:r>
              <a:rPr lang="en-US" sz="2400" b="1" i="1" dirty="0">
                <a:solidFill>
                  <a:srgbClr val="0070C0"/>
                </a:solidFill>
              </a:rPr>
              <a:t>Transition metal ions are small and highly charged and they have vacant low energy orbitals to accept an electron pair donated by other groups. Due to these properties, transition metals form large number of complexes. </a:t>
            </a:r>
          </a:p>
          <a:p>
            <a:pPr marL="342900" indent="-342900">
              <a:buFont typeface="Wingdings" panose="05000000000000000000" pitchFamily="2" charset="2"/>
              <a:buChar char="q"/>
            </a:pPr>
            <a:r>
              <a:rPr lang="en-US" sz="2400" b="1" dirty="0">
                <a:solidFill>
                  <a:srgbClr val="59074D"/>
                </a:solidFill>
              </a:rPr>
              <a:t>Examples: [Fe(CN)</a:t>
            </a:r>
            <a:r>
              <a:rPr lang="en-US" sz="2400" b="1" baseline="-25000" dirty="0">
                <a:solidFill>
                  <a:srgbClr val="59074D"/>
                </a:solidFill>
              </a:rPr>
              <a:t>6</a:t>
            </a:r>
            <a:r>
              <a:rPr lang="en-US" sz="2400" b="1" dirty="0">
                <a:solidFill>
                  <a:srgbClr val="59074D"/>
                </a:solidFill>
              </a:rPr>
              <a:t>]</a:t>
            </a:r>
            <a:r>
              <a:rPr lang="en-US" sz="2400" b="1" baseline="30000" dirty="0">
                <a:solidFill>
                  <a:srgbClr val="59074D"/>
                </a:solidFill>
              </a:rPr>
              <a:t>4-</a:t>
            </a:r>
            <a:r>
              <a:rPr lang="en-US" sz="2400" b="1" dirty="0">
                <a:solidFill>
                  <a:srgbClr val="59074D"/>
                </a:solidFill>
              </a:rPr>
              <a:t> , [Co(NH</a:t>
            </a:r>
            <a:r>
              <a:rPr lang="en-US" sz="2400" b="1" baseline="-25000" dirty="0">
                <a:solidFill>
                  <a:srgbClr val="59074D"/>
                </a:solidFill>
              </a:rPr>
              <a:t>3</a:t>
            </a:r>
            <a:r>
              <a:rPr lang="en-US" sz="2400" b="1" dirty="0">
                <a:solidFill>
                  <a:srgbClr val="59074D"/>
                </a:solidFill>
              </a:rPr>
              <a:t>)</a:t>
            </a:r>
            <a:r>
              <a:rPr lang="en-US" sz="2400" b="1" baseline="-25000" dirty="0">
                <a:solidFill>
                  <a:srgbClr val="59074D"/>
                </a:solidFill>
              </a:rPr>
              <a:t>6</a:t>
            </a:r>
            <a:r>
              <a:rPr lang="en-US" sz="2400" b="1" dirty="0">
                <a:solidFill>
                  <a:srgbClr val="59074D"/>
                </a:solidFill>
              </a:rPr>
              <a:t>]</a:t>
            </a:r>
            <a:r>
              <a:rPr lang="en-US" sz="2400" b="1" baseline="30000" dirty="0">
                <a:solidFill>
                  <a:srgbClr val="59074D"/>
                </a:solidFill>
              </a:rPr>
              <a:t>3+</a:t>
            </a:r>
            <a:r>
              <a:rPr lang="en-US" sz="2400" b="1" dirty="0">
                <a:solidFill>
                  <a:srgbClr val="59074D"/>
                </a:solidFill>
              </a:rPr>
              <a:t> ,</a:t>
            </a:r>
            <a:endParaRPr lang="en-IN" sz="2400" b="1" dirty="0">
              <a:solidFill>
                <a:srgbClr val="59074D"/>
              </a:solidFill>
            </a:endParaRPr>
          </a:p>
        </p:txBody>
      </p:sp>
      <p:pic>
        <p:nvPicPr>
          <p:cNvPr id="6" name="Picture 5">
            <a:extLst>
              <a:ext uri="{FF2B5EF4-FFF2-40B4-BE49-F238E27FC236}">
                <a16:creationId xmlns:a16="http://schemas.microsoft.com/office/drawing/2014/main" xmlns="" id="{4484DFFE-606F-41CF-A5B8-406A60371710}"/>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65728" y="4065187"/>
            <a:ext cx="2761557" cy="2513166"/>
          </a:xfrm>
          <a:prstGeom prst="rect">
            <a:avLst/>
          </a:prstGeom>
          <a:ln w="28575">
            <a:noFill/>
          </a:ln>
        </p:spPr>
      </p:pic>
      <p:pic>
        <p:nvPicPr>
          <p:cNvPr id="7" name="Picture 6">
            <a:extLst>
              <a:ext uri="{FF2B5EF4-FFF2-40B4-BE49-F238E27FC236}">
                <a16:creationId xmlns:a16="http://schemas.microsoft.com/office/drawing/2014/main" xmlns="" id="{DA7E705C-88FD-4DD4-B602-8774A81EC845}"/>
              </a:ext>
            </a:extLst>
          </p:cNvPr>
          <p:cNvPicPr>
            <a:picLocks noChangeAspect="1"/>
          </p:cNvPicPr>
          <p:nvPr/>
        </p:nvPicPr>
        <p:blipFill>
          <a:blip r:embed="rId4"/>
          <a:stretch>
            <a:fillRect/>
          </a:stretch>
        </p:blipFill>
        <p:spPr>
          <a:xfrm>
            <a:off x="3184827" y="4065187"/>
            <a:ext cx="2621172" cy="2513166"/>
          </a:xfrm>
          <a:prstGeom prst="rect">
            <a:avLst/>
          </a:prstGeom>
          <a:ln w="19050">
            <a:solidFill>
              <a:srgbClr val="59074D"/>
            </a:solidFill>
          </a:ln>
        </p:spPr>
      </p:pic>
      <p:pic>
        <p:nvPicPr>
          <p:cNvPr id="8" name="Picture 7">
            <a:extLst>
              <a:ext uri="{FF2B5EF4-FFF2-40B4-BE49-F238E27FC236}">
                <a16:creationId xmlns:a16="http://schemas.microsoft.com/office/drawing/2014/main" xmlns="" id="{E1AF4040-E958-4732-A0BF-FC1C59F8ABF4}"/>
              </a:ext>
            </a:extLst>
          </p:cNvPr>
          <p:cNvPicPr>
            <a:picLocks noChangeAspect="1"/>
          </p:cNvPicPr>
          <p:nvPr/>
        </p:nvPicPr>
        <p:blipFill>
          <a:blip r:embed="rId5"/>
          <a:stretch>
            <a:fillRect/>
          </a:stretch>
        </p:blipFill>
        <p:spPr>
          <a:xfrm>
            <a:off x="5963541" y="4065187"/>
            <a:ext cx="2523511" cy="2513166"/>
          </a:xfrm>
          <a:prstGeom prst="rect">
            <a:avLst/>
          </a:prstGeom>
          <a:ln>
            <a:solidFill>
              <a:srgbClr val="520E45"/>
            </a:solidFill>
          </a:ln>
        </p:spPr>
      </p:pic>
    </p:spTree>
    <p:extLst>
      <p:ext uri="{BB962C8B-B14F-4D97-AF65-F5344CB8AC3E}">
        <p14:creationId xmlns:p14="http://schemas.microsoft.com/office/powerpoint/2010/main" val="1650795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200BAC5-C8E1-47BE-B03A-E2F24377BCC5}"/>
              </a:ext>
            </a:extLst>
          </p:cNvPr>
          <p:cNvSpPr txBox="1"/>
          <p:nvPr/>
        </p:nvSpPr>
        <p:spPr>
          <a:xfrm>
            <a:off x="0" y="0"/>
            <a:ext cx="9144000" cy="5473293"/>
          </a:xfrm>
          <a:prstGeom prst="rect">
            <a:avLst/>
          </a:prstGeom>
          <a:noFill/>
        </p:spPr>
        <p:txBody>
          <a:bodyPr wrap="square">
            <a:spAutoFit/>
          </a:bodyPr>
          <a:lstStyle/>
          <a:p>
            <a:r>
              <a:rPr lang="en-US" sz="3200" b="1" u="sng" dirty="0">
                <a:solidFill>
                  <a:srgbClr val="FF0000"/>
                </a:solidFill>
                <a:highlight>
                  <a:srgbClr val="FFFF00"/>
                </a:highlight>
              </a:rPr>
              <a:t>Important compound of Transition elements</a:t>
            </a:r>
          </a:p>
          <a:p>
            <a:r>
              <a:rPr lang="en-US" sz="2400" b="1" u="sng" dirty="0">
                <a:solidFill>
                  <a:srgbClr val="59074D"/>
                </a:solidFill>
              </a:rPr>
              <a:t>Oxides</a:t>
            </a:r>
            <a:r>
              <a:rPr lang="en-US" sz="2400" b="1" dirty="0">
                <a:solidFill>
                  <a:srgbClr val="59074D"/>
                </a:solidFill>
              </a:rPr>
              <a:t> </a:t>
            </a:r>
            <a:r>
              <a:rPr lang="en-US" sz="2400" b="1" u="sng" dirty="0">
                <a:solidFill>
                  <a:srgbClr val="59074D"/>
                </a:solidFill>
              </a:rPr>
              <a:t>and</a:t>
            </a:r>
            <a:r>
              <a:rPr lang="en-US" sz="2400" b="1" dirty="0">
                <a:solidFill>
                  <a:srgbClr val="59074D"/>
                </a:solidFill>
              </a:rPr>
              <a:t> </a:t>
            </a:r>
            <a:r>
              <a:rPr lang="en-US" sz="2400" b="1" u="sng" dirty="0" err="1">
                <a:solidFill>
                  <a:srgbClr val="59074D"/>
                </a:solidFill>
              </a:rPr>
              <a:t>Oxoanions</a:t>
            </a:r>
            <a:r>
              <a:rPr lang="en-US" sz="2400" b="1" dirty="0">
                <a:solidFill>
                  <a:srgbClr val="59074D"/>
                </a:solidFill>
              </a:rPr>
              <a:t> </a:t>
            </a:r>
            <a:r>
              <a:rPr lang="en-US" sz="2400" b="1" u="sng" dirty="0">
                <a:solidFill>
                  <a:srgbClr val="59074D"/>
                </a:solidFill>
              </a:rPr>
              <a:t>of</a:t>
            </a:r>
            <a:r>
              <a:rPr lang="en-US" sz="2400" b="1" dirty="0">
                <a:solidFill>
                  <a:srgbClr val="59074D"/>
                </a:solidFill>
              </a:rPr>
              <a:t> </a:t>
            </a:r>
            <a:r>
              <a:rPr lang="en-US" sz="2400" b="1" u="sng" dirty="0">
                <a:solidFill>
                  <a:srgbClr val="59074D"/>
                </a:solidFill>
              </a:rPr>
              <a:t>Metals</a:t>
            </a:r>
            <a:r>
              <a:rPr lang="en-US" sz="2400" b="1" dirty="0">
                <a:solidFill>
                  <a:srgbClr val="59074D"/>
                </a:solidFill>
              </a:rPr>
              <a:t>:</a:t>
            </a:r>
          </a:p>
          <a:p>
            <a:pPr marL="285750" indent="-285750">
              <a:lnSpc>
                <a:spcPct val="150000"/>
              </a:lnSpc>
              <a:buFont typeface="Wingdings" panose="05000000000000000000" pitchFamily="2" charset="2"/>
              <a:buChar char="q"/>
            </a:pPr>
            <a:r>
              <a:rPr lang="en-US" b="1" dirty="0">
                <a:solidFill>
                  <a:srgbClr val="0070C0"/>
                </a:solidFill>
              </a:rPr>
              <a:t>Generally, </a:t>
            </a:r>
            <a:r>
              <a:rPr lang="en-US" b="1" i="1" dirty="0">
                <a:solidFill>
                  <a:srgbClr val="0070C0"/>
                </a:solidFill>
              </a:rPr>
              <a:t>transition metal oxides are formed by the reaction of transition metals with molecular oxygen at high temperatures.</a:t>
            </a:r>
            <a:r>
              <a:rPr lang="en-US" b="1" dirty="0">
                <a:solidFill>
                  <a:srgbClr val="0070C0"/>
                </a:solidFill>
              </a:rPr>
              <a:t> </a:t>
            </a:r>
          </a:p>
          <a:p>
            <a:pPr marL="285750" indent="-285750">
              <a:lnSpc>
                <a:spcPct val="150000"/>
              </a:lnSpc>
              <a:buFont typeface="Wingdings" panose="05000000000000000000" pitchFamily="2" charset="2"/>
              <a:buChar char="q"/>
            </a:pPr>
            <a:r>
              <a:rPr lang="en-US" b="1" dirty="0">
                <a:solidFill>
                  <a:srgbClr val="CC0099"/>
                </a:solidFill>
              </a:rPr>
              <a:t>Except the first member of 3d series, Scandium, all other transition elements form ionic metal oxides. </a:t>
            </a:r>
          </a:p>
          <a:p>
            <a:pPr marL="285750" indent="-285750">
              <a:lnSpc>
                <a:spcPct val="150000"/>
              </a:lnSpc>
              <a:buFont typeface="Wingdings" panose="05000000000000000000" pitchFamily="2" charset="2"/>
              <a:buChar char="q"/>
            </a:pPr>
            <a:r>
              <a:rPr lang="en-US" b="1" dirty="0">
                <a:solidFill>
                  <a:srgbClr val="C00000"/>
                </a:solidFill>
              </a:rPr>
              <a:t>The oxidation number of metal in metal oxides ranges from +2 to +7.</a:t>
            </a:r>
            <a:r>
              <a:rPr lang="en-US" dirty="0"/>
              <a:t> </a:t>
            </a:r>
          </a:p>
          <a:p>
            <a:pPr marL="285750" indent="-285750">
              <a:lnSpc>
                <a:spcPct val="150000"/>
              </a:lnSpc>
              <a:buFont typeface="Wingdings" panose="05000000000000000000" pitchFamily="2" charset="2"/>
              <a:buChar char="q"/>
            </a:pPr>
            <a:r>
              <a:rPr lang="en-US" b="1" dirty="0">
                <a:solidFill>
                  <a:srgbClr val="00B050"/>
                </a:solidFill>
              </a:rPr>
              <a:t>As the oxidation number of a metal increases, ionic character decreases, for example, Mn</a:t>
            </a:r>
            <a:r>
              <a:rPr lang="en-US" b="1" baseline="-25000" dirty="0">
                <a:solidFill>
                  <a:srgbClr val="00B050"/>
                </a:solidFill>
              </a:rPr>
              <a:t>2</a:t>
            </a:r>
            <a:r>
              <a:rPr lang="en-US" b="1" dirty="0">
                <a:solidFill>
                  <a:srgbClr val="00B050"/>
                </a:solidFill>
              </a:rPr>
              <a:t>O</a:t>
            </a:r>
            <a:r>
              <a:rPr lang="en-US" b="1" baseline="-25000" dirty="0">
                <a:solidFill>
                  <a:srgbClr val="00B050"/>
                </a:solidFill>
              </a:rPr>
              <a:t>7</a:t>
            </a:r>
            <a:r>
              <a:rPr lang="en-US" b="1" dirty="0">
                <a:solidFill>
                  <a:srgbClr val="00B050"/>
                </a:solidFill>
              </a:rPr>
              <a:t> is covalent. Mostly higher oxides are acidic in nature, Mn</a:t>
            </a:r>
            <a:r>
              <a:rPr lang="en-US" b="1" baseline="-25000" dirty="0">
                <a:solidFill>
                  <a:srgbClr val="00B050"/>
                </a:solidFill>
              </a:rPr>
              <a:t>2</a:t>
            </a:r>
            <a:r>
              <a:rPr lang="en-US" b="1" dirty="0">
                <a:solidFill>
                  <a:srgbClr val="00B050"/>
                </a:solidFill>
              </a:rPr>
              <a:t>O</a:t>
            </a:r>
            <a:r>
              <a:rPr lang="en-US" b="1" baseline="-25000" dirty="0">
                <a:solidFill>
                  <a:srgbClr val="00B050"/>
                </a:solidFill>
              </a:rPr>
              <a:t>7</a:t>
            </a:r>
            <a:r>
              <a:rPr lang="en-US" b="1" dirty="0">
                <a:solidFill>
                  <a:srgbClr val="00B050"/>
                </a:solidFill>
              </a:rPr>
              <a:t> dissolves in water to give permanganic acid (HMnO</a:t>
            </a:r>
            <a:r>
              <a:rPr lang="en-US" b="1" baseline="-25000" dirty="0">
                <a:solidFill>
                  <a:srgbClr val="00B050"/>
                </a:solidFill>
              </a:rPr>
              <a:t>4</a:t>
            </a:r>
            <a:r>
              <a:rPr lang="en-US" b="1" dirty="0">
                <a:solidFill>
                  <a:srgbClr val="00B050"/>
                </a:solidFill>
              </a:rPr>
              <a:t> ) , similarly CrO</a:t>
            </a:r>
            <a:r>
              <a:rPr lang="en-US" b="1" baseline="-25000" dirty="0">
                <a:solidFill>
                  <a:srgbClr val="00B050"/>
                </a:solidFill>
              </a:rPr>
              <a:t>3</a:t>
            </a:r>
            <a:r>
              <a:rPr lang="en-US" b="1" dirty="0">
                <a:solidFill>
                  <a:srgbClr val="00B050"/>
                </a:solidFill>
              </a:rPr>
              <a:t> gives chromic acid (H</a:t>
            </a:r>
            <a:r>
              <a:rPr lang="en-US" b="1" baseline="-25000" dirty="0">
                <a:solidFill>
                  <a:srgbClr val="00B050"/>
                </a:solidFill>
              </a:rPr>
              <a:t>2</a:t>
            </a:r>
            <a:r>
              <a:rPr lang="en-US" b="1" dirty="0">
                <a:solidFill>
                  <a:srgbClr val="00B050"/>
                </a:solidFill>
              </a:rPr>
              <a:t>CrO</a:t>
            </a:r>
            <a:r>
              <a:rPr lang="en-US" b="1" baseline="-25000" dirty="0">
                <a:solidFill>
                  <a:srgbClr val="00B050"/>
                </a:solidFill>
              </a:rPr>
              <a:t>4</a:t>
            </a:r>
            <a:r>
              <a:rPr lang="en-US" b="1" dirty="0">
                <a:solidFill>
                  <a:srgbClr val="00B050"/>
                </a:solidFill>
              </a:rPr>
              <a:t>) and dichromic acid (H</a:t>
            </a:r>
            <a:r>
              <a:rPr lang="en-US" b="1" baseline="-25000" dirty="0">
                <a:solidFill>
                  <a:srgbClr val="00B050"/>
                </a:solidFill>
              </a:rPr>
              <a:t>2</a:t>
            </a:r>
            <a:r>
              <a:rPr lang="en-US" b="1" dirty="0">
                <a:solidFill>
                  <a:srgbClr val="00B050"/>
                </a:solidFill>
              </a:rPr>
              <a:t>Cr</a:t>
            </a:r>
            <a:r>
              <a:rPr lang="en-US" b="1" baseline="-25000" dirty="0">
                <a:solidFill>
                  <a:srgbClr val="00B050"/>
                </a:solidFill>
              </a:rPr>
              <a:t>2</a:t>
            </a:r>
            <a:r>
              <a:rPr lang="en-US" b="1" dirty="0">
                <a:solidFill>
                  <a:srgbClr val="00B050"/>
                </a:solidFill>
              </a:rPr>
              <a:t>O</a:t>
            </a:r>
            <a:r>
              <a:rPr lang="en-US" b="1" baseline="-25000" dirty="0">
                <a:solidFill>
                  <a:srgbClr val="00B050"/>
                </a:solidFill>
              </a:rPr>
              <a:t>7</a:t>
            </a:r>
            <a:r>
              <a:rPr lang="en-US" b="1" dirty="0">
                <a:solidFill>
                  <a:srgbClr val="00B050"/>
                </a:solidFill>
              </a:rPr>
              <a:t>). </a:t>
            </a:r>
          </a:p>
          <a:p>
            <a:pPr marL="285750" indent="-285750">
              <a:lnSpc>
                <a:spcPct val="150000"/>
              </a:lnSpc>
              <a:buFont typeface="Wingdings" panose="05000000000000000000" pitchFamily="2" charset="2"/>
              <a:buChar char="q"/>
            </a:pPr>
            <a:r>
              <a:rPr lang="en-US" b="1" dirty="0">
                <a:solidFill>
                  <a:srgbClr val="00B0F0"/>
                </a:solidFill>
              </a:rPr>
              <a:t>Generally lower oxides may be amphoteric or basic, for example, Chromium (III) oxide - Cr</a:t>
            </a:r>
            <a:r>
              <a:rPr lang="en-US" b="1" baseline="-25000" dirty="0">
                <a:solidFill>
                  <a:srgbClr val="00B0F0"/>
                </a:solidFill>
              </a:rPr>
              <a:t>2</a:t>
            </a:r>
            <a:r>
              <a:rPr lang="en-US" b="1" dirty="0">
                <a:solidFill>
                  <a:srgbClr val="00B0F0"/>
                </a:solidFill>
              </a:rPr>
              <a:t>O</a:t>
            </a:r>
            <a:r>
              <a:rPr lang="en-US" b="1" baseline="-25000" dirty="0">
                <a:solidFill>
                  <a:srgbClr val="00B0F0"/>
                </a:solidFill>
              </a:rPr>
              <a:t>3</a:t>
            </a:r>
            <a:r>
              <a:rPr lang="en-US" b="1" dirty="0">
                <a:solidFill>
                  <a:srgbClr val="00B0F0"/>
                </a:solidFill>
              </a:rPr>
              <a:t>, is amphoteric and Chromium(II) oxide, </a:t>
            </a:r>
            <a:r>
              <a:rPr lang="en-US" b="1" dirty="0" err="1">
                <a:solidFill>
                  <a:srgbClr val="00B0F0"/>
                </a:solidFill>
              </a:rPr>
              <a:t>CrO</a:t>
            </a:r>
            <a:r>
              <a:rPr lang="en-US" b="1" dirty="0">
                <a:solidFill>
                  <a:srgbClr val="00B0F0"/>
                </a:solidFill>
              </a:rPr>
              <a:t>, is basic in nature.</a:t>
            </a:r>
            <a:endParaRPr lang="en-IN" b="1" dirty="0">
              <a:solidFill>
                <a:srgbClr val="00B0F0"/>
              </a:solidFill>
            </a:endParaRPr>
          </a:p>
        </p:txBody>
      </p:sp>
    </p:spTree>
    <p:extLst>
      <p:ext uri="{BB962C8B-B14F-4D97-AF65-F5344CB8AC3E}">
        <p14:creationId xmlns:p14="http://schemas.microsoft.com/office/powerpoint/2010/main" val="2079459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9ACB3B5-ED22-43F6-AA4A-C52BEEB182E9}"/>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Lst>
          </a:blip>
          <a:srcRect l="4620" t="6622" r="5643" b="31757"/>
          <a:stretch/>
        </p:blipFill>
        <p:spPr>
          <a:xfrm>
            <a:off x="0" y="0"/>
            <a:ext cx="4572000" cy="3115733"/>
          </a:xfrm>
          <a:prstGeom prst="rect">
            <a:avLst/>
          </a:prstGeom>
          <a:ln w="28575">
            <a:solidFill>
              <a:srgbClr val="C00000"/>
            </a:solidFill>
          </a:ln>
        </p:spPr>
      </p:pic>
      <p:pic>
        <p:nvPicPr>
          <p:cNvPr id="6" name="Picture 5">
            <a:extLst>
              <a:ext uri="{FF2B5EF4-FFF2-40B4-BE49-F238E27FC236}">
                <a16:creationId xmlns:a16="http://schemas.microsoft.com/office/drawing/2014/main" xmlns="" id="{5D8E3F9F-7BA2-4969-B0F2-3679D096E8F4}"/>
              </a:ext>
            </a:extLst>
          </p:cNvPr>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Lst>
          </a:blip>
          <a:srcRect r="5217" b="24838"/>
          <a:stretch/>
        </p:blipFill>
        <p:spPr>
          <a:xfrm>
            <a:off x="4648200" y="-1"/>
            <a:ext cx="4495800" cy="3115733"/>
          </a:xfrm>
          <a:prstGeom prst="rect">
            <a:avLst/>
          </a:prstGeom>
          <a:ln w="28575">
            <a:solidFill>
              <a:schemeClr val="accent1"/>
            </a:solidFill>
          </a:ln>
        </p:spPr>
      </p:pic>
      <p:pic>
        <p:nvPicPr>
          <p:cNvPr id="8" name="Picture 7">
            <a:extLst>
              <a:ext uri="{FF2B5EF4-FFF2-40B4-BE49-F238E27FC236}">
                <a16:creationId xmlns:a16="http://schemas.microsoft.com/office/drawing/2014/main" xmlns="" id="{6832FB9E-2A9F-4BEF-B905-A48FB4DA484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0" y="3191932"/>
            <a:ext cx="4572000" cy="3606801"/>
          </a:xfrm>
          <a:prstGeom prst="rect">
            <a:avLst/>
          </a:prstGeom>
          <a:ln w="28575">
            <a:solidFill>
              <a:srgbClr val="00B050"/>
            </a:solidFill>
          </a:ln>
        </p:spPr>
      </p:pic>
      <p:pic>
        <p:nvPicPr>
          <p:cNvPr id="12" name="Picture 11">
            <a:extLst>
              <a:ext uri="{FF2B5EF4-FFF2-40B4-BE49-F238E27FC236}">
                <a16:creationId xmlns:a16="http://schemas.microsoft.com/office/drawing/2014/main" xmlns="" id="{BA211083-96DF-47D2-AAE9-28841F3470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199" y="3191931"/>
            <a:ext cx="4495799" cy="3606801"/>
          </a:xfrm>
          <a:prstGeom prst="rect">
            <a:avLst/>
          </a:prstGeom>
          <a:ln w="19050">
            <a:solidFill>
              <a:srgbClr val="FFC000"/>
            </a:solidFill>
          </a:ln>
        </p:spPr>
      </p:pic>
    </p:spTree>
    <p:extLst>
      <p:ext uri="{BB962C8B-B14F-4D97-AF65-F5344CB8AC3E}">
        <p14:creationId xmlns:p14="http://schemas.microsoft.com/office/powerpoint/2010/main" val="1543910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998B9BF-D748-44F8-9ECA-F04DF1ABC941}"/>
              </a:ext>
            </a:extLst>
          </p:cNvPr>
          <p:cNvSpPr txBox="1"/>
          <p:nvPr/>
        </p:nvSpPr>
        <p:spPr>
          <a:xfrm>
            <a:off x="0" y="0"/>
            <a:ext cx="8975324" cy="523220"/>
          </a:xfrm>
          <a:prstGeom prst="rect">
            <a:avLst/>
          </a:prstGeom>
          <a:noFill/>
        </p:spPr>
        <p:txBody>
          <a:bodyPr wrap="square">
            <a:spAutoFit/>
          </a:bodyPr>
          <a:lstStyle/>
          <a:p>
            <a:r>
              <a:rPr lang="en-US" sz="2800" b="1" dirty="0">
                <a:solidFill>
                  <a:srgbClr val="FF0000"/>
                </a:solidFill>
              </a:rPr>
              <a:t> Position of d- block elements in the periodic table:</a:t>
            </a:r>
            <a:endParaRPr lang="en-IN" sz="2800" b="1" dirty="0">
              <a:solidFill>
                <a:srgbClr val="FF0000"/>
              </a:solidFill>
            </a:endParaRPr>
          </a:p>
        </p:txBody>
      </p:sp>
      <p:pic>
        <p:nvPicPr>
          <p:cNvPr id="5" name="Picture 4">
            <a:extLst>
              <a:ext uri="{FF2B5EF4-FFF2-40B4-BE49-F238E27FC236}">
                <a16:creationId xmlns:a16="http://schemas.microsoft.com/office/drawing/2014/main" xmlns="" id="{9EE14F25-454B-44D5-AFAF-A3CC6EAD3E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362"/>
            <a:ext cx="9144000" cy="6268638"/>
          </a:xfrm>
          <a:prstGeom prst="rect">
            <a:avLst/>
          </a:prstGeom>
        </p:spPr>
      </p:pic>
    </p:spTree>
    <p:extLst>
      <p:ext uri="{BB962C8B-B14F-4D97-AF65-F5344CB8AC3E}">
        <p14:creationId xmlns:p14="http://schemas.microsoft.com/office/powerpoint/2010/main" val="3970083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667C2BF-E313-4111-A84F-83E2A79089E8}"/>
              </a:ext>
            </a:extLst>
          </p:cNvPr>
          <p:cNvPicPr>
            <a:picLocks noChangeAspect="1"/>
          </p:cNvPicPr>
          <p:nvPr/>
        </p:nvPicPr>
        <p:blipFill>
          <a:blip r:embed="rId2"/>
          <a:stretch>
            <a:fillRect/>
          </a:stretch>
        </p:blipFill>
        <p:spPr>
          <a:xfrm>
            <a:off x="3277584" y="2861734"/>
            <a:ext cx="2588833" cy="1769532"/>
          </a:xfrm>
          <a:prstGeom prst="rect">
            <a:avLst/>
          </a:prstGeom>
          <a:effectLst>
            <a:innerShdw blurRad="1181100" dir="8520000">
              <a:srgbClr val="CC0099"/>
            </a:innerShdw>
          </a:effectLst>
        </p:spPr>
      </p:pic>
      <p:pic>
        <p:nvPicPr>
          <p:cNvPr id="6" name="Picture 5">
            <a:extLst>
              <a:ext uri="{FF2B5EF4-FFF2-40B4-BE49-F238E27FC236}">
                <a16:creationId xmlns:a16="http://schemas.microsoft.com/office/drawing/2014/main" xmlns="" id="{FFB340A8-EE30-4624-ACCF-200242A49491}"/>
              </a:ext>
            </a:extLst>
          </p:cNvPr>
          <p:cNvPicPr>
            <a:picLocks noChangeAspect="1"/>
          </p:cNvPicPr>
          <p:nvPr/>
        </p:nvPicPr>
        <p:blipFill>
          <a:blip r:embed="rId3"/>
          <a:stretch>
            <a:fillRect/>
          </a:stretch>
        </p:blipFill>
        <p:spPr>
          <a:xfrm>
            <a:off x="379261" y="1414989"/>
            <a:ext cx="2609850" cy="2014012"/>
          </a:xfrm>
          <a:prstGeom prst="rect">
            <a:avLst/>
          </a:prstGeom>
        </p:spPr>
      </p:pic>
      <p:pic>
        <p:nvPicPr>
          <p:cNvPr id="7" name="Picture 6">
            <a:extLst>
              <a:ext uri="{FF2B5EF4-FFF2-40B4-BE49-F238E27FC236}">
                <a16:creationId xmlns:a16="http://schemas.microsoft.com/office/drawing/2014/main" xmlns="" id="{96984174-67E6-4D97-A61D-E8156AB5A8F3}"/>
              </a:ext>
            </a:extLst>
          </p:cNvPr>
          <p:cNvPicPr>
            <a:picLocks noChangeAspect="1"/>
          </p:cNvPicPr>
          <p:nvPr/>
        </p:nvPicPr>
        <p:blipFill>
          <a:blip r:embed="rId4"/>
          <a:stretch>
            <a:fillRect/>
          </a:stretch>
        </p:blipFill>
        <p:spPr>
          <a:xfrm>
            <a:off x="6154890" y="1414989"/>
            <a:ext cx="2672818" cy="2014012"/>
          </a:xfrm>
          <a:prstGeom prst="rect">
            <a:avLst/>
          </a:prstGeom>
          <a:ln>
            <a:solidFill>
              <a:srgbClr val="FFC000"/>
            </a:solidFill>
          </a:ln>
        </p:spPr>
      </p:pic>
      <p:pic>
        <p:nvPicPr>
          <p:cNvPr id="8" name="Picture 7">
            <a:extLst>
              <a:ext uri="{FF2B5EF4-FFF2-40B4-BE49-F238E27FC236}">
                <a16:creationId xmlns:a16="http://schemas.microsoft.com/office/drawing/2014/main" xmlns="" id="{A0553CC4-556F-417A-991A-AA58BB754DBD}"/>
              </a:ext>
            </a:extLst>
          </p:cNvPr>
          <p:cNvPicPr>
            <a:picLocks noChangeAspect="1"/>
          </p:cNvPicPr>
          <p:nvPr/>
        </p:nvPicPr>
        <p:blipFill>
          <a:blip r:embed="rId5"/>
          <a:stretch>
            <a:fillRect/>
          </a:stretch>
        </p:blipFill>
        <p:spPr>
          <a:xfrm>
            <a:off x="379261" y="3746500"/>
            <a:ext cx="2609850" cy="3079753"/>
          </a:xfrm>
          <a:prstGeom prst="rect">
            <a:avLst/>
          </a:prstGeom>
          <a:ln>
            <a:solidFill>
              <a:srgbClr val="59074D"/>
            </a:solidFill>
          </a:ln>
        </p:spPr>
      </p:pic>
      <p:pic>
        <p:nvPicPr>
          <p:cNvPr id="9" name="Picture 8">
            <a:extLst>
              <a:ext uri="{FF2B5EF4-FFF2-40B4-BE49-F238E27FC236}">
                <a16:creationId xmlns:a16="http://schemas.microsoft.com/office/drawing/2014/main" xmlns="" id="{93ED3A4E-055D-458F-8EA8-B003D5A9C1BC}"/>
              </a:ext>
            </a:extLst>
          </p:cNvPr>
          <p:cNvPicPr>
            <a:picLocks noChangeAspect="1"/>
          </p:cNvPicPr>
          <p:nvPr/>
        </p:nvPicPr>
        <p:blipFill>
          <a:blip r:embed="rId6"/>
          <a:stretch>
            <a:fillRect/>
          </a:stretch>
        </p:blipFill>
        <p:spPr>
          <a:xfrm>
            <a:off x="6154890" y="3746500"/>
            <a:ext cx="2595034" cy="3079753"/>
          </a:xfrm>
          <a:prstGeom prst="rect">
            <a:avLst/>
          </a:prstGeom>
          <a:ln>
            <a:solidFill>
              <a:srgbClr val="59074D"/>
            </a:solidFill>
          </a:ln>
        </p:spPr>
      </p:pic>
      <p:sp>
        <p:nvSpPr>
          <p:cNvPr id="12" name="TextBox 11">
            <a:extLst>
              <a:ext uri="{FF2B5EF4-FFF2-40B4-BE49-F238E27FC236}">
                <a16:creationId xmlns:a16="http://schemas.microsoft.com/office/drawing/2014/main" xmlns="" id="{7B8F99A2-85E6-4881-BB7F-63E815C91950}"/>
              </a:ext>
            </a:extLst>
          </p:cNvPr>
          <p:cNvSpPr txBox="1"/>
          <p:nvPr/>
        </p:nvSpPr>
        <p:spPr>
          <a:xfrm>
            <a:off x="1" y="-12787"/>
            <a:ext cx="9143999" cy="1200329"/>
          </a:xfrm>
          <a:prstGeom prst="rect">
            <a:avLst/>
          </a:prstGeom>
          <a:noFill/>
        </p:spPr>
        <p:txBody>
          <a:bodyPr wrap="square">
            <a:spAutoFit/>
          </a:bodyPr>
          <a:lstStyle/>
          <a:p>
            <a:pPr algn="l"/>
            <a:r>
              <a:rPr lang="en-IN" sz="3600" b="1" i="0" u="none" strike="noStrike" dirty="0">
                <a:solidFill>
                  <a:srgbClr val="7030A0"/>
                </a:solidFill>
                <a:latin typeface="Copperplate Gothic Bold" panose="020E0705020206020404" pitchFamily="34" charset="0"/>
              </a:rPr>
              <a:t>Potassium dichromate( K</a:t>
            </a:r>
            <a:r>
              <a:rPr lang="en-IN" sz="3600" b="1" i="0" u="none" strike="noStrike" baseline="-25000" dirty="0">
                <a:solidFill>
                  <a:srgbClr val="7030A0"/>
                </a:solidFill>
                <a:latin typeface="Copperplate Gothic Bold" panose="020E0705020206020404" pitchFamily="34" charset="0"/>
              </a:rPr>
              <a:t>2</a:t>
            </a:r>
            <a:r>
              <a:rPr lang="en-IN" sz="3600" b="1" i="0" u="none" strike="noStrike" dirty="0">
                <a:solidFill>
                  <a:srgbClr val="7030A0"/>
                </a:solidFill>
                <a:latin typeface="Copperplate Gothic Bold" panose="020E0705020206020404" pitchFamily="34" charset="0"/>
              </a:rPr>
              <a:t>Cr</a:t>
            </a:r>
            <a:r>
              <a:rPr lang="en-IN" sz="3600" b="1" i="0" u="none" strike="noStrike" baseline="-25000" dirty="0">
                <a:solidFill>
                  <a:srgbClr val="7030A0"/>
                </a:solidFill>
                <a:latin typeface="Copperplate Gothic Bold" panose="020E0705020206020404" pitchFamily="34" charset="0"/>
              </a:rPr>
              <a:t>2</a:t>
            </a:r>
            <a:r>
              <a:rPr lang="en-IN" sz="3600" b="1" i="0" u="none" strike="noStrike" dirty="0">
                <a:solidFill>
                  <a:srgbClr val="7030A0"/>
                </a:solidFill>
                <a:latin typeface="Copperplate Gothic Bold" panose="020E0705020206020404" pitchFamily="34" charset="0"/>
              </a:rPr>
              <a:t>O</a:t>
            </a:r>
            <a:r>
              <a:rPr lang="en-IN" sz="3600" b="1" i="0" u="none" strike="noStrike" baseline="-25000" dirty="0">
                <a:solidFill>
                  <a:srgbClr val="7030A0"/>
                </a:solidFill>
                <a:latin typeface="Copperplate Gothic Bold" panose="020E0705020206020404" pitchFamily="34" charset="0"/>
              </a:rPr>
              <a:t>7</a:t>
            </a:r>
            <a:r>
              <a:rPr lang="en-IN" sz="3600" b="1" i="0" u="none" strike="noStrike" dirty="0">
                <a:solidFill>
                  <a:srgbClr val="7030A0"/>
                </a:solidFill>
                <a:latin typeface="Copperplate Gothic Bold" panose="020E0705020206020404" pitchFamily="34" charset="0"/>
              </a:rPr>
              <a:t> )</a:t>
            </a:r>
            <a:endParaRPr lang="en-IN" sz="2000" b="1" i="0" u="none" strike="noStrike" baseline="-25000" dirty="0">
              <a:solidFill>
                <a:srgbClr val="7030A0"/>
              </a:solidFill>
              <a:latin typeface="Copperplate Gothic Bold" panose="020E0705020206020404" pitchFamily="34" charset="0"/>
            </a:endParaRPr>
          </a:p>
          <a:p>
            <a:pPr algn="l"/>
            <a:endParaRPr lang="en-IN" sz="3600" dirty="0">
              <a:solidFill>
                <a:srgbClr val="7030A0"/>
              </a:solidFill>
              <a:latin typeface="Copperplate Gothic Bold" panose="020E0705020206020404" pitchFamily="34" charset="0"/>
            </a:endParaRPr>
          </a:p>
        </p:txBody>
      </p:sp>
    </p:spTree>
    <p:extLst>
      <p:ext uri="{BB962C8B-B14F-4D97-AF65-F5344CB8AC3E}">
        <p14:creationId xmlns:p14="http://schemas.microsoft.com/office/powerpoint/2010/main" val="83475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90"/>
                                          </p:val>
                                        </p:tav>
                                        <p:tav tm="100000">
                                          <p:val>
                                            <p:fltVal val="0"/>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B996ED-487D-4BBD-9821-FC04EDAD781F}"/>
              </a:ext>
            </a:extLst>
          </p:cNvPr>
          <p:cNvSpPr txBox="1"/>
          <p:nvPr/>
        </p:nvSpPr>
        <p:spPr>
          <a:xfrm>
            <a:off x="0" y="0"/>
            <a:ext cx="9144000" cy="2000548"/>
          </a:xfrm>
          <a:prstGeom prst="rect">
            <a:avLst/>
          </a:prstGeom>
          <a:noFill/>
        </p:spPr>
        <p:txBody>
          <a:bodyPr wrap="square">
            <a:spAutoFit/>
          </a:bodyPr>
          <a:lstStyle/>
          <a:p>
            <a:pPr algn="l"/>
            <a:r>
              <a:rPr lang="en-IN" sz="2800" b="1" i="0" u="none" strike="noStrike" baseline="0" dirty="0">
                <a:solidFill>
                  <a:srgbClr val="001AE6"/>
                </a:solidFill>
                <a:highlight>
                  <a:srgbClr val="FFFF00"/>
                </a:highlight>
                <a:latin typeface="MinionPro-Bold"/>
              </a:rPr>
              <a:t>Preparation:</a:t>
            </a:r>
          </a:p>
          <a:p>
            <a:pPr algn="l"/>
            <a:r>
              <a:rPr lang="en-US" sz="2400" b="1" dirty="0">
                <a:solidFill>
                  <a:srgbClr val="FF0000"/>
                </a:solidFill>
                <a:latin typeface="MinionPro-Regular"/>
              </a:rPr>
              <a:t>STEP 1: Conversion of Chromate ore into potassium di chromate :</a:t>
            </a:r>
            <a:endParaRPr lang="en-US" sz="2000" b="1" dirty="0">
              <a:solidFill>
                <a:srgbClr val="FF0000"/>
              </a:solidFill>
              <a:latin typeface="MinionPro-Regular"/>
            </a:endParaRPr>
          </a:p>
          <a:p>
            <a:pPr algn="l"/>
            <a:r>
              <a:rPr lang="en-US" sz="2400" b="1" i="0" u="none" strike="noStrike" baseline="0" dirty="0">
                <a:solidFill>
                  <a:srgbClr val="7030A0"/>
                </a:solidFill>
                <a:latin typeface="MinionPro-Regular"/>
              </a:rPr>
              <a:t>Potassium dichromate is prepared from chromate ore. The ore is concentrated by gravity</a:t>
            </a:r>
            <a:r>
              <a:rPr lang="en-US" sz="2400" b="1" i="0" u="none" strike="noStrike" dirty="0">
                <a:solidFill>
                  <a:srgbClr val="7030A0"/>
                </a:solidFill>
                <a:latin typeface="MinionPro-Regular"/>
              </a:rPr>
              <a:t> </a:t>
            </a:r>
            <a:r>
              <a:rPr lang="en-US" sz="2400" b="1" i="0" u="none" strike="noStrike" baseline="0" dirty="0">
                <a:solidFill>
                  <a:srgbClr val="7030A0"/>
                </a:solidFill>
                <a:latin typeface="MinionPro-Regular"/>
              </a:rPr>
              <a:t>separation. It is then mixed with excess sodium carbonate and lime and roasted in a reverberatory</a:t>
            </a:r>
            <a:r>
              <a:rPr lang="en-US" sz="2400" b="1" dirty="0">
                <a:solidFill>
                  <a:srgbClr val="7030A0"/>
                </a:solidFill>
                <a:latin typeface="MinionPro-Regular"/>
              </a:rPr>
              <a:t> </a:t>
            </a:r>
            <a:r>
              <a:rPr lang="en-IN" sz="2400" b="1" i="0" u="none" strike="noStrike" baseline="0" dirty="0">
                <a:solidFill>
                  <a:srgbClr val="7030A0"/>
                </a:solidFill>
                <a:latin typeface="MinionPro-Regular"/>
              </a:rPr>
              <a:t>furnace.</a:t>
            </a:r>
            <a:endParaRPr lang="en-IN" sz="2400" b="1" dirty="0">
              <a:solidFill>
                <a:srgbClr val="7030A0"/>
              </a:solidFill>
            </a:endParaRPr>
          </a:p>
        </p:txBody>
      </p:sp>
      <p:pic>
        <p:nvPicPr>
          <p:cNvPr id="5" name="Picture 4">
            <a:extLst>
              <a:ext uri="{FF2B5EF4-FFF2-40B4-BE49-F238E27FC236}">
                <a16:creationId xmlns:a16="http://schemas.microsoft.com/office/drawing/2014/main" xmlns="" id="{969549CF-BA06-415C-82FE-A6042DE6F31C}"/>
              </a:ext>
            </a:extLst>
          </p:cNvPr>
          <p:cNvPicPr>
            <a:picLocks noChangeAspect="1"/>
          </p:cNvPicPr>
          <p:nvPr/>
        </p:nvPicPr>
        <p:blipFill rotWithShape="1">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0000"/>
          <a:stretch/>
        </p:blipFill>
        <p:spPr>
          <a:xfrm>
            <a:off x="675331" y="2193204"/>
            <a:ext cx="7132938" cy="643467"/>
          </a:xfrm>
          <a:prstGeom prst="rect">
            <a:avLst/>
          </a:prstGeom>
          <a:solidFill>
            <a:schemeClr val="bg1"/>
          </a:solidFill>
          <a:ln w="31750">
            <a:solidFill>
              <a:srgbClr val="C00000"/>
            </a:solidFill>
          </a:ln>
          <a:effectLst>
            <a:outerShdw blurRad="152400" dist="63500" dir="3000000" algn="ctr" rotWithShape="0">
              <a:srgbClr val="F14DDA">
                <a:alpha val="99000"/>
              </a:srgbClr>
            </a:outerShdw>
          </a:effectLst>
        </p:spPr>
      </p:pic>
      <p:sp>
        <p:nvSpPr>
          <p:cNvPr id="7" name="TextBox 6">
            <a:extLst>
              <a:ext uri="{FF2B5EF4-FFF2-40B4-BE49-F238E27FC236}">
                <a16:creationId xmlns:a16="http://schemas.microsoft.com/office/drawing/2014/main" xmlns="" id="{003BC5BC-0E84-4B0F-98DD-1227371D7002}"/>
              </a:ext>
            </a:extLst>
          </p:cNvPr>
          <p:cNvSpPr txBox="1"/>
          <p:nvPr/>
        </p:nvSpPr>
        <p:spPr>
          <a:xfrm>
            <a:off x="-1" y="2836671"/>
            <a:ext cx="9143999" cy="2492990"/>
          </a:xfrm>
          <a:prstGeom prst="rect">
            <a:avLst/>
          </a:prstGeom>
          <a:noFill/>
        </p:spPr>
        <p:txBody>
          <a:bodyPr wrap="square">
            <a:spAutoFit/>
          </a:bodyPr>
          <a:lstStyle/>
          <a:p>
            <a:endParaRPr lang="en-US" b="1" dirty="0">
              <a:solidFill>
                <a:srgbClr val="FF0000"/>
              </a:solidFill>
            </a:endParaRPr>
          </a:p>
          <a:p>
            <a:endParaRPr lang="en-US" b="1" dirty="0">
              <a:solidFill>
                <a:srgbClr val="FF0000"/>
              </a:solidFill>
            </a:endParaRPr>
          </a:p>
          <a:p>
            <a:r>
              <a:rPr lang="en-US" sz="2000" b="1" dirty="0">
                <a:solidFill>
                  <a:srgbClr val="FF0000"/>
                </a:solidFill>
              </a:rPr>
              <a:t>STEP 2 : Conversion of Sodium chromate to Sodium di chromate:</a:t>
            </a:r>
          </a:p>
          <a:p>
            <a:r>
              <a:rPr lang="en-US" sz="2000" b="1" dirty="0">
                <a:solidFill>
                  <a:srgbClr val="7030A0"/>
                </a:solidFill>
              </a:rPr>
              <a:t>The roasted mass is treated with water to separate soluble sodium chromate from insoluble iron oxide. </a:t>
            </a:r>
          </a:p>
          <a:p>
            <a:endParaRPr lang="en-US" sz="2000" b="1" dirty="0">
              <a:solidFill>
                <a:srgbClr val="7030A0"/>
              </a:solidFill>
            </a:endParaRPr>
          </a:p>
          <a:p>
            <a:r>
              <a:rPr lang="en-US" sz="2000" b="1" dirty="0">
                <a:solidFill>
                  <a:srgbClr val="7030A0"/>
                </a:solidFill>
              </a:rPr>
              <a:t>The yellow solution of sodium chromate is treated with concentrated </a:t>
            </a:r>
            <a:r>
              <a:rPr lang="en-US" sz="2000" b="1" dirty="0" err="1">
                <a:solidFill>
                  <a:srgbClr val="7030A0"/>
                </a:solidFill>
              </a:rPr>
              <a:t>sulphuric</a:t>
            </a:r>
            <a:r>
              <a:rPr lang="en-US" sz="2000" b="1" dirty="0">
                <a:solidFill>
                  <a:srgbClr val="7030A0"/>
                </a:solidFill>
              </a:rPr>
              <a:t> acid which converts sodium chromate into sodium dichromate.</a:t>
            </a:r>
            <a:endParaRPr lang="en-IN" sz="2000" b="1" dirty="0">
              <a:solidFill>
                <a:srgbClr val="7030A0"/>
              </a:solidFill>
            </a:endParaRPr>
          </a:p>
        </p:txBody>
      </p:sp>
      <p:pic>
        <p:nvPicPr>
          <p:cNvPr id="9" name="Picture 8">
            <a:extLst>
              <a:ext uri="{FF2B5EF4-FFF2-40B4-BE49-F238E27FC236}">
                <a16:creationId xmlns:a16="http://schemas.microsoft.com/office/drawing/2014/main" xmlns="" id="{99773F7F-9BAB-4981-AD0C-70B83326C4B4}"/>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75331" y="5443898"/>
            <a:ext cx="7132938" cy="1202435"/>
          </a:xfrm>
          <a:prstGeom prst="rect">
            <a:avLst/>
          </a:prstGeom>
          <a:ln w="44450">
            <a:solidFill>
              <a:srgbClr val="C00000"/>
            </a:solidFill>
          </a:ln>
          <a:effectLst>
            <a:outerShdw blurRad="50800" dist="101600" dir="4800000" algn="ctr" rotWithShape="0">
              <a:srgbClr val="F14DDA"/>
            </a:outerShdw>
          </a:effectLst>
        </p:spPr>
      </p:pic>
    </p:spTree>
    <p:extLst>
      <p:ext uri="{BB962C8B-B14F-4D97-AF65-F5344CB8AC3E}">
        <p14:creationId xmlns:p14="http://schemas.microsoft.com/office/powerpoint/2010/main" val="101729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80">
                                          <p:stCondLst>
                                            <p:cond delay="0"/>
                                          </p:stCondLst>
                                        </p:cTn>
                                        <p:tgtEl>
                                          <p:spTgt spid="3">
                                            <p:txEl>
                                              <p:pRg st="2" end="2"/>
                                            </p:txEl>
                                          </p:spTgt>
                                        </p:tgtEl>
                                      </p:cBhvr>
                                    </p:animEffect>
                                    <p:anim calcmode="lin" valueType="num">
                                      <p:cBhvr>
                                        <p:cTn id="1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2" end="2"/>
                                            </p:txEl>
                                          </p:spTgt>
                                        </p:tgtEl>
                                      </p:cBhvr>
                                      <p:to x="100000" y="60000"/>
                                    </p:animScale>
                                    <p:animScale>
                                      <p:cBhvr>
                                        <p:cTn id="22" dur="166" decel="50000">
                                          <p:stCondLst>
                                            <p:cond delay="676"/>
                                          </p:stCondLst>
                                        </p:cTn>
                                        <p:tgtEl>
                                          <p:spTgt spid="3">
                                            <p:txEl>
                                              <p:pRg st="2" end="2"/>
                                            </p:txEl>
                                          </p:spTgt>
                                        </p:tgtEl>
                                      </p:cBhvr>
                                      <p:to x="100000" y="100000"/>
                                    </p:animScale>
                                    <p:animScale>
                                      <p:cBhvr>
                                        <p:cTn id="23" dur="26">
                                          <p:stCondLst>
                                            <p:cond delay="1312"/>
                                          </p:stCondLst>
                                        </p:cTn>
                                        <p:tgtEl>
                                          <p:spTgt spid="3">
                                            <p:txEl>
                                              <p:pRg st="2" end="2"/>
                                            </p:txEl>
                                          </p:spTgt>
                                        </p:tgtEl>
                                      </p:cBhvr>
                                      <p:to x="100000" y="80000"/>
                                    </p:animScale>
                                    <p:animScale>
                                      <p:cBhvr>
                                        <p:cTn id="24" dur="166" decel="50000">
                                          <p:stCondLst>
                                            <p:cond delay="1338"/>
                                          </p:stCondLst>
                                        </p:cTn>
                                        <p:tgtEl>
                                          <p:spTgt spid="3">
                                            <p:txEl>
                                              <p:pRg st="2" end="2"/>
                                            </p:txEl>
                                          </p:spTgt>
                                        </p:tgtEl>
                                      </p:cBhvr>
                                      <p:to x="100000" y="100000"/>
                                    </p:animScale>
                                    <p:animScale>
                                      <p:cBhvr>
                                        <p:cTn id="25" dur="26">
                                          <p:stCondLst>
                                            <p:cond delay="1642"/>
                                          </p:stCondLst>
                                        </p:cTn>
                                        <p:tgtEl>
                                          <p:spTgt spid="3">
                                            <p:txEl>
                                              <p:pRg st="2" end="2"/>
                                            </p:txEl>
                                          </p:spTgt>
                                        </p:tgtEl>
                                      </p:cBhvr>
                                      <p:to x="100000" y="90000"/>
                                    </p:animScale>
                                    <p:animScale>
                                      <p:cBhvr>
                                        <p:cTn id="26" dur="166" decel="50000">
                                          <p:stCondLst>
                                            <p:cond delay="1668"/>
                                          </p:stCondLst>
                                        </p:cTn>
                                        <p:tgtEl>
                                          <p:spTgt spid="3">
                                            <p:txEl>
                                              <p:pRg st="2" end="2"/>
                                            </p:txEl>
                                          </p:spTgt>
                                        </p:tgtEl>
                                      </p:cBhvr>
                                      <p:to x="100000" y="100000"/>
                                    </p:animScale>
                                    <p:animScale>
                                      <p:cBhvr>
                                        <p:cTn id="27" dur="26">
                                          <p:stCondLst>
                                            <p:cond delay="1808"/>
                                          </p:stCondLst>
                                        </p:cTn>
                                        <p:tgtEl>
                                          <p:spTgt spid="3">
                                            <p:txEl>
                                              <p:pRg st="2" end="2"/>
                                            </p:txEl>
                                          </p:spTgt>
                                        </p:tgtEl>
                                      </p:cBhvr>
                                      <p:to x="100000" y="95000"/>
                                    </p:animScale>
                                    <p:animScale>
                                      <p:cBhvr>
                                        <p:cTn id="28" dur="166" decel="50000">
                                          <p:stCondLst>
                                            <p:cond delay="1834"/>
                                          </p:stCondLst>
                                        </p:cTn>
                                        <p:tgtEl>
                                          <p:spTgt spid="3">
                                            <p:txEl>
                                              <p:pRg st="2" end="2"/>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p:cTn id="41"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44" dur="1000"/>
                                        <p:tgtEl>
                                          <p:spTgt spid="7">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wipe(down)">
                                      <p:cBhvr>
                                        <p:cTn id="49" dur="580">
                                          <p:stCondLst>
                                            <p:cond delay="0"/>
                                          </p:stCondLst>
                                        </p:cTn>
                                        <p:tgtEl>
                                          <p:spTgt spid="7">
                                            <p:txEl>
                                              <p:pRg st="3" end="3"/>
                                            </p:txEl>
                                          </p:spTgt>
                                        </p:tgtEl>
                                      </p:cBhvr>
                                    </p:animEffect>
                                    <p:anim calcmode="lin" valueType="num">
                                      <p:cBhvr>
                                        <p:cTn id="50" dur="1822" tmFilter="0,0; 0.14,0.36; 0.43,0.73; 0.71,0.91; 1.0,1.0">
                                          <p:stCondLst>
                                            <p:cond delay="0"/>
                                          </p:stCondLst>
                                        </p:cTn>
                                        <p:tgtEl>
                                          <p:spTgt spid="7">
                                            <p:txEl>
                                              <p:pRg st="3" end="3"/>
                                            </p:txEl>
                                          </p:spTgt>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7">
                                            <p:txEl>
                                              <p:pRg st="3" end="3"/>
                                            </p:txEl>
                                          </p:spTgt>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7">
                                            <p:txEl>
                                              <p:pRg st="3" end="3"/>
                                            </p:txEl>
                                          </p:spTgt>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7">
                                            <p:txEl>
                                              <p:pRg st="3" end="3"/>
                                            </p:txEl>
                                          </p:spTgt>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7">
                                            <p:txEl>
                                              <p:pRg st="3" end="3"/>
                                            </p:txEl>
                                          </p:spTgt>
                                        </p:tgtEl>
                                        <p:attrNameLst>
                                          <p:attrName>ppt_y</p:attrName>
                                        </p:attrNameLst>
                                      </p:cBhvr>
                                      <p:tavLst>
                                        <p:tav tm="0" fmla="#ppt_y-sin(pi*$)/81">
                                          <p:val>
                                            <p:fltVal val="0"/>
                                          </p:val>
                                        </p:tav>
                                        <p:tav tm="100000">
                                          <p:val>
                                            <p:fltVal val="1"/>
                                          </p:val>
                                        </p:tav>
                                      </p:tavLst>
                                    </p:anim>
                                    <p:animScale>
                                      <p:cBhvr>
                                        <p:cTn id="55" dur="26">
                                          <p:stCondLst>
                                            <p:cond delay="650"/>
                                          </p:stCondLst>
                                        </p:cTn>
                                        <p:tgtEl>
                                          <p:spTgt spid="7">
                                            <p:txEl>
                                              <p:pRg st="3" end="3"/>
                                            </p:txEl>
                                          </p:spTgt>
                                        </p:tgtEl>
                                      </p:cBhvr>
                                      <p:to x="100000" y="60000"/>
                                    </p:animScale>
                                    <p:animScale>
                                      <p:cBhvr>
                                        <p:cTn id="56" dur="166" decel="50000">
                                          <p:stCondLst>
                                            <p:cond delay="676"/>
                                          </p:stCondLst>
                                        </p:cTn>
                                        <p:tgtEl>
                                          <p:spTgt spid="7">
                                            <p:txEl>
                                              <p:pRg st="3" end="3"/>
                                            </p:txEl>
                                          </p:spTgt>
                                        </p:tgtEl>
                                      </p:cBhvr>
                                      <p:to x="100000" y="100000"/>
                                    </p:animScale>
                                    <p:animScale>
                                      <p:cBhvr>
                                        <p:cTn id="57" dur="26">
                                          <p:stCondLst>
                                            <p:cond delay="1312"/>
                                          </p:stCondLst>
                                        </p:cTn>
                                        <p:tgtEl>
                                          <p:spTgt spid="7">
                                            <p:txEl>
                                              <p:pRg st="3" end="3"/>
                                            </p:txEl>
                                          </p:spTgt>
                                        </p:tgtEl>
                                      </p:cBhvr>
                                      <p:to x="100000" y="80000"/>
                                    </p:animScale>
                                    <p:animScale>
                                      <p:cBhvr>
                                        <p:cTn id="58" dur="166" decel="50000">
                                          <p:stCondLst>
                                            <p:cond delay="1338"/>
                                          </p:stCondLst>
                                        </p:cTn>
                                        <p:tgtEl>
                                          <p:spTgt spid="7">
                                            <p:txEl>
                                              <p:pRg st="3" end="3"/>
                                            </p:txEl>
                                          </p:spTgt>
                                        </p:tgtEl>
                                      </p:cBhvr>
                                      <p:to x="100000" y="100000"/>
                                    </p:animScale>
                                    <p:animScale>
                                      <p:cBhvr>
                                        <p:cTn id="59" dur="26">
                                          <p:stCondLst>
                                            <p:cond delay="1642"/>
                                          </p:stCondLst>
                                        </p:cTn>
                                        <p:tgtEl>
                                          <p:spTgt spid="7">
                                            <p:txEl>
                                              <p:pRg st="3" end="3"/>
                                            </p:txEl>
                                          </p:spTgt>
                                        </p:tgtEl>
                                      </p:cBhvr>
                                      <p:to x="100000" y="90000"/>
                                    </p:animScale>
                                    <p:animScale>
                                      <p:cBhvr>
                                        <p:cTn id="60" dur="166" decel="50000">
                                          <p:stCondLst>
                                            <p:cond delay="1668"/>
                                          </p:stCondLst>
                                        </p:cTn>
                                        <p:tgtEl>
                                          <p:spTgt spid="7">
                                            <p:txEl>
                                              <p:pRg st="3" end="3"/>
                                            </p:txEl>
                                          </p:spTgt>
                                        </p:tgtEl>
                                      </p:cBhvr>
                                      <p:to x="100000" y="100000"/>
                                    </p:animScale>
                                    <p:animScale>
                                      <p:cBhvr>
                                        <p:cTn id="61" dur="26">
                                          <p:stCondLst>
                                            <p:cond delay="1808"/>
                                          </p:stCondLst>
                                        </p:cTn>
                                        <p:tgtEl>
                                          <p:spTgt spid="7">
                                            <p:txEl>
                                              <p:pRg st="3" end="3"/>
                                            </p:txEl>
                                          </p:spTgt>
                                        </p:tgtEl>
                                      </p:cBhvr>
                                      <p:to x="100000" y="95000"/>
                                    </p:animScale>
                                    <p:animScale>
                                      <p:cBhvr>
                                        <p:cTn id="62" dur="166" decel="50000">
                                          <p:stCondLst>
                                            <p:cond delay="1834"/>
                                          </p:stCondLst>
                                        </p:cTn>
                                        <p:tgtEl>
                                          <p:spTgt spid="7">
                                            <p:txEl>
                                              <p:pRg st="3" end="3"/>
                                            </p:txEl>
                                          </p:spTgt>
                                        </p:tgtEl>
                                      </p:cBhvr>
                                      <p:to x="100000" y="100000"/>
                                    </p:animScale>
                                  </p:childTnLst>
                                </p:cTn>
                              </p:par>
                              <p:par>
                                <p:cTn id="63" presetID="26" presetClass="entr" presetSubtype="0" fill="hold" nodeType="withEffect">
                                  <p:stCondLst>
                                    <p:cond delay="0"/>
                                  </p:stCondLst>
                                  <p:childTnLst>
                                    <p:set>
                                      <p:cBhvr>
                                        <p:cTn id="64" dur="1" fill="hold">
                                          <p:stCondLst>
                                            <p:cond delay="0"/>
                                          </p:stCondLst>
                                        </p:cTn>
                                        <p:tgtEl>
                                          <p:spTgt spid="7">
                                            <p:txEl>
                                              <p:pRg st="5" end="5"/>
                                            </p:txEl>
                                          </p:spTgt>
                                        </p:tgtEl>
                                        <p:attrNameLst>
                                          <p:attrName>style.visibility</p:attrName>
                                        </p:attrNameLst>
                                      </p:cBhvr>
                                      <p:to>
                                        <p:strVal val="visible"/>
                                      </p:to>
                                    </p:set>
                                    <p:animEffect transition="in" filter="wipe(down)">
                                      <p:cBhvr>
                                        <p:cTn id="65" dur="580">
                                          <p:stCondLst>
                                            <p:cond delay="0"/>
                                          </p:stCondLst>
                                        </p:cTn>
                                        <p:tgtEl>
                                          <p:spTgt spid="7">
                                            <p:txEl>
                                              <p:pRg st="5" end="5"/>
                                            </p:txEl>
                                          </p:spTgt>
                                        </p:tgtEl>
                                      </p:cBhvr>
                                    </p:animEffect>
                                    <p:anim calcmode="lin" valueType="num">
                                      <p:cBhvr>
                                        <p:cTn id="66" dur="1822" tmFilter="0,0; 0.14,0.36; 0.43,0.73; 0.71,0.91; 1.0,1.0">
                                          <p:stCondLst>
                                            <p:cond delay="0"/>
                                          </p:stCondLst>
                                        </p:cTn>
                                        <p:tgtEl>
                                          <p:spTgt spid="7">
                                            <p:txEl>
                                              <p:pRg st="5" end="5"/>
                                            </p:txEl>
                                          </p:spTgt>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7">
                                            <p:txEl>
                                              <p:pRg st="5" end="5"/>
                                            </p:txEl>
                                          </p:spTgt>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7">
                                            <p:txEl>
                                              <p:pRg st="5" end="5"/>
                                            </p:txEl>
                                          </p:spTgt>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7">
                                            <p:txEl>
                                              <p:pRg st="5" end="5"/>
                                            </p:txEl>
                                          </p:spTgt>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7">
                                            <p:txEl>
                                              <p:pRg st="5" end="5"/>
                                            </p:txEl>
                                          </p:spTgt>
                                        </p:tgtEl>
                                        <p:attrNameLst>
                                          <p:attrName>ppt_y</p:attrName>
                                        </p:attrNameLst>
                                      </p:cBhvr>
                                      <p:tavLst>
                                        <p:tav tm="0" fmla="#ppt_y-sin(pi*$)/81">
                                          <p:val>
                                            <p:fltVal val="0"/>
                                          </p:val>
                                        </p:tav>
                                        <p:tav tm="100000">
                                          <p:val>
                                            <p:fltVal val="1"/>
                                          </p:val>
                                        </p:tav>
                                      </p:tavLst>
                                    </p:anim>
                                    <p:animScale>
                                      <p:cBhvr>
                                        <p:cTn id="71" dur="26">
                                          <p:stCondLst>
                                            <p:cond delay="650"/>
                                          </p:stCondLst>
                                        </p:cTn>
                                        <p:tgtEl>
                                          <p:spTgt spid="7">
                                            <p:txEl>
                                              <p:pRg st="5" end="5"/>
                                            </p:txEl>
                                          </p:spTgt>
                                        </p:tgtEl>
                                      </p:cBhvr>
                                      <p:to x="100000" y="60000"/>
                                    </p:animScale>
                                    <p:animScale>
                                      <p:cBhvr>
                                        <p:cTn id="72" dur="166" decel="50000">
                                          <p:stCondLst>
                                            <p:cond delay="676"/>
                                          </p:stCondLst>
                                        </p:cTn>
                                        <p:tgtEl>
                                          <p:spTgt spid="7">
                                            <p:txEl>
                                              <p:pRg st="5" end="5"/>
                                            </p:txEl>
                                          </p:spTgt>
                                        </p:tgtEl>
                                      </p:cBhvr>
                                      <p:to x="100000" y="100000"/>
                                    </p:animScale>
                                    <p:animScale>
                                      <p:cBhvr>
                                        <p:cTn id="73" dur="26">
                                          <p:stCondLst>
                                            <p:cond delay="1312"/>
                                          </p:stCondLst>
                                        </p:cTn>
                                        <p:tgtEl>
                                          <p:spTgt spid="7">
                                            <p:txEl>
                                              <p:pRg st="5" end="5"/>
                                            </p:txEl>
                                          </p:spTgt>
                                        </p:tgtEl>
                                      </p:cBhvr>
                                      <p:to x="100000" y="80000"/>
                                    </p:animScale>
                                    <p:animScale>
                                      <p:cBhvr>
                                        <p:cTn id="74" dur="166" decel="50000">
                                          <p:stCondLst>
                                            <p:cond delay="1338"/>
                                          </p:stCondLst>
                                        </p:cTn>
                                        <p:tgtEl>
                                          <p:spTgt spid="7">
                                            <p:txEl>
                                              <p:pRg st="5" end="5"/>
                                            </p:txEl>
                                          </p:spTgt>
                                        </p:tgtEl>
                                      </p:cBhvr>
                                      <p:to x="100000" y="100000"/>
                                    </p:animScale>
                                    <p:animScale>
                                      <p:cBhvr>
                                        <p:cTn id="75" dur="26">
                                          <p:stCondLst>
                                            <p:cond delay="1642"/>
                                          </p:stCondLst>
                                        </p:cTn>
                                        <p:tgtEl>
                                          <p:spTgt spid="7">
                                            <p:txEl>
                                              <p:pRg st="5" end="5"/>
                                            </p:txEl>
                                          </p:spTgt>
                                        </p:tgtEl>
                                      </p:cBhvr>
                                      <p:to x="100000" y="90000"/>
                                    </p:animScale>
                                    <p:animScale>
                                      <p:cBhvr>
                                        <p:cTn id="76" dur="166" decel="50000">
                                          <p:stCondLst>
                                            <p:cond delay="1668"/>
                                          </p:stCondLst>
                                        </p:cTn>
                                        <p:tgtEl>
                                          <p:spTgt spid="7">
                                            <p:txEl>
                                              <p:pRg st="5" end="5"/>
                                            </p:txEl>
                                          </p:spTgt>
                                        </p:tgtEl>
                                      </p:cBhvr>
                                      <p:to x="100000" y="100000"/>
                                    </p:animScale>
                                    <p:animScale>
                                      <p:cBhvr>
                                        <p:cTn id="77" dur="26">
                                          <p:stCondLst>
                                            <p:cond delay="1808"/>
                                          </p:stCondLst>
                                        </p:cTn>
                                        <p:tgtEl>
                                          <p:spTgt spid="7">
                                            <p:txEl>
                                              <p:pRg st="5" end="5"/>
                                            </p:txEl>
                                          </p:spTgt>
                                        </p:tgtEl>
                                      </p:cBhvr>
                                      <p:to x="100000" y="95000"/>
                                    </p:animScale>
                                    <p:animScale>
                                      <p:cBhvr>
                                        <p:cTn id="78" dur="166" decel="50000">
                                          <p:stCondLst>
                                            <p:cond delay="1834"/>
                                          </p:stCondLst>
                                        </p:cTn>
                                        <p:tgtEl>
                                          <p:spTgt spid="7">
                                            <p:txEl>
                                              <p:pRg st="5" end="5"/>
                                            </p:txEl>
                                          </p:spTgt>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5"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1000" fill="hold"/>
                                        <p:tgtEl>
                                          <p:spTgt spid="9"/>
                                        </p:tgtEl>
                                        <p:attrNameLst>
                                          <p:attrName>ppt_w</p:attrName>
                                        </p:attrNameLst>
                                      </p:cBhvr>
                                      <p:tavLst>
                                        <p:tav tm="0">
                                          <p:val>
                                            <p:fltVal val="0"/>
                                          </p:val>
                                        </p:tav>
                                        <p:tav tm="100000">
                                          <p:val>
                                            <p:strVal val="#ppt_w"/>
                                          </p:val>
                                        </p:tav>
                                      </p:tavLst>
                                    </p:anim>
                                    <p:anim calcmode="lin" valueType="num">
                                      <p:cBhvr>
                                        <p:cTn id="84" dur="1000" fill="hold"/>
                                        <p:tgtEl>
                                          <p:spTgt spid="9"/>
                                        </p:tgtEl>
                                        <p:attrNameLst>
                                          <p:attrName>ppt_h</p:attrName>
                                        </p:attrNameLst>
                                      </p:cBhvr>
                                      <p:tavLst>
                                        <p:tav tm="0">
                                          <p:val>
                                            <p:fltVal val="0"/>
                                          </p:val>
                                        </p:tav>
                                        <p:tav tm="100000">
                                          <p:val>
                                            <p:strVal val="#ppt_h"/>
                                          </p:val>
                                        </p:tav>
                                      </p:tavLst>
                                    </p:anim>
                                    <p:anim calcmode="lin" valueType="num">
                                      <p:cBhvr>
                                        <p:cTn id="8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58C7B7-D929-44F5-A94A-781ED3655E03}"/>
              </a:ext>
            </a:extLst>
          </p:cNvPr>
          <p:cNvSpPr txBox="1"/>
          <p:nvPr/>
        </p:nvSpPr>
        <p:spPr>
          <a:xfrm>
            <a:off x="0" y="66807"/>
            <a:ext cx="9144000" cy="2523768"/>
          </a:xfrm>
          <a:prstGeom prst="rect">
            <a:avLst/>
          </a:prstGeom>
          <a:noFill/>
        </p:spPr>
        <p:txBody>
          <a:bodyPr wrap="square">
            <a:spAutoFit/>
          </a:bodyPr>
          <a:lstStyle/>
          <a:p>
            <a:r>
              <a:rPr lang="en-US" b="1" dirty="0">
                <a:solidFill>
                  <a:srgbClr val="FF0000"/>
                </a:solidFill>
              </a:rPr>
              <a:t>STEP 3: Conversion of Sodium di chromate to Potassium di chromate:</a:t>
            </a:r>
          </a:p>
          <a:p>
            <a:r>
              <a:rPr lang="en-US" sz="2000" b="1" dirty="0">
                <a:solidFill>
                  <a:srgbClr val="7030A0"/>
                </a:solidFill>
              </a:rPr>
              <a:t>The above solution is concentrated to remove less soluble sodium sulphate. The resulting solution is filtered and further concentrated. It is cooled to get the crystals of Na</a:t>
            </a:r>
            <a:r>
              <a:rPr lang="en-US" sz="2000" b="1" baseline="-25000" dirty="0">
                <a:solidFill>
                  <a:srgbClr val="7030A0"/>
                </a:solidFill>
              </a:rPr>
              <a:t>2</a:t>
            </a:r>
            <a:r>
              <a:rPr lang="en-US" sz="2000" b="1" dirty="0">
                <a:solidFill>
                  <a:srgbClr val="7030A0"/>
                </a:solidFill>
              </a:rPr>
              <a:t>SO</a:t>
            </a:r>
            <a:r>
              <a:rPr lang="en-US" sz="2000" b="1" baseline="-25000" dirty="0">
                <a:solidFill>
                  <a:srgbClr val="7030A0"/>
                </a:solidFill>
              </a:rPr>
              <a:t>4</a:t>
            </a:r>
            <a:r>
              <a:rPr lang="en-US" sz="2000" b="1" dirty="0">
                <a:solidFill>
                  <a:srgbClr val="7030A0"/>
                </a:solidFill>
              </a:rPr>
              <a:t>.2H</a:t>
            </a:r>
            <a:r>
              <a:rPr lang="en-US" sz="2000" b="1" baseline="-25000" dirty="0">
                <a:solidFill>
                  <a:srgbClr val="7030A0"/>
                </a:solidFill>
              </a:rPr>
              <a:t>2</a:t>
            </a:r>
            <a:r>
              <a:rPr lang="en-US" sz="2000" b="1" dirty="0">
                <a:solidFill>
                  <a:srgbClr val="7030A0"/>
                </a:solidFill>
              </a:rPr>
              <a:t>O.</a:t>
            </a:r>
          </a:p>
          <a:p>
            <a:endParaRPr lang="en-US" sz="2000" b="1" dirty="0">
              <a:solidFill>
                <a:srgbClr val="7030A0"/>
              </a:solidFill>
            </a:endParaRPr>
          </a:p>
          <a:p>
            <a:r>
              <a:rPr lang="en-US" sz="2000" b="1" dirty="0">
                <a:solidFill>
                  <a:srgbClr val="7030A0"/>
                </a:solidFill>
              </a:rPr>
              <a:t>The saturated solution of sodium dichromate in water is mixed with </a:t>
            </a:r>
            <a:r>
              <a:rPr lang="en-US" sz="2000" b="1" dirty="0" err="1">
                <a:solidFill>
                  <a:srgbClr val="7030A0"/>
                </a:solidFill>
              </a:rPr>
              <a:t>KCl</a:t>
            </a:r>
            <a:r>
              <a:rPr lang="en-US" sz="2000" b="1" dirty="0">
                <a:solidFill>
                  <a:srgbClr val="7030A0"/>
                </a:solidFill>
              </a:rPr>
              <a:t> and then concentrated to get crystals of NaCl. It is filtered while hot and the filtrate is cooled to obtain K</a:t>
            </a:r>
            <a:r>
              <a:rPr lang="en-US" sz="2000" b="1" baseline="-25000" dirty="0">
                <a:solidFill>
                  <a:srgbClr val="7030A0"/>
                </a:solidFill>
              </a:rPr>
              <a:t>2</a:t>
            </a:r>
            <a:r>
              <a:rPr lang="en-US" sz="2000" b="1" dirty="0">
                <a:solidFill>
                  <a:srgbClr val="7030A0"/>
                </a:solidFill>
              </a:rPr>
              <a:t>Cr</a:t>
            </a:r>
            <a:r>
              <a:rPr lang="en-US" sz="2000" b="1" baseline="-25000" dirty="0">
                <a:solidFill>
                  <a:srgbClr val="7030A0"/>
                </a:solidFill>
              </a:rPr>
              <a:t>2</a:t>
            </a:r>
            <a:r>
              <a:rPr lang="en-US" sz="2000" b="1" dirty="0">
                <a:solidFill>
                  <a:srgbClr val="7030A0"/>
                </a:solidFill>
              </a:rPr>
              <a:t>O</a:t>
            </a:r>
            <a:r>
              <a:rPr lang="en-US" sz="2000" b="1" baseline="-25000" dirty="0">
                <a:solidFill>
                  <a:srgbClr val="7030A0"/>
                </a:solidFill>
              </a:rPr>
              <a:t>7</a:t>
            </a:r>
            <a:r>
              <a:rPr lang="en-US" sz="2000" b="1" dirty="0">
                <a:solidFill>
                  <a:srgbClr val="7030A0"/>
                </a:solidFill>
              </a:rPr>
              <a:t> crystals.</a:t>
            </a:r>
            <a:endParaRPr lang="en-IN" sz="2000" b="1" dirty="0">
              <a:solidFill>
                <a:srgbClr val="7030A0"/>
              </a:solidFill>
            </a:endParaRPr>
          </a:p>
        </p:txBody>
      </p:sp>
      <p:pic>
        <p:nvPicPr>
          <p:cNvPr id="5" name="Picture 4">
            <a:extLst>
              <a:ext uri="{FF2B5EF4-FFF2-40B4-BE49-F238E27FC236}">
                <a16:creationId xmlns:a16="http://schemas.microsoft.com/office/drawing/2014/main" xmlns="" id="{B9D7E662-78A8-453B-AE43-210FD89C43B5}"/>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97084" y="2715195"/>
            <a:ext cx="6150383" cy="1187937"/>
          </a:xfrm>
          <a:prstGeom prst="rect">
            <a:avLst/>
          </a:prstGeom>
          <a:ln w="41275">
            <a:solidFill>
              <a:srgbClr val="C00000"/>
            </a:solidFill>
          </a:ln>
          <a:effectLst>
            <a:outerShdw blurRad="50800" dist="114300" dir="7200000" algn="ctr" rotWithShape="0">
              <a:srgbClr val="F14DDA"/>
            </a:outerShdw>
          </a:effectLst>
        </p:spPr>
      </p:pic>
      <p:pic>
        <p:nvPicPr>
          <p:cNvPr id="6" name="Picture 5">
            <a:extLst>
              <a:ext uri="{FF2B5EF4-FFF2-40B4-BE49-F238E27FC236}">
                <a16:creationId xmlns:a16="http://schemas.microsoft.com/office/drawing/2014/main" xmlns="" id="{2453BD26-9F98-417D-96E0-96BAC02BBF7A}"/>
              </a:ext>
            </a:extLst>
          </p:cNvPr>
          <p:cNvPicPr>
            <a:picLocks noChangeAspect="1"/>
          </p:cNvPicPr>
          <p:nvPr/>
        </p:nvPicPr>
        <p:blipFill>
          <a:blip r:embed="rId4"/>
          <a:stretch>
            <a:fillRect/>
          </a:stretch>
        </p:blipFill>
        <p:spPr>
          <a:xfrm flipH="1">
            <a:off x="773720" y="4293149"/>
            <a:ext cx="2101683" cy="2435791"/>
          </a:xfrm>
          <a:prstGeom prst="rect">
            <a:avLst/>
          </a:prstGeom>
        </p:spPr>
      </p:pic>
      <p:pic>
        <p:nvPicPr>
          <p:cNvPr id="7" name="Picture 6">
            <a:extLst>
              <a:ext uri="{FF2B5EF4-FFF2-40B4-BE49-F238E27FC236}">
                <a16:creationId xmlns:a16="http://schemas.microsoft.com/office/drawing/2014/main" xmlns="" id="{A6181674-DDF2-41DC-90D5-7F7D35FF5260}"/>
              </a:ext>
            </a:extLst>
          </p:cNvPr>
          <p:cNvPicPr>
            <a:picLocks noChangeAspect="1"/>
          </p:cNvPicPr>
          <p:nvPr/>
        </p:nvPicPr>
        <p:blipFill rotWithShape="1">
          <a:blip r:embed="rId5"/>
          <a:srcRect l="26328" t="10015" r="20501" b="12739"/>
          <a:stretch/>
        </p:blipFill>
        <p:spPr>
          <a:xfrm>
            <a:off x="3912575" y="4293149"/>
            <a:ext cx="1775731" cy="2362628"/>
          </a:xfrm>
          <a:prstGeom prst="rect">
            <a:avLst/>
          </a:prstGeom>
        </p:spPr>
      </p:pic>
      <p:pic>
        <p:nvPicPr>
          <p:cNvPr id="1026" name="Picture 2" descr="K2cr2o7 Crystal Potassium Dichromate, 25kg And 50kg, Packaging ...">
            <a:extLst>
              <a:ext uri="{FF2B5EF4-FFF2-40B4-BE49-F238E27FC236}">
                <a16:creationId xmlns:a16="http://schemas.microsoft.com/office/drawing/2014/main" xmlns="" id="{AECC6B1A-A0B0-41D4-B3E4-90ECDE0252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8" t="12806" r="1138" b="13347"/>
          <a:stretch/>
        </p:blipFill>
        <p:spPr bwMode="auto">
          <a:xfrm>
            <a:off x="6128238" y="4234759"/>
            <a:ext cx="2101684" cy="2494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67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80">
                                          <p:stCondLst>
                                            <p:cond delay="0"/>
                                          </p:stCondLst>
                                        </p:cTn>
                                        <p:tgtEl>
                                          <p:spTgt spid="3">
                                            <p:txEl>
                                              <p:pRg st="1" end="1"/>
                                            </p:txEl>
                                          </p:spTgt>
                                        </p:tgtEl>
                                      </p:cBhvr>
                                    </p:animEffect>
                                    <p:anim calcmode="lin" valueType="num">
                                      <p:cBhvr>
                                        <p:cTn id="1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1" end="1"/>
                                            </p:txEl>
                                          </p:spTgt>
                                        </p:tgtEl>
                                      </p:cBhvr>
                                      <p:to x="100000" y="60000"/>
                                    </p:animScale>
                                    <p:animScale>
                                      <p:cBhvr>
                                        <p:cTn id="22" dur="166" decel="50000">
                                          <p:stCondLst>
                                            <p:cond delay="676"/>
                                          </p:stCondLst>
                                        </p:cTn>
                                        <p:tgtEl>
                                          <p:spTgt spid="3">
                                            <p:txEl>
                                              <p:pRg st="1" end="1"/>
                                            </p:txEl>
                                          </p:spTgt>
                                        </p:tgtEl>
                                      </p:cBhvr>
                                      <p:to x="100000" y="100000"/>
                                    </p:animScale>
                                    <p:animScale>
                                      <p:cBhvr>
                                        <p:cTn id="23" dur="26">
                                          <p:stCondLst>
                                            <p:cond delay="1312"/>
                                          </p:stCondLst>
                                        </p:cTn>
                                        <p:tgtEl>
                                          <p:spTgt spid="3">
                                            <p:txEl>
                                              <p:pRg st="1" end="1"/>
                                            </p:txEl>
                                          </p:spTgt>
                                        </p:tgtEl>
                                      </p:cBhvr>
                                      <p:to x="100000" y="80000"/>
                                    </p:animScale>
                                    <p:animScale>
                                      <p:cBhvr>
                                        <p:cTn id="24" dur="166" decel="50000">
                                          <p:stCondLst>
                                            <p:cond delay="1338"/>
                                          </p:stCondLst>
                                        </p:cTn>
                                        <p:tgtEl>
                                          <p:spTgt spid="3">
                                            <p:txEl>
                                              <p:pRg st="1" end="1"/>
                                            </p:txEl>
                                          </p:spTgt>
                                        </p:tgtEl>
                                      </p:cBhvr>
                                      <p:to x="100000" y="100000"/>
                                    </p:animScale>
                                    <p:animScale>
                                      <p:cBhvr>
                                        <p:cTn id="25" dur="26">
                                          <p:stCondLst>
                                            <p:cond delay="1642"/>
                                          </p:stCondLst>
                                        </p:cTn>
                                        <p:tgtEl>
                                          <p:spTgt spid="3">
                                            <p:txEl>
                                              <p:pRg st="1" end="1"/>
                                            </p:txEl>
                                          </p:spTgt>
                                        </p:tgtEl>
                                      </p:cBhvr>
                                      <p:to x="100000" y="90000"/>
                                    </p:animScale>
                                    <p:animScale>
                                      <p:cBhvr>
                                        <p:cTn id="26" dur="166" decel="50000">
                                          <p:stCondLst>
                                            <p:cond delay="1668"/>
                                          </p:stCondLst>
                                        </p:cTn>
                                        <p:tgtEl>
                                          <p:spTgt spid="3">
                                            <p:txEl>
                                              <p:pRg st="1" end="1"/>
                                            </p:txEl>
                                          </p:spTgt>
                                        </p:tgtEl>
                                      </p:cBhvr>
                                      <p:to x="100000" y="100000"/>
                                    </p:animScale>
                                    <p:animScale>
                                      <p:cBhvr>
                                        <p:cTn id="27" dur="26">
                                          <p:stCondLst>
                                            <p:cond delay="1808"/>
                                          </p:stCondLst>
                                        </p:cTn>
                                        <p:tgtEl>
                                          <p:spTgt spid="3">
                                            <p:txEl>
                                              <p:pRg st="1" end="1"/>
                                            </p:txEl>
                                          </p:spTgt>
                                        </p:tgtEl>
                                      </p:cBhvr>
                                      <p:to x="100000" y="95000"/>
                                    </p:animScale>
                                    <p:animScale>
                                      <p:cBhvr>
                                        <p:cTn id="28" dur="166" decel="50000">
                                          <p:stCondLst>
                                            <p:cond delay="1834"/>
                                          </p:stCondLst>
                                        </p:cTn>
                                        <p:tgtEl>
                                          <p:spTgt spid="3">
                                            <p:txEl>
                                              <p:pRg st="1" end="1"/>
                                            </p:txEl>
                                          </p:spTgt>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down)">
                                      <p:cBhvr>
                                        <p:cTn id="31" dur="580">
                                          <p:stCondLst>
                                            <p:cond delay="0"/>
                                          </p:stCondLst>
                                        </p:cTn>
                                        <p:tgtEl>
                                          <p:spTgt spid="3">
                                            <p:txEl>
                                              <p:pRg st="3" end="3"/>
                                            </p:txEl>
                                          </p:spTgt>
                                        </p:tgtEl>
                                      </p:cBhvr>
                                    </p:animEffect>
                                    <p:anim calcmode="lin" valueType="num">
                                      <p:cBhvr>
                                        <p:cTn id="3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3" end="3"/>
                                            </p:txEl>
                                          </p:spTgt>
                                        </p:tgtEl>
                                      </p:cBhvr>
                                      <p:to x="100000" y="60000"/>
                                    </p:animScale>
                                    <p:animScale>
                                      <p:cBhvr>
                                        <p:cTn id="38" dur="166" decel="50000">
                                          <p:stCondLst>
                                            <p:cond delay="676"/>
                                          </p:stCondLst>
                                        </p:cTn>
                                        <p:tgtEl>
                                          <p:spTgt spid="3">
                                            <p:txEl>
                                              <p:pRg st="3" end="3"/>
                                            </p:txEl>
                                          </p:spTgt>
                                        </p:tgtEl>
                                      </p:cBhvr>
                                      <p:to x="100000" y="100000"/>
                                    </p:animScale>
                                    <p:animScale>
                                      <p:cBhvr>
                                        <p:cTn id="39" dur="26">
                                          <p:stCondLst>
                                            <p:cond delay="1312"/>
                                          </p:stCondLst>
                                        </p:cTn>
                                        <p:tgtEl>
                                          <p:spTgt spid="3">
                                            <p:txEl>
                                              <p:pRg st="3" end="3"/>
                                            </p:txEl>
                                          </p:spTgt>
                                        </p:tgtEl>
                                      </p:cBhvr>
                                      <p:to x="100000" y="80000"/>
                                    </p:animScale>
                                    <p:animScale>
                                      <p:cBhvr>
                                        <p:cTn id="40" dur="166" decel="50000">
                                          <p:stCondLst>
                                            <p:cond delay="1338"/>
                                          </p:stCondLst>
                                        </p:cTn>
                                        <p:tgtEl>
                                          <p:spTgt spid="3">
                                            <p:txEl>
                                              <p:pRg st="3" end="3"/>
                                            </p:txEl>
                                          </p:spTgt>
                                        </p:tgtEl>
                                      </p:cBhvr>
                                      <p:to x="100000" y="100000"/>
                                    </p:animScale>
                                    <p:animScale>
                                      <p:cBhvr>
                                        <p:cTn id="41" dur="26">
                                          <p:stCondLst>
                                            <p:cond delay="1642"/>
                                          </p:stCondLst>
                                        </p:cTn>
                                        <p:tgtEl>
                                          <p:spTgt spid="3">
                                            <p:txEl>
                                              <p:pRg st="3" end="3"/>
                                            </p:txEl>
                                          </p:spTgt>
                                        </p:tgtEl>
                                      </p:cBhvr>
                                      <p:to x="100000" y="90000"/>
                                    </p:animScale>
                                    <p:animScale>
                                      <p:cBhvr>
                                        <p:cTn id="42" dur="166" decel="50000">
                                          <p:stCondLst>
                                            <p:cond delay="1668"/>
                                          </p:stCondLst>
                                        </p:cTn>
                                        <p:tgtEl>
                                          <p:spTgt spid="3">
                                            <p:txEl>
                                              <p:pRg st="3" end="3"/>
                                            </p:txEl>
                                          </p:spTgt>
                                        </p:tgtEl>
                                      </p:cBhvr>
                                      <p:to x="100000" y="100000"/>
                                    </p:animScale>
                                    <p:animScale>
                                      <p:cBhvr>
                                        <p:cTn id="43" dur="26">
                                          <p:stCondLst>
                                            <p:cond delay="1808"/>
                                          </p:stCondLst>
                                        </p:cTn>
                                        <p:tgtEl>
                                          <p:spTgt spid="3">
                                            <p:txEl>
                                              <p:pRg st="3" end="3"/>
                                            </p:txEl>
                                          </p:spTgt>
                                        </p:tgtEl>
                                      </p:cBhvr>
                                      <p:to x="100000" y="95000"/>
                                    </p:animScale>
                                    <p:animScale>
                                      <p:cBhvr>
                                        <p:cTn id="44" dur="166" decel="50000">
                                          <p:stCondLst>
                                            <p:cond delay="1834"/>
                                          </p:stCondLst>
                                        </p:cTn>
                                        <p:tgtEl>
                                          <p:spTgt spid="3">
                                            <p:txEl>
                                              <p:pRg st="3" end="3"/>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 calcmode="lin" valueType="num">
                                      <p:cBhvr>
                                        <p:cTn id="5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randombar(horizont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randombar(horizont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026"/>
                                        </p:tgtEl>
                                        <p:attrNameLst>
                                          <p:attrName>style.visibility</p:attrName>
                                        </p:attrNameLst>
                                      </p:cBhvr>
                                      <p:to>
                                        <p:strVal val="visible"/>
                                      </p:to>
                                    </p:set>
                                    <p:animEffect transition="in" filter="randombar(horizontal)">
                                      <p:cBhvr>
                                        <p:cTn id="6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A2DE625-622F-4331-ABCC-7A1F8CBBB07B}"/>
              </a:ext>
            </a:extLst>
          </p:cNvPr>
          <p:cNvSpPr txBox="1"/>
          <p:nvPr/>
        </p:nvSpPr>
        <p:spPr>
          <a:xfrm>
            <a:off x="0" y="0"/>
            <a:ext cx="6324600" cy="584775"/>
          </a:xfrm>
          <a:prstGeom prst="rect">
            <a:avLst/>
          </a:prstGeom>
          <a:noFill/>
        </p:spPr>
        <p:txBody>
          <a:bodyPr wrap="square">
            <a:spAutoFit/>
          </a:bodyPr>
          <a:lstStyle/>
          <a:p>
            <a:r>
              <a:rPr lang="en-IN" sz="3200" b="1" i="1" strike="noStrike" baseline="0" dirty="0">
                <a:solidFill>
                  <a:srgbClr val="59074D"/>
                </a:solidFill>
                <a:effectLst>
                  <a:outerShdw blurRad="38100" dist="38100" dir="2700000" algn="tl">
                    <a:srgbClr val="000000">
                      <a:alpha val="43137"/>
                    </a:srgbClr>
                  </a:outerShdw>
                </a:effectLst>
                <a:latin typeface="MinionPro-Bold"/>
              </a:rPr>
              <a:t>Physical properties Of </a:t>
            </a:r>
            <a:r>
              <a:rPr lang="en-IN" sz="3200" b="1" i="1" strike="noStrike" dirty="0">
                <a:solidFill>
                  <a:srgbClr val="59074D"/>
                </a:solidFill>
                <a:effectLst>
                  <a:outerShdw blurRad="38100" dist="38100" dir="2700000" algn="tl">
                    <a:srgbClr val="000000">
                      <a:alpha val="43137"/>
                    </a:srgbClr>
                  </a:outerShdw>
                </a:effectLst>
                <a:latin typeface="MinionPro-Bold"/>
              </a:rPr>
              <a:t>K</a:t>
            </a:r>
            <a:r>
              <a:rPr lang="en-IN" sz="3200" b="1" i="1" strike="noStrike" baseline="-25000" dirty="0">
                <a:solidFill>
                  <a:srgbClr val="59074D"/>
                </a:solidFill>
                <a:effectLst>
                  <a:outerShdw blurRad="38100" dist="38100" dir="2700000" algn="tl">
                    <a:srgbClr val="000000">
                      <a:alpha val="43137"/>
                    </a:srgbClr>
                  </a:outerShdw>
                </a:effectLst>
                <a:latin typeface="MinionPro-Bold"/>
              </a:rPr>
              <a:t>2</a:t>
            </a:r>
            <a:r>
              <a:rPr lang="en-IN" sz="3200" b="1" i="1" strike="noStrike" dirty="0">
                <a:solidFill>
                  <a:srgbClr val="59074D"/>
                </a:solidFill>
                <a:effectLst>
                  <a:outerShdw blurRad="38100" dist="38100" dir="2700000" algn="tl">
                    <a:srgbClr val="000000">
                      <a:alpha val="43137"/>
                    </a:srgbClr>
                  </a:outerShdw>
                </a:effectLst>
                <a:latin typeface="MinionPro-Bold"/>
              </a:rPr>
              <a:t>Cr</a:t>
            </a:r>
            <a:r>
              <a:rPr lang="en-IN" sz="3200" b="1" i="1" strike="noStrike" baseline="-25000" dirty="0">
                <a:solidFill>
                  <a:srgbClr val="59074D"/>
                </a:solidFill>
                <a:effectLst>
                  <a:outerShdw blurRad="38100" dist="38100" dir="2700000" algn="tl">
                    <a:srgbClr val="000000">
                      <a:alpha val="43137"/>
                    </a:srgbClr>
                  </a:outerShdw>
                </a:effectLst>
                <a:latin typeface="MinionPro-Bold"/>
              </a:rPr>
              <a:t>2</a:t>
            </a:r>
            <a:r>
              <a:rPr lang="en-IN" sz="3200" b="1" i="1" strike="noStrike" dirty="0">
                <a:solidFill>
                  <a:srgbClr val="59074D"/>
                </a:solidFill>
                <a:effectLst>
                  <a:outerShdw blurRad="38100" dist="38100" dir="2700000" algn="tl">
                    <a:srgbClr val="000000">
                      <a:alpha val="43137"/>
                    </a:srgbClr>
                  </a:outerShdw>
                </a:effectLst>
                <a:latin typeface="MinionPro-Bold"/>
              </a:rPr>
              <a:t>O</a:t>
            </a:r>
            <a:r>
              <a:rPr lang="en-IN" sz="3200" b="1" i="1" strike="noStrike" baseline="-25000" dirty="0">
                <a:solidFill>
                  <a:srgbClr val="59074D"/>
                </a:solidFill>
                <a:effectLst>
                  <a:outerShdw blurRad="38100" dist="38100" dir="2700000" algn="tl">
                    <a:srgbClr val="000000">
                      <a:alpha val="43137"/>
                    </a:srgbClr>
                  </a:outerShdw>
                </a:effectLst>
                <a:latin typeface="MinionPro-Bold"/>
              </a:rPr>
              <a:t>7 </a:t>
            </a:r>
            <a:r>
              <a:rPr lang="en-IN" sz="3200" b="1" i="1" strike="noStrike" baseline="0" dirty="0">
                <a:solidFill>
                  <a:srgbClr val="59074D"/>
                </a:solidFill>
                <a:effectLst>
                  <a:outerShdw blurRad="38100" dist="38100" dir="2700000" algn="tl">
                    <a:srgbClr val="000000">
                      <a:alpha val="43137"/>
                    </a:srgbClr>
                  </a:outerShdw>
                </a:effectLst>
                <a:latin typeface="MinionPro-Bold"/>
              </a:rPr>
              <a:t>:</a:t>
            </a:r>
            <a:endParaRPr lang="en-IN" sz="3200" b="1" i="1" dirty="0">
              <a:solidFill>
                <a:srgbClr val="59074D"/>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xmlns="" id="{36929155-B5E6-4197-8DE5-2381E856F690}"/>
              </a:ext>
            </a:extLst>
          </p:cNvPr>
          <p:cNvSpPr txBox="1"/>
          <p:nvPr/>
        </p:nvSpPr>
        <p:spPr>
          <a:xfrm>
            <a:off x="0" y="488370"/>
            <a:ext cx="9144000" cy="4893647"/>
          </a:xfrm>
          <a:prstGeom prst="rect">
            <a:avLst/>
          </a:prstGeom>
          <a:noFill/>
        </p:spPr>
        <p:txBody>
          <a:bodyPr wrap="square">
            <a:spAutoFit/>
          </a:bodyPr>
          <a:lstStyle/>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Potassium dichromate is an </a:t>
            </a:r>
            <a:r>
              <a:rPr lang="en-US" sz="2400" b="1" i="0" u="none" strike="noStrike" baseline="0" dirty="0">
                <a:solidFill>
                  <a:srgbClr val="FF0000"/>
                </a:solidFill>
                <a:latin typeface="MinionPro-Regular"/>
              </a:rPr>
              <a:t>orange red crystalline solid</a:t>
            </a:r>
            <a:r>
              <a:rPr lang="en-US" sz="2400" b="1" i="0" u="none" strike="noStrike" baseline="0" dirty="0">
                <a:solidFill>
                  <a:srgbClr val="7030A0"/>
                </a:solidFill>
                <a:latin typeface="MinionPro-Regular"/>
              </a:rPr>
              <a:t> which melts at 671K and it is moderately soluble in cold water, but very much soluble in hot water. </a:t>
            </a:r>
          </a:p>
          <a:p>
            <a:pPr algn="l"/>
            <a:endParaRPr lang="en-US" sz="2400" b="1" dirty="0">
              <a:solidFill>
                <a:srgbClr val="7030A0"/>
              </a:solidFill>
              <a:latin typeface="MinionPro-Regular"/>
            </a:endParaRPr>
          </a:p>
          <a:p>
            <a:pPr algn="l"/>
            <a:endParaRPr lang="en-US" sz="2400" b="1" i="0" u="none" strike="noStrike" baseline="0" dirty="0">
              <a:solidFill>
                <a:srgbClr val="7030A0"/>
              </a:solidFill>
              <a:latin typeface="MinionPro-Regular"/>
            </a:endParaRPr>
          </a:p>
          <a:p>
            <a:pPr algn="l"/>
            <a:endParaRPr lang="en-US" sz="2400" b="1" dirty="0">
              <a:solidFill>
                <a:srgbClr val="7030A0"/>
              </a:solidFill>
              <a:latin typeface="MinionPro-Regular"/>
            </a:endParaRPr>
          </a:p>
          <a:p>
            <a:pPr algn="l"/>
            <a:endParaRPr lang="en-US" sz="2400" b="1" i="0" u="none" strike="noStrike" baseline="0" dirty="0">
              <a:solidFill>
                <a:srgbClr val="FF0000"/>
              </a:solidFill>
              <a:latin typeface="MinionPro-Regular"/>
            </a:endParaRPr>
          </a:p>
          <a:p>
            <a:pPr algn="l"/>
            <a:endParaRPr lang="en-US" sz="2400" b="1" dirty="0">
              <a:solidFill>
                <a:srgbClr val="FF0000"/>
              </a:solidFill>
              <a:latin typeface="MinionPro-Regular"/>
            </a:endParaRPr>
          </a:p>
          <a:p>
            <a:pPr marL="342900" indent="-342900" algn="l">
              <a:buFont typeface="Wingdings" panose="05000000000000000000" pitchFamily="2" charset="2"/>
              <a:buChar char="q"/>
            </a:pPr>
            <a:endParaRPr lang="en-US" sz="2400" b="1" i="0" u="none" strike="noStrike" baseline="0" dirty="0">
              <a:solidFill>
                <a:srgbClr val="FF0000"/>
              </a:solidFill>
              <a:latin typeface="MinionPro-Regular"/>
            </a:endParaRPr>
          </a:p>
          <a:p>
            <a:pPr marL="342900" indent="-342900" algn="l">
              <a:buFont typeface="Wingdings" panose="05000000000000000000" pitchFamily="2" charset="2"/>
              <a:buChar char="q"/>
            </a:pPr>
            <a:endParaRPr lang="en-US" sz="2400" b="1" dirty="0">
              <a:solidFill>
                <a:srgbClr val="FF0000"/>
              </a:solidFill>
              <a:latin typeface="MinionPro-Regular"/>
            </a:endParaRPr>
          </a:p>
          <a:p>
            <a:pPr marL="342900" indent="-342900" algn="l">
              <a:buFont typeface="Wingdings" panose="05000000000000000000" pitchFamily="2" charset="2"/>
              <a:buChar char="q"/>
            </a:pPr>
            <a:r>
              <a:rPr lang="en-US" sz="2400" b="1" i="0" u="none" strike="noStrike" baseline="0" dirty="0">
                <a:solidFill>
                  <a:srgbClr val="FF0000"/>
                </a:solidFill>
                <a:latin typeface="MinionPro-Regular"/>
              </a:rPr>
              <a:t>On heating it decomposes and forms Cr</a:t>
            </a:r>
            <a:r>
              <a:rPr lang="en-US" sz="2400" b="1" i="0" u="none" strike="noStrike" baseline="-25000" dirty="0">
                <a:solidFill>
                  <a:srgbClr val="FF0000"/>
                </a:solidFill>
                <a:latin typeface="MinionPro-Regular"/>
              </a:rPr>
              <a:t>2</a:t>
            </a:r>
            <a:r>
              <a:rPr lang="en-US" sz="1000" b="1" dirty="0">
                <a:solidFill>
                  <a:srgbClr val="FF0000"/>
                </a:solidFill>
                <a:latin typeface="MinionPro-Regular"/>
              </a:rPr>
              <a:t> </a:t>
            </a:r>
            <a:r>
              <a:rPr lang="en-US" sz="2400" b="1" dirty="0">
                <a:solidFill>
                  <a:srgbClr val="FF0000"/>
                </a:solidFill>
                <a:latin typeface="MinionPro-Regular"/>
              </a:rPr>
              <a:t>O</a:t>
            </a:r>
            <a:r>
              <a:rPr lang="en-US" sz="2400" b="1" baseline="-25000" dirty="0">
                <a:solidFill>
                  <a:srgbClr val="FF0000"/>
                </a:solidFill>
                <a:latin typeface="MinionPro-Regular"/>
              </a:rPr>
              <a:t>3</a:t>
            </a:r>
            <a:r>
              <a:rPr lang="en-US" sz="1000" b="1" i="0" u="none" strike="noStrike" baseline="0" dirty="0">
                <a:solidFill>
                  <a:srgbClr val="FF0000"/>
                </a:solidFill>
                <a:latin typeface="MinionPro-Regular"/>
              </a:rPr>
              <a:t>   </a:t>
            </a:r>
            <a:r>
              <a:rPr lang="en-US" sz="2400" b="1" i="0" u="none" strike="noStrike" baseline="0" dirty="0">
                <a:solidFill>
                  <a:srgbClr val="FF0000"/>
                </a:solidFill>
                <a:latin typeface="MinionPro-Regular"/>
              </a:rPr>
              <a:t>and molecular oxygen. As it emits toxic chromium fumes upon heating, it is mainly replaced by sodium dichromate.</a:t>
            </a:r>
            <a:endParaRPr lang="en-IN" sz="2400" b="1" dirty="0">
              <a:solidFill>
                <a:srgbClr val="FF0000"/>
              </a:solidFill>
            </a:endParaRPr>
          </a:p>
        </p:txBody>
      </p:sp>
      <p:pic>
        <p:nvPicPr>
          <p:cNvPr id="7" name="Picture 6">
            <a:extLst>
              <a:ext uri="{FF2B5EF4-FFF2-40B4-BE49-F238E27FC236}">
                <a16:creationId xmlns:a16="http://schemas.microsoft.com/office/drawing/2014/main" xmlns="" id="{DD98582D-54F5-481F-9E48-24FFBB7FD107}"/>
              </a:ext>
            </a:extLst>
          </p:cNvPr>
          <p:cNvPicPr>
            <a:picLocks noChangeAspect="1"/>
          </p:cNvPicPr>
          <p:nvPr/>
        </p:nvPicPr>
        <p:blipFill rotWithShape="1">
          <a:blip r:embed="rId2"/>
          <a:srcRect t="12863" b="12019"/>
          <a:stretch/>
        </p:blipFill>
        <p:spPr>
          <a:xfrm>
            <a:off x="812800" y="1879600"/>
            <a:ext cx="2556931" cy="2201332"/>
          </a:xfrm>
          <a:prstGeom prst="rect">
            <a:avLst/>
          </a:prstGeom>
          <a:ln>
            <a:solidFill>
              <a:srgbClr val="C00000"/>
            </a:solidFill>
          </a:ln>
        </p:spPr>
      </p:pic>
      <p:pic>
        <p:nvPicPr>
          <p:cNvPr id="9" name="Picture 8">
            <a:extLst>
              <a:ext uri="{FF2B5EF4-FFF2-40B4-BE49-F238E27FC236}">
                <a16:creationId xmlns:a16="http://schemas.microsoft.com/office/drawing/2014/main" xmlns="" id="{B706C6F5-224B-4050-B738-366DF76241F0}"/>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12802" y="5494867"/>
            <a:ext cx="7154332" cy="942849"/>
          </a:xfrm>
          <a:prstGeom prst="rect">
            <a:avLst/>
          </a:prstGeom>
          <a:ln w="44450">
            <a:solidFill>
              <a:srgbClr val="C00000"/>
            </a:solidFill>
          </a:ln>
          <a:effectLst>
            <a:glow rad="101600">
              <a:srgbClr val="F14DDA"/>
            </a:glow>
          </a:effectLst>
        </p:spPr>
      </p:pic>
      <p:pic>
        <p:nvPicPr>
          <p:cNvPr id="10" name="Picture 9">
            <a:extLst>
              <a:ext uri="{FF2B5EF4-FFF2-40B4-BE49-F238E27FC236}">
                <a16:creationId xmlns:a16="http://schemas.microsoft.com/office/drawing/2014/main" xmlns="" id="{DDE50201-F040-49A8-8B70-BB1BE4787846}"/>
              </a:ext>
            </a:extLst>
          </p:cNvPr>
          <p:cNvPicPr>
            <a:picLocks noChangeAspect="1"/>
          </p:cNvPicPr>
          <p:nvPr/>
        </p:nvPicPr>
        <p:blipFill>
          <a:blip r:embed="rId5"/>
          <a:stretch>
            <a:fillRect/>
          </a:stretch>
        </p:blipFill>
        <p:spPr>
          <a:xfrm>
            <a:off x="5181601" y="1879601"/>
            <a:ext cx="2556932" cy="2201332"/>
          </a:xfrm>
          <a:prstGeom prst="rect">
            <a:avLst/>
          </a:prstGeom>
          <a:ln>
            <a:solidFill>
              <a:srgbClr val="C00000"/>
            </a:solidFill>
          </a:ln>
        </p:spPr>
      </p:pic>
    </p:spTree>
    <p:extLst>
      <p:ext uri="{BB962C8B-B14F-4D97-AF65-F5344CB8AC3E}">
        <p14:creationId xmlns:p14="http://schemas.microsoft.com/office/powerpoint/2010/main" val="1749028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C496596-ADA7-4EA9-9D01-6FC98EDF5FB4}"/>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5833" y="2534027"/>
            <a:ext cx="8932333" cy="4188506"/>
          </a:xfrm>
          <a:prstGeom prst="rect">
            <a:avLst/>
          </a:prstGeom>
          <a:ln>
            <a:solidFill>
              <a:srgbClr val="00B0F0"/>
            </a:solidFill>
          </a:ln>
        </p:spPr>
      </p:pic>
      <p:sp>
        <p:nvSpPr>
          <p:cNvPr id="5" name="TextBox 4">
            <a:extLst>
              <a:ext uri="{FF2B5EF4-FFF2-40B4-BE49-F238E27FC236}">
                <a16:creationId xmlns:a16="http://schemas.microsoft.com/office/drawing/2014/main" xmlns="" id="{55637992-6727-4A5D-A270-B70B16ADDC5C}"/>
              </a:ext>
            </a:extLst>
          </p:cNvPr>
          <p:cNvSpPr txBox="1"/>
          <p:nvPr/>
        </p:nvSpPr>
        <p:spPr>
          <a:xfrm>
            <a:off x="0" y="0"/>
            <a:ext cx="9084733" cy="2534027"/>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US" b="1" dirty="0">
                <a:solidFill>
                  <a:srgbClr val="7030A0"/>
                </a:solidFill>
              </a:rPr>
              <a:t>Both chromate and dichromate ion are oxo anions of chromium and they are moderately strong oxidizing agents. </a:t>
            </a:r>
          </a:p>
          <a:p>
            <a:pPr marL="285750" indent="-285750">
              <a:lnSpc>
                <a:spcPct val="150000"/>
              </a:lnSpc>
              <a:buFont typeface="Wingdings" panose="05000000000000000000" pitchFamily="2" charset="2"/>
              <a:buChar char="q"/>
            </a:pPr>
            <a:r>
              <a:rPr lang="en-US" b="1" dirty="0">
                <a:solidFill>
                  <a:srgbClr val="C00000"/>
                </a:solidFill>
              </a:rPr>
              <a:t>In these ions chromium is in +6 oxidation state. </a:t>
            </a:r>
          </a:p>
          <a:p>
            <a:pPr marL="285750" indent="-285750">
              <a:lnSpc>
                <a:spcPct val="150000"/>
              </a:lnSpc>
              <a:buFont typeface="Wingdings" panose="05000000000000000000" pitchFamily="2" charset="2"/>
              <a:buChar char="q"/>
            </a:pPr>
            <a:r>
              <a:rPr lang="en-US" b="1" dirty="0">
                <a:solidFill>
                  <a:srgbClr val="59074D"/>
                </a:solidFill>
              </a:rPr>
              <a:t>In an aqueous solution, chromate and dichromate ions can be interconvertible, and in an alkaline solution chromate ion is predominant, whereas dichromate ion becomes predominant in acidic solutions.</a:t>
            </a:r>
            <a:endParaRPr lang="en-IN" b="1" dirty="0">
              <a:solidFill>
                <a:srgbClr val="59074D"/>
              </a:solidFill>
            </a:endParaRPr>
          </a:p>
        </p:txBody>
      </p:sp>
    </p:spTree>
    <p:extLst>
      <p:ext uri="{BB962C8B-B14F-4D97-AF65-F5344CB8AC3E}">
        <p14:creationId xmlns:p14="http://schemas.microsoft.com/office/powerpoint/2010/main" val="1776807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63BC067-BEB8-4863-B0B6-9971A96BE276}"/>
              </a:ext>
            </a:extLst>
          </p:cNvPr>
          <p:cNvSpPr txBox="1"/>
          <p:nvPr/>
        </p:nvSpPr>
        <p:spPr>
          <a:xfrm>
            <a:off x="228600" y="162468"/>
            <a:ext cx="4572000" cy="461665"/>
          </a:xfrm>
          <a:prstGeom prst="rect">
            <a:avLst/>
          </a:prstGeom>
          <a:noFill/>
        </p:spPr>
        <p:txBody>
          <a:bodyPr wrap="square">
            <a:spAutoFit/>
          </a:bodyPr>
          <a:lstStyle/>
          <a:p>
            <a:r>
              <a:rPr lang="en-IN" sz="2400" b="1" i="1" dirty="0">
                <a:solidFill>
                  <a:srgbClr val="FF0000"/>
                </a:solidFill>
                <a:effectLst>
                  <a:outerShdw blurRad="38100" dist="38100" dir="2700000" algn="tl">
                    <a:srgbClr val="000000">
                      <a:alpha val="43137"/>
                    </a:srgbClr>
                  </a:outerShdw>
                </a:effectLst>
              </a:rPr>
              <a:t>Structure of dichromate ion:</a:t>
            </a:r>
          </a:p>
        </p:txBody>
      </p:sp>
      <p:pic>
        <p:nvPicPr>
          <p:cNvPr id="8" name="Picture 7">
            <a:extLst>
              <a:ext uri="{FF2B5EF4-FFF2-40B4-BE49-F238E27FC236}">
                <a16:creationId xmlns:a16="http://schemas.microsoft.com/office/drawing/2014/main" xmlns="" id="{AAFE084A-1B6C-404B-B88F-EC5E7EF97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46667"/>
            <a:ext cx="3953933" cy="2937934"/>
          </a:xfrm>
          <a:prstGeom prst="rect">
            <a:avLst/>
          </a:prstGeom>
          <a:ln>
            <a:solidFill>
              <a:srgbClr val="FF0000"/>
            </a:solidFill>
          </a:ln>
        </p:spPr>
      </p:pic>
      <p:pic>
        <p:nvPicPr>
          <p:cNvPr id="10" name="Picture 9">
            <a:extLst>
              <a:ext uri="{FF2B5EF4-FFF2-40B4-BE49-F238E27FC236}">
                <a16:creationId xmlns:a16="http://schemas.microsoft.com/office/drawing/2014/main" xmlns="" id="{735EA3C8-B019-4A1D-A494-99BD8C570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46668"/>
            <a:ext cx="4456312" cy="2937934"/>
          </a:xfrm>
          <a:prstGeom prst="rect">
            <a:avLst/>
          </a:prstGeom>
          <a:ln>
            <a:solidFill>
              <a:srgbClr val="FF0000"/>
            </a:solidFill>
          </a:ln>
        </p:spPr>
      </p:pic>
      <p:pic>
        <p:nvPicPr>
          <p:cNvPr id="11" name="Picture 10">
            <a:extLst>
              <a:ext uri="{FF2B5EF4-FFF2-40B4-BE49-F238E27FC236}">
                <a16:creationId xmlns:a16="http://schemas.microsoft.com/office/drawing/2014/main" xmlns="" id="{2730DD1A-9D4D-4594-ADFE-05235973E38F}"/>
              </a:ext>
            </a:extLst>
          </p:cNvPr>
          <p:cNvPicPr>
            <a:picLocks noChangeAspect="1"/>
          </p:cNvPicPr>
          <p:nvPr/>
        </p:nvPicPr>
        <p:blipFill>
          <a:blip r:embed="rId4"/>
          <a:stretch>
            <a:fillRect/>
          </a:stretch>
        </p:blipFill>
        <p:spPr>
          <a:xfrm>
            <a:off x="228600" y="3920067"/>
            <a:ext cx="3953933" cy="2937933"/>
          </a:xfrm>
          <a:prstGeom prst="rect">
            <a:avLst/>
          </a:prstGeom>
        </p:spPr>
      </p:pic>
      <p:pic>
        <p:nvPicPr>
          <p:cNvPr id="12" name="Picture 11">
            <a:extLst>
              <a:ext uri="{FF2B5EF4-FFF2-40B4-BE49-F238E27FC236}">
                <a16:creationId xmlns:a16="http://schemas.microsoft.com/office/drawing/2014/main" xmlns="" id="{3D6AC97E-9A34-46DD-A83C-98443A6261FB}"/>
              </a:ext>
            </a:extLst>
          </p:cNvPr>
          <p:cNvPicPr>
            <a:picLocks noChangeAspect="1"/>
          </p:cNvPicPr>
          <p:nvPr/>
        </p:nvPicPr>
        <p:blipFill>
          <a:blip r:embed="rId5"/>
          <a:stretch>
            <a:fillRect/>
          </a:stretch>
        </p:blipFill>
        <p:spPr>
          <a:xfrm>
            <a:off x="4572000" y="3920067"/>
            <a:ext cx="4456312" cy="2937933"/>
          </a:xfrm>
          <a:prstGeom prst="rect">
            <a:avLst/>
          </a:prstGeom>
        </p:spPr>
      </p:pic>
    </p:spTree>
    <p:extLst>
      <p:ext uri="{BB962C8B-B14F-4D97-AF65-F5344CB8AC3E}">
        <p14:creationId xmlns:p14="http://schemas.microsoft.com/office/powerpoint/2010/main" val="1383753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3759D9D-237C-4B6F-BFC2-F07228F788A3}"/>
              </a:ext>
            </a:extLst>
          </p:cNvPr>
          <p:cNvSpPr txBox="1"/>
          <p:nvPr/>
        </p:nvSpPr>
        <p:spPr>
          <a:xfrm>
            <a:off x="-1" y="0"/>
            <a:ext cx="8627533" cy="584775"/>
          </a:xfrm>
          <a:prstGeom prst="rect">
            <a:avLst/>
          </a:prstGeom>
          <a:noFill/>
        </p:spPr>
        <p:txBody>
          <a:bodyPr wrap="square">
            <a:spAutoFit/>
          </a:bodyPr>
          <a:lstStyle/>
          <a:p>
            <a:r>
              <a:rPr lang="en-IN" sz="3200" b="1" dirty="0">
                <a:solidFill>
                  <a:srgbClr val="FF0000"/>
                </a:solidFill>
              </a:rPr>
              <a:t>Chemical properties of K</a:t>
            </a:r>
            <a:r>
              <a:rPr lang="en-IN" sz="3200" b="1" baseline="-25000" dirty="0">
                <a:solidFill>
                  <a:srgbClr val="FF0000"/>
                </a:solidFill>
              </a:rPr>
              <a:t>2</a:t>
            </a:r>
            <a:r>
              <a:rPr lang="en-IN" sz="3200" b="1" dirty="0">
                <a:solidFill>
                  <a:srgbClr val="FF0000"/>
                </a:solidFill>
              </a:rPr>
              <a:t>Cr</a:t>
            </a:r>
            <a:r>
              <a:rPr lang="en-IN" sz="3200" b="1" baseline="-25000" dirty="0">
                <a:solidFill>
                  <a:srgbClr val="FF0000"/>
                </a:solidFill>
              </a:rPr>
              <a:t>2</a:t>
            </a:r>
            <a:r>
              <a:rPr lang="en-IN" sz="3200" b="1" dirty="0">
                <a:solidFill>
                  <a:srgbClr val="FF0000"/>
                </a:solidFill>
              </a:rPr>
              <a:t>O</a:t>
            </a:r>
            <a:r>
              <a:rPr lang="en-IN" sz="3200" b="1" baseline="-25000" dirty="0">
                <a:solidFill>
                  <a:srgbClr val="FF0000"/>
                </a:solidFill>
              </a:rPr>
              <a:t>7</a:t>
            </a:r>
            <a:r>
              <a:rPr lang="en-IN" sz="3200" b="1" dirty="0">
                <a:solidFill>
                  <a:srgbClr val="FF0000"/>
                </a:solidFill>
              </a:rPr>
              <a:t> </a:t>
            </a:r>
          </a:p>
        </p:txBody>
      </p:sp>
      <p:sp>
        <p:nvSpPr>
          <p:cNvPr id="5" name="TextBox 4">
            <a:extLst>
              <a:ext uri="{FF2B5EF4-FFF2-40B4-BE49-F238E27FC236}">
                <a16:creationId xmlns:a16="http://schemas.microsoft.com/office/drawing/2014/main" xmlns="" id="{92B604C5-29A5-4B27-8648-03FE364A7FBF}"/>
              </a:ext>
            </a:extLst>
          </p:cNvPr>
          <p:cNvSpPr txBox="1"/>
          <p:nvPr/>
        </p:nvSpPr>
        <p:spPr>
          <a:xfrm>
            <a:off x="-2" y="434539"/>
            <a:ext cx="9144001" cy="1908215"/>
          </a:xfrm>
          <a:prstGeom prst="rect">
            <a:avLst/>
          </a:prstGeom>
          <a:noFill/>
        </p:spPr>
        <p:txBody>
          <a:bodyPr wrap="square">
            <a:spAutoFit/>
          </a:bodyPr>
          <a:lstStyle/>
          <a:p>
            <a:r>
              <a:rPr lang="en-US" b="1" dirty="0">
                <a:solidFill>
                  <a:srgbClr val="59074D"/>
                </a:solidFill>
              </a:rPr>
              <a:t>1. Oxidation</a:t>
            </a:r>
          </a:p>
          <a:p>
            <a:pPr marL="342900" indent="-342900">
              <a:buFont typeface="Arial" panose="020B0604020202020204" pitchFamily="34" charset="0"/>
              <a:buChar char="•"/>
            </a:pPr>
            <a:r>
              <a:rPr lang="en-US" sz="2000" b="1" dirty="0">
                <a:solidFill>
                  <a:srgbClr val="7030A0"/>
                </a:solidFill>
              </a:rPr>
              <a:t>Potassium dichromate is a powerful </a:t>
            </a:r>
            <a:r>
              <a:rPr lang="en-US" sz="2000" b="1" dirty="0" err="1">
                <a:solidFill>
                  <a:srgbClr val="7030A0"/>
                </a:solidFill>
              </a:rPr>
              <a:t>oxidising</a:t>
            </a:r>
            <a:r>
              <a:rPr lang="en-US" sz="2000" b="1" dirty="0">
                <a:solidFill>
                  <a:srgbClr val="7030A0"/>
                </a:solidFill>
              </a:rPr>
              <a:t> agent in acidic medium. Its </a:t>
            </a:r>
            <a:r>
              <a:rPr lang="en-US" sz="2000" b="1" dirty="0" err="1">
                <a:solidFill>
                  <a:srgbClr val="7030A0"/>
                </a:solidFill>
              </a:rPr>
              <a:t>oxidising</a:t>
            </a:r>
            <a:r>
              <a:rPr lang="en-US" sz="2000" b="1" dirty="0">
                <a:solidFill>
                  <a:srgbClr val="7030A0"/>
                </a:solidFill>
              </a:rPr>
              <a:t> action  in the presence of H</a:t>
            </a:r>
            <a:r>
              <a:rPr lang="en-US" sz="2000" b="1" baseline="30000" dirty="0">
                <a:solidFill>
                  <a:srgbClr val="7030A0"/>
                </a:solidFill>
              </a:rPr>
              <a:t>+</a:t>
            </a:r>
            <a:r>
              <a:rPr lang="en-US" sz="2000" b="1" dirty="0">
                <a:solidFill>
                  <a:srgbClr val="7030A0"/>
                </a:solidFill>
              </a:rPr>
              <a:t> ions</a:t>
            </a:r>
            <a:r>
              <a:rPr lang="en-US" sz="2000" b="1" dirty="0"/>
              <a:t> . </a:t>
            </a:r>
          </a:p>
          <a:p>
            <a:pPr marL="342900" indent="-342900">
              <a:buFont typeface="Arial" panose="020B0604020202020204" pitchFamily="34" charset="0"/>
              <a:buChar char="•"/>
            </a:pPr>
            <a:r>
              <a:rPr lang="en-US" sz="2000" b="1" dirty="0">
                <a:solidFill>
                  <a:srgbClr val="00B0F0"/>
                </a:solidFill>
              </a:rPr>
              <a:t>You can note that the change in the oxidation state of chromium from Cr</a:t>
            </a:r>
            <a:r>
              <a:rPr lang="en-US" sz="2000" b="1" baseline="30000" dirty="0">
                <a:solidFill>
                  <a:srgbClr val="00B0F0"/>
                </a:solidFill>
              </a:rPr>
              <a:t>6+</a:t>
            </a:r>
            <a:r>
              <a:rPr lang="en-US" sz="2000" b="1" dirty="0">
                <a:solidFill>
                  <a:srgbClr val="00B0F0"/>
                </a:solidFill>
              </a:rPr>
              <a:t> to Cr</a:t>
            </a:r>
            <a:r>
              <a:rPr lang="en-US" sz="2000" b="1" baseline="30000" dirty="0">
                <a:solidFill>
                  <a:srgbClr val="00B0F0"/>
                </a:solidFill>
              </a:rPr>
              <a:t>3+</a:t>
            </a:r>
            <a:r>
              <a:rPr lang="en-US" sz="2000" b="1" dirty="0">
                <a:solidFill>
                  <a:srgbClr val="00B0F0"/>
                </a:solidFill>
              </a:rPr>
              <a:t>.</a:t>
            </a:r>
          </a:p>
          <a:p>
            <a:pPr marL="342900" indent="-342900">
              <a:buFont typeface="Arial" panose="020B0604020202020204" pitchFamily="34" charset="0"/>
              <a:buChar char="•"/>
            </a:pPr>
            <a:r>
              <a:rPr lang="en-US" sz="2000" b="1" dirty="0">
                <a:solidFill>
                  <a:srgbClr val="CC0099"/>
                </a:solidFill>
              </a:rPr>
              <a:t>Its </a:t>
            </a:r>
            <a:r>
              <a:rPr lang="en-US" sz="2000" b="1" dirty="0" err="1">
                <a:solidFill>
                  <a:srgbClr val="CC0099"/>
                </a:solidFill>
              </a:rPr>
              <a:t>oxidising</a:t>
            </a:r>
            <a:r>
              <a:rPr lang="en-US" sz="2000" b="1" dirty="0">
                <a:solidFill>
                  <a:srgbClr val="CC0099"/>
                </a:solidFill>
              </a:rPr>
              <a:t> action is shown below.</a:t>
            </a:r>
            <a:endParaRPr lang="en-IN" sz="2000" b="1" dirty="0">
              <a:solidFill>
                <a:srgbClr val="CC0099"/>
              </a:solidFill>
            </a:endParaRPr>
          </a:p>
        </p:txBody>
      </p:sp>
      <p:pic>
        <p:nvPicPr>
          <p:cNvPr id="7" name="Picture 6">
            <a:extLst>
              <a:ext uri="{FF2B5EF4-FFF2-40B4-BE49-F238E27FC236}">
                <a16:creationId xmlns:a16="http://schemas.microsoft.com/office/drawing/2014/main" xmlns="" id="{5A2D4A33-50A7-4F5D-934F-6A907B45C1E7}"/>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29267" y="2472267"/>
            <a:ext cx="6146799" cy="609599"/>
          </a:xfrm>
          <a:prstGeom prst="rect">
            <a:avLst/>
          </a:prstGeom>
          <a:ln w="38100">
            <a:solidFill>
              <a:srgbClr val="CC0099"/>
            </a:solidFill>
          </a:ln>
          <a:effectLst>
            <a:glow rad="152400">
              <a:srgbClr val="CC0099">
                <a:alpha val="36000"/>
              </a:srgbClr>
            </a:glow>
          </a:effectLst>
        </p:spPr>
      </p:pic>
      <p:sp>
        <p:nvSpPr>
          <p:cNvPr id="9" name="TextBox 8">
            <a:extLst>
              <a:ext uri="{FF2B5EF4-FFF2-40B4-BE49-F238E27FC236}">
                <a16:creationId xmlns:a16="http://schemas.microsoft.com/office/drawing/2014/main" xmlns="" id="{481F912A-06ED-44B5-9EB4-388D4A8F54C3}"/>
              </a:ext>
            </a:extLst>
          </p:cNvPr>
          <p:cNvSpPr txBox="1"/>
          <p:nvPr/>
        </p:nvSpPr>
        <p:spPr>
          <a:xfrm>
            <a:off x="-1" y="3367669"/>
            <a:ext cx="9143999" cy="707886"/>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rgbClr val="7030A0"/>
                </a:solidFill>
              </a:rPr>
              <a:t>The </a:t>
            </a:r>
            <a:r>
              <a:rPr lang="en-US" sz="2000" b="1" dirty="0" err="1">
                <a:solidFill>
                  <a:srgbClr val="7030A0"/>
                </a:solidFill>
              </a:rPr>
              <a:t>oxidising</a:t>
            </a:r>
            <a:r>
              <a:rPr lang="en-US" sz="2000" b="1" dirty="0">
                <a:solidFill>
                  <a:srgbClr val="7030A0"/>
                </a:solidFill>
              </a:rPr>
              <a:t> nature of potassium dichromate (dichromate ion) is illustrated in the following examples.</a:t>
            </a:r>
          </a:p>
        </p:txBody>
      </p:sp>
      <p:sp>
        <p:nvSpPr>
          <p:cNvPr id="11" name="TextBox 10">
            <a:extLst>
              <a:ext uri="{FF2B5EF4-FFF2-40B4-BE49-F238E27FC236}">
                <a16:creationId xmlns:a16="http://schemas.microsoft.com/office/drawing/2014/main" xmlns="" id="{B87E2559-3555-47EC-ADFA-61B42E06E202}"/>
              </a:ext>
            </a:extLst>
          </p:cNvPr>
          <p:cNvSpPr txBox="1"/>
          <p:nvPr/>
        </p:nvSpPr>
        <p:spPr>
          <a:xfrm>
            <a:off x="-3" y="4106781"/>
            <a:ext cx="5782735" cy="461665"/>
          </a:xfrm>
          <a:prstGeom prst="rect">
            <a:avLst/>
          </a:prstGeom>
          <a:noFill/>
        </p:spPr>
        <p:txBody>
          <a:bodyPr wrap="square">
            <a:spAutoFit/>
          </a:bodyPr>
          <a:lstStyle/>
          <a:p>
            <a:r>
              <a:rPr lang="en-US" sz="2400" b="1" i="0" u="none" strike="noStrike" baseline="0" dirty="0">
                <a:solidFill>
                  <a:srgbClr val="FF0000"/>
                </a:solidFill>
                <a:latin typeface="MinionPro-Regular"/>
              </a:rPr>
              <a:t>(</a:t>
            </a:r>
            <a:r>
              <a:rPr lang="en-US" sz="2400" b="1" i="0" u="none" strike="noStrike" baseline="0" dirty="0" err="1">
                <a:solidFill>
                  <a:srgbClr val="FF0000"/>
                </a:solidFill>
                <a:latin typeface="MinionPro-Regular"/>
              </a:rPr>
              <a:t>i</a:t>
            </a:r>
            <a:r>
              <a:rPr lang="en-US" sz="2400" b="1" i="0" u="none" strike="noStrike" baseline="0" dirty="0">
                <a:solidFill>
                  <a:srgbClr val="FF0000"/>
                </a:solidFill>
                <a:latin typeface="MinionPro-Regular"/>
              </a:rPr>
              <a:t>) It </a:t>
            </a:r>
            <a:r>
              <a:rPr lang="en-US" sz="2400" b="1" i="0" u="none" strike="noStrike" baseline="0" dirty="0" err="1">
                <a:solidFill>
                  <a:srgbClr val="FF0000"/>
                </a:solidFill>
                <a:latin typeface="MinionPro-Regular"/>
              </a:rPr>
              <a:t>oxidises</a:t>
            </a:r>
            <a:r>
              <a:rPr lang="en-US" sz="2400" b="1" i="0" u="none" strike="noStrike" baseline="0" dirty="0">
                <a:solidFill>
                  <a:srgbClr val="FF0000"/>
                </a:solidFill>
                <a:latin typeface="MinionPro-Regular"/>
              </a:rPr>
              <a:t> ferrous salts to ferric salts:</a:t>
            </a:r>
            <a:endParaRPr lang="en-IN" sz="2400" b="1" dirty="0">
              <a:solidFill>
                <a:srgbClr val="FF0000"/>
              </a:solidFill>
            </a:endParaRPr>
          </a:p>
        </p:txBody>
      </p:sp>
      <p:pic>
        <p:nvPicPr>
          <p:cNvPr id="13" name="Picture 12">
            <a:extLst>
              <a:ext uri="{FF2B5EF4-FFF2-40B4-BE49-F238E27FC236}">
                <a16:creationId xmlns:a16="http://schemas.microsoft.com/office/drawing/2014/main" xmlns="" id="{B93C445E-D927-459F-A7CE-65F0D6414B24}"/>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240366" y="4718828"/>
            <a:ext cx="6235700" cy="562354"/>
          </a:xfrm>
          <a:prstGeom prst="rect">
            <a:avLst/>
          </a:prstGeom>
          <a:ln w="28575">
            <a:solidFill>
              <a:srgbClr val="CC0099"/>
            </a:solidFill>
          </a:ln>
          <a:effectLst>
            <a:glow rad="101600">
              <a:srgbClr val="CC0099">
                <a:alpha val="40000"/>
              </a:srgbClr>
            </a:glow>
          </a:effectLst>
        </p:spPr>
      </p:pic>
      <p:sp>
        <p:nvSpPr>
          <p:cNvPr id="15" name="TextBox 14">
            <a:extLst>
              <a:ext uri="{FF2B5EF4-FFF2-40B4-BE49-F238E27FC236}">
                <a16:creationId xmlns:a16="http://schemas.microsoft.com/office/drawing/2014/main" xmlns="" id="{8C578B29-4031-46E9-A35A-AC4D737ADFE8}"/>
              </a:ext>
            </a:extLst>
          </p:cNvPr>
          <p:cNvSpPr txBox="1"/>
          <p:nvPr/>
        </p:nvSpPr>
        <p:spPr>
          <a:xfrm>
            <a:off x="0" y="5431565"/>
            <a:ext cx="4652432" cy="400110"/>
          </a:xfrm>
          <a:prstGeom prst="rect">
            <a:avLst/>
          </a:prstGeom>
          <a:noFill/>
        </p:spPr>
        <p:txBody>
          <a:bodyPr wrap="square">
            <a:spAutoFit/>
          </a:bodyPr>
          <a:lstStyle/>
          <a:p>
            <a:r>
              <a:rPr lang="en-US" sz="2000" b="1" dirty="0">
                <a:solidFill>
                  <a:srgbClr val="FF0000"/>
                </a:solidFill>
              </a:rPr>
              <a:t>(ii) It </a:t>
            </a:r>
            <a:r>
              <a:rPr lang="en-US" sz="2000" b="1" dirty="0" err="1">
                <a:solidFill>
                  <a:srgbClr val="FF0000"/>
                </a:solidFill>
              </a:rPr>
              <a:t>oxidises</a:t>
            </a:r>
            <a:r>
              <a:rPr lang="en-US" sz="2000" b="1" dirty="0">
                <a:solidFill>
                  <a:srgbClr val="FF0000"/>
                </a:solidFill>
              </a:rPr>
              <a:t> iodide ions to iodine:</a:t>
            </a:r>
            <a:endParaRPr lang="en-IN" sz="2000" b="1" dirty="0">
              <a:solidFill>
                <a:srgbClr val="FF0000"/>
              </a:solidFill>
            </a:endParaRPr>
          </a:p>
        </p:txBody>
      </p:sp>
      <p:pic>
        <p:nvPicPr>
          <p:cNvPr id="17" name="Picture 16">
            <a:extLst>
              <a:ext uri="{FF2B5EF4-FFF2-40B4-BE49-F238E27FC236}">
                <a16:creationId xmlns:a16="http://schemas.microsoft.com/office/drawing/2014/main" xmlns="" id="{673173DB-61DE-4138-B9D7-6E51E67015E7}"/>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240366" y="5982058"/>
            <a:ext cx="6235700" cy="562354"/>
          </a:xfrm>
          <a:prstGeom prst="rect">
            <a:avLst/>
          </a:prstGeom>
          <a:ln w="34925">
            <a:solidFill>
              <a:srgbClr val="CC0099"/>
            </a:solidFill>
          </a:ln>
          <a:effectLst>
            <a:glow rad="101600">
              <a:srgbClr val="CC0099">
                <a:alpha val="40000"/>
              </a:srgbClr>
            </a:glow>
          </a:effectLst>
        </p:spPr>
      </p:pic>
    </p:spTree>
    <p:extLst>
      <p:ext uri="{BB962C8B-B14F-4D97-AF65-F5344CB8AC3E}">
        <p14:creationId xmlns:p14="http://schemas.microsoft.com/office/powerpoint/2010/main" val="1620598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p:cTn id="21"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p:cTn id="37" dur="10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1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77175BB-0878-4CE9-A1DF-49FB68B7C906}"/>
              </a:ext>
            </a:extLst>
          </p:cNvPr>
          <p:cNvSpPr txBox="1"/>
          <p:nvPr/>
        </p:nvSpPr>
        <p:spPr>
          <a:xfrm>
            <a:off x="0" y="94734"/>
            <a:ext cx="6350000" cy="400110"/>
          </a:xfrm>
          <a:prstGeom prst="rect">
            <a:avLst/>
          </a:prstGeom>
          <a:noFill/>
        </p:spPr>
        <p:txBody>
          <a:bodyPr wrap="square">
            <a:spAutoFit/>
          </a:bodyPr>
          <a:lstStyle/>
          <a:p>
            <a:r>
              <a:rPr lang="en-US" sz="2000" b="1" dirty="0">
                <a:solidFill>
                  <a:srgbClr val="FF0000"/>
                </a:solidFill>
              </a:rPr>
              <a:t>(iii) It </a:t>
            </a:r>
            <a:r>
              <a:rPr lang="en-US" sz="2000" b="1" dirty="0" err="1">
                <a:solidFill>
                  <a:srgbClr val="FF0000"/>
                </a:solidFill>
              </a:rPr>
              <a:t>oxidises</a:t>
            </a:r>
            <a:r>
              <a:rPr lang="en-US" sz="2000" b="1" dirty="0">
                <a:solidFill>
                  <a:srgbClr val="FF0000"/>
                </a:solidFill>
              </a:rPr>
              <a:t> </a:t>
            </a:r>
            <a:r>
              <a:rPr lang="en-US" sz="2000" b="1" dirty="0" err="1">
                <a:solidFill>
                  <a:srgbClr val="FF0000"/>
                </a:solidFill>
              </a:rPr>
              <a:t>sulphide</a:t>
            </a:r>
            <a:r>
              <a:rPr lang="en-US" sz="2000" b="1" dirty="0">
                <a:solidFill>
                  <a:srgbClr val="FF0000"/>
                </a:solidFill>
              </a:rPr>
              <a:t> ion to Sulphur :</a:t>
            </a:r>
            <a:endParaRPr lang="en-IN" sz="2000" b="1" dirty="0">
              <a:solidFill>
                <a:srgbClr val="FF0000"/>
              </a:solidFill>
            </a:endParaRPr>
          </a:p>
        </p:txBody>
      </p:sp>
      <p:pic>
        <p:nvPicPr>
          <p:cNvPr id="5" name="Picture 4">
            <a:extLst>
              <a:ext uri="{FF2B5EF4-FFF2-40B4-BE49-F238E27FC236}">
                <a16:creationId xmlns:a16="http://schemas.microsoft.com/office/drawing/2014/main" xmlns="" id="{9EF5E9F3-BE23-40A7-8DE0-D8CE7FD0316B}"/>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6464" y="570486"/>
            <a:ext cx="5321069" cy="627019"/>
          </a:xfrm>
          <a:prstGeom prst="rect">
            <a:avLst/>
          </a:prstGeom>
          <a:ln w="28575">
            <a:solidFill>
              <a:srgbClr val="CC0099"/>
            </a:solidFill>
          </a:ln>
          <a:effectLst>
            <a:glow rad="101600">
              <a:srgbClr val="CC0099">
                <a:alpha val="40000"/>
              </a:srgbClr>
            </a:glow>
          </a:effectLst>
        </p:spPr>
      </p:pic>
      <p:sp>
        <p:nvSpPr>
          <p:cNvPr id="7" name="TextBox 6">
            <a:extLst>
              <a:ext uri="{FF2B5EF4-FFF2-40B4-BE49-F238E27FC236}">
                <a16:creationId xmlns:a16="http://schemas.microsoft.com/office/drawing/2014/main" xmlns="" id="{72310F79-0A77-4D66-9B1C-70B48D49E78A}"/>
              </a:ext>
            </a:extLst>
          </p:cNvPr>
          <p:cNvSpPr txBox="1"/>
          <p:nvPr/>
        </p:nvSpPr>
        <p:spPr>
          <a:xfrm>
            <a:off x="88669" y="1305467"/>
            <a:ext cx="5998864" cy="461665"/>
          </a:xfrm>
          <a:prstGeom prst="rect">
            <a:avLst/>
          </a:prstGeom>
          <a:noFill/>
        </p:spPr>
        <p:txBody>
          <a:bodyPr wrap="square">
            <a:spAutoFit/>
          </a:bodyPr>
          <a:lstStyle/>
          <a:p>
            <a:r>
              <a:rPr lang="en-US" sz="2400" b="1" i="0" u="none" strike="noStrike" baseline="0" dirty="0">
                <a:solidFill>
                  <a:srgbClr val="FF0000"/>
                </a:solidFill>
                <a:latin typeface="MinionPro-Regular"/>
              </a:rPr>
              <a:t>(iv) It </a:t>
            </a:r>
            <a:r>
              <a:rPr lang="en-US" sz="2400" b="1" i="0" u="none" strike="noStrike" baseline="0" dirty="0" err="1">
                <a:solidFill>
                  <a:srgbClr val="FF0000"/>
                </a:solidFill>
                <a:latin typeface="MinionPro-Regular"/>
              </a:rPr>
              <a:t>oxidises</a:t>
            </a:r>
            <a:r>
              <a:rPr lang="en-US" sz="2400" b="1" i="0" u="none" strike="noStrike" baseline="0" dirty="0">
                <a:solidFill>
                  <a:srgbClr val="FF0000"/>
                </a:solidFill>
                <a:latin typeface="MinionPro-Regular"/>
              </a:rPr>
              <a:t> </a:t>
            </a:r>
            <a:r>
              <a:rPr lang="en-US" sz="2000" b="1" i="0" u="none" strike="noStrike" baseline="0" dirty="0" err="1">
                <a:solidFill>
                  <a:srgbClr val="FF0000"/>
                </a:solidFill>
                <a:latin typeface="MinionPro-Regular"/>
              </a:rPr>
              <a:t>sulphur</a:t>
            </a:r>
            <a:r>
              <a:rPr lang="en-US" sz="2400" b="1" i="0" u="none" strike="noStrike" baseline="0" dirty="0">
                <a:solidFill>
                  <a:srgbClr val="FF0000"/>
                </a:solidFill>
                <a:latin typeface="MinionPro-Regular"/>
              </a:rPr>
              <a:t> dioxide to sulphate ion :</a:t>
            </a:r>
            <a:endParaRPr lang="en-IN" sz="2400" b="1" dirty="0">
              <a:solidFill>
                <a:srgbClr val="FF0000"/>
              </a:solidFill>
            </a:endParaRPr>
          </a:p>
        </p:txBody>
      </p:sp>
      <p:sp>
        <p:nvSpPr>
          <p:cNvPr id="9" name="TextBox 8">
            <a:extLst>
              <a:ext uri="{FF2B5EF4-FFF2-40B4-BE49-F238E27FC236}">
                <a16:creationId xmlns:a16="http://schemas.microsoft.com/office/drawing/2014/main" xmlns="" id="{ECB8BEC0-4332-4B22-A833-D83BA5D8300C}"/>
              </a:ext>
            </a:extLst>
          </p:cNvPr>
          <p:cNvSpPr txBox="1"/>
          <p:nvPr/>
        </p:nvSpPr>
        <p:spPr>
          <a:xfrm>
            <a:off x="88669" y="2790287"/>
            <a:ext cx="6168198" cy="400110"/>
          </a:xfrm>
          <a:prstGeom prst="rect">
            <a:avLst/>
          </a:prstGeom>
          <a:noFill/>
        </p:spPr>
        <p:txBody>
          <a:bodyPr wrap="square">
            <a:spAutoFit/>
          </a:bodyPr>
          <a:lstStyle/>
          <a:p>
            <a:r>
              <a:rPr lang="en-US" sz="2000" b="1" dirty="0">
                <a:solidFill>
                  <a:srgbClr val="FF0000"/>
                </a:solidFill>
              </a:rPr>
              <a:t>(v) It </a:t>
            </a:r>
            <a:r>
              <a:rPr lang="en-US" sz="2000" b="1" dirty="0" err="1">
                <a:solidFill>
                  <a:srgbClr val="FF0000"/>
                </a:solidFill>
              </a:rPr>
              <a:t>oxidises</a:t>
            </a:r>
            <a:r>
              <a:rPr lang="en-US" sz="2000" b="1" dirty="0">
                <a:solidFill>
                  <a:srgbClr val="FF0000"/>
                </a:solidFill>
              </a:rPr>
              <a:t> stannous salts to stannic salt : </a:t>
            </a:r>
            <a:endParaRPr lang="en-IN" sz="2000" b="1" dirty="0">
              <a:solidFill>
                <a:srgbClr val="FF0000"/>
              </a:solidFill>
            </a:endParaRPr>
          </a:p>
        </p:txBody>
      </p:sp>
      <p:sp>
        <p:nvSpPr>
          <p:cNvPr id="11" name="TextBox 10">
            <a:extLst>
              <a:ext uri="{FF2B5EF4-FFF2-40B4-BE49-F238E27FC236}">
                <a16:creationId xmlns:a16="http://schemas.microsoft.com/office/drawing/2014/main" xmlns="" id="{569838AA-DCBC-449F-AF12-EC2AA059BA10}"/>
              </a:ext>
            </a:extLst>
          </p:cNvPr>
          <p:cNvSpPr txBox="1"/>
          <p:nvPr/>
        </p:nvSpPr>
        <p:spPr>
          <a:xfrm>
            <a:off x="88669" y="4280913"/>
            <a:ext cx="4605866" cy="400110"/>
          </a:xfrm>
          <a:prstGeom prst="rect">
            <a:avLst/>
          </a:prstGeom>
          <a:noFill/>
        </p:spPr>
        <p:txBody>
          <a:bodyPr wrap="square">
            <a:spAutoFit/>
          </a:bodyPr>
          <a:lstStyle/>
          <a:p>
            <a:r>
              <a:rPr lang="en-US" sz="2000" b="1" dirty="0">
                <a:solidFill>
                  <a:srgbClr val="FF0000"/>
                </a:solidFill>
              </a:rPr>
              <a:t>(vi) It </a:t>
            </a:r>
            <a:r>
              <a:rPr lang="en-US" sz="2000" b="1" dirty="0" err="1">
                <a:solidFill>
                  <a:srgbClr val="FF0000"/>
                </a:solidFill>
              </a:rPr>
              <a:t>oxidises</a:t>
            </a:r>
            <a:r>
              <a:rPr lang="en-US" sz="2000" b="1" dirty="0">
                <a:solidFill>
                  <a:srgbClr val="FF0000"/>
                </a:solidFill>
              </a:rPr>
              <a:t> alcohols to acids: </a:t>
            </a:r>
            <a:endParaRPr lang="en-IN" sz="2000" b="1" dirty="0">
              <a:solidFill>
                <a:srgbClr val="FF0000"/>
              </a:solidFill>
            </a:endParaRPr>
          </a:p>
        </p:txBody>
      </p:sp>
      <p:pic>
        <p:nvPicPr>
          <p:cNvPr id="13" name="Picture 12">
            <a:extLst>
              <a:ext uri="{FF2B5EF4-FFF2-40B4-BE49-F238E27FC236}">
                <a16:creationId xmlns:a16="http://schemas.microsoft.com/office/drawing/2014/main" xmlns="" id="{1AE34EA3-AC8A-4B30-B7BA-8E81B3DC0AAA}"/>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36830" y="2008128"/>
            <a:ext cx="5380336" cy="603365"/>
          </a:xfrm>
          <a:prstGeom prst="rect">
            <a:avLst/>
          </a:prstGeom>
          <a:ln w="28575">
            <a:solidFill>
              <a:srgbClr val="CC0099"/>
            </a:solidFill>
          </a:ln>
          <a:effectLst>
            <a:glow rad="101600">
              <a:srgbClr val="CC0099">
                <a:alpha val="40000"/>
              </a:srgbClr>
            </a:glow>
          </a:effectLst>
        </p:spPr>
      </p:pic>
      <p:pic>
        <p:nvPicPr>
          <p:cNvPr id="15" name="Picture 14">
            <a:extLst>
              <a:ext uri="{FF2B5EF4-FFF2-40B4-BE49-F238E27FC236}">
                <a16:creationId xmlns:a16="http://schemas.microsoft.com/office/drawing/2014/main" xmlns="" id="{24389CF2-6D0E-461B-8EB1-9E0C45BC1418}"/>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707197" y="3449787"/>
            <a:ext cx="5380336" cy="511469"/>
          </a:xfrm>
          <a:prstGeom prst="rect">
            <a:avLst/>
          </a:prstGeom>
          <a:ln w="28575">
            <a:solidFill>
              <a:srgbClr val="CC0099"/>
            </a:solidFill>
          </a:ln>
          <a:effectLst>
            <a:glow rad="101600">
              <a:srgbClr val="CC0099">
                <a:alpha val="40000"/>
              </a:srgbClr>
            </a:glow>
          </a:effectLst>
        </p:spPr>
      </p:pic>
      <p:pic>
        <p:nvPicPr>
          <p:cNvPr id="17" name="Picture 16">
            <a:extLst>
              <a:ext uri="{FF2B5EF4-FFF2-40B4-BE49-F238E27FC236}">
                <a16:creationId xmlns:a16="http://schemas.microsoft.com/office/drawing/2014/main" xmlns="" id="{A9432C71-3F68-433D-BF20-5DBA1580EE83}"/>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444985" y="5059400"/>
            <a:ext cx="8321761" cy="603364"/>
          </a:xfrm>
          <a:prstGeom prst="rect">
            <a:avLst/>
          </a:prstGeom>
          <a:ln w="28575">
            <a:solidFill>
              <a:srgbClr val="CC0099"/>
            </a:solidFill>
          </a:ln>
          <a:effectLst>
            <a:glow rad="101600">
              <a:srgbClr val="CC0099">
                <a:alpha val="40000"/>
              </a:srgbClr>
            </a:glow>
          </a:effectLst>
        </p:spPr>
      </p:pic>
    </p:spTree>
    <p:extLst>
      <p:ext uri="{BB962C8B-B14F-4D97-AF65-F5344CB8AC3E}">
        <p14:creationId xmlns:p14="http://schemas.microsoft.com/office/powerpoint/2010/main" val="372527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 calcmode="lin" valueType="num">
                                      <p:cBhvr>
                                        <p:cTn id="3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fltVal val="0"/>
                                          </p:val>
                                        </p:tav>
                                        <p:tav tm="100000">
                                          <p:val>
                                            <p:strVal val="#ppt_w"/>
                                          </p:val>
                                        </p:tav>
                                      </p:tavLst>
                                    </p:anim>
                                    <p:anim calcmode="lin" valueType="num">
                                      <p:cBhvr>
                                        <p:cTn id="48" dur="1000" fill="hold"/>
                                        <p:tgtEl>
                                          <p:spTgt spid="15"/>
                                        </p:tgtEl>
                                        <p:attrNameLst>
                                          <p:attrName>ppt_h</p:attrName>
                                        </p:attrNameLst>
                                      </p:cBhvr>
                                      <p:tavLst>
                                        <p:tav tm="0">
                                          <p:val>
                                            <p:fltVal val="0"/>
                                          </p:val>
                                        </p:tav>
                                        <p:tav tm="100000">
                                          <p:val>
                                            <p:strVal val="#ppt_h"/>
                                          </p:val>
                                        </p:tav>
                                      </p:tavLst>
                                    </p:anim>
                                    <p:anim calcmode="lin" valueType="num">
                                      <p:cBhvr>
                                        <p:cTn id="4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1">
                                            <p:txEl>
                                              <p:pRg st="0" end="0"/>
                                            </p:txEl>
                                          </p:spTgt>
                                        </p:tgtEl>
                                        <p:attrNameLst>
                                          <p:attrName>style.visibility</p:attrName>
                                        </p:attrNameLst>
                                      </p:cBhvr>
                                      <p:to>
                                        <p:strVal val="visible"/>
                                      </p:to>
                                    </p:set>
                                    <p:anim calcmode="lin" valueType="num">
                                      <p:cBhvr>
                                        <p:cTn id="5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fltVal val="0"/>
                                          </p:val>
                                        </p:tav>
                                        <p:tav tm="100000">
                                          <p:val>
                                            <p:strVal val="#ppt_w"/>
                                          </p:val>
                                        </p:tav>
                                      </p:tavLst>
                                    </p:anim>
                                    <p:anim calcmode="lin" valueType="num">
                                      <p:cBhvr>
                                        <p:cTn id="64" dur="1000" fill="hold"/>
                                        <p:tgtEl>
                                          <p:spTgt spid="17"/>
                                        </p:tgtEl>
                                        <p:attrNameLst>
                                          <p:attrName>ppt_h</p:attrName>
                                        </p:attrNameLst>
                                      </p:cBhvr>
                                      <p:tavLst>
                                        <p:tav tm="0">
                                          <p:val>
                                            <p:fltVal val="0"/>
                                          </p:val>
                                        </p:tav>
                                        <p:tav tm="100000">
                                          <p:val>
                                            <p:strVal val="#ppt_h"/>
                                          </p:val>
                                        </p:tav>
                                      </p:tavLst>
                                    </p:anim>
                                    <p:anim calcmode="lin" valueType="num">
                                      <p:cBhvr>
                                        <p:cTn id="65"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C671EFD-8643-4224-83DF-7FFE0C1D74A0}"/>
              </a:ext>
            </a:extLst>
          </p:cNvPr>
          <p:cNvSpPr txBox="1"/>
          <p:nvPr/>
        </p:nvSpPr>
        <p:spPr>
          <a:xfrm>
            <a:off x="0" y="0"/>
            <a:ext cx="9144000" cy="1508105"/>
          </a:xfrm>
          <a:prstGeom prst="rect">
            <a:avLst/>
          </a:prstGeom>
          <a:noFill/>
        </p:spPr>
        <p:txBody>
          <a:bodyPr wrap="square">
            <a:spAutoFit/>
          </a:bodyPr>
          <a:lstStyle/>
          <a:p>
            <a:r>
              <a:rPr lang="en-US" sz="2000" b="1" dirty="0">
                <a:solidFill>
                  <a:srgbClr val="FF0000"/>
                </a:solidFill>
              </a:rPr>
              <a:t>2. Chromyl chloride test:</a:t>
            </a:r>
          </a:p>
          <a:p>
            <a:pPr marL="285750" indent="-285750">
              <a:buFont typeface="Arial" panose="020B0604020202020204" pitchFamily="34" charset="0"/>
              <a:buChar char="•"/>
            </a:pPr>
            <a:r>
              <a:rPr lang="en-US" b="1" dirty="0">
                <a:solidFill>
                  <a:srgbClr val="7030A0"/>
                </a:solidFill>
              </a:rPr>
              <a:t>When </a:t>
            </a:r>
            <a:r>
              <a:rPr lang="en-US" b="1" i="1" dirty="0">
                <a:solidFill>
                  <a:srgbClr val="CC0099"/>
                </a:solidFill>
              </a:rPr>
              <a:t>potassium dichromate is heated with any chloride salt in the presence of Conc H</a:t>
            </a:r>
            <a:r>
              <a:rPr lang="en-US" b="1" i="1" baseline="-25000" dirty="0">
                <a:solidFill>
                  <a:srgbClr val="CC0099"/>
                </a:solidFill>
              </a:rPr>
              <a:t>2</a:t>
            </a:r>
            <a:r>
              <a:rPr lang="en-US" b="1" i="1" dirty="0">
                <a:solidFill>
                  <a:srgbClr val="CC0099"/>
                </a:solidFill>
              </a:rPr>
              <a:t>SO</a:t>
            </a:r>
            <a:r>
              <a:rPr lang="en-US" b="1" i="1" baseline="-25000" dirty="0">
                <a:solidFill>
                  <a:srgbClr val="CC0099"/>
                </a:solidFill>
              </a:rPr>
              <a:t>4</a:t>
            </a:r>
            <a:r>
              <a:rPr lang="en-US" b="1" i="1" dirty="0">
                <a:solidFill>
                  <a:srgbClr val="CC0099"/>
                </a:solidFill>
              </a:rPr>
              <a:t>, orange red </a:t>
            </a:r>
            <a:r>
              <a:rPr lang="en-US" b="1" i="1" dirty="0" err="1">
                <a:solidFill>
                  <a:srgbClr val="CC0099"/>
                </a:solidFill>
              </a:rPr>
              <a:t>vapours</a:t>
            </a:r>
            <a:r>
              <a:rPr lang="en-US" b="1" i="1" dirty="0">
                <a:solidFill>
                  <a:srgbClr val="CC0099"/>
                </a:solidFill>
              </a:rPr>
              <a:t> of chromyl chloride (CrO</a:t>
            </a:r>
            <a:r>
              <a:rPr lang="en-US" b="1" i="1" baseline="-25000" dirty="0">
                <a:solidFill>
                  <a:srgbClr val="CC0099"/>
                </a:solidFill>
              </a:rPr>
              <a:t>2</a:t>
            </a:r>
            <a:r>
              <a:rPr lang="en-US" b="1" i="1" dirty="0">
                <a:solidFill>
                  <a:srgbClr val="CC0099"/>
                </a:solidFill>
              </a:rPr>
              <a:t>Cl</a:t>
            </a:r>
            <a:r>
              <a:rPr lang="en-US" b="1" i="1" baseline="-25000" dirty="0">
                <a:solidFill>
                  <a:srgbClr val="CC0099"/>
                </a:solidFill>
              </a:rPr>
              <a:t>2</a:t>
            </a:r>
            <a:r>
              <a:rPr lang="en-US" b="1" i="1" dirty="0">
                <a:solidFill>
                  <a:srgbClr val="CC0099"/>
                </a:solidFill>
              </a:rPr>
              <a:t>) is evolved.</a:t>
            </a:r>
            <a:r>
              <a:rPr lang="en-US" b="1" dirty="0">
                <a:solidFill>
                  <a:srgbClr val="7030A0"/>
                </a:solidFill>
              </a:rPr>
              <a:t> This reaction is used to confirm the presence of chloride ion in inorganic qualitative analysis.</a:t>
            </a:r>
            <a:endParaRPr lang="en-IN" b="1" dirty="0">
              <a:solidFill>
                <a:srgbClr val="7030A0"/>
              </a:solidFill>
            </a:endParaRPr>
          </a:p>
        </p:txBody>
      </p:sp>
      <p:pic>
        <p:nvPicPr>
          <p:cNvPr id="4" name="Picture 3">
            <a:extLst>
              <a:ext uri="{FF2B5EF4-FFF2-40B4-BE49-F238E27FC236}">
                <a16:creationId xmlns:a16="http://schemas.microsoft.com/office/drawing/2014/main" xmlns="" id="{322AED6B-6366-4476-BB52-BCB74D79ED30}"/>
              </a:ext>
            </a:extLst>
          </p:cNvPr>
          <p:cNvPicPr>
            <a:picLocks noChangeAspect="1"/>
          </p:cNvPicPr>
          <p:nvPr/>
        </p:nvPicPr>
        <p:blipFill>
          <a:blip r:embed="rId2"/>
          <a:stretch>
            <a:fillRect/>
          </a:stretch>
        </p:blipFill>
        <p:spPr>
          <a:xfrm>
            <a:off x="0" y="4665134"/>
            <a:ext cx="2658534" cy="2098649"/>
          </a:xfrm>
          <a:prstGeom prst="rect">
            <a:avLst/>
          </a:prstGeom>
        </p:spPr>
      </p:pic>
      <p:pic>
        <p:nvPicPr>
          <p:cNvPr id="6" name="Picture 5">
            <a:extLst>
              <a:ext uri="{FF2B5EF4-FFF2-40B4-BE49-F238E27FC236}">
                <a16:creationId xmlns:a16="http://schemas.microsoft.com/office/drawing/2014/main" xmlns="" id="{5FC5D850-4419-4132-A1EF-215DB4DB2DAB}"/>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23257" y="1508105"/>
            <a:ext cx="7430144" cy="684762"/>
          </a:xfrm>
          <a:prstGeom prst="rect">
            <a:avLst/>
          </a:prstGeom>
          <a:ln w="28575">
            <a:solidFill>
              <a:srgbClr val="CC0099"/>
            </a:solidFill>
          </a:ln>
          <a:effectLst>
            <a:glow rad="101600">
              <a:srgbClr val="CC0099">
                <a:alpha val="40000"/>
              </a:srgbClr>
            </a:glow>
          </a:effectLst>
        </p:spPr>
      </p:pic>
      <p:pic>
        <p:nvPicPr>
          <p:cNvPr id="7" name="Picture 6">
            <a:extLst>
              <a:ext uri="{FF2B5EF4-FFF2-40B4-BE49-F238E27FC236}">
                <a16:creationId xmlns:a16="http://schemas.microsoft.com/office/drawing/2014/main" xmlns="" id="{6DCA1F7B-62DF-4BFD-A6B8-83B9A80202BB}"/>
              </a:ext>
            </a:extLst>
          </p:cNvPr>
          <p:cNvPicPr>
            <a:picLocks noChangeAspect="1"/>
          </p:cNvPicPr>
          <p:nvPr/>
        </p:nvPicPr>
        <p:blipFill>
          <a:blip r:embed="rId5"/>
          <a:stretch>
            <a:fillRect/>
          </a:stretch>
        </p:blipFill>
        <p:spPr>
          <a:xfrm>
            <a:off x="3175000" y="4665134"/>
            <a:ext cx="2658534" cy="2098649"/>
          </a:xfrm>
          <a:prstGeom prst="rect">
            <a:avLst/>
          </a:prstGeom>
        </p:spPr>
      </p:pic>
      <p:pic>
        <p:nvPicPr>
          <p:cNvPr id="8" name="Picture 7">
            <a:extLst>
              <a:ext uri="{FF2B5EF4-FFF2-40B4-BE49-F238E27FC236}">
                <a16:creationId xmlns:a16="http://schemas.microsoft.com/office/drawing/2014/main" xmlns="" id="{60D3D8CF-6EA0-4065-9EAA-578AA75F6EE6}"/>
              </a:ext>
            </a:extLst>
          </p:cNvPr>
          <p:cNvPicPr>
            <a:picLocks noChangeAspect="1"/>
          </p:cNvPicPr>
          <p:nvPr/>
        </p:nvPicPr>
        <p:blipFill rotWithShape="1">
          <a:blip r:embed="rId6"/>
          <a:srcRect l="19444" t="17160" r="9815" b="13950"/>
          <a:stretch/>
        </p:blipFill>
        <p:spPr>
          <a:xfrm>
            <a:off x="6011334" y="4665134"/>
            <a:ext cx="3039534" cy="2098649"/>
          </a:xfrm>
          <a:prstGeom prst="rect">
            <a:avLst/>
          </a:prstGeom>
        </p:spPr>
      </p:pic>
      <p:sp>
        <p:nvSpPr>
          <p:cNvPr id="10" name="TextBox 9">
            <a:extLst>
              <a:ext uri="{FF2B5EF4-FFF2-40B4-BE49-F238E27FC236}">
                <a16:creationId xmlns:a16="http://schemas.microsoft.com/office/drawing/2014/main" xmlns="" id="{79A3A87A-E4D2-4101-8AC6-72D54B4A9059}"/>
              </a:ext>
            </a:extLst>
          </p:cNvPr>
          <p:cNvSpPr txBox="1"/>
          <p:nvPr/>
        </p:nvSpPr>
        <p:spPr>
          <a:xfrm>
            <a:off x="0" y="2226046"/>
            <a:ext cx="9144000" cy="1015663"/>
          </a:xfrm>
          <a:prstGeom prst="rect">
            <a:avLst/>
          </a:prstGeom>
          <a:noFill/>
        </p:spPr>
        <p:txBody>
          <a:bodyPr wrap="square">
            <a:spAutoFit/>
          </a:bodyPr>
          <a:lstStyle/>
          <a:p>
            <a:pPr marL="285750" indent="-285750">
              <a:buFont typeface="Arial" panose="020B0604020202020204" pitchFamily="34" charset="0"/>
              <a:buChar char="•"/>
            </a:pPr>
            <a:r>
              <a:rPr lang="en-US" sz="2000" b="1" dirty="0">
                <a:solidFill>
                  <a:srgbClr val="7030A0"/>
                </a:solidFill>
              </a:rPr>
              <a:t>The chromyl chloride </a:t>
            </a:r>
            <a:r>
              <a:rPr lang="en-US" sz="2000" b="1" dirty="0" err="1">
                <a:solidFill>
                  <a:srgbClr val="7030A0"/>
                </a:solidFill>
              </a:rPr>
              <a:t>vapours</a:t>
            </a:r>
            <a:r>
              <a:rPr lang="en-US" sz="2000" b="1" dirty="0">
                <a:solidFill>
                  <a:srgbClr val="7030A0"/>
                </a:solidFill>
              </a:rPr>
              <a:t> are dissolved in </a:t>
            </a:r>
            <a:r>
              <a:rPr lang="en-US" sz="2000" b="1" dirty="0">
                <a:solidFill>
                  <a:srgbClr val="C00000"/>
                </a:solidFill>
              </a:rPr>
              <a:t>sodium hydroxide solution </a:t>
            </a:r>
            <a:r>
              <a:rPr lang="en-US" sz="2000" b="1" dirty="0">
                <a:solidFill>
                  <a:srgbClr val="7030A0"/>
                </a:solidFill>
              </a:rPr>
              <a:t>and then acidified with acetic acid and treated with lead acetate. </a:t>
            </a:r>
            <a:r>
              <a:rPr lang="en-US" sz="2000" b="1" dirty="0">
                <a:solidFill>
                  <a:srgbClr val="C8CD03"/>
                </a:solidFill>
              </a:rPr>
              <a:t>A yellow precipitate of lead chromate is obtained.</a:t>
            </a:r>
            <a:endParaRPr lang="en-IN" sz="2000" b="1" dirty="0">
              <a:solidFill>
                <a:srgbClr val="C8CD03"/>
              </a:solidFill>
            </a:endParaRPr>
          </a:p>
        </p:txBody>
      </p:sp>
      <p:pic>
        <p:nvPicPr>
          <p:cNvPr id="12" name="Picture 11">
            <a:extLst>
              <a:ext uri="{FF2B5EF4-FFF2-40B4-BE49-F238E27FC236}">
                <a16:creationId xmlns:a16="http://schemas.microsoft.com/office/drawing/2014/main" xmlns="" id="{42CF4EF4-0401-47AC-AAFD-E348500DF84E}"/>
              </a:ext>
            </a:extLst>
          </p:cNvPr>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723257" y="3274887"/>
            <a:ext cx="7430144" cy="1314045"/>
          </a:xfrm>
          <a:prstGeom prst="rect">
            <a:avLst/>
          </a:prstGeom>
          <a:ln w="28575">
            <a:solidFill>
              <a:srgbClr val="CC0099"/>
            </a:solidFill>
          </a:ln>
          <a:effectLst>
            <a:glow rad="101600">
              <a:srgbClr val="CC0099">
                <a:alpha val="40000"/>
              </a:srgbClr>
            </a:glow>
          </a:effectLst>
        </p:spPr>
      </p:pic>
    </p:spTree>
    <p:extLst>
      <p:ext uri="{BB962C8B-B14F-4D97-AF65-F5344CB8AC3E}">
        <p14:creationId xmlns:p14="http://schemas.microsoft.com/office/powerpoint/2010/main" val="3405502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80">
                                          <p:stCondLst>
                                            <p:cond delay="0"/>
                                          </p:stCondLst>
                                        </p:cTn>
                                        <p:tgtEl>
                                          <p:spTgt spid="10">
                                            <p:txEl>
                                              <p:pRg st="0" end="0"/>
                                            </p:txEl>
                                          </p:spTgt>
                                        </p:tgtEl>
                                      </p:cBhvr>
                                    </p:animEffect>
                                    <p:anim calcmode="lin" valueType="num">
                                      <p:cBhvr>
                                        <p:cTn id="21"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xEl>
                                              <p:pRg st="0" end="0"/>
                                            </p:txEl>
                                          </p:spTgt>
                                        </p:tgtEl>
                                      </p:cBhvr>
                                      <p:to x="100000" y="60000"/>
                                    </p:animScale>
                                    <p:animScale>
                                      <p:cBhvr>
                                        <p:cTn id="27" dur="166" decel="50000">
                                          <p:stCondLst>
                                            <p:cond delay="676"/>
                                          </p:stCondLst>
                                        </p:cTn>
                                        <p:tgtEl>
                                          <p:spTgt spid="10">
                                            <p:txEl>
                                              <p:pRg st="0" end="0"/>
                                            </p:txEl>
                                          </p:spTgt>
                                        </p:tgtEl>
                                      </p:cBhvr>
                                      <p:to x="100000" y="100000"/>
                                    </p:animScale>
                                    <p:animScale>
                                      <p:cBhvr>
                                        <p:cTn id="28" dur="26">
                                          <p:stCondLst>
                                            <p:cond delay="1312"/>
                                          </p:stCondLst>
                                        </p:cTn>
                                        <p:tgtEl>
                                          <p:spTgt spid="10">
                                            <p:txEl>
                                              <p:pRg st="0" end="0"/>
                                            </p:txEl>
                                          </p:spTgt>
                                        </p:tgtEl>
                                      </p:cBhvr>
                                      <p:to x="100000" y="80000"/>
                                    </p:animScale>
                                    <p:animScale>
                                      <p:cBhvr>
                                        <p:cTn id="29" dur="166" decel="50000">
                                          <p:stCondLst>
                                            <p:cond delay="1338"/>
                                          </p:stCondLst>
                                        </p:cTn>
                                        <p:tgtEl>
                                          <p:spTgt spid="10">
                                            <p:txEl>
                                              <p:pRg st="0" end="0"/>
                                            </p:txEl>
                                          </p:spTgt>
                                        </p:tgtEl>
                                      </p:cBhvr>
                                      <p:to x="100000" y="100000"/>
                                    </p:animScale>
                                    <p:animScale>
                                      <p:cBhvr>
                                        <p:cTn id="30" dur="26">
                                          <p:stCondLst>
                                            <p:cond delay="1642"/>
                                          </p:stCondLst>
                                        </p:cTn>
                                        <p:tgtEl>
                                          <p:spTgt spid="10">
                                            <p:txEl>
                                              <p:pRg st="0" end="0"/>
                                            </p:txEl>
                                          </p:spTgt>
                                        </p:tgtEl>
                                      </p:cBhvr>
                                      <p:to x="100000" y="90000"/>
                                    </p:animScale>
                                    <p:animScale>
                                      <p:cBhvr>
                                        <p:cTn id="31" dur="166" decel="50000">
                                          <p:stCondLst>
                                            <p:cond delay="1668"/>
                                          </p:stCondLst>
                                        </p:cTn>
                                        <p:tgtEl>
                                          <p:spTgt spid="10">
                                            <p:txEl>
                                              <p:pRg st="0" end="0"/>
                                            </p:txEl>
                                          </p:spTgt>
                                        </p:tgtEl>
                                      </p:cBhvr>
                                      <p:to x="100000" y="100000"/>
                                    </p:animScale>
                                    <p:animScale>
                                      <p:cBhvr>
                                        <p:cTn id="32" dur="26">
                                          <p:stCondLst>
                                            <p:cond delay="1808"/>
                                          </p:stCondLst>
                                        </p:cTn>
                                        <p:tgtEl>
                                          <p:spTgt spid="10">
                                            <p:txEl>
                                              <p:pRg st="0" end="0"/>
                                            </p:txEl>
                                          </p:spTgt>
                                        </p:tgtEl>
                                      </p:cBhvr>
                                      <p:to x="100000" y="95000"/>
                                    </p:animScale>
                                    <p:animScale>
                                      <p:cBhvr>
                                        <p:cTn id="33" dur="166" decel="50000">
                                          <p:stCondLst>
                                            <p:cond delay="1834"/>
                                          </p:stCondLst>
                                        </p:cTn>
                                        <p:tgtEl>
                                          <p:spTgt spid="10">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000"/>
                                        <p:tgtEl>
                                          <p:spTgt spid="12"/>
                                        </p:tgtEl>
                                      </p:cBhvr>
                                    </p:animEffect>
                                    <p:anim calcmode="lin" valueType="num">
                                      <p:cBhvr>
                                        <p:cTn id="49" dur="2000" fill="hold"/>
                                        <p:tgtEl>
                                          <p:spTgt spid="12"/>
                                        </p:tgtEl>
                                        <p:attrNameLst>
                                          <p:attrName>ppt_w</p:attrName>
                                        </p:attrNameLst>
                                      </p:cBhvr>
                                      <p:tavLst>
                                        <p:tav tm="0" fmla="#ppt_w*sin(2.5*pi*$)">
                                          <p:val>
                                            <p:fltVal val="0"/>
                                          </p:val>
                                        </p:tav>
                                        <p:tav tm="100000">
                                          <p:val>
                                            <p:fltVal val="1"/>
                                          </p:val>
                                        </p:tav>
                                      </p:tavLst>
                                    </p:anim>
                                    <p:anim calcmode="lin" valueType="num">
                                      <p:cBhvr>
                                        <p:cTn id="50"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9240C96-F1C3-46C4-BA49-F3BFB8BBBFBF}"/>
              </a:ext>
            </a:extLst>
          </p:cNvPr>
          <p:cNvSpPr txBox="1"/>
          <p:nvPr/>
        </p:nvSpPr>
        <p:spPr>
          <a:xfrm>
            <a:off x="0" y="0"/>
            <a:ext cx="9144000" cy="4744312"/>
          </a:xfrm>
          <a:prstGeom prst="rect">
            <a:avLst/>
          </a:prstGeom>
          <a:noFill/>
        </p:spPr>
        <p:txBody>
          <a:bodyPr wrap="square">
            <a:spAutoFit/>
          </a:bodyPr>
          <a:lstStyle/>
          <a:p>
            <a:pPr>
              <a:lnSpc>
                <a:spcPct val="150000"/>
              </a:lnSpc>
            </a:pPr>
            <a:r>
              <a:rPr lang="en-US" sz="2400" b="1" i="1" u="sng" dirty="0">
                <a:solidFill>
                  <a:srgbClr val="00B050"/>
                </a:solidFill>
              </a:rPr>
              <a:t>Uses of potassium dichromate:</a:t>
            </a:r>
          </a:p>
          <a:p>
            <a:pPr>
              <a:lnSpc>
                <a:spcPct val="150000"/>
              </a:lnSpc>
            </a:pPr>
            <a:r>
              <a:rPr lang="en-US" sz="2000" b="1" dirty="0">
                <a:solidFill>
                  <a:srgbClr val="59074D"/>
                </a:solidFill>
              </a:rPr>
              <a:t>Some important uses of potassium dichromate are listed below.</a:t>
            </a:r>
          </a:p>
          <a:p>
            <a:pPr marL="457200" indent="-457200">
              <a:lnSpc>
                <a:spcPct val="150000"/>
              </a:lnSpc>
              <a:buAutoNum type="arabicPeriod"/>
            </a:pPr>
            <a:r>
              <a:rPr lang="en-US" sz="2000" b="1" dirty="0">
                <a:solidFill>
                  <a:srgbClr val="7030A0"/>
                </a:solidFill>
              </a:rPr>
              <a:t>It is used as a strong oxidizing </a:t>
            </a:r>
          </a:p>
          <a:p>
            <a:pPr>
              <a:lnSpc>
                <a:spcPct val="150000"/>
              </a:lnSpc>
            </a:pPr>
            <a:r>
              <a:rPr lang="en-US" sz="2000" b="1" dirty="0">
                <a:solidFill>
                  <a:srgbClr val="7030A0"/>
                </a:solidFill>
              </a:rPr>
              <a:t>     agent.</a:t>
            </a:r>
          </a:p>
          <a:p>
            <a:pPr>
              <a:lnSpc>
                <a:spcPct val="150000"/>
              </a:lnSpc>
            </a:pPr>
            <a:r>
              <a:rPr lang="en-US" sz="2000" b="1" dirty="0">
                <a:solidFill>
                  <a:srgbClr val="7030A0"/>
                </a:solidFill>
              </a:rPr>
              <a:t>2. It is used in dyeing and printing.</a:t>
            </a:r>
          </a:p>
          <a:p>
            <a:pPr>
              <a:lnSpc>
                <a:spcPct val="150000"/>
              </a:lnSpc>
            </a:pPr>
            <a:r>
              <a:rPr lang="en-US" sz="2000" b="1" dirty="0">
                <a:solidFill>
                  <a:srgbClr val="7030A0"/>
                </a:solidFill>
              </a:rPr>
              <a:t>3. It used in leather tanneries for </a:t>
            </a:r>
          </a:p>
          <a:p>
            <a:pPr>
              <a:lnSpc>
                <a:spcPct val="150000"/>
              </a:lnSpc>
            </a:pPr>
            <a:r>
              <a:rPr lang="en-US" sz="2000" b="1" dirty="0">
                <a:solidFill>
                  <a:srgbClr val="7030A0"/>
                </a:solidFill>
              </a:rPr>
              <a:t>   chrome tanning.</a:t>
            </a:r>
          </a:p>
          <a:p>
            <a:pPr>
              <a:lnSpc>
                <a:spcPct val="150000"/>
              </a:lnSpc>
            </a:pPr>
            <a:r>
              <a:rPr lang="en-US" sz="2000" b="1" dirty="0">
                <a:solidFill>
                  <a:srgbClr val="7030A0"/>
                </a:solidFill>
              </a:rPr>
              <a:t>4. It is used in quantitative analysis </a:t>
            </a:r>
          </a:p>
          <a:p>
            <a:pPr>
              <a:lnSpc>
                <a:spcPct val="150000"/>
              </a:lnSpc>
            </a:pPr>
            <a:r>
              <a:rPr lang="en-US" sz="2000" b="1" dirty="0">
                <a:solidFill>
                  <a:srgbClr val="7030A0"/>
                </a:solidFill>
              </a:rPr>
              <a:t>for the estimation of iron compounds </a:t>
            </a:r>
          </a:p>
          <a:p>
            <a:pPr>
              <a:lnSpc>
                <a:spcPct val="150000"/>
              </a:lnSpc>
            </a:pPr>
            <a:r>
              <a:rPr lang="en-US" sz="2000" b="1" dirty="0">
                <a:solidFill>
                  <a:srgbClr val="7030A0"/>
                </a:solidFill>
              </a:rPr>
              <a:t>and iodides.</a:t>
            </a:r>
            <a:endParaRPr lang="en-IN" sz="2000" b="1" dirty="0">
              <a:solidFill>
                <a:srgbClr val="7030A0"/>
              </a:solidFill>
            </a:endParaRPr>
          </a:p>
        </p:txBody>
      </p:sp>
      <p:pic>
        <p:nvPicPr>
          <p:cNvPr id="4" name="Picture 3">
            <a:extLst>
              <a:ext uri="{FF2B5EF4-FFF2-40B4-BE49-F238E27FC236}">
                <a16:creationId xmlns:a16="http://schemas.microsoft.com/office/drawing/2014/main" xmlns="" id="{B1EDADE7-9862-4ECE-B61C-087FF239E185}"/>
              </a:ext>
            </a:extLst>
          </p:cNvPr>
          <p:cNvPicPr>
            <a:picLocks noChangeAspect="1"/>
          </p:cNvPicPr>
          <p:nvPr/>
        </p:nvPicPr>
        <p:blipFill>
          <a:blip r:embed="rId2"/>
          <a:stretch>
            <a:fillRect/>
          </a:stretch>
        </p:blipFill>
        <p:spPr>
          <a:xfrm>
            <a:off x="4648200" y="1040250"/>
            <a:ext cx="4495800" cy="5817750"/>
          </a:xfrm>
          <a:prstGeom prst="rect">
            <a:avLst/>
          </a:prstGeom>
          <a:ln w="19050">
            <a:solidFill>
              <a:srgbClr val="00B0F0"/>
            </a:solidFill>
          </a:ln>
        </p:spPr>
      </p:pic>
      <p:pic>
        <p:nvPicPr>
          <p:cNvPr id="5" name="Picture 4">
            <a:extLst>
              <a:ext uri="{FF2B5EF4-FFF2-40B4-BE49-F238E27FC236}">
                <a16:creationId xmlns:a16="http://schemas.microsoft.com/office/drawing/2014/main" xmlns="" id="{5B98D732-586C-4540-A0A4-69E381F78D61}"/>
              </a:ext>
            </a:extLst>
          </p:cNvPr>
          <p:cNvPicPr>
            <a:picLocks noChangeAspect="1"/>
          </p:cNvPicPr>
          <p:nvPr/>
        </p:nvPicPr>
        <p:blipFill>
          <a:blip r:embed="rId3"/>
          <a:stretch>
            <a:fillRect/>
          </a:stretch>
        </p:blipFill>
        <p:spPr>
          <a:xfrm>
            <a:off x="1693333" y="4284133"/>
            <a:ext cx="2514600" cy="2573867"/>
          </a:xfrm>
          <a:prstGeom prst="rect">
            <a:avLst/>
          </a:prstGeom>
          <a:ln>
            <a:solidFill>
              <a:srgbClr val="FF0000"/>
            </a:solidFill>
          </a:ln>
        </p:spPr>
      </p:pic>
    </p:spTree>
    <p:extLst>
      <p:ext uri="{BB962C8B-B14F-4D97-AF65-F5344CB8AC3E}">
        <p14:creationId xmlns:p14="http://schemas.microsoft.com/office/powerpoint/2010/main" val="639053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EE6B46-1FCE-4971-BCBE-678D06E3C434}"/>
              </a:ext>
            </a:extLst>
          </p:cNvPr>
          <p:cNvPicPr>
            <a:picLocks noChangeAspect="1"/>
          </p:cNvPicPr>
          <p:nvPr/>
        </p:nvPicPr>
        <p:blipFill rotWithShape="1">
          <a:blip r:embed="rId2">
            <a:extLst>
              <a:ext uri="{28A0092B-C50C-407E-A947-70E740481C1C}">
                <a14:useLocalDpi xmlns:a14="http://schemas.microsoft.com/office/drawing/2010/main" val="0"/>
              </a:ext>
            </a:extLst>
          </a:blip>
          <a:srcRect l="23074" t="41081" r="39821" b="22779"/>
          <a:stretch/>
        </p:blipFill>
        <p:spPr>
          <a:xfrm>
            <a:off x="1205437" y="2269800"/>
            <a:ext cx="4580877" cy="2760955"/>
          </a:xfrm>
          <a:prstGeom prst="rect">
            <a:avLst/>
          </a:prstGeom>
          <a:ln>
            <a:solidFill>
              <a:schemeClr val="accent1"/>
            </a:solidFill>
          </a:ln>
        </p:spPr>
      </p:pic>
      <p:pic>
        <p:nvPicPr>
          <p:cNvPr id="5" name="Picture 4">
            <a:extLst>
              <a:ext uri="{FF2B5EF4-FFF2-40B4-BE49-F238E27FC236}">
                <a16:creationId xmlns:a16="http://schemas.microsoft.com/office/drawing/2014/main" xmlns="" id="{CE867B7E-A9C7-41E1-95F2-CD569D154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 y="290704"/>
            <a:ext cx="1188823" cy="4740051"/>
          </a:xfrm>
          <a:prstGeom prst="rect">
            <a:avLst/>
          </a:prstGeom>
        </p:spPr>
      </p:pic>
      <p:pic>
        <p:nvPicPr>
          <p:cNvPr id="7" name="Picture 6">
            <a:extLst>
              <a:ext uri="{FF2B5EF4-FFF2-40B4-BE49-F238E27FC236}">
                <a16:creationId xmlns:a16="http://schemas.microsoft.com/office/drawing/2014/main" xmlns="" id="{19D4C45C-5439-40D6-A0A2-1677EA57EE4A}"/>
              </a:ext>
            </a:extLst>
          </p:cNvPr>
          <p:cNvPicPr>
            <a:picLocks noChangeAspect="1"/>
          </p:cNvPicPr>
          <p:nvPr/>
        </p:nvPicPr>
        <p:blipFill rotWithShape="1">
          <a:blip r:embed="rId4">
            <a:extLst>
              <a:ext uri="{28A0092B-C50C-407E-A947-70E740481C1C}">
                <a14:useLocalDpi xmlns:a14="http://schemas.microsoft.com/office/drawing/2010/main" val="0"/>
              </a:ext>
            </a:extLst>
          </a:blip>
          <a:srcRect l="2153"/>
          <a:stretch/>
        </p:blipFill>
        <p:spPr>
          <a:xfrm>
            <a:off x="5795014" y="271652"/>
            <a:ext cx="3213717" cy="4778154"/>
          </a:xfrm>
          <a:prstGeom prst="rect">
            <a:avLst/>
          </a:prstGeom>
        </p:spPr>
      </p:pic>
      <p:pic>
        <p:nvPicPr>
          <p:cNvPr id="9" name="Picture 8">
            <a:extLst>
              <a:ext uri="{FF2B5EF4-FFF2-40B4-BE49-F238E27FC236}">
                <a16:creationId xmlns:a16="http://schemas.microsoft.com/office/drawing/2014/main" xmlns="" id="{185F4612-B982-4A6D-BC35-1F881791A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338" y="5386093"/>
            <a:ext cx="7582557" cy="1219306"/>
          </a:xfrm>
          <a:prstGeom prst="rect">
            <a:avLst/>
          </a:prstGeom>
        </p:spPr>
      </p:pic>
      <p:sp>
        <p:nvSpPr>
          <p:cNvPr id="11" name="TextBox 10">
            <a:extLst>
              <a:ext uri="{FF2B5EF4-FFF2-40B4-BE49-F238E27FC236}">
                <a16:creationId xmlns:a16="http://schemas.microsoft.com/office/drawing/2014/main" xmlns="" id="{93061360-16CF-4356-88AC-503968E63E4B}"/>
              </a:ext>
            </a:extLst>
          </p:cNvPr>
          <p:cNvSpPr txBox="1"/>
          <p:nvPr/>
        </p:nvSpPr>
        <p:spPr>
          <a:xfrm>
            <a:off x="1939637" y="1477818"/>
            <a:ext cx="3685309" cy="369332"/>
          </a:xfrm>
          <a:prstGeom prst="rect">
            <a:avLst/>
          </a:prstGeom>
          <a:noFill/>
        </p:spPr>
        <p:txBody>
          <a:bodyPr wrap="square" rtlCol="0">
            <a:spAutoFit/>
          </a:bodyPr>
          <a:lstStyle/>
          <a:p>
            <a:r>
              <a:rPr lang="en-US" dirty="0"/>
              <a:t>      </a:t>
            </a:r>
            <a:r>
              <a:rPr lang="en-US" b="1" dirty="0">
                <a:solidFill>
                  <a:srgbClr val="CC0099"/>
                </a:solidFill>
                <a:effectLst>
                  <a:outerShdw blurRad="38100" dist="38100" dir="2700000" algn="tl">
                    <a:srgbClr val="000000">
                      <a:alpha val="43137"/>
                    </a:srgbClr>
                  </a:outerShdw>
                </a:effectLst>
              </a:rPr>
              <a:t>Group 3 to Group 12</a:t>
            </a:r>
            <a:endParaRPr lang="en-IN" b="1" dirty="0">
              <a:solidFill>
                <a:srgbClr val="CC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7369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barn(inVertical)">
                                      <p:cBhvr>
                                        <p:cTn id="3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6540C19-9D56-4F8E-AE67-D6CCC602F037}"/>
              </a:ext>
            </a:extLst>
          </p:cNvPr>
          <p:cNvSpPr txBox="1"/>
          <p:nvPr/>
        </p:nvSpPr>
        <p:spPr>
          <a:xfrm>
            <a:off x="110066" y="0"/>
            <a:ext cx="9033934" cy="707886"/>
          </a:xfrm>
          <a:prstGeom prst="rect">
            <a:avLst/>
          </a:prstGeom>
          <a:noFill/>
        </p:spPr>
        <p:txBody>
          <a:bodyPr wrap="square">
            <a:spAutoFit/>
          </a:bodyPr>
          <a:lstStyle/>
          <a:p>
            <a:r>
              <a:rPr lang="en-IN" sz="4000" dirty="0">
                <a:solidFill>
                  <a:srgbClr val="59074D"/>
                </a:solidFill>
                <a:latin typeface="Comic Sans MS" panose="030F0702030302020204" pitchFamily="66" charset="0"/>
              </a:rPr>
              <a:t>Potassium permanganate - KMnO</a:t>
            </a:r>
            <a:r>
              <a:rPr lang="en-IN" sz="4000" baseline="-25000" dirty="0">
                <a:solidFill>
                  <a:srgbClr val="59074D"/>
                </a:solidFill>
                <a:latin typeface="Comic Sans MS" panose="030F0702030302020204" pitchFamily="66" charset="0"/>
              </a:rPr>
              <a:t>4</a:t>
            </a:r>
            <a:endParaRPr lang="en-IN" sz="2400" baseline="-25000" dirty="0">
              <a:solidFill>
                <a:srgbClr val="59074D"/>
              </a:solidFill>
              <a:latin typeface="Comic Sans MS" panose="030F0702030302020204" pitchFamily="66" charset="0"/>
            </a:endParaRPr>
          </a:p>
        </p:txBody>
      </p:sp>
      <p:pic>
        <p:nvPicPr>
          <p:cNvPr id="4" name="Picture 3">
            <a:extLst>
              <a:ext uri="{FF2B5EF4-FFF2-40B4-BE49-F238E27FC236}">
                <a16:creationId xmlns:a16="http://schemas.microsoft.com/office/drawing/2014/main" xmlns="" id="{3763B4DC-ACD0-4262-9CB0-C3C4F47A81CF}"/>
              </a:ext>
            </a:extLst>
          </p:cNvPr>
          <p:cNvPicPr>
            <a:picLocks noChangeAspect="1"/>
          </p:cNvPicPr>
          <p:nvPr/>
        </p:nvPicPr>
        <p:blipFill>
          <a:blip r:embed="rId2"/>
          <a:stretch>
            <a:fillRect/>
          </a:stretch>
        </p:blipFill>
        <p:spPr>
          <a:xfrm>
            <a:off x="3144308" y="2595033"/>
            <a:ext cx="2762250" cy="1667933"/>
          </a:xfrm>
          <a:prstGeom prst="rect">
            <a:avLst/>
          </a:prstGeom>
          <a:ln w="38100">
            <a:solidFill>
              <a:srgbClr val="FF0000"/>
            </a:solidFill>
          </a:ln>
        </p:spPr>
      </p:pic>
      <p:pic>
        <p:nvPicPr>
          <p:cNvPr id="5" name="Picture 4">
            <a:extLst>
              <a:ext uri="{FF2B5EF4-FFF2-40B4-BE49-F238E27FC236}">
                <a16:creationId xmlns:a16="http://schemas.microsoft.com/office/drawing/2014/main" xmlns="" id="{FE80EDA1-434F-46B2-9DD9-C3AF391493C6}"/>
              </a:ext>
            </a:extLst>
          </p:cNvPr>
          <p:cNvPicPr>
            <a:picLocks noChangeAspect="1"/>
          </p:cNvPicPr>
          <p:nvPr/>
        </p:nvPicPr>
        <p:blipFill rotWithShape="1">
          <a:blip r:embed="rId3"/>
          <a:srcRect t="12268" b="11105"/>
          <a:stretch/>
        </p:blipFill>
        <p:spPr>
          <a:xfrm>
            <a:off x="116416" y="872065"/>
            <a:ext cx="2762249" cy="2150533"/>
          </a:xfrm>
          <a:prstGeom prst="rect">
            <a:avLst/>
          </a:prstGeom>
          <a:ln>
            <a:solidFill>
              <a:srgbClr val="FF0000"/>
            </a:solidFill>
          </a:ln>
        </p:spPr>
      </p:pic>
      <p:pic>
        <p:nvPicPr>
          <p:cNvPr id="6" name="Picture 5">
            <a:extLst>
              <a:ext uri="{FF2B5EF4-FFF2-40B4-BE49-F238E27FC236}">
                <a16:creationId xmlns:a16="http://schemas.microsoft.com/office/drawing/2014/main" xmlns="" id="{2E7E99A1-1C46-4D0A-9F7C-5188C59C5DA5}"/>
              </a:ext>
            </a:extLst>
          </p:cNvPr>
          <p:cNvPicPr>
            <a:picLocks noChangeAspect="1"/>
          </p:cNvPicPr>
          <p:nvPr/>
        </p:nvPicPr>
        <p:blipFill>
          <a:blip r:embed="rId4"/>
          <a:stretch>
            <a:fillRect/>
          </a:stretch>
        </p:blipFill>
        <p:spPr>
          <a:xfrm>
            <a:off x="6172199" y="872066"/>
            <a:ext cx="2762251" cy="2150533"/>
          </a:xfrm>
          <a:prstGeom prst="rect">
            <a:avLst/>
          </a:prstGeom>
          <a:ln>
            <a:solidFill>
              <a:srgbClr val="FF0000"/>
            </a:solidFill>
          </a:ln>
        </p:spPr>
      </p:pic>
      <p:pic>
        <p:nvPicPr>
          <p:cNvPr id="7" name="Picture 6">
            <a:extLst>
              <a:ext uri="{FF2B5EF4-FFF2-40B4-BE49-F238E27FC236}">
                <a16:creationId xmlns:a16="http://schemas.microsoft.com/office/drawing/2014/main" xmlns="" id="{F91A30DA-8581-4661-8636-5CFD5E37E1D6}"/>
              </a:ext>
            </a:extLst>
          </p:cNvPr>
          <p:cNvPicPr>
            <a:picLocks noChangeAspect="1"/>
          </p:cNvPicPr>
          <p:nvPr/>
        </p:nvPicPr>
        <p:blipFill>
          <a:blip r:embed="rId5"/>
          <a:stretch>
            <a:fillRect/>
          </a:stretch>
        </p:blipFill>
        <p:spPr>
          <a:xfrm>
            <a:off x="116417" y="3186782"/>
            <a:ext cx="2762250" cy="3561152"/>
          </a:xfrm>
          <a:prstGeom prst="rect">
            <a:avLst/>
          </a:prstGeom>
          <a:ln>
            <a:solidFill>
              <a:srgbClr val="FF0000"/>
            </a:solidFill>
          </a:ln>
        </p:spPr>
      </p:pic>
      <p:pic>
        <p:nvPicPr>
          <p:cNvPr id="8" name="Picture 7">
            <a:extLst>
              <a:ext uri="{FF2B5EF4-FFF2-40B4-BE49-F238E27FC236}">
                <a16:creationId xmlns:a16="http://schemas.microsoft.com/office/drawing/2014/main" xmlns="" id="{62112A5D-C2E1-4939-94B2-F14C2B88169A}"/>
              </a:ext>
            </a:extLst>
          </p:cNvPr>
          <p:cNvPicPr>
            <a:picLocks noChangeAspect="1"/>
          </p:cNvPicPr>
          <p:nvPr/>
        </p:nvPicPr>
        <p:blipFill>
          <a:blip r:embed="rId6"/>
          <a:stretch>
            <a:fillRect/>
          </a:stretch>
        </p:blipFill>
        <p:spPr>
          <a:xfrm>
            <a:off x="6172199" y="3428998"/>
            <a:ext cx="2762250" cy="3318935"/>
          </a:xfrm>
          <a:prstGeom prst="rect">
            <a:avLst/>
          </a:prstGeom>
          <a:ln>
            <a:solidFill>
              <a:srgbClr val="FF0000"/>
            </a:solidFill>
          </a:ln>
        </p:spPr>
      </p:pic>
    </p:spTree>
    <p:extLst>
      <p:ext uri="{BB962C8B-B14F-4D97-AF65-F5344CB8AC3E}">
        <p14:creationId xmlns:p14="http://schemas.microsoft.com/office/powerpoint/2010/main" val="408087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ED0B3D-6958-41DD-9740-3E5C92559632}"/>
              </a:ext>
            </a:extLst>
          </p:cNvPr>
          <p:cNvSpPr txBox="1"/>
          <p:nvPr/>
        </p:nvSpPr>
        <p:spPr>
          <a:xfrm>
            <a:off x="0" y="0"/>
            <a:ext cx="9144000" cy="2616101"/>
          </a:xfrm>
          <a:prstGeom prst="rect">
            <a:avLst/>
          </a:prstGeom>
          <a:noFill/>
        </p:spPr>
        <p:txBody>
          <a:bodyPr wrap="square">
            <a:spAutoFit/>
          </a:bodyPr>
          <a:lstStyle/>
          <a:p>
            <a:r>
              <a:rPr lang="en-US" sz="2400" b="1" u="sng" dirty="0">
                <a:solidFill>
                  <a:srgbClr val="0070C0"/>
                </a:solidFill>
              </a:rPr>
              <a:t>Preparation</a:t>
            </a:r>
            <a:r>
              <a:rPr lang="en-US" sz="2400" b="1" dirty="0">
                <a:solidFill>
                  <a:srgbClr val="0070C0"/>
                </a:solidFill>
              </a:rPr>
              <a:t>:</a:t>
            </a:r>
          </a:p>
          <a:p>
            <a:pPr marL="342900" indent="-342900">
              <a:buFont typeface="Arial" panose="020B0604020202020204" pitchFamily="34" charset="0"/>
              <a:buChar char="•"/>
            </a:pPr>
            <a:r>
              <a:rPr lang="en-US" sz="2000" b="1" dirty="0">
                <a:solidFill>
                  <a:srgbClr val="59074D"/>
                </a:solidFill>
              </a:rPr>
              <a:t>Potassium permanganate is prepared from pyrolusite (MnO</a:t>
            </a:r>
            <a:r>
              <a:rPr lang="en-US" sz="2000" b="1" baseline="-25000" dirty="0">
                <a:solidFill>
                  <a:srgbClr val="59074D"/>
                </a:solidFill>
              </a:rPr>
              <a:t>2</a:t>
            </a:r>
            <a:r>
              <a:rPr lang="en-US" sz="2000" b="1" dirty="0">
                <a:solidFill>
                  <a:srgbClr val="59074D"/>
                </a:solidFill>
              </a:rPr>
              <a:t>) ore. </a:t>
            </a:r>
          </a:p>
          <a:p>
            <a:pPr marL="342900" indent="-342900">
              <a:buFont typeface="Arial" panose="020B0604020202020204" pitchFamily="34" charset="0"/>
              <a:buChar char="•"/>
            </a:pPr>
            <a:r>
              <a:rPr lang="en-US" sz="2000" b="1" dirty="0">
                <a:solidFill>
                  <a:srgbClr val="59074D"/>
                </a:solidFill>
              </a:rPr>
              <a:t>The preparation involves the following steps.</a:t>
            </a:r>
          </a:p>
          <a:p>
            <a:endParaRPr lang="en-US" sz="2000" b="1" dirty="0">
              <a:solidFill>
                <a:srgbClr val="FF0000"/>
              </a:solidFill>
            </a:endParaRPr>
          </a:p>
          <a:p>
            <a:r>
              <a:rPr lang="en-US" sz="2000" b="1" dirty="0">
                <a:solidFill>
                  <a:srgbClr val="FF0000"/>
                </a:solidFill>
              </a:rPr>
              <a:t>(</a:t>
            </a:r>
            <a:r>
              <a:rPr lang="en-US" sz="2000" b="1" dirty="0" err="1">
                <a:solidFill>
                  <a:srgbClr val="FF0000"/>
                </a:solidFill>
              </a:rPr>
              <a:t>i</a:t>
            </a:r>
            <a:r>
              <a:rPr lang="en-US" sz="2000" b="1" dirty="0">
                <a:solidFill>
                  <a:srgbClr val="FF0000"/>
                </a:solidFill>
              </a:rPr>
              <a:t>) Conversion of MnO</a:t>
            </a:r>
            <a:r>
              <a:rPr lang="en-US" sz="2000" b="1" baseline="-25000" dirty="0">
                <a:solidFill>
                  <a:srgbClr val="FF0000"/>
                </a:solidFill>
              </a:rPr>
              <a:t>2</a:t>
            </a:r>
            <a:r>
              <a:rPr lang="en-US" sz="2000" b="1" dirty="0">
                <a:solidFill>
                  <a:srgbClr val="FF0000"/>
                </a:solidFill>
              </a:rPr>
              <a:t> to potassium manganate:</a:t>
            </a:r>
          </a:p>
          <a:p>
            <a:pPr marL="342900" indent="-342900">
              <a:buFont typeface="Arial" panose="020B0604020202020204" pitchFamily="34" charset="0"/>
              <a:buChar char="•"/>
            </a:pPr>
            <a:r>
              <a:rPr lang="en-US" sz="2000" b="1" dirty="0"/>
              <a:t>Powdered ore is fused with KOH in the presence of air or </a:t>
            </a:r>
            <a:r>
              <a:rPr lang="en-US" sz="2000" b="1" dirty="0" err="1"/>
              <a:t>oxidising</a:t>
            </a:r>
            <a:r>
              <a:rPr lang="en-US" sz="2000" b="1" dirty="0"/>
              <a:t> agents like KNO</a:t>
            </a:r>
            <a:r>
              <a:rPr lang="en-US" sz="2000" b="1" baseline="-25000" dirty="0"/>
              <a:t>3</a:t>
            </a:r>
            <a:r>
              <a:rPr lang="en-US" sz="2000" b="1" dirty="0"/>
              <a:t> or KClO</a:t>
            </a:r>
            <a:r>
              <a:rPr lang="en-US" sz="2000" b="1" baseline="-25000" dirty="0"/>
              <a:t>3</a:t>
            </a:r>
            <a:r>
              <a:rPr lang="en-US" sz="2000" b="1" dirty="0"/>
              <a:t>. </a:t>
            </a:r>
          </a:p>
          <a:p>
            <a:pPr marL="342900" indent="-342900">
              <a:buFont typeface="Arial" panose="020B0604020202020204" pitchFamily="34" charset="0"/>
              <a:buChar char="•"/>
            </a:pPr>
            <a:r>
              <a:rPr lang="en-US" sz="2000" b="1" dirty="0"/>
              <a:t>A green </a:t>
            </a:r>
            <a:r>
              <a:rPr lang="en-US" sz="2000" b="1" dirty="0" err="1"/>
              <a:t>coloured</a:t>
            </a:r>
            <a:r>
              <a:rPr lang="en-US" sz="2000" b="1" dirty="0"/>
              <a:t> potassium manganate is formed.</a:t>
            </a:r>
            <a:endParaRPr lang="en-IN" sz="2000" b="1" dirty="0"/>
          </a:p>
        </p:txBody>
      </p:sp>
      <p:pic>
        <p:nvPicPr>
          <p:cNvPr id="5" name="Picture 4">
            <a:extLst>
              <a:ext uri="{FF2B5EF4-FFF2-40B4-BE49-F238E27FC236}">
                <a16:creationId xmlns:a16="http://schemas.microsoft.com/office/drawing/2014/main" xmlns="" id="{ED46A98A-E996-4FAE-8777-D97DCC233C1F}"/>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41660" y="3162689"/>
            <a:ext cx="6576740" cy="901311"/>
          </a:xfrm>
          <a:prstGeom prst="rect">
            <a:avLst/>
          </a:prstGeom>
          <a:ln w="28575">
            <a:solidFill>
              <a:srgbClr val="CC0099"/>
            </a:solidFill>
          </a:ln>
          <a:effectLst>
            <a:glow rad="101600">
              <a:srgbClr val="CC0099">
                <a:alpha val="40000"/>
              </a:srgbClr>
            </a:glow>
          </a:effectLst>
        </p:spPr>
      </p:pic>
      <p:sp>
        <p:nvSpPr>
          <p:cNvPr id="7" name="TextBox 6">
            <a:extLst>
              <a:ext uri="{FF2B5EF4-FFF2-40B4-BE49-F238E27FC236}">
                <a16:creationId xmlns:a16="http://schemas.microsoft.com/office/drawing/2014/main" xmlns="" id="{622D66D6-36FE-4EE0-9488-64785B09DF23}"/>
              </a:ext>
            </a:extLst>
          </p:cNvPr>
          <p:cNvSpPr txBox="1"/>
          <p:nvPr/>
        </p:nvSpPr>
        <p:spPr>
          <a:xfrm>
            <a:off x="-1" y="3831654"/>
            <a:ext cx="9143999" cy="1631216"/>
          </a:xfrm>
          <a:prstGeom prst="rect">
            <a:avLst/>
          </a:prstGeom>
          <a:noFill/>
        </p:spPr>
        <p:txBody>
          <a:bodyPr wrap="square">
            <a:spAutoFit/>
          </a:bodyPr>
          <a:lstStyle/>
          <a:p>
            <a:endParaRPr lang="en-US" sz="2000" b="1" dirty="0">
              <a:solidFill>
                <a:srgbClr val="FF0000"/>
              </a:solidFill>
            </a:endParaRPr>
          </a:p>
          <a:p>
            <a:endParaRPr lang="en-US" sz="2000" b="1" dirty="0">
              <a:solidFill>
                <a:srgbClr val="FF0000"/>
              </a:solidFill>
            </a:endParaRPr>
          </a:p>
          <a:p>
            <a:r>
              <a:rPr lang="en-US" sz="2000" b="1" dirty="0">
                <a:solidFill>
                  <a:srgbClr val="FF0000"/>
                </a:solidFill>
              </a:rPr>
              <a:t>(ii) Oxidation of potassium manganate to potassium permanganate:</a:t>
            </a:r>
          </a:p>
          <a:p>
            <a:pPr marL="285750" indent="-285750">
              <a:buFont typeface="Arial" panose="020B0604020202020204" pitchFamily="34" charset="0"/>
              <a:buChar char="•"/>
            </a:pPr>
            <a:r>
              <a:rPr lang="en-US" sz="2000" b="1" dirty="0"/>
              <a:t>Potassium manganate thus obtained can be </a:t>
            </a:r>
            <a:r>
              <a:rPr lang="en-US" sz="2000" b="1" dirty="0" err="1"/>
              <a:t>oxidised</a:t>
            </a:r>
            <a:r>
              <a:rPr lang="en-US" sz="2000" b="1" dirty="0"/>
              <a:t> in two ways , either by chemical oxidation or electrolytic oxidation.</a:t>
            </a:r>
            <a:endParaRPr lang="en-IN" sz="2000" b="1" dirty="0"/>
          </a:p>
        </p:txBody>
      </p:sp>
    </p:spTree>
    <p:extLst>
      <p:ext uri="{BB962C8B-B14F-4D97-AF65-F5344CB8AC3E}">
        <p14:creationId xmlns:p14="http://schemas.microsoft.com/office/powerpoint/2010/main" val="28417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wipe(down)">
                                      <p:cBhvr>
                                        <p:cTn id="13" dur="580">
                                          <p:stCondLst>
                                            <p:cond delay="0"/>
                                          </p:stCondLst>
                                        </p:cTn>
                                        <p:tgtEl>
                                          <p:spTgt spid="3">
                                            <p:txEl>
                                              <p:pRg st="5" end="5"/>
                                            </p:txEl>
                                          </p:spTgt>
                                        </p:tgtEl>
                                      </p:cBhvr>
                                    </p:animEffect>
                                    <p:anim calcmode="lin" valueType="num">
                                      <p:cBhvr>
                                        <p:cTn id="1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5" end="5"/>
                                            </p:txEl>
                                          </p:spTgt>
                                        </p:tgtEl>
                                      </p:cBhvr>
                                      <p:to x="100000" y="60000"/>
                                    </p:animScale>
                                    <p:animScale>
                                      <p:cBhvr>
                                        <p:cTn id="20" dur="166" decel="50000">
                                          <p:stCondLst>
                                            <p:cond delay="676"/>
                                          </p:stCondLst>
                                        </p:cTn>
                                        <p:tgtEl>
                                          <p:spTgt spid="3">
                                            <p:txEl>
                                              <p:pRg st="5" end="5"/>
                                            </p:txEl>
                                          </p:spTgt>
                                        </p:tgtEl>
                                      </p:cBhvr>
                                      <p:to x="100000" y="100000"/>
                                    </p:animScale>
                                    <p:animScale>
                                      <p:cBhvr>
                                        <p:cTn id="21" dur="26">
                                          <p:stCondLst>
                                            <p:cond delay="1312"/>
                                          </p:stCondLst>
                                        </p:cTn>
                                        <p:tgtEl>
                                          <p:spTgt spid="3">
                                            <p:txEl>
                                              <p:pRg st="5" end="5"/>
                                            </p:txEl>
                                          </p:spTgt>
                                        </p:tgtEl>
                                      </p:cBhvr>
                                      <p:to x="100000" y="80000"/>
                                    </p:animScale>
                                    <p:animScale>
                                      <p:cBhvr>
                                        <p:cTn id="22" dur="166" decel="50000">
                                          <p:stCondLst>
                                            <p:cond delay="1338"/>
                                          </p:stCondLst>
                                        </p:cTn>
                                        <p:tgtEl>
                                          <p:spTgt spid="3">
                                            <p:txEl>
                                              <p:pRg st="5" end="5"/>
                                            </p:txEl>
                                          </p:spTgt>
                                        </p:tgtEl>
                                      </p:cBhvr>
                                      <p:to x="100000" y="100000"/>
                                    </p:animScale>
                                    <p:animScale>
                                      <p:cBhvr>
                                        <p:cTn id="23" dur="26">
                                          <p:stCondLst>
                                            <p:cond delay="1642"/>
                                          </p:stCondLst>
                                        </p:cTn>
                                        <p:tgtEl>
                                          <p:spTgt spid="3">
                                            <p:txEl>
                                              <p:pRg st="5" end="5"/>
                                            </p:txEl>
                                          </p:spTgt>
                                        </p:tgtEl>
                                      </p:cBhvr>
                                      <p:to x="100000" y="90000"/>
                                    </p:animScale>
                                    <p:animScale>
                                      <p:cBhvr>
                                        <p:cTn id="24" dur="166" decel="50000">
                                          <p:stCondLst>
                                            <p:cond delay="1668"/>
                                          </p:stCondLst>
                                        </p:cTn>
                                        <p:tgtEl>
                                          <p:spTgt spid="3">
                                            <p:txEl>
                                              <p:pRg st="5" end="5"/>
                                            </p:txEl>
                                          </p:spTgt>
                                        </p:tgtEl>
                                      </p:cBhvr>
                                      <p:to x="100000" y="100000"/>
                                    </p:animScale>
                                    <p:animScale>
                                      <p:cBhvr>
                                        <p:cTn id="25" dur="26">
                                          <p:stCondLst>
                                            <p:cond delay="1808"/>
                                          </p:stCondLst>
                                        </p:cTn>
                                        <p:tgtEl>
                                          <p:spTgt spid="3">
                                            <p:txEl>
                                              <p:pRg st="5" end="5"/>
                                            </p:txEl>
                                          </p:spTgt>
                                        </p:tgtEl>
                                      </p:cBhvr>
                                      <p:to x="100000" y="95000"/>
                                    </p:animScale>
                                    <p:animScale>
                                      <p:cBhvr>
                                        <p:cTn id="26" dur="166" decel="50000">
                                          <p:stCondLst>
                                            <p:cond delay="1834"/>
                                          </p:stCondLst>
                                        </p:cTn>
                                        <p:tgtEl>
                                          <p:spTgt spid="3">
                                            <p:txEl>
                                              <p:pRg st="5" end="5"/>
                                            </p:txEl>
                                          </p:spTgt>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80">
                                          <p:stCondLst>
                                            <p:cond delay="0"/>
                                          </p:stCondLst>
                                        </p:cTn>
                                        <p:tgtEl>
                                          <p:spTgt spid="3">
                                            <p:txEl>
                                              <p:pRg st="6" end="6"/>
                                            </p:txEl>
                                          </p:spTgt>
                                        </p:tgtEl>
                                      </p:cBhvr>
                                    </p:animEffect>
                                    <p:anim calcmode="lin" valueType="num">
                                      <p:cBhvr>
                                        <p:cTn id="30"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3">
                                            <p:txEl>
                                              <p:pRg st="6" end="6"/>
                                            </p:txEl>
                                          </p:spTgt>
                                        </p:tgtEl>
                                      </p:cBhvr>
                                      <p:to x="100000" y="60000"/>
                                    </p:animScale>
                                    <p:animScale>
                                      <p:cBhvr>
                                        <p:cTn id="36" dur="166" decel="50000">
                                          <p:stCondLst>
                                            <p:cond delay="676"/>
                                          </p:stCondLst>
                                        </p:cTn>
                                        <p:tgtEl>
                                          <p:spTgt spid="3">
                                            <p:txEl>
                                              <p:pRg st="6" end="6"/>
                                            </p:txEl>
                                          </p:spTgt>
                                        </p:tgtEl>
                                      </p:cBhvr>
                                      <p:to x="100000" y="100000"/>
                                    </p:animScale>
                                    <p:animScale>
                                      <p:cBhvr>
                                        <p:cTn id="37" dur="26">
                                          <p:stCondLst>
                                            <p:cond delay="1312"/>
                                          </p:stCondLst>
                                        </p:cTn>
                                        <p:tgtEl>
                                          <p:spTgt spid="3">
                                            <p:txEl>
                                              <p:pRg st="6" end="6"/>
                                            </p:txEl>
                                          </p:spTgt>
                                        </p:tgtEl>
                                      </p:cBhvr>
                                      <p:to x="100000" y="80000"/>
                                    </p:animScale>
                                    <p:animScale>
                                      <p:cBhvr>
                                        <p:cTn id="38" dur="166" decel="50000">
                                          <p:stCondLst>
                                            <p:cond delay="1338"/>
                                          </p:stCondLst>
                                        </p:cTn>
                                        <p:tgtEl>
                                          <p:spTgt spid="3">
                                            <p:txEl>
                                              <p:pRg st="6" end="6"/>
                                            </p:txEl>
                                          </p:spTgt>
                                        </p:tgtEl>
                                      </p:cBhvr>
                                      <p:to x="100000" y="100000"/>
                                    </p:animScale>
                                    <p:animScale>
                                      <p:cBhvr>
                                        <p:cTn id="39" dur="26">
                                          <p:stCondLst>
                                            <p:cond delay="1642"/>
                                          </p:stCondLst>
                                        </p:cTn>
                                        <p:tgtEl>
                                          <p:spTgt spid="3">
                                            <p:txEl>
                                              <p:pRg st="6" end="6"/>
                                            </p:txEl>
                                          </p:spTgt>
                                        </p:tgtEl>
                                      </p:cBhvr>
                                      <p:to x="100000" y="90000"/>
                                    </p:animScale>
                                    <p:animScale>
                                      <p:cBhvr>
                                        <p:cTn id="40" dur="166" decel="50000">
                                          <p:stCondLst>
                                            <p:cond delay="1668"/>
                                          </p:stCondLst>
                                        </p:cTn>
                                        <p:tgtEl>
                                          <p:spTgt spid="3">
                                            <p:txEl>
                                              <p:pRg st="6" end="6"/>
                                            </p:txEl>
                                          </p:spTgt>
                                        </p:tgtEl>
                                      </p:cBhvr>
                                      <p:to x="100000" y="100000"/>
                                    </p:animScale>
                                    <p:animScale>
                                      <p:cBhvr>
                                        <p:cTn id="41" dur="26">
                                          <p:stCondLst>
                                            <p:cond delay="1808"/>
                                          </p:stCondLst>
                                        </p:cTn>
                                        <p:tgtEl>
                                          <p:spTgt spid="3">
                                            <p:txEl>
                                              <p:pRg st="6" end="6"/>
                                            </p:txEl>
                                          </p:spTgt>
                                        </p:tgtEl>
                                      </p:cBhvr>
                                      <p:to x="100000" y="95000"/>
                                    </p:animScale>
                                    <p:animScale>
                                      <p:cBhvr>
                                        <p:cTn id="42" dur="166" decel="50000">
                                          <p:stCondLst>
                                            <p:cond delay="1834"/>
                                          </p:stCondLst>
                                        </p:cTn>
                                        <p:tgtEl>
                                          <p:spTgt spid="3">
                                            <p:txEl>
                                              <p:pRg st="6" end="6"/>
                                            </p:txEl>
                                          </p:spTgt>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anim calcmode="lin" valueType="num">
                                      <p:cBhvr>
                                        <p:cTn id="49" dur="1000" fill="hold"/>
                                        <p:tgtEl>
                                          <p:spTgt spid="5"/>
                                        </p:tgtEl>
                                        <p:attrNameLst>
                                          <p:attrName>style.rotation</p:attrName>
                                        </p:attrNameLst>
                                      </p:cBhvr>
                                      <p:tavLst>
                                        <p:tav tm="0">
                                          <p:val>
                                            <p:fltVal val="90"/>
                                          </p:val>
                                        </p:tav>
                                        <p:tav tm="100000">
                                          <p:val>
                                            <p:fltVal val="0"/>
                                          </p:val>
                                        </p:tav>
                                      </p:tavLst>
                                    </p:anim>
                                    <p:animEffect transition="in" filter="fade">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 calcmode="lin" valueType="num">
                                      <p:cBhvr additive="base">
                                        <p:cTn id="5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 calcmode="lin" valueType="num">
                                      <p:cBhvr>
                                        <p:cTn id="61"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62" dur="1000" fill="hold"/>
                                        <p:tgtEl>
                                          <p:spTgt spid="7">
                                            <p:txEl>
                                              <p:pRg st="3" end="3"/>
                                            </p:txEl>
                                          </p:spTgt>
                                        </p:tgtEl>
                                        <p:attrNameLst>
                                          <p:attrName>ppt_h</p:attrName>
                                        </p:attrNameLst>
                                      </p:cBhvr>
                                      <p:tavLst>
                                        <p:tav tm="0">
                                          <p:val>
                                            <p:fltVal val="0"/>
                                          </p:val>
                                        </p:tav>
                                        <p:tav tm="100000">
                                          <p:val>
                                            <p:strVal val="#ppt_h"/>
                                          </p:val>
                                        </p:tav>
                                      </p:tavLst>
                                    </p:anim>
                                    <p:anim calcmode="lin" valueType="num">
                                      <p:cBhvr>
                                        <p:cTn id="63" dur="1000" fill="hold"/>
                                        <p:tgtEl>
                                          <p:spTgt spid="7">
                                            <p:txEl>
                                              <p:pRg st="3" end="3"/>
                                            </p:txEl>
                                          </p:spTgt>
                                        </p:tgtEl>
                                        <p:attrNameLst>
                                          <p:attrName>style.rotation</p:attrName>
                                        </p:attrNameLst>
                                      </p:cBhvr>
                                      <p:tavLst>
                                        <p:tav tm="0">
                                          <p:val>
                                            <p:fltVal val="90"/>
                                          </p:val>
                                        </p:tav>
                                        <p:tav tm="100000">
                                          <p:val>
                                            <p:fltVal val="0"/>
                                          </p:val>
                                        </p:tav>
                                      </p:tavLst>
                                    </p:anim>
                                    <p:animEffect transition="in" filter="fade">
                                      <p:cBhvr>
                                        <p:cTn id="64"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5B6F29-4EEA-4465-A94E-E0F3795FB8C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4099" y="174770"/>
            <a:ext cx="8759768" cy="2314430"/>
          </a:xfrm>
          <a:prstGeom prst="rect">
            <a:avLst/>
          </a:prstGeom>
          <a:ln w="28575">
            <a:solidFill>
              <a:srgbClr val="59074D"/>
            </a:solidFill>
          </a:ln>
          <a:effectLst>
            <a:glow rad="254000">
              <a:srgbClr val="59074D">
                <a:alpha val="40000"/>
              </a:srgbClr>
            </a:glow>
          </a:effectLst>
        </p:spPr>
      </p:pic>
      <p:pic>
        <p:nvPicPr>
          <p:cNvPr id="5" name="Picture 4">
            <a:extLst>
              <a:ext uri="{FF2B5EF4-FFF2-40B4-BE49-F238E27FC236}">
                <a16:creationId xmlns:a16="http://schemas.microsoft.com/office/drawing/2014/main" xmlns="" id="{F9526156-7FDE-4983-901A-E31FD5A8D0F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64099" y="2681056"/>
            <a:ext cx="8815802" cy="4100333"/>
          </a:xfrm>
          <a:prstGeom prst="rect">
            <a:avLst/>
          </a:prstGeom>
          <a:ln w="28575">
            <a:solidFill>
              <a:srgbClr val="59074D"/>
            </a:solidFill>
          </a:ln>
          <a:effectLst>
            <a:glow rad="215900">
              <a:srgbClr val="59074D">
                <a:alpha val="40000"/>
              </a:srgbClr>
            </a:glow>
          </a:effectLst>
        </p:spPr>
      </p:pic>
    </p:spTree>
    <p:extLst>
      <p:ext uri="{BB962C8B-B14F-4D97-AF65-F5344CB8AC3E}">
        <p14:creationId xmlns:p14="http://schemas.microsoft.com/office/powerpoint/2010/main" val="127071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Scale>
                                      <p:cBhvr>
                                        <p:cTn id="15"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5"/>
                                        </p:tgtEl>
                                        <p:attrNameLst>
                                          <p:attrName>ppt_x</p:attrName>
                                          <p:attrName>ppt_y</p:attrName>
                                        </p:attrNameLst>
                                      </p:cBhvr>
                                    </p:animMotion>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2291FA7-19F4-4CF7-B76F-E66B092041DB}"/>
              </a:ext>
            </a:extLst>
          </p:cNvPr>
          <p:cNvSpPr txBox="1"/>
          <p:nvPr/>
        </p:nvSpPr>
        <p:spPr>
          <a:xfrm>
            <a:off x="0" y="0"/>
            <a:ext cx="9144000" cy="1384995"/>
          </a:xfrm>
          <a:prstGeom prst="rect">
            <a:avLst/>
          </a:prstGeom>
          <a:noFill/>
        </p:spPr>
        <p:txBody>
          <a:bodyPr wrap="square">
            <a:spAutoFit/>
          </a:bodyPr>
          <a:lstStyle/>
          <a:p>
            <a:r>
              <a:rPr lang="en-US" sz="2400" b="1" dirty="0">
                <a:solidFill>
                  <a:srgbClr val="FF0000"/>
                </a:solidFill>
              </a:rPr>
              <a:t>Physical properties:</a:t>
            </a:r>
          </a:p>
          <a:p>
            <a:pPr marL="342900" indent="-342900">
              <a:buFont typeface="Arial" panose="020B0604020202020204" pitchFamily="34" charset="0"/>
              <a:buChar char="•"/>
            </a:pPr>
            <a:r>
              <a:rPr lang="en-US" sz="2000" b="1" dirty="0"/>
              <a:t>Potassium permanganate exists in the form of dark purple crystals which melts at 513 K. It is sparingly soluble in cold water but, fairly soluble in hot water.</a:t>
            </a:r>
          </a:p>
        </p:txBody>
      </p:sp>
      <p:pic>
        <p:nvPicPr>
          <p:cNvPr id="4" name="Picture 3">
            <a:extLst>
              <a:ext uri="{FF2B5EF4-FFF2-40B4-BE49-F238E27FC236}">
                <a16:creationId xmlns:a16="http://schemas.microsoft.com/office/drawing/2014/main" xmlns="" id="{8DFFC9E8-B2A3-4E7E-992F-207B151A737E}"/>
              </a:ext>
            </a:extLst>
          </p:cNvPr>
          <p:cNvPicPr>
            <a:picLocks noChangeAspect="1"/>
          </p:cNvPicPr>
          <p:nvPr/>
        </p:nvPicPr>
        <p:blipFill rotWithShape="1">
          <a:blip r:embed="rId2"/>
          <a:srcRect b="11393"/>
          <a:stretch/>
        </p:blipFill>
        <p:spPr>
          <a:xfrm>
            <a:off x="3071672" y="1198564"/>
            <a:ext cx="2681057" cy="2485669"/>
          </a:xfrm>
          <a:prstGeom prst="rect">
            <a:avLst/>
          </a:prstGeom>
          <a:ln w="28575">
            <a:solidFill>
              <a:schemeClr val="tx1"/>
            </a:solidFill>
          </a:ln>
        </p:spPr>
      </p:pic>
      <p:pic>
        <p:nvPicPr>
          <p:cNvPr id="6" name="Picture 5">
            <a:extLst>
              <a:ext uri="{FF2B5EF4-FFF2-40B4-BE49-F238E27FC236}">
                <a16:creationId xmlns:a16="http://schemas.microsoft.com/office/drawing/2014/main" xmlns="" id="{34F80074-74E8-4452-BB1F-F9ED78204959}"/>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39697" y="3801114"/>
            <a:ext cx="8469297" cy="2941476"/>
          </a:xfrm>
          <a:prstGeom prst="rect">
            <a:avLst/>
          </a:prstGeom>
          <a:ln w="28575">
            <a:solidFill>
              <a:srgbClr val="59074D"/>
            </a:solidFill>
          </a:ln>
        </p:spPr>
      </p:pic>
    </p:spTree>
    <p:extLst>
      <p:ext uri="{BB962C8B-B14F-4D97-AF65-F5344CB8AC3E}">
        <p14:creationId xmlns:p14="http://schemas.microsoft.com/office/powerpoint/2010/main" val="2488929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E791986-3B99-418D-B34C-7087B462FFF5}"/>
              </a:ext>
            </a:extLst>
          </p:cNvPr>
          <p:cNvSpPr txBox="1"/>
          <p:nvPr/>
        </p:nvSpPr>
        <p:spPr>
          <a:xfrm>
            <a:off x="0" y="0"/>
            <a:ext cx="4572000" cy="523220"/>
          </a:xfrm>
          <a:prstGeom prst="rect">
            <a:avLst/>
          </a:prstGeom>
          <a:noFill/>
        </p:spPr>
        <p:txBody>
          <a:bodyPr wrap="square">
            <a:spAutoFit/>
          </a:bodyPr>
          <a:lstStyle/>
          <a:p>
            <a:r>
              <a:rPr lang="en-IN" sz="2800" b="1" dirty="0">
                <a:solidFill>
                  <a:srgbClr val="FF0000"/>
                </a:solidFill>
              </a:rPr>
              <a:t>Chemical</a:t>
            </a:r>
            <a:r>
              <a:rPr lang="en-IN" sz="2800" dirty="0"/>
              <a:t> </a:t>
            </a:r>
            <a:r>
              <a:rPr lang="en-IN" sz="2800" b="1" dirty="0">
                <a:solidFill>
                  <a:srgbClr val="FF0000"/>
                </a:solidFill>
              </a:rPr>
              <a:t>properties</a:t>
            </a:r>
            <a:r>
              <a:rPr lang="en-IN" sz="2800" dirty="0">
                <a:solidFill>
                  <a:srgbClr val="FF0000"/>
                </a:solidFill>
              </a:rPr>
              <a:t>:</a:t>
            </a:r>
          </a:p>
        </p:txBody>
      </p:sp>
      <p:sp>
        <p:nvSpPr>
          <p:cNvPr id="5" name="TextBox 4">
            <a:extLst>
              <a:ext uri="{FF2B5EF4-FFF2-40B4-BE49-F238E27FC236}">
                <a16:creationId xmlns:a16="http://schemas.microsoft.com/office/drawing/2014/main" xmlns="" id="{F98159BF-AEC8-46E5-AC7B-9A0DF5771BE1}"/>
              </a:ext>
            </a:extLst>
          </p:cNvPr>
          <p:cNvSpPr txBox="1"/>
          <p:nvPr/>
        </p:nvSpPr>
        <p:spPr>
          <a:xfrm>
            <a:off x="0" y="523220"/>
            <a:ext cx="4634142" cy="400110"/>
          </a:xfrm>
          <a:prstGeom prst="rect">
            <a:avLst/>
          </a:prstGeom>
          <a:noFill/>
        </p:spPr>
        <p:txBody>
          <a:bodyPr wrap="square">
            <a:spAutoFit/>
          </a:bodyPr>
          <a:lstStyle/>
          <a:p>
            <a:r>
              <a:rPr lang="en-IN" sz="2000" b="1" dirty="0">
                <a:solidFill>
                  <a:srgbClr val="59074D"/>
                </a:solidFill>
              </a:rPr>
              <a:t>1. Action of heat:</a:t>
            </a:r>
          </a:p>
        </p:txBody>
      </p:sp>
      <p:sp>
        <p:nvSpPr>
          <p:cNvPr id="7" name="TextBox 6">
            <a:extLst>
              <a:ext uri="{FF2B5EF4-FFF2-40B4-BE49-F238E27FC236}">
                <a16:creationId xmlns:a16="http://schemas.microsoft.com/office/drawing/2014/main" xmlns="" id="{0FB4181D-14AF-46CE-A4F8-4EB8FFFCDF09}"/>
              </a:ext>
            </a:extLst>
          </p:cNvPr>
          <p:cNvSpPr txBox="1"/>
          <p:nvPr/>
        </p:nvSpPr>
        <p:spPr>
          <a:xfrm>
            <a:off x="62142" y="852975"/>
            <a:ext cx="9144000" cy="707886"/>
          </a:xfrm>
          <a:prstGeom prst="rect">
            <a:avLst/>
          </a:prstGeom>
          <a:noFill/>
        </p:spPr>
        <p:txBody>
          <a:bodyPr wrap="square">
            <a:spAutoFit/>
          </a:bodyPr>
          <a:lstStyle/>
          <a:p>
            <a:pPr marL="285750" indent="-285750" algn="l">
              <a:buFont typeface="Arial" panose="020B0604020202020204" pitchFamily="34" charset="0"/>
              <a:buChar char="•"/>
            </a:pPr>
            <a:r>
              <a:rPr lang="en-US" sz="2000" b="1" i="0" u="none" strike="noStrike" baseline="0" dirty="0">
                <a:solidFill>
                  <a:srgbClr val="0070C0"/>
                </a:solidFill>
                <a:latin typeface="MinionPro-Regular"/>
              </a:rPr>
              <a:t>When heated, potassium permanganate decomposes to form potassium manganate and </a:t>
            </a:r>
            <a:r>
              <a:rPr lang="en-IN" sz="2000" b="1" i="0" u="none" strike="noStrike" baseline="0" dirty="0">
                <a:solidFill>
                  <a:srgbClr val="0070C0"/>
                </a:solidFill>
                <a:latin typeface="MinionPro-Regular"/>
              </a:rPr>
              <a:t>dioxide.</a:t>
            </a:r>
            <a:endParaRPr lang="en-IN" sz="2000" b="1" dirty="0">
              <a:solidFill>
                <a:srgbClr val="0070C0"/>
              </a:solidFill>
            </a:endParaRPr>
          </a:p>
        </p:txBody>
      </p:sp>
      <p:pic>
        <p:nvPicPr>
          <p:cNvPr id="9" name="Picture 8">
            <a:extLst>
              <a:ext uri="{FF2B5EF4-FFF2-40B4-BE49-F238E27FC236}">
                <a16:creationId xmlns:a16="http://schemas.microsoft.com/office/drawing/2014/main" xmlns="" id="{487F3C25-9F96-47B8-A536-C4F9CEC8D473}"/>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03925" y="1684858"/>
            <a:ext cx="6833217" cy="707886"/>
          </a:xfrm>
          <a:prstGeom prst="rect">
            <a:avLst/>
          </a:prstGeom>
          <a:ln w="28575">
            <a:solidFill>
              <a:srgbClr val="CC0099"/>
            </a:solidFill>
          </a:ln>
          <a:effectLst>
            <a:glow rad="101600">
              <a:srgbClr val="CC0099">
                <a:alpha val="40000"/>
              </a:srgbClr>
            </a:glow>
          </a:effectLst>
        </p:spPr>
      </p:pic>
      <p:sp>
        <p:nvSpPr>
          <p:cNvPr id="11" name="TextBox 10">
            <a:extLst>
              <a:ext uri="{FF2B5EF4-FFF2-40B4-BE49-F238E27FC236}">
                <a16:creationId xmlns:a16="http://schemas.microsoft.com/office/drawing/2014/main" xmlns="" id="{A81C109B-7D2D-4B0D-BF35-FE47F892DB50}"/>
              </a:ext>
            </a:extLst>
          </p:cNvPr>
          <p:cNvSpPr txBox="1"/>
          <p:nvPr/>
        </p:nvSpPr>
        <p:spPr>
          <a:xfrm>
            <a:off x="62142" y="2516741"/>
            <a:ext cx="4762870" cy="400110"/>
          </a:xfrm>
          <a:prstGeom prst="rect">
            <a:avLst/>
          </a:prstGeom>
          <a:noFill/>
        </p:spPr>
        <p:txBody>
          <a:bodyPr wrap="square">
            <a:spAutoFit/>
          </a:bodyPr>
          <a:lstStyle/>
          <a:p>
            <a:r>
              <a:rPr lang="en-US" sz="2000" b="1" dirty="0">
                <a:solidFill>
                  <a:srgbClr val="59074D"/>
                </a:solidFill>
              </a:rPr>
              <a:t>2. Action of conc H</a:t>
            </a:r>
            <a:r>
              <a:rPr lang="en-US" sz="2000" b="1" baseline="-25000" dirty="0">
                <a:solidFill>
                  <a:srgbClr val="59074D"/>
                </a:solidFill>
              </a:rPr>
              <a:t>2</a:t>
            </a:r>
            <a:r>
              <a:rPr lang="en-US" sz="2000" b="1" dirty="0">
                <a:solidFill>
                  <a:srgbClr val="59074D"/>
                </a:solidFill>
              </a:rPr>
              <a:t>SO</a:t>
            </a:r>
            <a:r>
              <a:rPr lang="en-US" sz="2000" b="1" baseline="-25000" dirty="0">
                <a:solidFill>
                  <a:srgbClr val="59074D"/>
                </a:solidFill>
              </a:rPr>
              <a:t>4</a:t>
            </a:r>
            <a:r>
              <a:rPr lang="en-US" sz="2000" b="1" dirty="0">
                <a:solidFill>
                  <a:srgbClr val="59074D"/>
                </a:solidFill>
              </a:rPr>
              <a:t> :</a:t>
            </a:r>
            <a:endParaRPr lang="en-IN" sz="2000" b="1" baseline="-25000" dirty="0">
              <a:solidFill>
                <a:srgbClr val="59074D"/>
              </a:solidFill>
            </a:endParaRPr>
          </a:p>
        </p:txBody>
      </p:sp>
      <p:pic>
        <p:nvPicPr>
          <p:cNvPr id="13" name="Picture 12">
            <a:extLst>
              <a:ext uri="{FF2B5EF4-FFF2-40B4-BE49-F238E27FC236}">
                <a16:creationId xmlns:a16="http://schemas.microsoft.com/office/drawing/2014/main" xmlns="" id="{ED42D43D-16AA-487D-8074-39FD8E1AEA9A}"/>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03925" y="4173695"/>
            <a:ext cx="6833217" cy="2431291"/>
          </a:xfrm>
          <a:prstGeom prst="rect">
            <a:avLst/>
          </a:prstGeom>
          <a:ln w="28575">
            <a:solidFill>
              <a:srgbClr val="CC0099"/>
            </a:solidFill>
          </a:ln>
          <a:effectLst>
            <a:glow rad="101600">
              <a:srgbClr val="CC0099">
                <a:alpha val="40000"/>
              </a:srgbClr>
            </a:glow>
          </a:effectLst>
        </p:spPr>
      </p:pic>
      <p:sp>
        <p:nvSpPr>
          <p:cNvPr id="15" name="TextBox 14">
            <a:extLst>
              <a:ext uri="{FF2B5EF4-FFF2-40B4-BE49-F238E27FC236}">
                <a16:creationId xmlns:a16="http://schemas.microsoft.com/office/drawing/2014/main" xmlns="" id="{CF70BCC7-4561-4847-985D-17ACC2536770}"/>
              </a:ext>
            </a:extLst>
          </p:cNvPr>
          <p:cNvSpPr txBox="1"/>
          <p:nvPr/>
        </p:nvSpPr>
        <p:spPr>
          <a:xfrm>
            <a:off x="124284" y="2960054"/>
            <a:ext cx="9081858" cy="646331"/>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0070C0"/>
                </a:solidFill>
              </a:rPr>
              <a:t>On treating with cold conc H</a:t>
            </a:r>
            <a:r>
              <a:rPr lang="en-US" b="1" baseline="-25000" dirty="0">
                <a:solidFill>
                  <a:srgbClr val="0070C0"/>
                </a:solidFill>
              </a:rPr>
              <a:t>2</a:t>
            </a:r>
            <a:r>
              <a:rPr lang="en-US" b="1" dirty="0">
                <a:solidFill>
                  <a:srgbClr val="0070C0"/>
                </a:solidFill>
              </a:rPr>
              <a:t>SO</a:t>
            </a:r>
            <a:r>
              <a:rPr lang="en-US" b="1" baseline="-25000" dirty="0">
                <a:solidFill>
                  <a:srgbClr val="0070C0"/>
                </a:solidFill>
              </a:rPr>
              <a:t>4</a:t>
            </a:r>
            <a:r>
              <a:rPr lang="en-US" b="1" dirty="0">
                <a:solidFill>
                  <a:srgbClr val="0070C0"/>
                </a:solidFill>
              </a:rPr>
              <a:t>, it decomposes to form manganese heptoxide, which subsequently decomposes explosively.</a:t>
            </a:r>
            <a:endParaRPr lang="en-IN" b="1" dirty="0">
              <a:solidFill>
                <a:srgbClr val="0070C0"/>
              </a:solidFill>
            </a:endParaRPr>
          </a:p>
        </p:txBody>
      </p:sp>
    </p:spTree>
    <p:extLst>
      <p:ext uri="{BB962C8B-B14F-4D97-AF65-F5344CB8AC3E}">
        <p14:creationId xmlns:p14="http://schemas.microsoft.com/office/powerpoint/2010/main" val="4080392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80">
                                          <p:stCondLst>
                                            <p:cond delay="0"/>
                                          </p:stCondLst>
                                        </p:cTn>
                                        <p:tgtEl>
                                          <p:spTgt spid="9"/>
                                        </p:tgtEl>
                                      </p:cBhvr>
                                    </p:animEffect>
                                    <p:anim calcmode="lin" valueType="num">
                                      <p:cBhvr>
                                        <p:cTn id="2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gtEl>
                                      </p:cBhvr>
                                      <p:to x="100000" y="60000"/>
                                    </p:animScale>
                                    <p:animScale>
                                      <p:cBhvr>
                                        <p:cTn id="29" dur="166" decel="50000">
                                          <p:stCondLst>
                                            <p:cond delay="676"/>
                                          </p:stCondLst>
                                        </p:cTn>
                                        <p:tgtEl>
                                          <p:spTgt spid="9"/>
                                        </p:tgtEl>
                                      </p:cBhvr>
                                      <p:to x="100000" y="100000"/>
                                    </p:animScale>
                                    <p:animScale>
                                      <p:cBhvr>
                                        <p:cTn id="30" dur="26">
                                          <p:stCondLst>
                                            <p:cond delay="1312"/>
                                          </p:stCondLst>
                                        </p:cTn>
                                        <p:tgtEl>
                                          <p:spTgt spid="9"/>
                                        </p:tgtEl>
                                      </p:cBhvr>
                                      <p:to x="100000" y="80000"/>
                                    </p:animScale>
                                    <p:animScale>
                                      <p:cBhvr>
                                        <p:cTn id="31" dur="166" decel="50000">
                                          <p:stCondLst>
                                            <p:cond delay="1338"/>
                                          </p:stCondLst>
                                        </p:cTn>
                                        <p:tgtEl>
                                          <p:spTgt spid="9"/>
                                        </p:tgtEl>
                                      </p:cBhvr>
                                      <p:to x="100000" y="100000"/>
                                    </p:animScale>
                                    <p:animScale>
                                      <p:cBhvr>
                                        <p:cTn id="32" dur="26">
                                          <p:stCondLst>
                                            <p:cond delay="1642"/>
                                          </p:stCondLst>
                                        </p:cTn>
                                        <p:tgtEl>
                                          <p:spTgt spid="9"/>
                                        </p:tgtEl>
                                      </p:cBhvr>
                                      <p:to x="100000" y="90000"/>
                                    </p:animScale>
                                    <p:animScale>
                                      <p:cBhvr>
                                        <p:cTn id="33" dur="166" decel="50000">
                                          <p:stCondLst>
                                            <p:cond delay="1668"/>
                                          </p:stCondLst>
                                        </p:cTn>
                                        <p:tgtEl>
                                          <p:spTgt spid="9"/>
                                        </p:tgtEl>
                                      </p:cBhvr>
                                      <p:to x="100000" y="100000"/>
                                    </p:animScale>
                                    <p:animScale>
                                      <p:cBhvr>
                                        <p:cTn id="34" dur="26">
                                          <p:stCondLst>
                                            <p:cond delay="1808"/>
                                          </p:stCondLst>
                                        </p:cTn>
                                        <p:tgtEl>
                                          <p:spTgt spid="9"/>
                                        </p:tgtEl>
                                      </p:cBhvr>
                                      <p:to x="100000" y="95000"/>
                                    </p:animScale>
                                    <p:animScale>
                                      <p:cBhvr>
                                        <p:cTn id="35" dur="166" decel="50000">
                                          <p:stCondLst>
                                            <p:cond delay="1834"/>
                                          </p:stCondLst>
                                        </p:cTn>
                                        <p:tgtEl>
                                          <p:spTgt spid="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fade">
                                      <p:cBhvr>
                                        <p:cTn id="40" dur="1000"/>
                                        <p:tgtEl>
                                          <p:spTgt spid="11">
                                            <p:txEl>
                                              <p:pRg st="0" end="0"/>
                                            </p:txEl>
                                          </p:spTgt>
                                        </p:tgtEl>
                                      </p:cBhvr>
                                    </p:animEffect>
                                    <p:anim calcmode="lin" valueType="num">
                                      <p:cBhvr>
                                        <p:cTn id="4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 calcmode="lin" valueType="num">
                                      <p:cBhvr>
                                        <p:cTn id="4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1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BDC6EEF-F83C-4A99-A378-616290157FFC}"/>
              </a:ext>
            </a:extLst>
          </p:cNvPr>
          <p:cNvSpPr txBox="1"/>
          <p:nvPr/>
        </p:nvSpPr>
        <p:spPr>
          <a:xfrm>
            <a:off x="0" y="0"/>
            <a:ext cx="9144000" cy="1015663"/>
          </a:xfrm>
          <a:prstGeom prst="rect">
            <a:avLst/>
          </a:prstGeom>
          <a:noFill/>
        </p:spPr>
        <p:txBody>
          <a:bodyPr wrap="square">
            <a:spAutoFit/>
          </a:bodyPr>
          <a:lstStyle/>
          <a:p>
            <a:r>
              <a:rPr lang="en-US" sz="2000" b="1" dirty="0">
                <a:solidFill>
                  <a:srgbClr val="FF0000"/>
                </a:solidFill>
              </a:rPr>
              <a:t>3. </a:t>
            </a:r>
            <a:r>
              <a:rPr lang="en-US" sz="2000" b="1" dirty="0" err="1">
                <a:solidFill>
                  <a:srgbClr val="FF0000"/>
                </a:solidFill>
              </a:rPr>
              <a:t>Oxidising</a:t>
            </a:r>
            <a:r>
              <a:rPr lang="en-US" sz="2000" b="1" dirty="0">
                <a:solidFill>
                  <a:srgbClr val="FF0000"/>
                </a:solidFill>
              </a:rPr>
              <a:t> property:</a:t>
            </a:r>
          </a:p>
          <a:p>
            <a:pPr marL="342900" indent="-342900">
              <a:buFont typeface="Arial" panose="020B0604020202020204" pitchFamily="34" charset="0"/>
              <a:buChar char="•"/>
            </a:pPr>
            <a:r>
              <a:rPr lang="en-US" sz="2000" b="1" dirty="0">
                <a:solidFill>
                  <a:srgbClr val="0070C0"/>
                </a:solidFill>
              </a:rPr>
              <a:t>Potassium permanganate is a strong </a:t>
            </a:r>
            <a:r>
              <a:rPr lang="en-US" sz="2000" b="1" dirty="0" err="1">
                <a:solidFill>
                  <a:srgbClr val="0070C0"/>
                </a:solidFill>
              </a:rPr>
              <a:t>oxidising</a:t>
            </a:r>
            <a:r>
              <a:rPr lang="en-US" sz="2000" b="1" dirty="0">
                <a:solidFill>
                  <a:srgbClr val="0070C0"/>
                </a:solidFill>
              </a:rPr>
              <a:t> agent, its </a:t>
            </a:r>
            <a:r>
              <a:rPr lang="en-US" sz="2000" b="1" dirty="0" err="1">
                <a:solidFill>
                  <a:srgbClr val="0070C0"/>
                </a:solidFill>
              </a:rPr>
              <a:t>oxidising</a:t>
            </a:r>
            <a:r>
              <a:rPr lang="en-US" sz="2000" b="1" dirty="0">
                <a:solidFill>
                  <a:srgbClr val="0070C0"/>
                </a:solidFill>
              </a:rPr>
              <a:t> action differs in different reaction medium</a:t>
            </a:r>
            <a:endParaRPr lang="en-IN" sz="2000" b="1" dirty="0">
              <a:solidFill>
                <a:srgbClr val="0070C0"/>
              </a:solidFill>
            </a:endParaRPr>
          </a:p>
        </p:txBody>
      </p:sp>
      <p:sp>
        <p:nvSpPr>
          <p:cNvPr id="5" name="TextBox 4">
            <a:extLst>
              <a:ext uri="{FF2B5EF4-FFF2-40B4-BE49-F238E27FC236}">
                <a16:creationId xmlns:a16="http://schemas.microsoft.com/office/drawing/2014/main" xmlns="" id="{4D6F8CC8-C509-4487-AF03-8154E067E3E8}"/>
              </a:ext>
            </a:extLst>
          </p:cNvPr>
          <p:cNvSpPr txBox="1"/>
          <p:nvPr/>
        </p:nvSpPr>
        <p:spPr>
          <a:xfrm>
            <a:off x="117628" y="1165168"/>
            <a:ext cx="5040298" cy="677108"/>
          </a:xfrm>
          <a:prstGeom prst="rect">
            <a:avLst/>
          </a:prstGeom>
          <a:noFill/>
        </p:spPr>
        <p:txBody>
          <a:bodyPr wrap="square">
            <a:spAutoFit/>
          </a:bodyPr>
          <a:lstStyle/>
          <a:p>
            <a:r>
              <a:rPr lang="en-US" sz="2000" b="1" dirty="0">
                <a:solidFill>
                  <a:srgbClr val="CC0099"/>
                </a:solidFill>
              </a:rPr>
              <a:t>a) In neutral medium:</a:t>
            </a:r>
          </a:p>
          <a:p>
            <a:pPr marL="285750" indent="-285750">
              <a:buFont typeface="Arial" panose="020B0604020202020204" pitchFamily="34" charset="0"/>
              <a:buChar char="•"/>
            </a:pPr>
            <a:r>
              <a:rPr lang="en-US" b="1" dirty="0">
                <a:solidFill>
                  <a:srgbClr val="7030A0"/>
                </a:solidFill>
              </a:rPr>
              <a:t>In neutral medium, it is reduced to MnO</a:t>
            </a:r>
            <a:r>
              <a:rPr lang="en-US" b="1" baseline="-25000" dirty="0">
                <a:solidFill>
                  <a:srgbClr val="7030A0"/>
                </a:solidFill>
              </a:rPr>
              <a:t>2</a:t>
            </a:r>
          </a:p>
        </p:txBody>
      </p:sp>
      <p:pic>
        <p:nvPicPr>
          <p:cNvPr id="7" name="Picture 6">
            <a:extLst>
              <a:ext uri="{FF2B5EF4-FFF2-40B4-BE49-F238E27FC236}">
                <a16:creationId xmlns:a16="http://schemas.microsoft.com/office/drawing/2014/main" xmlns="" id="{F1BFAB28-49B2-4675-8A67-CD4E77A92B4B}"/>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25840" y="1961003"/>
            <a:ext cx="5286183" cy="646331"/>
          </a:xfrm>
          <a:prstGeom prst="rect">
            <a:avLst/>
          </a:prstGeom>
          <a:ln>
            <a:solidFill>
              <a:srgbClr val="CC0099"/>
            </a:solidFill>
          </a:ln>
          <a:effectLst>
            <a:glow rad="101600">
              <a:srgbClr val="CC0099">
                <a:alpha val="40000"/>
              </a:srgbClr>
            </a:glow>
          </a:effectLst>
        </p:spPr>
      </p:pic>
      <p:sp>
        <p:nvSpPr>
          <p:cNvPr id="9" name="TextBox 8">
            <a:extLst>
              <a:ext uri="{FF2B5EF4-FFF2-40B4-BE49-F238E27FC236}">
                <a16:creationId xmlns:a16="http://schemas.microsoft.com/office/drawing/2014/main" xmlns="" id="{F3FC7020-A552-4889-B522-BF6162AE7DC8}"/>
              </a:ext>
            </a:extLst>
          </p:cNvPr>
          <p:cNvSpPr txBox="1"/>
          <p:nvPr/>
        </p:nvSpPr>
        <p:spPr>
          <a:xfrm>
            <a:off x="117628" y="2980223"/>
            <a:ext cx="4603072" cy="400110"/>
          </a:xfrm>
          <a:prstGeom prst="rect">
            <a:avLst/>
          </a:prstGeom>
          <a:noFill/>
        </p:spPr>
        <p:txBody>
          <a:bodyPr wrap="square">
            <a:spAutoFit/>
          </a:bodyPr>
          <a:lstStyle/>
          <a:p>
            <a:r>
              <a:rPr lang="en-US" sz="2000" b="1" dirty="0">
                <a:solidFill>
                  <a:srgbClr val="C00000"/>
                </a:solidFill>
              </a:rPr>
              <a:t>(</a:t>
            </a:r>
            <a:r>
              <a:rPr lang="en-US" sz="2000" b="1" dirty="0" err="1">
                <a:solidFill>
                  <a:srgbClr val="C00000"/>
                </a:solidFill>
              </a:rPr>
              <a:t>i</a:t>
            </a:r>
            <a:r>
              <a:rPr lang="en-US" sz="2000" b="1" dirty="0">
                <a:solidFill>
                  <a:srgbClr val="C00000"/>
                </a:solidFill>
              </a:rPr>
              <a:t>) It </a:t>
            </a:r>
            <a:r>
              <a:rPr lang="en-US" sz="2000" b="1" dirty="0" err="1">
                <a:solidFill>
                  <a:srgbClr val="C00000"/>
                </a:solidFill>
              </a:rPr>
              <a:t>oxidises</a:t>
            </a:r>
            <a:r>
              <a:rPr lang="en-US" sz="2000" b="1" dirty="0">
                <a:solidFill>
                  <a:srgbClr val="C00000"/>
                </a:solidFill>
              </a:rPr>
              <a:t> H</a:t>
            </a:r>
            <a:r>
              <a:rPr lang="en-US" sz="2000" b="1" baseline="-25000" dirty="0">
                <a:solidFill>
                  <a:srgbClr val="C00000"/>
                </a:solidFill>
              </a:rPr>
              <a:t>2</a:t>
            </a:r>
            <a:r>
              <a:rPr lang="en-US" sz="2000" b="1" dirty="0">
                <a:solidFill>
                  <a:srgbClr val="C00000"/>
                </a:solidFill>
              </a:rPr>
              <a:t>S to Sulphur:</a:t>
            </a:r>
            <a:endParaRPr lang="en-IN" sz="2000" b="1" dirty="0">
              <a:solidFill>
                <a:srgbClr val="C00000"/>
              </a:solidFill>
            </a:endParaRPr>
          </a:p>
        </p:txBody>
      </p:sp>
      <p:pic>
        <p:nvPicPr>
          <p:cNvPr id="11" name="Picture 10">
            <a:extLst>
              <a:ext uri="{FF2B5EF4-FFF2-40B4-BE49-F238E27FC236}">
                <a16:creationId xmlns:a16="http://schemas.microsoft.com/office/drawing/2014/main" xmlns="" id="{0B8E9AFD-59BA-4261-9E28-EC1FE081C5A4}"/>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25840" y="3639714"/>
            <a:ext cx="5286183" cy="610953"/>
          </a:xfrm>
          <a:prstGeom prst="rect">
            <a:avLst/>
          </a:prstGeom>
          <a:ln>
            <a:solidFill>
              <a:srgbClr val="CC0099"/>
            </a:solidFill>
          </a:ln>
          <a:effectLst>
            <a:glow rad="101600">
              <a:srgbClr val="CC0099">
                <a:alpha val="40000"/>
              </a:srgbClr>
            </a:glow>
          </a:effectLst>
        </p:spPr>
      </p:pic>
      <p:sp>
        <p:nvSpPr>
          <p:cNvPr id="13" name="TextBox 12">
            <a:extLst>
              <a:ext uri="{FF2B5EF4-FFF2-40B4-BE49-F238E27FC236}">
                <a16:creationId xmlns:a16="http://schemas.microsoft.com/office/drawing/2014/main" xmlns="" id="{D9C61A54-D973-4EED-A2F7-3FB76D325493}"/>
              </a:ext>
            </a:extLst>
          </p:cNvPr>
          <p:cNvSpPr txBox="1"/>
          <p:nvPr/>
        </p:nvSpPr>
        <p:spPr>
          <a:xfrm>
            <a:off x="117628" y="4636408"/>
            <a:ext cx="5217852" cy="400110"/>
          </a:xfrm>
          <a:prstGeom prst="rect">
            <a:avLst/>
          </a:prstGeom>
          <a:noFill/>
        </p:spPr>
        <p:txBody>
          <a:bodyPr wrap="square">
            <a:spAutoFit/>
          </a:bodyPr>
          <a:lstStyle/>
          <a:p>
            <a:r>
              <a:rPr lang="en-US" sz="2000" b="1" dirty="0">
                <a:solidFill>
                  <a:srgbClr val="C00000"/>
                </a:solidFill>
              </a:rPr>
              <a:t>(ii) It </a:t>
            </a:r>
            <a:r>
              <a:rPr lang="en-US" sz="2000" b="1" dirty="0" err="1">
                <a:solidFill>
                  <a:srgbClr val="C00000"/>
                </a:solidFill>
              </a:rPr>
              <a:t>oxidises</a:t>
            </a:r>
            <a:r>
              <a:rPr lang="en-US" sz="2000" b="1" dirty="0">
                <a:solidFill>
                  <a:srgbClr val="C00000"/>
                </a:solidFill>
              </a:rPr>
              <a:t> thiosulphate into sulphate:</a:t>
            </a:r>
            <a:endParaRPr lang="en-IN" sz="2000" b="1" dirty="0">
              <a:solidFill>
                <a:srgbClr val="C00000"/>
              </a:solidFill>
            </a:endParaRPr>
          </a:p>
        </p:txBody>
      </p:sp>
      <p:pic>
        <p:nvPicPr>
          <p:cNvPr id="15" name="Picture 14">
            <a:extLst>
              <a:ext uri="{FF2B5EF4-FFF2-40B4-BE49-F238E27FC236}">
                <a16:creationId xmlns:a16="http://schemas.microsoft.com/office/drawing/2014/main" xmlns="" id="{24055269-6A8D-4C92-A029-BF8441D63C6F}"/>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025840" y="5298423"/>
            <a:ext cx="5286183" cy="610953"/>
          </a:xfrm>
          <a:prstGeom prst="rect">
            <a:avLst/>
          </a:prstGeom>
          <a:ln>
            <a:solidFill>
              <a:srgbClr val="CC0099"/>
            </a:solidFill>
          </a:ln>
          <a:effectLst>
            <a:glow rad="101600">
              <a:srgbClr val="CC0099">
                <a:alpha val="40000"/>
              </a:srgbClr>
            </a:glow>
          </a:effectLst>
        </p:spPr>
      </p:pic>
      <p:pic>
        <p:nvPicPr>
          <p:cNvPr id="17" name="Picture 16">
            <a:extLst>
              <a:ext uri="{FF2B5EF4-FFF2-40B4-BE49-F238E27FC236}">
                <a16:creationId xmlns:a16="http://schemas.microsoft.com/office/drawing/2014/main" xmlns="" id="{104D3789-3794-48D7-9D33-9AC1E83F3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5122" y="1695635"/>
            <a:ext cx="2381250" cy="4358935"/>
          </a:xfrm>
          <a:prstGeom prst="rect">
            <a:avLst/>
          </a:prstGeom>
        </p:spPr>
      </p:pic>
    </p:spTree>
    <p:extLst>
      <p:ext uri="{BB962C8B-B14F-4D97-AF65-F5344CB8AC3E}">
        <p14:creationId xmlns:p14="http://schemas.microsoft.com/office/powerpoint/2010/main" val="2592363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F2B87A-9353-489A-BDAC-74B46D607779}"/>
              </a:ext>
            </a:extLst>
          </p:cNvPr>
          <p:cNvSpPr txBox="1"/>
          <p:nvPr/>
        </p:nvSpPr>
        <p:spPr>
          <a:xfrm>
            <a:off x="0" y="0"/>
            <a:ext cx="9144000" cy="1077218"/>
          </a:xfrm>
          <a:prstGeom prst="rect">
            <a:avLst/>
          </a:prstGeom>
          <a:noFill/>
        </p:spPr>
        <p:txBody>
          <a:bodyPr wrap="square">
            <a:spAutoFit/>
          </a:bodyPr>
          <a:lstStyle/>
          <a:p>
            <a:r>
              <a:rPr lang="en-US" sz="2400" b="1" dirty="0">
                <a:solidFill>
                  <a:srgbClr val="CC0099"/>
                </a:solidFill>
              </a:rPr>
              <a:t>b) In alkaline medium:</a:t>
            </a:r>
          </a:p>
          <a:p>
            <a:r>
              <a:rPr lang="en-US" sz="2000" b="1" dirty="0">
                <a:solidFill>
                  <a:srgbClr val="0070C0"/>
                </a:solidFill>
              </a:rPr>
              <a:t>In the presence of alkali metal hydroxides, the permanganate ion is converted into manganate.</a:t>
            </a:r>
            <a:endParaRPr lang="en-IN" sz="2000" b="1" dirty="0">
              <a:solidFill>
                <a:srgbClr val="0070C0"/>
              </a:solidFill>
            </a:endParaRPr>
          </a:p>
        </p:txBody>
      </p:sp>
      <p:sp>
        <p:nvSpPr>
          <p:cNvPr id="5" name="TextBox 4">
            <a:extLst>
              <a:ext uri="{FF2B5EF4-FFF2-40B4-BE49-F238E27FC236}">
                <a16:creationId xmlns:a16="http://schemas.microsoft.com/office/drawing/2014/main" xmlns="" id="{2520D702-3EF4-4CE3-A3F7-47A6F09BDFE3}"/>
              </a:ext>
            </a:extLst>
          </p:cNvPr>
          <p:cNvSpPr txBox="1"/>
          <p:nvPr/>
        </p:nvSpPr>
        <p:spPr>
          <a:xfrm>
            <a:off x="108751" y="2282430"/>
            <a:ext cx="8147481" cy="369332"/>
          </a:xfrm>
          <a:prstGeom prst="rect">
            <a:avLst/>
          </a:prstGeom>
          <a:noFill/>
        </p:spPr>
        <p:txBody>
          <a:bodyPr wrap="square">
            <a:spAutoFit/>
          </a:bodyPr>
          <a:lstStyle/>
          <a:p>
            <a:r>
              <a:rPr lang="en-US" b="1" dirty="0">
                <a:solidFill>
                  <a:srgbClr val="0070C0"/>
                </a:solidFill>
              </a:rPr>
              <a:t>This manganate is further reduced to MnO</a:t>
            </a:r>
            <a:r>
              <a:rPr lang="en-US" b="1" baseline="-25000" dirty="0">
                <a:solidFill>
                  <a:srgbClr val="0070C0"/>
                </a:solidFill>
              </a:rPr>
              <a:t>2</a:t>
            </a:r>
            <a:r>
              <a:rPr lang="en-US" b="1" dirty="0">
                <a:solidFill>
                  <a:srgbClr val="0070C0"/>
                </a:solidFill>
              </a:rPr>
              <a:t> by some reducing agents.</a:t>
            </a:r>
            <a:endParaRPr lang="en-IN" b="1" dirty="0">
              <a:solidFill>
                <a:srgbClr val="0070C0"/>
              </a:solidFill>
            </a:endParaRPr>
          </a:p>
        </p:txBody>
      </p:sp>
      <p:sp>
        <p:nvSpPr>
          <p:cNvPr id="7" name="TextBox 6">
            <a:extLst>
              <a:ext uri="{FF2B5EF4-FFF2-40B4-BE49-F238E27FC236}">
                <a16:creationId xmlns:a16="http://schemas.microsoft.com/office/drawing/2014/main" xmlns="" id="{1166D11D-5E3B-4691-8CAA-080708725DEF}"/>
              </a:ext>
            </a:extLst>
          </p:cNvPr>
          <p:cNvSpPr txBox="1"/>
          <p:nvPr/>
        </p:nvSpPr>
        <p:spPr>
          <a:xfrm>
            <a:off x="108750" y="3856974"/>
            <a:ext cx="8546977" cy="369332"/>
          </a:xfrm>
          <a:prstGeom prst="rect">
            <a:avLst/>
          </a:prstGeom>
          <a:noFill/>
        </p:spPr>
        <p:txBody>
          <a:bodyPr wrap="square">
            <a:spAutoFit/>
          </a:bodyPr>
          <a:lstStyle/>
          <a:p>
            <a:r>
              <a:rPr lang="en-US" b="1" dirty="0">
                <a:solidFill>
                  <a:srgbClr val="0070C0"/>
                </a:solidFill>
              </a:rPr>
              <a:t>So the overall reaction can be written as follows.</a:t>
            </a:r>
            <a:endParaRPr lang="en-IN" b="1" dirty="0">
              <a:solidFill>
                <a:srgbClr val="0070C0"/>
              </a:solidFill>
            </a:endParaRPr>
          </a:p>
        </p:txBody>
      </p:sp>
      <p:sp>
        <p:nvSpPr>
          <p:cNvPr id="9" name="TextBox 8">
            <a:extLst>
              <a:ext uri="{FF2B5EF4-FFF2-40B4-BE49-F238E27FC236}">
                <a16:creationId xmlns:a16="http://schemas.microsoft.com/office/drawing/2014/main" xmlns="" id="{F4B38015-2539-45A4-BF18-21D0C42FACF1}"/>
              </a:ext>
            </a:extLst>
          </p:cNvPr>
          <p:cNvSpPr txBox="1"/>
          <p:nvPr/>
        </p:nvSpPr>
        <p:spPr>
          <a:xfrm>
            <a:off x="108749" y="5431518"/>
            <a:ext cx="8626877" cy="369332"/>
          </a:xfrm>
          <a:prstGeom prst="rect">
            <a:avLst/>
          </a:prstGeom>
          <a:noFill/>
        </p:spPr>
        <p:txBody>
          <a:bodyPr wrap="square">
            <a:spAutoFit/>
          </a:bodyPr>
          <a:lstStyle/>
          <a:p>
            <a:r>
              <a:rPr lang="en-US" b="1" dirty="0">
                <a:solidFill>
                  <a:srgbClr val="0070C0"/>
                </a:solidFill>
              </a:rPr>
              <a:t>This reaction is similar as that for neutral medium.</a:t>
            </a:r>
            <a:endParaRPr lang="en-IN" b="1" dirty="0">
              <a:solidFill>
                <a:srgbClr val="0070C0"/>
              </a:solidFill>
            </a:endParaRPr>
          </a:p>
        </p:txBody>
      </p:sp>
      <p:pic>
        <p:nvPicPr>
          <p:cNvPr id="11" name="Picture 10">
            <a:extLst>
              <a:ext uri="{FF2B5EF4-FFF2-40B4-BE49-F238E27FC236}">
                <a16:creationId xmlns:a16="http://schemas.microsoft.com/office/drawing/2014/main" xmlns="" id="{28A2C3B4-C2A9-46B5-AD3A-157EB143AD9B}"/>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938670" y="1324443"/>
            <a:ext cx="4977035" cy="573410"/>
          </a:xfrm>
          <a:prstGeom prst="rect">
            <a:avLst/>
          </a:prstGeom>
          <a:ln>
            <a:solidFill>
              <a:srgbClr val="CC0099"/>
            </a:solidFill>
          </a:ln>
          <a:effectLst>
            <a:glow rad="101600">
              <a:srgbClr val="CC0099">
                <a:alpha val="40000"/>
              </a:srgbClr>
            </a:glow>
          </a:effectLst>
        </p:spPr>
      </p:pic>
      <p:pic>
        <p:nvPicPr>
          <p:cNvPr id="13" name="Picture 12">
            <a:extLst>
              <a:ext uri="{FF2B5EF4-FFF2-40B4-BE49-F238E27FC236}">
                <a16:creationId xmlns:a16="http://schemas.microsoft.com/office/drawing/2014/main" xmlns="" id="{B7722FAB-4C65-4A0B-9013-33273CA73D59}"/>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938670" y="2825149"/>
            <a:ext cx="4977035" cy="555831"/>
          </a:xfrm>
          <a:prstGeom prst="rect">
            <a:avLst/>
          </a:prstGeom>
          <a:ln>
            <a:solidFill>
              <a:srgbClr val="CC0099"/>
            </a:solidFill>
          </a:ln>
          <a:effectLst>
            <a:glow rad="101600">
              <a:srgbClr val="CC0099">
                <a:alpha val="40000"/>
              </a:srgbClr>
            </a:glow>
          </a:effectLst>
        </p:spPr>
      </p:pic>
      <p:pic>
        <p:nvPicPr>
          <p:cNvPr id="15" name="Picture 14">
            <a:extLst>
              <a:ext uri="{FF2B5EF4-FFF2-40B4-BE49-F238E27FC236}">
                <a16:creationId xmlns:a16="http://schemas.microsoft.com/office/drawing/2014/main" xmlns="" id="{2D55F299-D5B7-40CC-86A5-5A31B65AE9D4}"/>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938670" y="4500162"/>
            <a:ext cx="4977035" cy="657763"/>
          </a:xfrm>
          <a:prstGeom prst="rect">
            <a:avLst/>
          </a:prstGeom>
          <a:ln>
            <a:solidFill>
              <a:srgbClr val="CC0099"/>
            </a:solidFill>
          </a:ln>
          <a:effectLst>
            <a:glow rad="101600">
              <a:srgbClr val="CC0099">
                <a:alpha val="40000"/>
              </a:srgbClr>
            </a:glow>
          </a:effectLst>
        </p:spPr>
      </p:pic>
    </p:spTree>
    <p:extLst>
      <p:ext uri="{BB962C8B-B14F-4D97-AF65-F5344CB8AC3E}">
        <p14:creationId xmlns:p14="http://schemas.microsoft.com/office/powerpoint/2010/main" val="2327665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867C71F-F28F-428D-91AE-28F2E52CB537}"/>
              </a:ext>
            </a:extLst>
          </p:cNvPr>
          <p:cNvSpPr txBox="1"/>
          <p:nvPr/>
        </p:nvSpPr>
        <p:spPr>
          <a:xfrm>
            <a:off x="0" y="121613"/>
            <a:ext cx="5242264" cy="523220"/>
          </a:xfrm>
          <a:prstGeom prst="rect">
            <a:avLst/>
          </a:prstGeom>
          <a:noFill/>
        </p:spPr>
        <p:txBody>
          <a:bodyPr wrap="square">
            <a:spAutoFit/>
          </a:bodyPr>
          <a:lstStyle/>
          <a:p>
            <a:r>
              <a:rPr lang="en-IN" sz="2800" b="1" dirty="0">
                <a:solidFill>
                  <a:srgbClr val="FF0000"/>
                </a:solidFill>
              </a:rPr>
              <a:t>Bayer’s reagent:</a:t>
            </a:r>
          </a:p>
        </p:txBody>
      </p:sp>
      <p:sp>
        <p:nvSpPr>
          <p:cNvPr id="5" name="TextBox 4">
            <a:extLst>
              <a:ext uri="{FF2B5EF4-FFF2-40B4-BE49-F238E27FC236}">
                <a16:creationId xmlns:a16="http://schemas.microsoft.com/office/drawing/2014/main" xmlns="" id="{78E242C3-A8EE-4A41-BE72-2660ED4A72A8}"/>
              </a:ext>
            </a:extLst>
          </p:cNvPr>
          <p:cNvSpPr txBox="1"/>
          <p:nvPr/>
        </p:nvSpPr>
        <p:spPr>
          <a:xfrm>
            <a:off x="0" y="644833"/>
            <a:ext cx="9144000" cy="1477328"/>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7030A0"/>
                </a:solidFill>
              </a:rPr>
              <a:t>Cold dilute alkaline KMnO4 is known as Bayer’s reagent. It is used to </a:t>
            </a:r>
            <a:r>
              <a:rPr lang="en-US" b="1" dirty="0" err="1">
                <a:solidFill>
                  <a:srgbClr val="7030A0"/>
                </a:solidFill>
              </a:rPr>
              <a:t>oxidise</a:t>
            </a:r>
            <a:r>
              <a:rPr lang="en-US" b="1" dirty="0">
                <a:solidFill>
                  <a:srgbClr val="7030A0"/>
                </a:solidFill>
              </a:rPr>
              <a:t> alkenes into diols. </a:t>
            </a:r>
          </a:p>
          <a:p>
            <a:pPr marL="285750" indent="-285750">
              <a:buFont typeface="Arial" panose="020B0604020202020204" pitchFamily="34" charset="0"/>
              <a:buChar char="•"/>
            </a:pPr>
            <a:endParaRPr lang="en-US" b="1" dirty="0">
              <a:solidFill>
                <a:srgbClr val="7030A0"/>
              </a:solidFill>
            </a:endParaRPr>
          </a:p>
          <a:p>
            <a:pPr marL="285750" indent="-285750">
              <a:buFont typeface="Arial" panose="020B0604020202020204" pitchFamily="34" charset="0"/>
              <a:buChar char="•"/>
            </a:pPr>
            <a:r>
              <a:rPr lang="en-US" b="1" dirty="0">
                <a:solidFill>
                  <a:srgbClr val="7030A0"/>
                </a:solidFill>
              </a:rPr>
              <a:t>For example, ethylene can be converted into ethylene glycol and this reaction is used as a test for unsaturation.</a:t>
            </a:r>
            <a:endParaRPr lang="en-IN" b="1" dirty="0">
              <a:solidFill>
                <a:srgbClr val="7030A0"/>
              </a:solidFill>
            </a:endParaRPr>
          </a:p>
        </p:txBody>
      </p:sp>
      <p:pic>
        <p:nvPicPr>
          <p:cNvPr id="6" name="Picture 5">
            <a:extLst>
              <a:ext uri="{FF2B5EF4-FFF2-40B4-BE49-F238E27FC236}">
                <a16:creationId xmlns:a16="http://schemas.microsoft.com/office/drawing/2014/main" xmlns="" id="{87576D63-158E-4401-8494-E2CB6CD595D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0810"/>
          <a:stretch/>
        </p:blipFill>
        <p:spPr>
          <a:xfrm>
            <a:off x="1118586" y="3666477"/>
            <a:ext cx="7022237" cy="3069909"/>
          </a:xfrm>
          <a:prstGeom prst="rect">
            <a:avLst/>
          </a:prstGeom>
          <a:ln w="38100">
            <a:solidFill>
              <a:srgbClr val="CC0099"/>
            </a:solidFill>
          </a:ln>
        </p:spPr>
      </p:pic>
      <p:pic>
        <p:nvPicPr>
          <p:cNvPr id="7" name="Picture 6">
            <a:extLst>
              <a:ext uri="{FF2B5EF4-FFF2-40B4-BE49-F238E27FC236}">
                <a16:creationId xmlns:a16="http://schemas.microsoft.com/office/drawing/2014/main" xmlns="" id="{C8DEDD4F-8EE1-4F3C-94C9-40891646E3C7}"/>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03291" y="2257274"/>
            <a:ext cx="4621291" cy="1238250"/>
          </a:xfrm>
          <a:prstGeom prst="rect">
            <a:avLst/>
          </a:prstGeom>
          <a:ln w="28575">
            <a:solidFill>
              <a:srgbClr val="C00000"/>
            </a:solidFill>
          </a:ln>
        </p:spPr>
      </p:pic>
    </p:spTree>
    <p:extLst>
      <p:ext uri="{BB962C8B-B14F-4D97-AF65-F5344CB8AC3E}">
        <p14:creationId xmlns:p14="http://schemas.microsoft.com/office/powerpoint/2010/main" val="1106467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A6482E-18EC-48F4-A8B9-DFAF0A8EC3B4}"/>
              </a:ext>
            </a:extLst>
          </p:cNvPr>
          <p:cNvSpPr txBox="1"/>
          <p:nvPr/>
        </p:nvSpPr>
        <p:spPr>
          <a:xfrm>
            <a:off x="0" y="0"/>
            <a:ext cx="9144000" cy="1384995"/>
          </a:xfrm>
          <a:prstGeom prst="rect">
            <a:avLst/>
          </a:prstGeom>
          <a:noFill/>
        </p:spPr>
        <p:txBody>
          <a:bodyPr wrap="square">
            <a:spAutoFit/>
          </a:bodyPr>
          <a:lstStyle/>
          <a:p>
            <a:r>
              <a:rPr lang="en-US" sz="2400" b="1" dirty="0">
                <a:solidFill>
                  <a:srgbClr val="C00000"/>
                </a:solidFill>
              </a:rPr>
              <a:t>c) In acid medium:</a:t>
            </a:r>
          </a:p>
          <a:p>
            <a:pPr marL="285750" indent="-285750">
              <a:buFont typeface="Arial" panose="020B0604020202020204" pitchFamily="34" charset="0"/>
              <a:buChar char="•"/>
            </a:pPr>
            <a:r>
              <a:rPr lang="en-US" sz="2000" b="1" dirty="0">
                <a:solidFill>
                  <a:srgbClr val="0070C0"/>
                </a:solidFill>
              </a:rPr>
              <a:t>In the presence of dilute </a:t>
            </a:r>
            <a:r>
              <a:rPr lang="en-US" sz="2000" b="1" dirty="0" err="1">
                <a:solidFill>
                  <a:srgbClr val="0070C0"/>
                </a:solidFill>
              </a:rPr>
              <a:t>sulphuric</a:t>
            </a:r>
            <a:r>
              <a:rPr lang="en-US" sz="2000" b="1" dirty="0">
                <a:solidFill>
                  <a:srgbClr val="0070C0"/>
                </a:solidFill>
              </a:rPr>
              <a:t> acid, potassium permanganate acts as a very strong </a:t>
            </a:r>
            <a:r>
              <a:rPr lang="en-US" sz="2000" b="1" dirty="0" err="1">
                <a:solidFill>
                  <a:srgbClr val="0070C0"/>
                </a:solidFill>
              </a:rPr>
              <a:t>oxidising</a:t>
            </a:r>
            <a:r>
              <a:rPr lang="en-US" sz="2000" b="1" dirty="0">
                <a:solidFill>
                  <a:srgbClr val="0070C0"/>
                </a:solidFill>
              </a:rPr>
              <a:t> agent. Permanganate ion is converted into Mn</a:t>
            </a:r>
            <a:r>
              <a:rPr lang="en-US" sz="2000" b="1" baseline="30000" dirty="0">
                <a:solidFill>
                  <a:srgbClr val="0070C0"/>
                </a:solidFill>
              </a:rPr>
              <a:t>2+</a:t>
            </a:r>
            <a:r>
              <a:rPr lang="en-US" sz="2000" b="1" dirty="0">
                <a:solidFill>
                  <a:srgbClr val="0070C0"/>
                </a:solidFill>
              </a:rPr>
              <a:t> ion.</a:t>
            </a:r>
            <a:endParaRPr lang="en-IN" sz="2000" b="1" dirty="0">
              <a:solidFill>
                <a:srgbClr val="0070C0"/>
              </a:solidFill>
            </a:endParaRPr>
          </a:p>
        </p:txBody>
      </p:sp>
      <p:pic>
        <p:nvPicPr>
          <p:cNvPr id="5" name="Picture 4">
            <a:extLst>
              <a:ext uri="{FF2B5EF4-FFF2-40B4-BE49-F238E27FC236}">
                <a16:creationId xmlns:a16="http://schemas.microsoft.com/office/drawing/2014/main" xmlns="" id="{1735A188-F0F0-4658-B829-A46028E11C3B}"/>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61010" y="1594573"/>
            <a:ext cx="4184683" cy="657419"/>
          </a:xfrm>
          <a:prstGeom prst="rect">
            <a:avLst/>
          </a:prstGeom>
          <a:ln>
            <a:solidFill>
              <a:srgbClr val="CC0099"/>
            </a:solidFill>
          </a:ln>
          <a:effectLst>
            <a:glow rad="101600">
              <a:srgbClr val="CC0099">
                <a:alpha val="40000"/>
              </a:srgbClr>
            </a:glow>
          </a:effectLst>
        </p:spPr>
      </p:pic>
      <p:sp>
        <p:nvSpPr>
          <p:cNvPr id="7" name="TextBox 6">
            <a:extLst>
              <a:ext uri="{FF2B5EF4-FFF2-40B4-BE49-F238E27FC236}">
                <a16:creationId xmlns:a16="http://schemas.microsoft.com/office/drawing/2014/main" xmlns="" id="{1CF54560-8146-4394-B1CE-C44497C7770E}"/>
              </a:ext>
            </a:extLst>
          </p:cNvPr>
          <p:cNvSpPr txBox="1"/>
          <p:nvPr/>
        </p:nvSpPr>
        <p:spPr>
          <a:xfrm>
            <a:off x="-1" y="2394220"/>
            <a:ext cx="9143999" cy="707886"/>
          </a:xfrm>
          <a:prstGeom prst="rect">
            <a:avLst/>
          </a:prstGeom>
          <a:noFill/>
        </p:spPr>
        <p:txBody>
          <a:bodyPr wrap="square">
            <a:spAutoFit/>
          </a:bodyPr>
          <a:lstStyle/>
          <a:p>
            <a:r>
              <a:rPr lang="en-US" sz="2000" b="1" dirty="0">
                <a:solidFill>
                  <a:srgbClr val="59074D"/>
                </a:solidFill>
              </a:rPr>
              <a:t>The </a:t>
            </a:r>
            <a:r>
              <a:rPr lang="en-US" sz="2000" b="1" dirty="0" err="1">
                <a:solidFill>
                  <a:srgbClr val="59074D"/>
                </a:solidFill>
              </a:rPr>
              <a:t>oxidising</a:t>
            </a:r>
            <a:r>
              <a:rPr lang="en-US" sz="2000" b="1" dirty="0">
                <a:solidFill>
                  <a:srgbClr val="59074D"/>
                </a:solidFill>
              </a:rPr>
              <a:t> nature of potassium permanganate (permanganate ion) in acid medium is illustrated in the following examples.</a:t>
            </a:r>
            <a:endParaRPr lang="en-IN" sz="2000" b="1" dirty="0">
              <a:solidFill>
                <a:srgbClr val="59074D"/>
              </a:solidFill>
            </a:endParaRPr>
          </a:p>
        </p:txBody>
      </p:sp>
      <p:sp>
        <p:nvSpPr>
          <p:cNvPr id="9" name="TextBox 8">
            <a:extLst>
              <a:ext uri="{FF2B5EF4-FFF2-40B4-BE49-F238E27FC236}">
                <a16:creationId xmlns:a16="http://schemas.microsoft.com/office/drawing/2014/main" xmlns="" id="{A31F4381-1DA9-4EBB-8BC7-F9D619FD592F}"/>
              </a:ext>
            </a:extLst>
          </p:cNvPr>
          <p:cNvSpPr txBox="1"/>
          <p:nvPr/>
        </p:nvSpPr>
        <p:spPr>
          <a:xfrm>
            <a:off x="64363" y="3244334"/>
            <a:ext cx="6966751" cy="400110"/>
          </a:xfrm>
          <a:prstGeom prst="rect">
            <a:avLst/>
          </a:prstGeom>
          <a:noFill/>
        </p:spPr>
        <p:txBody>
          <a:bodyPr wrap="square">
            <a:spAutoFit/>
          </a:bodyPr>
          <a:lstStyle/>
          <a:p>
            <a:r>
              <a:rPr lang="en-US" sz="2000" b="1" dirty="0">
                <a:solidFill>
                  <a:srgbClr val="C00000"/>
                </a:solidFill>
              </a:rPr>
              <a:t>(</a:t>
            </a:r>
            <a:r>
              <a:rPr lang="en-US" sz="2000" b="1" dirty="0" err="1">
                <a:solidFill>
                  <a:srgbClr val="C00000"/>
                </a:solidFill>
              </a:rPr>
              <a:t>i</a:t>
            </a:r>
            <a:r>
              <a:rPr lang="en-US" sz="2000" b="1" dirty="0">
                <a:solidFill>
                  <a:srgbClr val="C00000"/>
                </a:solidFill>
              </a:rPr>
              <a:t>) It </a:t>
            </a:r>
            <a:r>
              <a:rPr lang="en-US" sz="2000" b="1" dirty="0" err="1">
                <a:solidFill>
                  <a:srgbClr val="C00000"/>
                </a:solidFill>
              </a:rPr>
              <a:t>oxidises</a:t>
            </a:r>
            <a:r>
              <a:rPr lang="en-US" sz="2000" b="1" dirty="0">
                <a:solidFill>
                  <a:srgbClr val="C00000"/>
                </a:solidFill>
              </a:rPr>
              <a:t> ferrous salts to ferric salts.</a:t>
            </a:r>
            <a:endParaRPr lang="en-IN" sz="2000" b="1" dirty="0">
              <a:solidFill>
                <a:srgbClr val="C00000"/>
              </a:solidFill>
            </a:endParaRPr>
          </a:p>
        </p:txBody>
      </p:sp>
      <p:pic>
        <p:nvPicPr>
          <p:cNvPr id="11" name="Picture 10">
            <a:extLst>
              <a:ext uri="{FF2B5EF4-FFF2-40B4-BE49-F238E27FC236}">
                <a16:creationId xmlns:a16="http://schemas.microsoft.com/office/drawing/2014/main" xmlns="" id="{52D55584-15E2-4328-AC65-40285BBFAB70}"/>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861010" y="3854022"/>
            <a:ext cx="4305673" cy="655633"/>
          </a:xfrm>
          <a:prstGeom prst="rect">
            <a:avLst/>
          </a:prstGeom>
          <a:ln>
            <a:solidFill>
              <a:srgbClr val="CC0099"/>
            </a:solidFill>
          </a:ln>
          <a:effectLst>
            <a:glow rad="101600">
              <a:srgbClr val="CC0099">
                <a:alpha val="40000"/>
              </a:srgbClr>
            </a:glow>
          </a:effectLst>
        </p:spPr>
      </p:pic>
      <p:sp>
        <p:nvSpPr>
          <p:cNvPr id="13" name="TextBox 12">
            <a:extLst>
              <a:ext uri="{FF2B5EF4-FFF2-40B4-BE49-F238E27FC236}">
                <a16:creationId xmlns:a16="http://schemas.microsoft.com/office/drawing/2014/main" xmlns="" id="{2C5052CE-9F5A-4FAD-9240-6D3E2782A7FA}"/>
              </a:ext>
            </a:extLst>
          </p:cNvPr>
          <p:cNvSpPr txBox="1"/>
          <p:nvPr/>
        </p:nvSpPr>
        <p:spPr>
          <a:xfrm>
            <a:off x="64363" y="4666981"/>
            <a:ext cx="4620826" cy="707886"/>
          </a:xfrm>
          <a:prstGeom prst="rect">
            <a:avLst/>
          </a:prstGeom>
          <a:noFill/>
        </p:spPr>
        <p:txBody>
          <a:bodyPr wrap="square">
            <a:spAutoFit/>
          </a:bodyPr>
          <a:lstStyle/>
          <a:p>
            <a:endParaRPr lang="en-US" sz="2000" b="1" dirty="0">
              <a:solidFill>
                <a:srgbClr val="C00000"/>
              </a:solidFill>
            </a:endParaRPr>
          </a:p>
          <a:p>
            <a:r>
              <a:rPr lang="en-US" sz="2000" b="1" dirty="0">
                <a:solidFill>
                  <a:srgbClr val="C00000"/>
                </a:solidFill>
              </a:rPr>
              <a:t>(ii) It </a:t>
            </a:r>
            <a:r>
              <a:rPr lang="en-US" sz="2000" b="1" dirty="0" err="1">
                <a:solidFill>
                  <a:srgbClr val="C00000"/>
                </a:solidFill>
              </a:rPr>
              <a:t>oxidises</a:t>
            </a:r>
            <a:r>
              <a:rPr lang="en-US" sz="2000" b="1" dirty="0">
                <a:solidFill>
                  <a:srgbClr val="C00000"/>
                </a:solidFill>
              </a:rPr>
              <a:t> iodide ions to iodine</a:t>
            </a:r>
            <a:endParaRPr lang="en-IN" sz="2000" b="1" dirty="0">
              <a:solidFill>
                <a:srgbClr val="C00000"/>
              </a:solidFill>
            </a:endParaRPr>
          </a:p>
        </p:txBody>
      </p:sp>
      <p:pic>
        <p:nvPicPr>
          <p:cNvPr id="15" name="Picture 14">
            <a:extLst>
              <a:ext uri="{FF2B5EF4-FFF2-40B4-BE49-F238E27FC236}">
                <a16:creationId xmlns:a16="http://schemas.microsoft.com/office/drawing/2014/main" xmlns="" id="{BD3DC153-D7BD-4A8D-9C2C-E33C53C18671}"/>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861010" y="5884828"/>
            <a:ext cx="4305673" cy="655634"/>
          </a:xfrm>
          <a:prstGeom prst="rect">
            <a:avLst/>
          </a:prstGeom>
          <a:ln>
            <a:solidFill>
              <a:srgbClr val="CC0099"/>
            </a:solidFill>
          </a:ln>
          <a:effectLst>
            <a:glow rad="101600">
              <a:srgbClr val="CC0099">
                <a:alpha val="40000"/>
              </a:srgbClr>
            </a:glow>
          </a:effectLst>
        </p:spPr>
      </p:pic>
      <p:pic>
        <p:nvPicPr>
          <p:cNvPr id="17" name="Picture 16">
            <a:extLst>
              <a:ext uri="{FF2B5EF4-FFF2-40B4-BE49-F238E27FC236}">
                <a16:creationId xmlns:a16="http://schemas.microsoft.com/office/drawing/2014/main" xmlns="" id="{3277E370-E46C-42B0-B1AD-C9FE10AD43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7307" y="3478760"/>
            <a:ext cx="2552330" cy="3294901"/>
          </a:xfrm>
          <a:prstGeom prst="rect">
            <a:avLst/>
          </a:prstGeom>
        </p:spPr>
      </p:pic>
    </p:spTree>
    <p:extLst>
      <p:ext uri="{BB962C8B-B14F-4D97-AF65-F5344CB8AC3E}">
        <p14:creationId xmlns:p14="http://schemas.microsoft.com/office/powerpoint/2010/main" val="425378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41EDA8C-137D-4956-8264-F9A1A3BCE002}"/>
              </a:ext>
            </a:extLst>
          </p:cNvPr>
          <p:cNvSpPr txBox="1"/>
          <p:nvPr/>
        </p:nvSpPr>
        <p:spPr>
          <a:xfrm>
            <a:off x="0" y="0"/>
            <a:ext cx="4572000" cy="400110"/>
          </a:xfrm>
          <a:prstGeom prst="rect">
            <a:avLst/>
          </a:prstGeom>
          <a:noFill/>
        </p:spPr>
        <p:txBody>
          <a:bodyPr wrap="square">
            <a:spAutoFit/>
          </a:bodyPr>
          <a:lstStyle/>
          <a:p>
            <a:r>
              <a:rPr lang="en-US" sz="2000" b="1" dirty="0">
                <a:solidFill>
                  <a:srgbClr val="C00000"/>
                </a:solidFill>
              </a:rPr>
              <a:t>(iii) It </a:t>
            </a:r>
            <a:r>
              <a:rPr lang="en-US" sz="2000" b="1" dirty="0" err="1">
                <a:solidFill>
                  <a:srgbClr val="C00000"/>
                </a:solidFill>
              </a:rPr>
              <a:t>oxidises</a:t>
            </a:r>
            <a:r>
              <a:rPr lang="en-US" sz="2000" b="1" dirty="0">
                <a:solidFill>
                  <a:srgbClr val="C00000"/>
                </a:solidFill>
              </a:rPr>
              <a:t> oxalic acid to CO</a:t>
            </a:r>
            <a:r>
              <a:rPr lang="en-US" sz="2000" b="1" baseline="-25000" dirty="0">
                <a:solidFill>
                  <a:srgbClr val="C00000"/>
                </a:solidFill>
              </a:rPr>
              <a:t>2</a:t>
            </a:r>
            <a:r>
              <a:rPr lang="en-US" sz="2000" b="1" dirty="0">
                <a:solidFill>
                  <a:srgbClr val="C00000"/>
                </a:solidFill>
              </a:rPr>
              <a:t> :</a:t>
            </a:r>
            <a:endParaRPr lang="en-IN" sz="2000" b="1" baseline="-25000" dirty="0">
              <a:solidFill>
                <a:srgbClr val="C00000"/>
              </a:solidFill>
            </a:endParaRPr>
          </a:p>
        </p:txBody>
      </p:sp>
      <p:pic>
        <p:nvPicPr>
          <p:cNvPr id="7" name="Picture 6">
            <a:extLst>
              <a:ext uri="{FF2B5EF4-FFF2-40B4-BE49-F238E27FC236}">
                <a16:creationId xmlns:a16="http://schemas.microsoft.com/office/drawing/2014/main" xmlns="" id="{1EF47825-7B4A-4FBE-B611-5A0C83134BD5}"/>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56418" y="601082"/>
            <a:ext cx="4679085" cy="484296"/>
          </a:xfrm>
          <a:prstGeom prst="rect">
            <a:avLst/>
          </a:prstGeom>
          <a:ln>
            <a:solidFill>
              <a:srgbClr val="CC0099"/>
            </a:solidFill>
          </a:ln>
          <a:effectLst>
            <a:glow rad="101600">
              <a:srgbClr val="CC0099">
                <a:alpha val="40000"/>
              </a:srgbClr>
            </a:glow>
          </a:effectLst>
        </p:spPr>
      </p:pic>
      <p:sp>
        <p:nvSpPr>
          <p:cNvPr id="9" name="TextBox 8">
            <a:extLst>
              <a:ext uri="{FF2B5EF4-FFF2-40B4-BE49-F238E27FC236}">
                <a16:creationId xmlns:a16="http://schemas.microsoft.com/office/drawing/2014/main" xmlns="" id="{90E3F5B2-CBA8-41AB-B25D-4D1893658212}"/>
              </a:ext>
            </a:extLst>
          </p:cNvPr>
          <p:cNvSpPr txBox="1"/>
          <p:nvPr/>
        </p:nvSpPr>
        <p:spPr>
          <a:xfrm>
            <a:off x="0" y="1379863"/>
            <a:ext cx="5442012" cy="400110"/>
          </a:xfrm>
          <a:prstGeom prst="rect">
            <a:avLst/>
          </a:prstGeom>
          <a:noFill/>
        </p:spPr>
        <p:txBody>
          <a:bodyPr wrap="square">
            <a:spAutoFit/>
          </a:bodyPr>
          <a:lstStyle/>
          <a:p>
            <a:r>
              <a:rPr lang="en-US" sz="2000" b="1" dirty="0">
                <a:solidFill>
                  <a:srgbClr val="C00000"/>
                </a:solidFill>
              </a:rPr>
              <a:t>(iv) It </a:t>
            </a:r>
            <a:r>
              <a:rPr lang="en-US" sz="2000" b="1" dirty="0" err="1">
                <a:solidFill>
                  <a:srgbClr val="C00000"/>
                </a:solidFill>
              </a:rPr>
              <a:t>oxidises</a:t>
            </a:r>
            <a:r>
              <a:rPr lang="en-US" sz="2000" b="1" dirty="0">
                <a:solidFill>
                  <a:srgbClr val="C00000"/>
                </a:solidFill>
              </a:rPr>
              <a:t> </a:t>
            </a:r>
            <a:r>
              <a:rPr lang="en-US" sz="2000" b="1" dirty="0" err="1">
                <a:solidFill>
                  <a:srgbClr val="C00000"/>
                </a:solidFill>
              </a:rPr>
              <a:t>sulphide</a:t>
            </a:r>
            <a:r>
              <a:rPr lang="en-US" sz="2000" b="1" dirty="0">
                <a:solidFill>
                  <a:srgbClr val="C00000"/>
                </a:solidFill>
              </a:rPr>
              <a:t> ion to Sulphur :</a:t>
            </a:r>
            <a:endParaRPr lang="en-IN" sz="2000" b="1" dirty="0">
              <a:solidFill>
                <a:srgbClr val="C00000"/>
              </a:solidFill>
            </a:endParaRPr>
          </a:p>
        </p:txBody>
      </p:sp>
      <p:pic>
        <p:nvPicPr>
          <p:cNvPr id="13" name="Picture 12">
            <a:extLst>
              <a:ext uri="{FF2B5EF4-FFF2-40B4-BE49-F238E27FC236}">
                <a16:creationId xmlns:a16="http://schemas.microsoft.com/office/drawing/2014/main" xmlns="" id="{36FAE925-A3DB-4492-963A-DC200DC63838}"/>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856417" y="1898276"/>
            <a:ext cx="4679085" cy="471319"/>
          </a:xfrm>
          <a:prstGeom prst="rect">
            <a:avLst/>
          </a:prstGeom>
          <a:ln>
            <a:solidFill>
              <a:srgbClr val="CC0099"/>
            </a:solidFill>
          </a:ln>
          <a:effectLst>
            <a:glow rad="101600">
              <a:srgbClr val="CC0099">
                <a:alpha val="40000"/>
              </a:srgbClr>
            </a:glow>
          </a:effectLst>
        </p:spPr>
      </p:pic>
      <p:sp>
        <p:nvSpPr>
          <p:cNvPr id="15" name="TextBox 14">
            <a:extLst>
              <a:ext uri="{FF2B5EF4-FFF2-40B4-BE49-F238E27FC236}">
                <a16:creationId xmlns:a16="http://schemas.microsoft.com/office/drawing/2014/main" xmlns="" id="{903A58EC-485C-40EE-9753-6BF46DCDB861}"/>
              </a:ext>
            </a:extLst>
          </p:cNvPr>
          <p:cNvSpPr txBox="1"/>
          <p:nvPr/>
        </p:nvSpPr>
        <p:spPr>
          <a:xfrm>
            <a:off x="0" y="2575060"/>
            <a:ext cx="4603072" cy="400110"/>
          </a:xfrm>
          <a:prstGeom prst="rect">
            <a:avLst/>
          </a:prstGeom>
          <a:noFill/>
        </p:spPr>
        <p:txBody>
          <a:bodyPr wrap="square">
            <a:spAutoFit/>
          </a:bodyPr>
          <a:lstStyle/>
          <a:p>
            <a:r>
              <a:rPr lang="en-US" sz="2000" b="1" dirty="0">
                <a:solidFill>
                  <a:srgbClr val="C00000"/>
                </a:solidFill>
              </a:rPr>
              <a:t>(v) It </a:t>
            </a:r>
            <a:r>
              <a:rPr lang="en-US" sz="2000" b="1" dirty="0" err="1">
                <a:solidFill>
                  <a:srgbClr val="C00000"/>
                </a:solidFill>
              </a:rPr>
              <a:t>oxidises</a:t>
            </a:r>
            <a:r>
              <a:rPr lang="en-US" sz="2000" b="1" dirty="0">
                <a:solidFill>
                  <a:srgbClr val="C00000"/>
                </a:solidFill>
              </a:rPr>
              <a:t> nitrites to nitrates:</a:t>
            </a:r>
            <a:endParaRPr lang="en-IN" sz="2000" b="1" dirty="0">
              <a:solidFill>
                <a:srgbClr val="C00000"/>
              </a:solidFill>
            </a:endParaRPr>
          </a:p>
        </p:txBody>
      </p:sp>
      <p:pic>
        <p:nvPicPr>
          <p:cNvPr id="17" name="Picture 16">
            <a:extLst>
              <a:ext uri="{FF2B5EF4-FFF2-40B4-BE49-F238E27FC236}">
                <a16:creationId xmlns:a16="http://schemas.microsoft.com/office/drawing/2014/main" xmlns="" id="{48387DB1-E153-49F1-984E-2CDEFD5F447E}"/>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856417" y="3117749"/>
            <a:ext cx="4679085" cy="530005"/>
          </a:xfrm>
          <a:prstGeom prst="rect">
            <a:avLst/>
          </a:prstGeom>
          <a:ln>
            <a:solidFill>
              <a:srgbClr val="CC0099"/>
            </a:solidFill>
          </a:ln>
          <a:effectLst>
            <a:glow rad="101600">
              <a:srgbClr val="CC0099">
                <a:alpha val="40000"/>
              </a:srgbClr>
            </a:glow>
          </a:effectLst>
        </p:spPr>
      </p:pic>
      <p:sp>
        <p:nvSpPr>
          <p:cNvPr id="19" name="TextBox 18">
            <a:extLst>
              <a:ext uri="{FF2B5EF4-FFF2-40B4-BE49-F238E27FC236}">
                <a16:creationId xmlns:a16="http://schemas.microsoft.com/office/drawing/2014/main" xmlns="" id="{BC36A3D2-4078-4E62-940B-517AA42BA2B7}"/>
              </a:ext>
            </a:extLst>
          </p:cNvPr>
          <p:cNvSpPr txBox="1"/>
          <p:nvPr/>
        </p:nvSpPr>
        <p:spPr>
          <a:xfrm>
            <a:off x="0" y="3846455"/>
            <a:ext cx="5069150" cy="400110"/>
          </a:xfrm>
          <a:prstGeom prst="rect">
            <a:avLst/>
          </a:prstGeom>
          <a:noFill/>
        </p:spPr>
        <p:txBody>
          <a:bodyPr wrap="square">
            <a:spAutoFit/>
          </a:bodyPr>
          <a:lstStyle/>
          <a:p>
            <a:r>
              <a:rPr lang="en-US" sz="2000" b="1" dirty="0">
                <a:solidFill>
                  <a:srgbClr val="C00000"/>
                </a:solidFill>
              </a:rPr>
              <a:t>(vi) It </a:t>
            </a:r>
            <a:r>
              <a:rPr lang="en-US" sz="2000" b="1" dirty="0" err="1">
                <a:solidFill>
                  <a:srgbClr val="C00000"/>
                </a:solidFill>
              </a:rPr>
              <a:t>oxidises</a:t>
            </a:r>
            <a:r>
              <a:rPr lang="en-US" sz="2000" b="1" dirty="0">
                <a:solidFill>
                  <a:srgbClr val="C00000"/>
                </a:solidFill>
              </a:rPr>
              <a:t> alcohols to aldehydes : </a:t>
            </a:r>
            <a:endParaRPr lang="en-IN" sz="2000" b="1" dirty="0">
              <a:solidFill>
                <a:srgbClr val="C00000"/>
              </a:solidFill>
            </a:endParaRPr>
          </a:p>
        </p:txBody>
      </p:sp>
      <p:pic>
        <p:nvPicPr>
          <p:cNvPr id="21" name="Picture 20">
            <a:extLst>
              <a:ext uri="{FF2B5EF4-FFF2-40B4-BE49-F238E27FC236}">
                <a16:creationId xmlns:a16="http://schemas.microsoft.com/office/drawing/2014/main" xmlns="" id="{047FC271-CA6A-4587-8277-5E654BC1C165}"/>
              </a:ext>
            </a:extLst>
          </p:cNvPr>
          <p:cNvPicPr>
            <a:picLocks noChangeAspect="1"/>
          </p:cNvPicPr>
          <p:nvPr/>
        </p:nvPicPr>
        <p:blipFill>
          <a:blip r:embed="rId8">
            <a:duotone>
              <a:prstClr val="black"/>
              <a:schemeClr val="accent4">
                <a:tint val="45000"/>
                <a:satMod val="400000"/>
              </a:schemeClr>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856417" y="4445266"/>
            <a:ext cx="6500423" cy="484296"/>
          </a:xfrm>
          <a:prstGeom prst="rect">
            <a:avLst/>
          </a:prstGeom>
          <a:ln>
            <a:solidFill>
              <a:srgbClr val="CC0099"/>
            </a:solidFill>
          </a:ln>
          <a:effectLst>
            <a:glow rad="101600">
              <a:srgbClr val="CC0099">
                <a:alpha val="40000"/>
              </a:srgbClr>
            </a:glow>
          </a:effectLst>
        </p:spPr>
      </p:pic>
      <p:sp>
        <p:nvSpPr>
          <p:cNvPr id="23" name="TextBox 22">
            <a:extLst>
              <a:ext uri="{FF2B5EF4-FFF2-40B4-BE49-F238E27FC236}">
                <a16:creationId xmlns:a16="http://schemas.microsoft.com/office/drawing/2014/main" xmlns="" id="{307C8CBC-49BD-49FC-8C01-0DA5D28A349F}"/>
              </a:ext>
            </a:extLst>
          </p:cNvPr>
          <p:cNvSpPr txBox="1"/>
          <p:nvPr/>
        </p:nvSpPr>
        <p:spPr>
          <a:xfrm>
            <a:off x="0" y="5320395"/>
            <a:ext cx="5442012" cy="400110"/>
          </a:xfrm>
          <a:prstGeom prst="rect">
            <a:avLst/>
          </a:prstGeom>
          <a:noFill/>
        </p:spPr>
        <p:txBody>
          <a:bodyPr wrap="square">
            <a:spAutoFit/>
          </a:bodyPr>
          <a:lstStyle/>
          <a:p>
            <a:r>
              <a:rPr lang="en-US" sz="2000" b="1" dirty="0">
                <a:solidFill>
                  <a:srgbClr val="C00000"/>
                </a:solidFill>
              </a:rPr>
              <a:t>(vii) It </a:t>
            </a:r>
            <a:r>
              <a:rPr lang="en-US" sz="2000" b="1" dirty="0" err="1">
                <a:solidFill>
                  <a:srgbClr val="C00000"/>
                </a:solidFill>
              </a:rPr>
              <a:t>oxidises</a:t>
            </a:r>
            <a:r>
              <a:rPr lang="en-US" sz="2000" b="1" dirty="0">
                <a:solidFill>
                  <a:srgbClr val="C00000"/>
                </a:solidFill>
              </a:rPr>
              <a:t> </a:t>
            </a:r>
            <a:r>
              <a:rPr lang="en-US" sz="2000" b="1" dirty="0" err="1">
                <a:solidFill>
                  <a:srgbClr val="C00000"/>
                </a:solidFill>
              </a:rPr>
              <a:t>sulphite</a:t>
            </a:r>
            <a:r>
              <a:rPr lang="en-US" sz="2000" b="1" dirty="0">
                <a:solidFill>
                  <a:srgbClr val="C00000"/>
                </a:solidFill>
              </a:rPr>
              <a:t> to sulphate : </a:t>
            </a:r>
            <a:endParaRPr lang="en-IN" sz="2000" b="1" dirty="0">
              <a:solidFill>
                <a:srgbClr val="C00000"/>
              </a:solidFill>
            </a:endParaRPr>
          </a:p>
        </p:txBody>
      </p:sp>
      <p:pic>
        <p:nvPicPr>
          <p:cNvPr id="25" name="Picture 24">
            <a:extLst>
              <a:ext uri="{FF2B5EF4-FFF2-40B4-BE49-F238E27FC236}">
                <a16:creationId xmlns:a16="http://schemas.microsoft.com/office/drawing/2014/main" xmlns="" id="{66E0913F-FE7D-4331-BB88-689C22EDF1AA}"/>
              </a:ext>
            </a:extLst>
          </p:cNvPr>
          <p:cNvPicPr>
            <a:picLocks noChangeAspect="1"/>
          </p:cNvPicPr>
          <p:nvPr/>
        </p:nvPicPr>
        <p:blipFill>
          <a:blip r:embed="rId10">
            <a:duotone>
              <a:prstClr val="black"/>
              <a:schemeClr val="accent4">
                <a:tint val="45000"/>
                <a:satMod val="400000"/>
              </a:schemeClr>
            </a:duoton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856417" y="5838808"/>
            <a:ext cx="4679085" cy="558599"/>
          </a:xfrm>
          <a:prstGeom prst="rect">
            <a:avLst/>
          </a:prstGeom>
          <a:ln>
            <a:solidFill>
              <a:srgbClr val="CC0099"/>
            </a:solidFill>
          </a:ln>
          <a:effectLst>
            <a:glow rad="101600">
              <a:srgbClr val="CC0099">
                <a:alpha val="40000"/>
              </a:srgbClr>
            </a:glow>
          </a:effectLst>
        </p:spPr>
      </p:pic>
      <p:pic>
        <p:nvPicPr>
          <p:cNvPr id="27" name="Picture 26">
            <a:extLst>
              <a:ext uri="{FF2B5EF4-FFF2-40B4-BE49-F238E27FC236}">
                <a16:creationId xmlns:a16="http://schemas.microsoft.com/office/drawing/2014/main" xmlns="" id="{B15F7153-BBFF-42D2-B9BE-88A4B93674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6475" y="707651"/>
            <a:ext cx="3206504" cy="3346782"/>
          </a:xfrm>
          <a:prstGeom prst="rect">
            <a:avLst/>
          </a:prstGeom>
        </p:spPr>
      </p:pic>
    </p:spTree>
    <p:extLst>
      <p:ext uri="{BB962C8B-B14F-4D97-AF65-F5344CB8AC3E}">
        <p14:creationId xmlns:p14="http://schemas.microsoft.com/office/powerpoint/2010/main" val="134465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style.rotation</p:attrName>
                                        </p:attrNameLst>
                                      </p:cBhvr>
                                      <p:tavLst>
                                        <p:tav tm="0">
                                          <p:val>
                                            <p:fltVal val="90"/>
                                          </p:val>
                                        </p:tav>
                                        <p:tav tm="100000">
                                          <p:val>
                                            <p:fltVal val="0"/>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1000" fill="hold"/>
                                        <p:tgtEl>
                                          <p:spTgt spid="25"/>
                                        </p:tgtEl>
                                        <p:attrNameLst>
                                          <p:attrName>ppt_w</p:attrName>
                                        </p:attrNameLst>
                                      </p:cBhvr>
                                      <p:tavLst>
                                        <p:tav tm="0">
                                          <p:val>
                                            <p:fltVal val="0"/>
                                          </p:val>
                                        </p:tav>
                                        <p:tav tm="100000">
                                          <p:val>
                                            <p:strVal val="#ppt_w"/>
                                          </p:val>
                                        </p:tav>
                                      </p:tavLst>
                                    </p:anim>
                                    <p:anim calcmode="lin" valueType="num">
                                      <p:cBhvr>
                                        <p:cTn id="40" dur="1000" fill="hold"/>
                                        <p:tgtEl>
                                          <p:spTgt spid="25"/>
                                        </p:tgtEl>
                                        <p:attrNameLst>
                                          <p:attrName>ppt_h</p:attrName>
                                        </p:attrNameLst>
                                      </p:cBhvr>
                                      <p:tavLst>
                                        <p:tav tm="0">
                                          <p:val>
                                            <p:fltVal val="0"/>
                                          </p:val>
                                        </p:tav>
                                        <p:tav tm="100000">
                                          <p:val>
                                            <p:strVal val="#ppt_h"/>
                                          </p:val>
                                        </p:tav>
                                      </p:tavLst>
                                    </p:anim>
                                    <p:anim calcmode="lin" valueType="num">
                                      <p:cBhvr>
                                        <p:cTn id="41" dur="1000" fill="hold"/>
                                        <p:tgtEl>
                                          <p:spTgt spid="25"/>
                                        </p:tgtEl>
                                        <p:attrNameLst>
                                          <p:attrName>style.rotation</p:attrName>
                                        </p:attrNameLst>
                                      </p:cBhvr>
                                      <p:tavLst>
                                        <p:tav tm="0">
                                          <p:val>
                                            <p:fltVal val="90"/>
                                          </p:val>
                                        </p:tav>
                                        <p:tav tm="100000">
                                          <p:val>
                                            <p:fltVal val="0"/>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7152376-8E0B-42DA-952E-967D4B00E8EA}"/>
              </a:ext>
            </a:extLst>
          </p:cNvPr>
          <p:cNvSpPr txBox="1"/>
          <p:nvPr/>
        </p:nvSpPr>
        <p:spPr>
          <a:xfrm>
            <a:off x="0" y="71022"/>
            <a:ext cx="9144000" cy="6001643"/>
          </a:xfrm>
          <a:prstGeom prst="rect">
            <a:avLst/>
          </a:prstGeom>
          <a:noFill/>
        </p:spPr>
        <p:txBody>
          <a:bodyPr wrap="square">
            <a:spAutoFit/>
          </a:bodyPr>
          <a:lstStyle/>
          <a:p>
            <a:r>
              <a:rPr lang="en-US" sz="2000" b="1" dirty="0">
                <a:solidFill>
                  <a:srgbClr val="FF0000"/>
                </a:solidFill>
              </a:rPr>
              <a:t>d- Block elements composed of</a:t>
            </a:r>
            <a:r>
              <a:rPr lang="en-US" sz="2000" b="1" dirty="0"/>
              <a:t> </a:t>
            </a:r>
          </a:p>
          <a:p>
            <a:r>
              <a:rPr lang="en-US" sz="2000" b="1" dirty="0">
                <a:solidFill>
                  <a:srgbClr val="7030A0"/>
                </a:solidFill>
              </a:rPr>
              <a:t>3d series (4th period) Scandium to Zinc ( 10 elements) </a:t>
            </a: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r>
              <a:rPr lang="en-US" sz="2000" b="1" dirty="0">
                <a:solidFill>
                  <a:srgbClr val="7030A0"/>
                </a:solidFill>
              </a:rPr>
              <a:t>4dseries ( 5th period) Yttrium to Cadmium ( 10 elements) </a:t>
            </a: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endParaRPr lang="en-US" b="1" dirty="0">
              <a:solidFill>
                <a:srgbClr val="7030A0"/>
              </a:solidFill>
            </a:endParaRPr>
          </a:p>
          <a:p>
            <a:r>
              <a:rPr lang="en-US" sz="2000" b="1" dirty="0">
                <a:solidFill>
                  <a:srgbClr val="7030A0"/>
                </a:solidFill>
              </a:rPr>
              <a:t>5d series ( 6th period) Lanthanum , </a:t>
            </a:r>
            <a:r>
              <a:rPr lang="en-US" sz="2000" b="1" dirty="0" err="1">
                <a:solidFill>
                  <a:srgbClr val="7030A0"/>
                </a:solidFill>
              </a:rPr>
              <a:t>Haffinium</a:t>
            </a:r>
            <a:r>
              <a:rPr lang="en-US" sz="2000" b="1" dirty="0">
                <a:solidFill>
                  <a:srgbClr val="7030A0"/>
                </a:solidFill>
              </a:rPr>
              <a:t> to mercury. </a:t>
            </a:r>
          </a:p>
          <a:p>
            <a:endParaRPr lang="en-US" dirty="0"/>
          </a:p>
          <a:p>
            <a:endParaRPr lang="en-US" dirty="0"/>
          </a:p>
          <a:p>
            <a:endParaRPr lang="en-US" dirty="0"/>
          </a:p>
        </p:txBody>
      </p:sp>
      <p:pic>
        <p:nvPicPr>
          <p:cNvPr id="9" name="Picture 8">
            <a:extLst>
              <a:ext uri="{FF2B5EF4-FFF2-40B4-BE49-F238E27FC236}">
                <a16:creationId xmlns:a16="http://schemas.microsoft.com/office/drawing/2014/main" xmlns="" id="{FBAFA667-DCAF-43D0-ABA7-0E0F42BF3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90" y="1141859"/>
            <a:ext cx="7359827" cy="1184091"/>
          </a:xfrm>
          <a:prstGeom prst="rect">
            <a:avLst/>
          </a:prstGeom>
        </p:spPr>
      </p:pic>
      <p:pic>
        <p:nvPicPr>
          <p:cNvPr id="13" name="Picture 12">
            <a:extLst>
              <a:ext uri="{FF2B5EF4-FFF2-40B4-BE49-F238E27FC236}">
                <a16:creationId xmlns:a16="http://schemas.microsoft.com/office/drawing/2014/main" xmlns="" id="{69781191-D468-4C40-8A86-660921296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889" y="3489167"/>
            <a:ext cx="7359827" cy="1042884"/>
          </a:xfrm>
          <a:prstGeom prst="rect">
            <a:avLst/>
          </a:prstGeom>
        </p:spPr>
      </p:pic>
      <p:pic>
        <p:nvPicPr>
          <p:cNvPr id="15" name="Picture 14">
            <a:extLst>
              <a:ext uri="{FF2B5EF4-FFF2-40B4-BE49-F238E27FC236}">
                <a16:creationId xmlns:a16="http://schemas.microsoft.com/office/drawing/2014/main" xmlns="" id="{921CE01D-1747-4318-B2D1-2B50A6C3E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89" y="5381438"/>
            <a:ext cx="7359827" cy="1042884"/>
          </a:xfrm>
          <a:prstGeom prst="rect">
            <a:avLst/>
          </a:prstGeom>
        </p:spPr>
      </p:pic>
    </p:spTree>
    <p:extLst>
      <p:ext uri="{BB962C8B-B14F-4D97-AF65-F5344CB8AC3E}">
        <p14:creationId xmlns:p14="http://schemas.microsoft.com/office/powerpoint/2010/main" val="1289144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wipe(down)">
                                      <p:cBhvr>
                                        <p:cTn id="33" dur="580">
                                          <p:stCondLst>
                                            <p:cond delay="0"/>
                                          </p:stCondLst>
                                        </p:cTn>
                                        <p:tgtEl>
                                          <p:spTgt spid="3">
                                            <p:txEl>
                                              <p:pRg st="10" end="10"/>
                                            </p:txEl>
                                          </p:spTgt>
                                        </p:tgtEl>
                                      </p:cBhvr>
                                    </p:animEffect>
                                    <p:anim calcmode="lin" valueType="num">
                                      <p:cBhvr>
                                        <p:cTn id="34"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xEl>
                                              <p:pRg st="10" end="10"/>
                                            </p:txEl>
                                          </p:spTgt>
                                        </p:tgtEl>
                                      </p:cBhvr>
                                      <p:to x="100000" y="60000"/>
                                    </p:animScale>
                                    <p:animScale>
                                      <p:cBhvr>
                                        <p:cTn id="40" dur="166" decel="50000">
                                          <p:stCondLst>
                                            <p:cond delay="676"/>
                                          </p:stCondLst>
                                        </p:cTn>
                                        <p:tgtEl>
                                          <p:spTgt spid="3">
                                            <p:txEl>
                                              <p:pRg st="10" end="10"/>
                                            </p:txEl>
                                          </p:spTgt>
                                        </p:tgtEl>
                                      </p:cBhvr>
                                      <p:to x="100000" y="100000"/>
                                    </p:animScale>
                                    <p:animScale>
                                      <p:cBhvr>
                                        <p:cTn id="41" dur="26">
                                          <p:stCondLst>
                                            <p:cond delay="1312"/>
                                          </p:stCondLst>
                                        </p:cTn>
                                        <p:tgtEl>
                                          <p:spTgt spid="3">
                                            <p:txEl>
                                              <p:pRg st="10" end="10"/>
                                            </p:txEl>
                                          </p:spTgt>
                                        </p:tgtEl>
                                      </p:cBhvr>
                                      <p:to x="100000" y="80000"/>
                                    </p:animScale>
                                    <p:animScale>
                                      <p:cBhvr>
                                        <p:cTn id="42" dur="166" decel="50000">
                                          <p:stCondLst>
                                            <p:cond delay="1338"/>
                                          </p:stCondLst>
                                        </p:cTn>
                                        <p:tgtEl>
                                          <p:spTgt spid="3">
                                            <p:txEl>
                                              <p:pRg st="10" end="10"/>
                                            </p:txEl>
                                          </p:spTgt>
                                        </p:tgtEl>
                                      </p:cBhvr>
                                      <p:to x="100000" y="100000"/>
                                    </p:animScale>
                                    <p:animScale>
                                      <p:cBhvr>
                                        <p:cTn id="43" dur="26">
                                          <p:stCondLst>
                                            <p:cond delay="1642"/>
                                          </p:stCondLst>
                                        </p:cTn>
                                        <p:tgtEl>
                                          <p:spTgt spid="3">
                                            <p:txEl>
                                              <p:pRg st="10" end="10"/>
                                            </p:txEl>
                                          </p:spTgt>
                                        </p:tgtEl>
                                      </p:cBhvr>
                                      <p:to x="100000" y="90000"/>
                                    </p:animScale>
                                    <p:animScale>
                                      <p:cBhvr>
                                        <p:cTn id="44" dur="166" decel="50000">
                                          <p:stCondLst>
                                            <p:cond delay="1668"/>
                                          </p:stCondLst>
                                        </p:cTn>
                                        <p:tgtEl>
                                          <p:spTgt spid="3">
                                            <p:txEl>
                                              <p:pRg st="10" end="10"/>
                                            </p:txEl>
                                          </p:spTgt>
                                        </p:tgtEl>
                                      </p:cBhvr>
                                      <p:to x="100000" y="100000"/>
                                    </p:animScale>
                                    <p:animScale>
                                      <p:cBhvr>
                                        <p:cTn id="45" dur="26">
                                          <p:stCondLst>
                                            <p:cond delay="1808"/>
                                          </p:stCondLst>
                                        </p:cTn>
                                        <p:tgtEl>
                                          <p:spTgt spid="3">
                                            <p:txEl>
                                              <p:pRg st="10" end="10"/>
                                            </p:txEl>
                                          </p:spTgt>
                                        </p:tgtEl>
                                      </p:cBhvr>
                                      <p:to x="100000" y="95000"/>
                                    </p:animScale>
                                    <p:animScale>
                                      <p:cBhvr>
                                        <p:cTn id="46" dur="166" decel="50000">
                                          <p:stCondLst>
                                            <p:cond delay="1834"/>
                                          </p:stCondLst>
                                        </p:cTn>
                                        <p:tgtEl>
                                          <p:spTgt spid="3">
                                            <p:txEl>
                                              <p:pRg st="10" end="10"/>
                                            </p:txEl>
                                          </p:spTgt>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3">
                                            <p:txEl>
                                              <p:pRg st="17" end="17"/>
                                            </p:txEl>
                                          </p:spTgt>
                                        </p:tgtEl>
                                        <p:attrNameLst>
                                          <p:attrName>style.visibility</p:attrName>
                                        </p:attrNameLst>
                                      </p:cBhvr>
                                      <p:to>
                                        <p:strVal val="visible"/>
                                      </p:to>
                                    </p:set>
                                    <p:animEffect transition="in" filter="wipe(down)">
                                      <p:cBhvr>
                                        <p:cTn id="59" dur="580">
                                          <p:stCondLst>
                                            <p:cond delay="0"/>
                                          </p:stCondLst>
                                        </p:cTn>
                                        <p:tgtEl>
                                          <p:spTgt spid="3">
                                            <p:txEl>
                                              <p:pRg st="17" end="17"/>
                                            </p:txEl>
                                          </p:spTgt>
                                        </p:tgtEl>
                                      </p:cBhvr>
                                    </p:animEffect>
                                    <p:anim calcmode="lin" valueType="num">
                                      <p:cBhvr>
                                        <p:cTn id="60" dur="1822" tmFilter="0,0; 0.14,0.36; 0.43,0.73; 0.71,0.91; 1.0,1.0">
                                          <p:stCondLst>
                                            <p:cond delay="0"/>
                                          </p:stCondLst>
                                        </p:cTn>
                                        <p:tgtEl>
                                          <p:spTgt spid="3">
                                            <p:txEl>
                                              <p:pRg st="17" end="17"/>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xEl>
                                              <p:pRg st="17" end="17"/>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xEl>
                                              <p:pRg st="17" end="17"/>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xEl>
                                              <p:pRg st="17" end="17"/>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xEl>
                                              <p:pRg st="17" end="17"/>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xEl>
                                              <p:pRg st="17" end="17"/>
                                            </p:txEl>
                                          </p:spTgt>
                                        </p:tgtEl>
                                      </p:cBhvr>
                                      <p:to x="100000" y="60000"/>
                                    </p:animScale>
                                    <p:animScale>
                                      <p:cBhvr>
                                        <p:cTn id="66" dur="166" decel="50000">
                                          <p:stCondLst>
                                            <p:cond delay="676"/>
                                          </p:stCondLst>
                                        </p:cTn>
                                        <p:tgtEl>
                                          <p:spTgt spid="3">
                                            <p:txEl>
                                              <p:pRg st="17" end="17"/>
                                            </p:txEl>
                                          </p:spTgt>
                                        </p:tgtEl>
                                      </p:cBhvr>
                                      <p:to x="100000" y="100000"/>
                                    </p:animScale>
                                    <p:animScale>
                                      <p:cBhvr>
                                        <p:cTn id="67" dur="26">
                                          <p:stCondLst>
                                            <p:cond delay="1312"/>
                                          </p:stCondLst>
                                        </p:cTn>
                                        <p:tgtEl>
                                          <p:spTgt spid="3">
                                            <p:txEl>
                                              <p:pRg st="17" end="17"/>
                                            </p:txEl>
                                          </p:spTgt>
                                        </p:tgtEl>
                                      </p:cBhvr>
                                      <p:to x="100000" y="80000"/>
                                    </p:animScale>
                                    <p:animScale>
                                      <p:cBhvr>
                                        <p:cTn id="68" dur="166" decel="50000">
                                          <p:stCondLst>
                                            <p:cond delay="1338"/>
                                          </p:stCondLst>
                                        </p:cTn>
                                        <p:tgtEl>
                                          <p:spTgt spid="3">
                                            <p:txEl>
                                              <p:pRg st="17" end="17"/>
                                            </p:txEl>
                                          </p:spTgt>
                                        </p:tgtEl>
                                      </p:cBhvr>
                                      <p:to x="100000" y="100000"/>
                                    </p:animScale>
                                    <p:animScale>
                                      <p:cBhvr>
                                        <p:cTn id="69" dur="26">
                                          <p:stCondLst>
                                            <p:cond delay="1642"/>
                                          </p:stCondLst>
                                        </p:cTn>
                                        <p:tgtEl>
                                          <p:spTgt spid="3">
                                            <p:txEl>
                                              <p:pRg st="17" end="17"/>
                                            </p:txEl>
                                          </p:spTgt>
                                        </p:tgtEl>
                                      </p:cBhvr>
                                      <p:to x="100000" y="90000"/>
                                    </p:animScale>
                                    <p:animScale>
                                      <p:cBhvr>
                                        <p:cTn id="70" dur="166" decel="50000">
                                          <p:stCondLst>
                                            <p:cond delay="1668"/>
                                          </p:stCondLst>
                                        </p:cTn>
                                        <p:tgtEl>
                                          <p:spTgt spid="3">
                                            <p:txEl>
                                              <p:pRg st="17" end="17"/>
                                            </p:txEl>
                                          </p:spTgt>
                                        </p:tgtEl>
                                      </p:cBhvr>
                                      <p:to x="100000" y="100000"/>
                                    </p:animScale>
                                    <p:animScale>
                                      <p:cBhvr>
                                        <p:cTn id="71" dur="26">
                                          <p:stCondLst>
                                            <p:cond delay="1808"/>
                                          </p:stCondLst>
                                        </p:cTn>
                                        <p:tgtEl>
                                          <p:spTgt spid="3">
                                            <p:txEl>
                                              <p:pRg st="17" end="17"/>
                                            </p:txEl>
                                          </p:spTgt>
                                        </p:tgtEl>
                                      </p:cBhvr>
                                      <p:to x="100000" y="95000"/>
                                    </p:animScale>
                                    <p:animScale>
                                      <p:cBhvr>
                                        <p:cTn id="72" dur="166" decel="50000">
                                          <p:stCondLst>
                                            <p:cond delay="1834"/>
                                          </p:stCondLst>
                                        </p:cTn>
                                        <p:tgtEl>
                                          <p:spTgt spid="3">
                                            <p:txEl>
                                              <p:pRg st="17" end="17"/>
                                            </p:txEl>
                                          </p:spTgt>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1000" fill="hold"/>
                                        <p:tgtEl>
                                          <p:spTgt spid="15"/>
                                        </p:tgtEl>
                                        <p:attrNameLst>
                                          <p:attrName>ppt_w</p:attrName>
                                        </p:attrNameLst>
                                      </p:cBhvr>
                                      <p:tavLst>
                                        <p:tav tm="0">
                                          <p:val>
                                            <p:fltVal val="0"/>
                                          </p:val>
                                        </p:tav>
                                        <p:tav tm="100000">
                                          <p:val>
                                            <p:strVal val="#ppt_w"/>
                                          </p:val>
                                        </p:tav>
                                      </p:tavLst>
                                    </p:anim>
                                    <p:anim calcmode="lin" valueType="num">
                                      <p:cBhvr>
                                        <p:cTn id="78" dur="1000" fill="hold"/>
                                        <p:tgtEl>
                                          <p:spTgt spid="15"/>
                                        </p:tgtEl>
                                        <p:attrNameLst>
                                          <p:attrName>ppt_h</p:attrName>
                                        </p:attrNameLst>
                                      </p:cBhvr>
                                      <p:tavLst>
                                        <p:tav tm="0">
                                          <p:val>
                                            <p:fltVal val="0"/>
                                          </p:val>
                                        </p:tav>
                                        <p:tav tm="100000">
                                          <p:val>
                                            <p:strVal val="#ppt_h"/>
                                          </p:val>
                                        </p:tav>
                                      </p:tavLst>
                                    </p:anim>
                                    <p:anim calcmode="lin" valueType="num">
                                      <p:cBhvr>
                                        <p:cTn id="79" dur="1000" fill="hold"/>
                                        <p:tgtEl>
                                          <p:spTgt spid="15"/>
                                        </p:tgtEl>
                                        <p:attrNameLst>
                                          <p:attrName>style.rotation</p:attrName>
                                        </p:attrNameLst>
                                      </p:cBhvr>
                                      <p:tavLst>
                                        <p:tav tm="0">
                                          <p:val>
                                            <p:fltVal val="90"/>
                                          </p:val>
                                        </p:tav>
                                        <p:tav tm="100000">
                                          <p:val>
                                            <p:fltVal val="0"/>
                                          </p:val>
                                        </p:tav>
                                      </p:tavLst>
                                    </p:anim>
                                    <p:animEffect transition="in" filter="fade">
                                      <p:cBhvr>
                                        <p:cTn id="8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81FB72C-7BC8-457B-AB67-EF0A9D632166}"/>
              </a:ext>
            </a:extLst>
          </p:cNvPr>
          <p:cNvSpPr txBox="1"/>
          <p:nvPr/>
        </p:nvSpPr>
        <p:spPr>
          <a:xfrm>
            <a:off x="0" y="0"/>
            <a:ext cx="9144000" cy="3847207"/>
          </a:xfrm>
          <a:prstGeom prst="rect">
            <a:avLst/>
          </a:prstGeom>
          <a:noFill/>
        </p:spPr>
        <p:txBody>
          <a:bodyPr wrap="square">
            <a:spAutoFit/>
          </a:bodyPr>
          <a:lstStyle/>
          <a:p>
            <a:r>
              <a:rPr lang="en-US" sz="2400" b="1" u="sng" dirty="0">
                <a:solidFill>
                  <a:srgbClr val="00B050"/>
                </a:solidFill>
              </a:rPr>
              <a:t>Uses of potassium permanganate:</a:t>
            </a:r>
          </a:p>
          <a:p>
            <a:r>
              <a:rPr lang="en-US" sz="2000" b="1" dirty="0">
                <a:solidFill>
                  <a:srgbClr val="59074D"/>
                </a:solidFill>
              </a:rPr>
              <a:t>Some important uses of potassium permanganate are listed below.</a:t>
            </a:r>
          </a:p>
          <a:p>
            <a:r>
              <a:rPr lang="en-US" sz="2000" b="1" dirty="0">
                <a:solidFill>
                  <a:srgbClr val="0070C0"/>
                </a:solidFill>
              </a:rPr>
              <a:t>1. It is used as a strong oxidizing agent.</a:t>
            </a:r>
          </a:p>
          <a:p>
            <a:r>
              <a:rPr lang="en-US" sz="2000" b="1" dirty="0">
                <a:solidFill>
                  <a:srgbClr val="C00000"/>
                </a:solidFill>
              </a:rPr>
              <a:t>2. It is used for the treatment of various skin infections and fungal infections of the foot.</a:t>
            </a:r>
          </a:p>
          <a:p>
            <a:r>
              <a:rPr lang="en-US" sz="2000" b="1" dirty="0">
                <a:solidFill>
                  <a:srgbClr val="CC0099"/>
                </a:solidFill>
              </a:rPr>
              <a:t>3. It used in water treatment industries to remove </a:t>
            </a:r>
          </a:p>
          <a:p>
            <a:r>
              <a:rPr lang="en-US" sz="2000" b="1" dirty="0">
                <a:solidFill>
                  <a:srgbClr val="CC0099"/>
                </a:solidFill>
              </a:rPr>
              <a:t>iron and hydrogen </a:t>
            </a:r>
            <a:r>
              <a:rPr lang="en-US" sz="2000" b="1" dirty="0" err="1">
                <a:solidFill>
                  <a:srgbClr val="CC0099"/>
                </a:solidFill>
              </a:rPr>
              <a:t>sulphide</a:t>
            </a:r>
            <a:r>
              <a:rPr lang="en-US" sz="2000" b="1" dirty="0">
                <a:solidFill>
                  <a:srgbClr val="CC0099"/>
                </a:solidFill>
              </a:rPr>
              <a:t> from well water.</a:t>
            </a:r>
          </a:p>
          <a:p>
            <a:r>
              <a:rPr lang="en-US" sz="2000" b="1" dirty="0">
                <a:solidFill>
                  <a:srgbClr val="520E45"/>
                </a:solidFill>
              </a:rPr>
              <a:t>4. It is used as Bayer’s reagent for detecting </a:t>
            </a:r>
          </a:p>
          <a:p>
            <a:r>
              <a:rPr lang="en-US" sz="2000" b="1" dirty="0">
                <a:solidFill>
                  <a:srgbClr val="520E45"/>
                </a:solidFill>
              </a:rPr>
              <a:t>unsaturation in an organic compound.</a:t>
            </a:r>
          </a:p>
          <a:p>
            <a:r>
              <a:rPr lang="en-US" sz="2000" b="1" dirty="0">
                <a:solidFill>
                  <a:srgbClr val="FF0000"/>
                </a:solidFill>
              </a:rPr>
              <a:t>5. It is used in quantitative analysis for the </a:t>
            </a:r>
          </a:p>
          <a:p>
            <a:r>
              <a:rPr lang="en-US" sz="2000" b="1" dirty="0">
                <a:solidFill>
                  <a:srgbClr val="FF0000"/>
                </a:solidFill>
              </a:rPr>
              <a:t>estimation of ferrous salts, oxalates, </a:t>
            </a:r>
          </a:p>
          <a:p>
            <a:r>
              <a:rPr lang="en-US" sz="2000" b="1" dirty="0">
                <a:solidFill>
                  <a:srgbClr val="FF0000"/>
                </a:solidFill>
              </a:rPr>
              <a:t>hydrogen peroxide and iodides.</a:t>
            </a:r>
            <a:endParaRPr lang="en-IN" sz="2000" b="1" dirty="0">
              <a:solidFill>
                <a:srgbClr val="FF0000"/>
              </a:solidFill>
            </a:endParaRPr>
          </a:p>
        </p:txBody>
      </p:sp>
      <p:pic>
        <p:nvPicPr>
          <p:cNvPr id="5" name="Picture 4">
            <a:extLst>
              <a:ext uri="{FF2B5EF4-FFF2-40B4-BE49-F238E27FC236}">
                <a16:creationId xmlns:a16="http://schemas.microsoft.com/office/drawing/2014/main" xmlns="" id="{DCB6FEC1-CC62-464B-961C-B8613635EF21}"/>
              </a:ext>
            </a:extLst>
          </p:cNvPr>
          <p:cNvPicPr>
            <a:picLocks noChangeAspect="1"/>
          </p:cNvPicPr>
          <p:nvPr/>
        </p:nvPicPr>
        <p:blipFill>
          <a:blip r:embed="rId2"/>
          <a:stretch>
            <a:fillRect/>
          </a:stretch>
        </p:blipFill>
        <p:spPr>
          <a:xfrm>
            <a:off x="2849733" y="4057095"/>
            <a:ext cx="2501422" cy="2689934"/>
          </a:xfrm>
          <a:prstGeom prst="rect">
            <a:avLst/>
          </a:prstGeom>
          <a:ln>
            <a:solidFill>
              <a:srgbClr val="CC0099"/>
            </a:solidFill>
          </a:ln>
        </p:spPr>
      </p:pic>
      <p:pic>
        <p:nvPicPr>
          <p:cNvPr id="6" name="Picture 5">
            <a:extLst>
              <a:ext uri="{FF2B5EF4-FFF2-40B4-BE49-F238E27FC236}">
                <a16:creationId xmlns:a16="http://schemas.microsoft.com/office/drawing/2014/main" xmlns="" id="{F32C83B0-B5B0-415C-9454-FEF211163B13}"/>
              </a:ext>
            </a:extLst>
          </p:cNvPr>
          <p:cNvPicPr>
            <a:picLocks noChangeAspect="1"/>
          </p:cNvPicPr>
          <p:nvPr/>
        </p:nvPicPr>
        <p:blipFill rotWithShape="1">
          <a:blip r:embed="rId3"/>
          <a:srcRect t="9450"/>
          <a:stretch/>
        </p:blipFill>
        <p:spPr>
          <a:xfrm>
            <a:off x="5537587" y="2130641"/>
            <a:ext cx="3411106" cy="4616388"/>
          </a:xfrm>
          <a:prstGeom prst="rect">
            <a:avLst/>
          </a:prstGeom>
          <a:ln>
            <a:solidFill>
              <a:srgbClr val="CC0099"/>
            </a:solidFill>
          </a:ln>
        </p:spPr>
      </p:pic>
      <p:pic>
        <p:nvPicPr>
          <p:cNvPr id="7" name="Picture 6">
            <a:extLst>
              <a:ext uri="{FF2B5EF4-FFF2-40B4-BE49-F238E27FC236}">
                <a16:creationId xmlns:a16="http://schemas.microsoft.com/office/drawing/2014/main" xmlns="" id="{0E2C35B8-4EAD-4FDC-8BC2-70DA24A0F83E}"/>
              </a:ext>
            </a:extLst>
          </p:cNvPr>
          <p:cNvPicPr>
            <a:picLocks noChangeAspect="1"/>
          </p:cNvPicPr>
          <p:nvPr/>
        </p:nvPicPr>
        <p:blipFill rotWithShape="1">
          <a:blip r:embed="rId4"/>
          <a:srcRect l="14080" t="4637" r="40809" b="12541"/>
          <a:stretch/>
        </p:blipFill>
        <p:spPr>
          <a:xfrm>
            <a:off x="161879" y="4057094"/>
            <a:ext cx="2501422" cy="2689933"/>
          </a:xfrm>
          <a:prstGeom prst="rect">
            <a:avLst/>
          </a:prstGeom>
        </p:spPr>
      </p:pic>
    </p:spTree>
    <p:extLst>
      <p:ext uri="{BB962C8B-B14F-4D97-AF65-F5344CB8AC3E}">
        <p14:creationId xmlns:p14="http://schemas.microsoft.com/office/powerpoint/2010/main" val="18457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alpha val="8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A6A9540-0C7D-4BEF-B819-E5943F4D6AD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10718" y="452762"/>
            <a:ext cx="8522564" cy="3595456"/>
          </a:xfrm>
          <a:prstGeom prst="rect">
            <a:avLst/>
          </a:prstGeom>
          <a:ln w="34925">
            <a:solidFill>
              <a:srgbClr val="CC0099"/>
            </a:solidFill>
          </a:ln>
          <a:effectLst>
            <a:glow rad="228600">
              <a:srgbClr val="F959D7">
                <a:alpha val="40000"/>
              </a:srgbClr>
            </a:glow>
          </a:effectLst>
        </p:spPr>
      </p:pic>
    </p:spTree>
    <p:extLst>
      <p:ext uri="{BB962C8B-B14F-4D97-AF65-F5344CB8AC3E}">
        <p14:creationId xmlns:p14="http://schemas.microsoft.com/office/powerpoint/2010/main" val="116416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6F5F84F-8A8C-4CA4-802D-F171F4DE8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54" y="511623"/>
            <a:ext cx="8443692" cy="3172609"/>
          </a:xfrm>
          <a:prstGeom prst="rect">
            <a:avLst/>
          </a:prstGeom>
          <a:effectLst>
            <a:glow rad="444500">
              <a:srgbClr val="F959D7">
                <a:alpha val="40000"/>
              </a:srgbClr>
            </a:glow>
          </a:effectLst>
        </p:spPr>
      </p:pic>
    </p:spTree>
    <p:extLst>
      <p:ext uri="{BB962C8B-B14F-4D97-AF65-F5344CB8AC3E}">
        <p14:creationId xmlns:p14="http://schemas.microsoft.com/office/powerpoint/2010/main" val="185755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F4E383-BEFF-4EBC-9168-41F9A62A641C}"/>
              </a:ext>
            </a:extLst>
          </p:cNvPr>
          <p:cNvPicPr>
            <a:picLocks noChangeAspect="1"/>
          </p:cNvPicPr>
          <p:nvPr/>
        </p:nvPicPr>
        <p:blipFill rotWithShape="1">
          <a:blip r:embed="rId2"/>
          <a:srcRect b="24519"/>
          <a:stretch/>
        </p:blipFill>
        <p:spPr>
          <a:xfrm>
            <a:off x="0" y="778337"/>
            <a:ext cx="9144000" cy="3937596"/>
          </a:xfrm>
          <a:prstGeom prst="rect">
            <a:avLst/>
          </a:prstGeom>
        </p:spPr>
      </p:pic>
      <p:pic>
        <p:nvPicPr>
          <p:cNvPr id="4" name="Picture 3">
            <a:extLst>
              <a:ext uri="{FF2B5EF4-FFF2-40B4-BE49-F238E27FC236}">
                <a16:creationId xmlns:a16="http://schemas.microsoft.com/office/drawing/2014/main" xmlns="" id="{F4A193C5-5236-4803-8F7E-AA4CF0EC0ACA}"/>
              </a:ext>
            </a:extLst>
          </p:cNvPr>
          <p:cNvPicPr>
            <a:picLocks noChangeAspect="1"/>
          </p:cNvPicPr>
          <p:nvPr/>
        </p:nvPicPr>
        <p:blipFill rotWithShape="1">
          <a:blip r:embed="rId2"/>
          <a:srcRect l="14629" t="79318"/>
          <a:stretch/>
        </p:blipFill>
        <p:spPr>
          <a:xfrm>
            <a:off x="397932" y="4876800"/>
            <a:ext cx="8348136" cy="1836671"/>
          </a:xfrm>
          <a:prstGeom prst="rect">
            <a:avLst/>
          </a:prstGeom>
          <a:ln w="44450">
            <a:solidFill>
              <a:srgbClr val="CC0099"/>
            </a:solidFill>
          </a:ln>
          <a:effectLst>
            <a:glow rad="101600">
              <a:srgbClr val="F959D7">
                <a:alpha val="40000"/>
              </a:srgbClr>
            </a:glow>
          </a:effectLst>
        </p:spPr>
      </p:pic>
      <p:sp>
        <p:nvSpPr>
          <p:cNvPr id="8" name="Rectangle 7">
            <a:extLst>
              <a:ext uri="{FF2B5EF4-FFF2-40B4-BE49-F238E27FC236}">
                <a16:creationId xmlns:a16="http://schemas.microsoft.com/office/drawing/2014/main" xmlns="" id="{EAF4AA56-3836-4A7E-8783-AF3182A7ED70}"/>
              </a:ext>
            </a:extLst>
          </p:cNvPr>
          <p:cNvSpPr/>
          <p:nvPr/>
        </p:nvSpPr>
        <p:spPr>
          <a:xfrm>
            <a:off x="571499" y="144529"/>
            <a:ext cx="8001001" cy="633808"/>
          </a:xfrm>
          <a:prstGeom prst="rect">
            <a:avLst/>
          </a:prstGeom>
          <a:gradFill flip="none" rotWithShape="1">
            <a:gsLst>
              <a:gs pos="26000">
                <a:srgbClr val="FFFEFB"/>
              </a:gs>
              <a:gs pos="100000">
                <a:schemeClr val="accent4">
                  <a:lumMod val="45000"/>
                  <a:lumOff val="55000"/>
                </a:schemeClr>
              </a:gs>
            </a:gsLst>
            <a:lin ang="13500000" scaled="1"/>
            <a:tileRec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2400" dirty="0">
                <a:ln w="0"/>
                <a:solidFill>
                  <a:schemeClr val="accent1"/>
                </a:solidFill>
                <a:effectLst>
                  <a:outerShdw blurRad="38100" dist="25400" dir="5400000" algn="ctr" rotWithShape="0">
                    <a:srgbClr val="6E747A">
                      <a:alpha val="43000"/>
                    </a:srgbClr>
                  </a:outerShdw>
                </a:effectLst>
              </a:rPr>
              <a:t> INNER TRANSITION ELEMENTS(f BLOCK ELEMENTS)</a:t>
            </a:r>
          </a:p>
        </p:txBody>
      </p:sp>
    </p:spTree>
    <p:extLst>
      <p:ext uri="{BB962C8B-B14F-4D97-AF65-F5344CB8AC3E}">
        <p14:creationId xmlns:p14="http://schemas.microsoft.com/office/powerpoint/2010/main" val="3485008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D1387F7-6834-4349-AB6E-63E887911CAD}"/>
              </a:ext>
            </a:extLst>
          </p:cNvPr>
          <p:cNvPicPr>
            <a:picLocks noChangeAspect="1"/>
          </p:cNvPicPr>
          <p:nvPr/>
        </p:nvPicPr>
        <p:blipFill>
          <a:blip r:embed="rId2"/>
          <a:stretch>
            <a:fillRect/>
          </a:stretch>
        </p:blipFill>
        <p:spPr>
          <a:xfrm>
            <a:off x="-1" y="-3585"/>
            <a:ext cx="9139229" cy="6861585"/>
          </a:xfrm>
          <a:prstGeom prst="rect">
            <a:avLst/>
          </a:prstGeom>
        </p:spPr>
      </p:pic>
    </p:spTree>
    <p:extLst>
      <p:ext uri="{BB962C8B-B14F-4D97-AF65-F5344CB8AC3E}">
        <p14:creationId xmlns:p14="http://schemas.microsoft.com/office/powerpoint/2010/main" val="3260181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D1EC5F4-E38B-4CE5-A0AA-85590EE7B82C}"/>
              </a:ext>
            </a:extLst>
          </p:cNvPr>
          <p:cNvSpPr txBox="1"/>
          <p:nvPr/>
        </p:nvSpPr>
        <p:spPr>
          <a:xfrm>
            <a:off x="0" y="0"/>
            <a:ext cx="9245600" cy="584775"/>
          </a:xfrm>
          <a:prstGeom prst="rect">
            <a:avLst/>
          </a:prstGeom>
          <a:noFill/>
        </p:spPr>
        <p:txBody>
          <a:bodyPr wrap="square">
            <a:spAutoFit/>
          </a:bodyPr>
          <a:lstStyle/>
          <a:p>
            <a:r>
              <a:rPr lang="en-US" sz="3200" b="1" i="0" u="none" strike="noStrike" baseline="0" dirty="0">
                <a:solidFill>
                  <a:srgbClr val="FF0000"/>
                </a:solidFill>
                <a:latin typeface="SymbolMT"/>
              </a:rPr>
              <a:t>1) </a:t>
            </a:r>
            <a:r>
              <a:rPr lang="en-US" sz="3200" b="1" i="0" u="none" strike="noStrike" baseline="0" dirty="0">
                <a:solidFill>
                  <a:srgbClr val="FF0000"/>
                </a:solidFill>
                <a:latin typeface="MinionPro-Regular"/>
              </a:rPr>
              <a:t>Lanthanoids ( previously called lanthanides)</a:t>
            </a:r>
            <a:endParaRPr lang="en-IN" sz="3200" b="1" dirty="0">
              <a:solidFill>
                <a:srgbClr val="FF0000"/>
              </a:solidFill>
            </a:endParaRPr>
          </a:p>
        </p:txBody>
      </p:sp>
      <p:sp>
        <p:nvSpPr>
          <p:cNvPr id="5" name="TextBox 4">
            <a:extLst>
              <a:ext uri="{FF2B5EF4-FFF2-40B4-BE49-F238E27FC236}">
                <a16:creationId xmlns:a16="http://schemas.microsoft.com/office/drawing/2014/main" xmlns="" id="{378E8CE3-7C9E-40E3-93E0-E0FF4A79FEC1}"/>
              </a:ext>
            </a:extLst>
          </p:cNvPr>
          <p:cNvSpPr txBox="1"/>
          <p:nvPr/>
        </p:nvSpPr>
        <p:spPr>
          <a:xfrm>
            <a:off x="0" y="514402"/>
            <a:ext cx="9144000" cy="1938992"/>
          </a:xfrm>
          <a:prstGeom prst="rect">
            <a:avLst/>
          </a:prstGeom>
          <a:noFill/>
        </p:spPr>
        <p:txBody>
          <a:bodyPr wrap="square">
            <a:spAutoFit/>
          </a:bodyPr>
          <a:lstStyle/>
          <a:p>
            <a:pPr marL="285750" indent="-285750" algn="l">
              <a:buFont typeface="Wingdings" panose="05000000000000000000" pitchFamily="2" charset="2"/>
              <a:buChar char="q"/>
            </a:pPr>
            <a:r>
              <a:rPr lang="en-US" sz="2400" b="1" i="0" u="none" strike="noStrike" baseline="0" dirty="0">
                <a:solidFill>
                  <a:srgbClr val="0070C0"/>
                </a:solidFill>
                <a:latin typeface="MinionPro-Regular"/>
              </a:rPr>
              <a:t>Lanthanoid series consists of fourteen elements from Cerium (</a:t>
            </a:r>
            <a:r>
              <a:rPr lang="en-US" sz="1000" b="1" i="0" u="none" strike="noStrike" baseline="0" dirty="0">
                <a:solidFill>
                  <a:srgbClr val="0070C0"/>
                </a:solidFill>
                <a:latin typeface="MinionPro-Regular"/>
              </a:rPr>
              <a:t>58</a:t>
            </a:r>
            <a:r>
              <a:rPr lang="en-US" sz="2400" b="1" i="0" u="none" strike="noStrike" baseline="0" dirty="0">
                <a:solidFill>
                  <a:srgbClr val="0070C0"/>
                </a:solidFill>
                <a:latin typeface="MinionPro-Regular"/>
              </a:rPr>
              <a:t>Ce) to Lutetium (</a:t>
            </a:r>
            <a:r>
              <a:rPr lang="en-US" sz="1000" b="1" i="0" u="none" strike="noStrike" baseline="0" dirty="0">
                <a:solidFill>
                  <a:srgbClr val="0070C0"/>
                </a:solidFill>
                <a:latin typeface="MinionPro-Regular"/>
              </a:rPr>
              <a:t>71</a:t>
            </a:r>
            <a:r>
              <a:rPr lang="en-US" sz="2400" b="1" i="0" u="none" strike="noStrike" baseline="0" dirty="0">
                <a:solidFill>
                  <a:srgbClr val="0070C0"/>
                </a:solidFill>
                <a:latin typeface="MinionPro-Regular"/>
              </a:rPr>
              <a:t>Lu)  following Lanthanum (</a:t>
            </a:r>
            <a:r>
              <a:rPr lang="en-US" sz="1000" b="1" i="0" u="none" strike="noStrike" baseline="0" dirty="0">
                <a:solidFill>
                  <a:srgbClr val="0070C0"/>
                </a:solidFill>
                <a:latin typeface="MinionPro-Regular"/>
              </a:rPr>
              <a:t>57</a:t>
            </a:r>
            <a:r>
              <a:rPr lang="en-US" sz="2400" b="1" i="0" u="none" strike="noStrike" baseline="0" dirty="0">
                <a:solidFill>
                  <a:srgbClr val="0070C0"/>
                </a:solidFill>
                <a:latin typeface="MinionPro-Regular"/>
              </a:rPr>
              <a:t>La).</a:t>
            </a:r>
          </a:p>
          <a:p>
            <a:pPr marL="285750" indent="-285750" algn="l">
              <a:buFont typeface="Wingdings" panose="05000000000000000000" pitchFamily="2" charset="2"/>
              <a:buChar char="q"/>
            </a:pPr>
            <a:endParaRPr lang="en-US" sz="2400" b="1" i="0" u="none" strike="noStrike" baseline="0" dirty="0">
              <a:solidFill>
                <a:srgbClr val="0070C0"/>
              </a:solidFill>
              <a:latin typeface="MinionPro-Regular"/>
            </a:endParaRPr>
          </a:p>
          <a:p>
            <a:pPr marL="285750" indent="-285750" algn="l">
              <a:buFont typeface="Wingdings" panose="05000000000000000000" pitchFamily="2" charset="2"/>
              <a:buChar char="q"/>
            </a:pPr>
            <a:r>
              <a:rPr lang="en-US" sz="2400" b="1" i="0" u="none" strike="noStrike" baseline="0" dirty="0">
                <a:solidFill>
                  <a:srgbClr val="0070C0"/>
                </a:solidFill>
                <a:latin typeface="MinionPro-Regular"/>
              </a:rPr>
              <a:t>These elements are </a:t>
            </a:r>
            <a:r>
              <a:rPr lang="en-US" sz="2400" b="1" i="0" u="none" strike="noStrike" baseline="0" dirty="0" err="1">
                <a:solidFill>
                  <a:srgbClr val="0070C0"/>
                </a:solidFill>
                <a:latin typeface="MinionPro-Regular"/>
              </a:rPr>
              <a:t>characterised</a:t>
            </a:r>
            <a:r>
              <a:rPr lang="en-US" sz="2400" b="1" i="0" u="none" strike="noStrike" baseline="0" dirty="0">
                <a:solidFill>
                  <a:srgbClr val="0070C0"/>
                </a:solidFill>
                <a:latin typeface="MinionPro-Regular"/>
              </a:rPr>
              <a:t> by the preferential filling of</a:t>
            </a:r>
          </a:p>
          <a:p>
            <a:pPr algn="l"/>
            <a:r>
              <a:rPr lang="en-IN" sz="2400" b="1" i="0" u="none" strike="noStrike" baseline="0" dirty="0">
                <a:solidFill>
                  <a:srgbClr val="0070C0"/>
                </a:solidFill>
                <a:latin typeface="MinionPro-Regular"/>
              </a:rPr>
              <a:t>     4f orbitals,</a:t>
            </a:r>
            <a:endParaRPr lang="en-IN" sz="2400" b="1" dirty="0">
              <a:solidFill>
                <a:srgbClr val="0070C0"/>
              </a:solidFill>
            </a:endParaRPr>
          </a:p>
        </p:txBody>
      </p:sp>
      <p:sp>
        <p:nvSpPr>
          <p:cNvPr id="7" name="TextBox 6">
            <a:extLst>
              <a:ext uri="{FF2B5EF4-FFF2-40B4-BE49-F238E27FC236}">
                <a16:creationId xmlns:a16="http://schemas.microsoft.com/office/drawing/2014/main" xmlns="" id="{0B6E3554-B203-4145-A7C0-DEB58D695C7F}"/>
              </a:ext>
            </a:extLst>
          </p:cNvPr>
          <p:cNvSpPr txBox="1"/>
          <p:nvPr/>
        </p:nvSpPr>
        <p:spPr>
          <a:xfrm>
            <a:off x="0" y="3429000"/>
            <a:ext cx="8813801" cy="584775"/>
          </a:xfrm>
          <a:prstGeom prst="rect">
            <a:avLst/>
          </a:prstGeom>
          <a:noFill/>
        </p:spPr>
        <p:txBody>
          <a:bodyPr wrap="square">
            <a:spAutoFit/>
          </a:bodyPr>
          <a:lstStyle/>
          <a:p>
            <a:r>
              <a:rPr lang="en-US" sz="3200" b="1" i="0" u="none" strike="noStrike" baseline="0" dirty="0">
                <a:solidFill>
                  <a:srgbClr val="FF0000"/>
                </a:solidFill>
                <a:latin typeface="SymbolMT"/>
              </a:rPr>
              <a:t>2) </a:t>
            </a:r>
            <a:r>
              <a:rPr lang="en-US" sz="3200" b="1" i="0" u="none" strike="noStrike" baseline="0" dirty="0">
                <a:solidFill>
                  <a:srgbClr val="FF0000"/>
                </a:solidFill>
                <a:latin typeface="MinionPro-Regular"/>
              </a:rPr>
              <a:t>Actinoids ( previously called actinides)</a:t>
            </a:r>
            <a:endParaRPr lang="en-IN" sz="3200" b="1" dirty="0">
              <a:solidFill>
                <a:srgbClr val="FF0000"/>
              </a:solidFill>
            </a:endParaRPr>
          </a:p>
        </p:txBody>
      </p:sp>
      <p:sp>
        <p:nvSpPr>
          <p:cNvPr id="9" name="TextBox 8">
            <a:extLst>
              <a:ext uri="{FF2B5EF4-FFF2-40B4-BE49-F238E27FC236}">
                <a16:creationId xmlns:a16="http://schemas.microsoft.com/office/drawing/2014/main" xmlns="" id="{B4C1DFC8-8967-41CD-A7C8-360937F3C0FF}"/>
              </a:ext>
            </a:extLst>
          </p:cNvPr>
          <p:cNvSpPr txBox="1"/>
          <p:nvPr/>
        </p:nvSpPr>
        <p:spPr>
          <a:xfrm>
            <a:off x="0" y="4013775"/>
            <a:ext cx="9144000" cy="1938992"/>
          </a:xfrm>
          <a:prstGeom prst="rect">
            <a:avLst/>
          </a:prstGeom>
          <a:noFill/>
        </p:spPr>
        <p:txBody>
          <a:bodyPr wrap="square">
            <a:spAutoFit/>
          </a:bodyPr>
          <a:lstStyle/>
          <a:p>
            <a:pPr marL="285750" indent="-285750" algn="l">
              <a:buFont typeface="Wingdings" panose="05000000000000000000" pitchFamily="2" charset="2"/>
              <a:buChar char="q"/>
            </a:pPr>
            <a:r>
              <a:rPr lang="en-US" sz="2400" b="1" dirty="0">
                <a:solidFill>
                  <a:srgbClr val="0070C0"/>
                </a:solidFill>
                <a:latin typeface="MinionPro-Regular"/>
              </a:rPr>
              <a:t>A</a:t>
            </a:r>
            <a:r>
              <a:rPr lang="en-US" sz="2400" b="1" i="0" u="none" strike="noStrike" baseline="0" dirty="0">
                <a:solidFill>
                  <a:srgbClr val="0070C0"/>
                </a:solidFill>
                <a:latin typeface="MinionPro-Regular"/>
              </a:rPr>
              <a:t>ctinoids consists of 14 elements from Thorium (</a:t>
            </a:r>
            <a:r>
              <a:rPr lang="en-US" sz="1000" b="1" i="0" u="none" strike="noStrike" baseline="0" dirty="0">
                <a:solidFill>
                  <a:srgbClr val="0070C0"/>
                </a:solidFill>
                <a:latin typeface="MinionPro-Regular"/>
              </a:rPr>
              <a:t>90</a:t>
            </a:r>
            <a:r>
              <a:rPr lang="en-US" sz="2400" b="1" i="0" u="none" strike="noStrike" baseline="0" dirty="0">
                <a:solidFill>
                  <a:srgbClr val="0070C0"/>
                </a:solidFill>
                <a:latin typeface="MinionPro-Regular"/>
              </a:rPr>
              <a:t>Th) to Lawrencium (</a:t>
            </a:r>
            <a:r>
              <a:rPr lang="en-US" sz="1000" b="1" i="0" u="none" strike="noStrike" baseline="0" dirty="0">
                <a:solidFill>
                  <a:srgbClr val="0070C0"/>
                </a:solidFill>
                <a:latin typeface="MinionPro-Regular"/>
              </a:rPr>
              <a:t>103</a:t>
            </a:r>
            <a:r>
              <a:rPr lang="en-US" sz="2400" b="1" i="0" u="none" strike="noStrike" baseline="0" dirty="0">
                <a:solidFill>
                  <a:srgbClr val="0070C0"/>
                </a:solidFill>
                <a:latin typeface="MinionPro-Regular"/>
              </a:rPr>
              <a:t>Lr) following Actinium (</a:t>
            </a:r>
            <a:r>
              <a:rPr lang="en-US" sz="1000" b="1" i="0" u="none" strike="noStrike" baseline="0" dirty="0">
                <a:solidFill>
                  <a:srgbClr val="0070C0"/>
                </a:solidFill>
                <a:latin typeface="MinionPro-Regular"/>
              </a:rPr>
              <a:t>89</a:t>
            </a:r>
            <a:r>
              <a:rPr lang="en-US" sz="2400" b="1" i="0" u="none" strike="noStrike" baseline="0" dirty="0">
                <a:solidFill>
                  <a:srgbClr val="0070C0"/>
                </a:solidFill>
                <a:latin typeface="MinionPro-Regular"/>
              </a:rPr>
              <a:t>Ac).</a:t>
            </a:r>
          </a:p>
          <a:p>
            <a:pPr algn="l"/>
            <a:endParaRPr lang="en-US" sz="2400" b="1" dirty="0">
              <a:solidFill>
                <a:srgbClr val="0070C0"/>
              </a:solidFill>
              <a:latin typeface="MinionPro-Regular"/>
            </a:endParaRPr>
          </a:p>
          <a:p>
            <a:pPr marL="285750" indent="-285750" algn="l">
              <a:buFont typeface="Wingdings" panose="05000000000000000000" pitchFamily="2" charset="2"/>
              <a:buChar char="q"/>
            </a:pPr>
            <a:r>
              <a:rPr lang="en-US" sz="2400" b="1" i="0" u="none" strike="noStrike" baseline="0" dirty="0">
                <a:solidFill>
                  <a:srgbClr val="0070C0"/>
                </a:solidFill>
                <a:latin typeface="MinionPro-Regular"/>
              </a:rPr>
              <a:t>These elements are </a:t>
            </a:r>
            <a:r>
              <a:rPr lang="en-US" sz="2400" b="1" i="0" u="none" strike="noStrike" baseline="0" dirty="0" err="1">
                <a:solidFill>
                  <a:srgbClr val="0070C0"/>
                </a:solidFill>
                <a:latin typeface="MinionPro-Regular"/>
              </a:rPr>
              <a:t>characterised</a:t>
            </a:r>
            <a:r>
              <a:rPr lang="en-US" sz="2400" b="1" i="0" u="none" strike="noStrike" baseline="0" dirty="0">
                <a:solidFill>
                  <a:srgbClr val="0070C0"/>
                </a:solidFill>
                <a:latin typeface="MinionPro-Regular"/>
              </a:rPr>
              <a:t> by the preferential filling </a:t>
            </a:r>
            <a:r>
              <a:rPr lang="en-IN" sz="2400" b="1" i="0" u="none" strike="noStrike" baseline="0" dirty="0">
                <a:solidFill>
                  <a:srgbClr val="0070C0"/>
                </a:solidFill>
                <a:latin typeface="MinionPro-Regular"/>
              </a:rPr>
              <a:t>of 5f orbital.</a:t>
            </a:r>
            <a:endParaRPr lang="en-IN" sz="2400" b="1" dirty="0">
              <a:solidFill>
                <a:srgbClr val="0070C0"/>
              </a:solidFill>
            </a:endParaRPr>
          </a:p>
        </p:txBody>
      </p:sp>
      <p:pic>
        <p:nvPicPr>
          <p:cNvPr id="11" name="Picture 10">
            <a:extLst>
              <a:ext uri="{FF2B5EF4-FFF2-40B4-BE49-F238E27FC236}">
                <a16:creationId xmlns:a16="http://schemas.microsoft.com/office/drawing/2014/main" xmlns="" id="{A1970816-AE57-44B0-BA8D-242475F7093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717" t="7820" r="4458" b="55173"/>
          <a:stretch/>
        </p:blipFill>
        <p:spPr>
          <a:xfrm>
            <a:off x="211665" y="2516027"/>
            <a:ext cx="8111067" cy="787400"/>
          </a:xfrm>
          <a:prstGeom prst="rect">
            <a:avLst/>
          </a:prstGeom>
          <a:ln>
            <a:solidFill>
              <a:schemeClr val="accent1"/>
            </a:solidFill>
          </a:ln>
        </p:spPr>
      </p:pic>
      <p:pic>
        <p:nvPicPr>
          <p:cNvPr id="13" name="Picture 12">
            <a:extLst>
              <a:ext uri="{FF2B5EF4-FFF2-40B4-BE49-F238E27FC236}">
                <a16:creationId xmlns:a16="http://schemas.microsoft.com/office/drawing/2014/main" xmlns="" id="{3D1EBBFB-7377-4678-9278-369911DFA56C}"/>
              </a:ext>
            </a:extLst>
          </p:cNvPr>
          <p:cNvPicPr>
            <a:picLocks noChangeAspect="1"/>
          </p:cNvPicPr>
          <p:nvPr/>
        </p:nvPicPr>
        <p:blipFill rotWithShape="1">
          <a:blip r:embed="rId4"/>
          <a:srcRect l="2353" t="47473" r="4703" b="15062"/>
          <a:stretch/>
        </p:blipFill>
        <p:spPr>
          <a:xfrm>
            <a:off x="211665" y="5945027"/>
            <a:ext cx="8111067" cy="797142"/>
          </a:xfrm>
          <a:prstGeom prst="rect">
            <a:avLst/>
          </a:prstGeom>
          <a:ln>
            <a:solidFill>
              <a:schemeClr val="accent1"/>
            </a:solidFill>
          </a:ln>
        </p:spPr>
      </p:pic>
    </p:spTree>
    <p:extLst>
      <p:ext uri="{BB962C8B-B14F-4D97-AF65-F5344CB8AC3E}">
        <p14:creationId xmlns:p14="http://schemas.microsoft.com/office/powerpoint/2010/main" val="65655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80">
                                          <p:stCondLst>
                                            <p:cond delay="0"/>
                                          </p:stCondLst>
                                        </p:cTn>
                                        <p:tgtEl>
                                          <p:spTgt spid="13"/>
                                        </p:tgtEl>
                                      </p:cBhvr>
                                    </p:animEffect>
                                    <p:anim calcmode="lin" valueType="num">
                                      <p:cBhvr>
                                        <p:cTn id="2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1" dur="26">
                                          <p:stCondLst>
                                            <p:cond delay="650"/>
                                          </p:stCondLst>
                                        </p:cTn>
                                        <p:tgtEl>
                                          <p:spTgt spid="13"/>
                                        </p:tgtEl>
                                      </p:cBhvr>
                                      <p:to x="100000" y="60000"/>
                                    </p:animScale>
                                    <p:animScale>
                                      <p:cBhvr>
                                        <p:cTn id="32" dur="166" decel="50000">
                                          <p:stCondLst>
                                            <p:cond delay="676"/>
                                          </p:stCondLst>
                                        </p:cTn>
                                        <p:tgtEl>
                                          <p:spTgt spid="13"/>
                                        </p:tgtEl>
                                      </p:cBhvr>
                                      <p:to x="100000" y="100000"/>
                                    </p:animScale>
                                    <p:animScale>
                                      <p:cBhvr>
                                        <p:cTn id="33" dur="26">
                                          <p:stCondLst>
                                            <p:cond delay="1312"/>
                                          </p:stCondLst>
                                        </p:cTn>
                                        <p:tgtEl>
                                          <p:spTgt spid="13"/>
                                        </p:tgtEl>
                                      </p:cBhvr>
                                      <p:to x="100000" y="80000"/>
                                    </p:animScale>
                                    <p:animScale>
                                      <p:cBhvr>
                                        <p:cTn id="34" dur="166" decel="50000">
                                          <p:stCondLst>
                                            <p:cond delay="1338"/>
                                          </p:stCondLst>
                                        </p:cTn>
                                        <p:tgtEl>
                                          <p:spTgt spid="13"/>
                                        </p:tgtEl>
                                      </p:cBhvr>
                                      <p:to x="100000" y="100000"/>
                                    </p:animScale>
                                    <p:animScale>
                                      <p:cBhvr>
                                        <p:cTn id="35" dur="26">
                                          <p:stCondLst>
                                            <p:cond delay="1642"/>
                                          </p:stCondLst>
                                        </p:cTn>
                                        <p:tgtEl>
                                          <p:spTgt spid="13"/>
                                        </p:tgtEl>
                                      </p:cBhvr>
                                      <p:to x="100000" y="90000"/>
                                    </p:animScale>
                                    <p:animScale>
                                      <p:cBhvr>
                                        <p:cTn id="36" dur="166" decel="50000">
                                          <p:stCondLst>
                                            <p:cond delay="1668"/>
                                          </p:stCondLst>
                                        </p:cTn>
                                        <p:tgtEl>
                                          <p:spTgt spid="13"/>
                                        </p:tgtEl>
                                      </p:cBhvr>
                                      <p:to x="100000" y="100000"/>
                                    </p:animScale>
                                    <p:animScale>
                                      <p:cBhvr>
                                        <p:cTn id="37" dur="26">
                                          <p:stCondLst>
                                            <p:cond delay="1808"/>
                                          </p:stCondLst>
                                        </p:cTn>
                                        <p:tgtEl>
                                          <p:spTgt spid="13"/>
                                        </p:tgtEl>
                                      </p:cBhvr>
                                      <p:to x="100000" y="95000"/>
                                    </p:animScale>
                                    <p:animScale>
                                      <p:cBhvr>
                                        <p:cTn id="38"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4E7B715-C82D-4C5E-A3F5-EE38657A4D3A}"/>
              </a:ext>
            </a:extLst>
          </p:cNvPr>
          <p:cNvSpPr txBox="1"/>
          <p:nvPr/>
        </p:nvSpPr>
        <p:spPr>
          <a:xfrm>
            <a:off x="-1" y="0"/>
            <a:ext cx="8771468" cy="523220"/>
          </a:xfrm>
          <a:prstGeom prst="rect">
            <a:avLst/>
          </a:prstGeom>
          <a:noFill/>
        </p:spPr>
        <p:txBody>
          <a:bodyPr wrap="square">
            <a:spAutoFit/>
          </a:bodyPr>
          <a:lstStyle/>
          <a:p>
            <a:r>
              <a:rPr lang="en-US" sz="2800" b="1" dirty="0">
                <a:solidFill>
                  <a:srgbClr val="FF0000"/>
                </a:solidFill>
              </a:rPr>
              <a:t>The position of Lanthanoids in the periodic table</a:t>
            </a:r>
            <a:endParaRPr lang="en-IN" sz="2800" b="1" dirty="0">
              <a:solidFill>
                <a:srgbClr val="FF0000"/>
              </a:solidFill>
            </a:endParaRPr>
          </a:p>
        </p:txBody>
      </p:sp>
      <p:sp>
        <p:nvSpPr>
          <p:cNvPr id="5" name="TextBox 4">
            <a:extLst>
              <a:ext uri="{FF2B5EF4-FFF2-40B4-BE49-F238E27FC236}">
                <a16:creationId xmlns:a16="http://schemas.microsoft.com/office/drawing/2014/main" xmlns="" id="{8364BCED-2F21-439C-8CDA-587C48325AEF}"/>
              </a:ext>
            </a:extLst>
          </p:cNvPr>
          <p:cNvSpPr txBox="1"/>
          <p:nvPr/>
        </p:nvSpPr>
        <p:spPr>
          <a:xfrm>
            <a:off x="-1" y="523220"/>
            <a:ext cx="9144001" cy="2246769"/>
          </a:xfrm>
          <a:prstGeom prst="rect">
            <a:avLst/>
          </a:prstGeom>
          <a:noFill/>
        </p:spPr>
        <p:txBody>
          <a:bodyPr wrap="square">
            <a:spAutoFit/>
          </a:bodyPr>
          <a:lstStyle/>
          <a:p>
            <a:pPr marL="285750" indent="-285750">
              <a:buFont typeface="Wingdings" panose="05000000000000000000" pitchFamily="2" charset="2"/>
              <a:buChar char="q"/>
            </a:pPr>
            <a:r>
              <a:rPr lang="en-US" sz="2000" b="1" dirty="0">
                <a:solidFill>
                  <a:srgbClr val="00B0F0"/>
                </a:solidFill>
              </a:rPr>
              <a:t>The actual position of Lanthanoids in the periodic table is at</a:t>
            </a:r>
            <a:r>
              <a:rPr lang="en-US" sz="2000" b="1" dirty="0">
                <a:solidFill>
                  <a:srgbClr val="59074D"/>
                </a:solidFill>
              </a:rPr>
              <a:t> group number 3 and period </a:t>
            </a:r>
            <a:r>
              <a:rPr lang="en-US" sz="2000" b="1" i="0" u="none" strike="noStrike" baseline="0" dirty="0">
                <a:solidFill>
                  <a:srgbClr val="59074D"/>
                </a:solidFill>
                <a:latin typeface="MinionPro-Regular"/>
              </a:rPr>
              <a:t>number 6.</a:t>
            </a:r>
          </a:p>
          <a:p>
            <a:pPr marL="285750" indent="-285750" algn="l">
              <a:buFont typeface="Wingdings" panose="05000000000000000000" pitchFamily="2" charset="2"/>
              <a:buChar char="q"/>
            </a:pPr>
            <a:r>
              <a:rPr lang="en-US" sz="2000" b="1" i="0" u="none" strike="noStrike" baseline="0" dirty="0">
                <a:solidFill>
                  <a:srgbClr val="00B0F0"/>
                </a:solidFill>
                <a:latin typeface="MinionPro-Regular"/>
              </a:rPr>
              <a:t>However, in the sixth period after lanthanum, the electrons are preferentially filled in inner 4f sub shell and these </a:t>
            </a:r>
            <a:r>
              <a:rPr lang="en-US" sz="2000" b="1" i="0" u="none" strike="noStrike" baseline="0" dirty="0">
                <a:solidFill>
                  <a:srgbClr val="59074D"/>
                </a:solidFill>
                <a:latin typeface="MinionPro-Regular"/>
              </a:rPr>
              <a:t>fourteen elements following lanthanum </a:t>
            </a:r>
            <a:r>
              <a:rPr lang="en-US" sz="2000" b="1" i="0" u="none" strike="noStrike" baseline="0" dirty="0">
                <a:solidFill>
                  <a:srgbClr val="00B0F0"/>
                </a:solidFill>
                <a:latin typeface="MinionPro-Regular"/>
              </a:rPr>
              <a:t>show similar chemical properties. </a:t>
            </a:r>
          </a:p>
          <a:p>
            <a:pPr marL="285750" indent="-285750" algn="l">
              <a:buFont typeface="Wingdings" panose="05000000000000000000" pitchFamily="2" charset="2"/>
              <a:buChar char="q"/>
            </a:pPr>
            <a:r>
              <a:rPr lang="en-US" sz="2000" b="1" i="0" u="none" strike="noStrike" baseline="0" dirty="0">
                <a:solidFill>
                  <a:srgbClr val="00B0F0"/>
                </a:solidFill>
                <a:latin typeface="MinionPro-Regular"/>
              </a:rPr>
              <a:t>Therefore these elements are grouped together and </a:t>
            </a:r>
            <a:r>
              <a:rPr lang="en-US" sz="2000" b="1" i="0" u="none" strike="noStrike" baseline="0" dirty="0">
                <a:solidFill>
                  <a:srgbClr val="59074D"/>
                </a:solidFill>
                <a:latin typeface="MinionPro-Regular"/>
              </a:rPr>
              <a:t>placed at the bottom of the</a:t>
            </a:r>
          </a:p>
          <a:p>
            <a:pPr algn="l"/>
            <a:r>
              <a:rPr lang="en-US" sz="2000" b="1" i="0" u="none" strike="noStrike" baseline="0" dirty="0">
                <a:solidFill>
                  <a:srgbClr val="59074D"/>
                </a:solidFill>
                <a:latin typeface="MinionPro-Regular"/>
              </a:rPr>
              <a:t>     periodic table.</a:t>
            </a:r>
            <a:r>
              <a:rPr lang="en-US" sz="2000" b="1" i="0" u="none" strike="noStrike" baseline="0" dirty="0">
                <a:solidFill>
                  <a:srgbClr val="00B0F0"/>
                </a:solidFill>
                <a:latin typeface="MinionPro-Regular"/>
              </a:rPr>
              <a:t> This position can be justified as follows.</a:t>
            </a:r>
            <a:endParaRPr lang="en-US" sz="2000" b="1" dirty="0">
              <a:solidFill>
                <a:srgbClr val="00B0F0"/>
              </a:solidFill>
            </a:endParaRPr>
          </a:p>
        </p:txBody>
      </p:sp>
      <p:sp>
        <p:nvSpPr>
          <p:cNvPr id="7" name="TextBox 6">
            <a:extLst>
              <a:ext uri="{FF2B5EF4-FFF2-40B4-BE49-F238E27FC236}">
                <a16:creationId xmlns:a16="http://schemas.microsoft.com/office/drawing/2014/main" xmlns="" id="{693BFDE6-9B02-48DF-AFA3-CF4D2E41994F}"/>
              </a:ext>
            </a:extLst>
          </p:cNvPr>
          <p:cNvSpPr txBox="1"/>
          <p:nvPr/>
        </p:nvSpPr>
        <p:spPr>
          <a:xfrm>
            <a:off x="0" y="2998589"/>
            <a:ext cx="9144000" cy="3108543"/>
          </a:xfrm>
          <a:prstGeom prst="rect">
            <a:avLst/>
          </a:prstGeom>
          <a:noFill/>
        </p:spPr>
        <p:txBody>
          <a:bodyPr wrap="square">
            <a:spAutoFit/>
          </a:bodyPr>
          <a:lstStyle/>
          <a:p>
            <a:pPr marL="514350" indent="-514350">
              <a:buAutoNum type="arabicPeriod"/>
            </a:pPr>
            <a:r>
              <a:rPr lang="en-US" sz="2800" dirty="0">
                <a:solidFill>
                  <a:srgbClr val="CC0099"/>
                </a:solidFill>
              </a:rPr>
              <a:t>Lanthanoids have general electronic configuration           </a:t>
            </a:r>
          </a:p>
          <a:p>
            <a:r>
              <a:rPr lang="en-US" sz="2800" dirty="0">
                <a:solidFill>
                  <a:srgbClr val="CC0099"/>
                </a:solidFill>
              </a:rPr>
              <a:t>                       [</a:t>
            </a:r>
            <a:r>
              <a:rPr lang="en-US" sz="2800" dirty="0" err="1">
                <a:solidFill>
                  <a:srgbClr val="CC0099"/>
                </a:solidFill>
              </a:rPr>
              <a:t>Xe</a:t>
            </a:r>
            <a:r>
              <a:rPr lang="en-US" sz="2800" dirty="0">
                <a:solidFill>
                  <a:srgbClr val="CC0099"/>
                </a:solidFill>
              </a:rPr>
              <a:t>] 4f</a:t>
            </a:r>
            <a:r>
              <a:rPr lang="en-US" sz="2800" baseline="30000" dirty="0">
                <a:solidFill>
                  <a:srgbClr val="CC0099"/>
                </a:solidFill>
              </a:rPr>
              <a:t>1−14</a:t>
            </a:r>
            <a:r>
              <a:rPr lang="en-US" sz="2800" dirty="0">
                <a:solidFill>
                  <a:srgbClr val="CC0099"/>
                </a:solidFill>
              </a:rPr>
              <a:t> 5d</a:t>
            </a:r>
            <a:r>
              <a:rPr lang="en-US" sz="2800" baseline="30000" dirty="0">
                <a:solidFill>
                  <a:srgbClr val="CC0099"/>
                </a:solidFill>
              </a:rPr>
              <a:t>0−1</a:t>
            </a:r>
            <a:r>
              <a:rPr lang="en-US" sz="2800" dirty="0">
                <a:solidFill>
                  <a:srgbClr val="CC0099"/>
                </a:solidFill>
              </a:rPr>
              <a:t> 6s</a:t>
            </a:r>
            <a:r>
              <a:rPr lang="en-US" sz="2800" baseline="30000" dirty="0">
                <a:solidFill>
                  <a:srgbClr val="CC0099"/>
                </a:solidFill>
              </a:rPr>
              <a:t>2</a:t>
            </a:r>
          </a:p>
          <a:p>
            <a:endParaRPr lang="en-US" sz="2800" dirty="0">
              <a:solidFill>
                <a:srgbClr val="CC0099"/>
              </a:solidFill>
            </a:endParaRPr>
          </a:p>
          <a:p>
            <a:r>
              <a:rPr lang="en-US" sz="2800" dirty="0">
                <a:solidFill>
                  <a:srgbClr val="CC0099"/>
                </a:solidFill>
              </a:rPr>
              <a:t>2. The common oxidation state of </a:t>
            </a:r>
            <a:r>
              <a:rPr lang="en-US" sz="2800" dirty="0" err="1">
                <a:solidFill>
                  <a:srgbClr val="CC0099"/>
                </a:solidFill>
              </a:rPr>
              <a:t>lanthanoides</a:t>
            </a:r>
            <a:r>
              <a:rPr lang="en-US" sz="2800" dirty="0">
                <a:solidFill>
                  <a:srgbClr val="CC0099"/>
                </a:solidFill>
              </a:rPr>
              <a:t> is +3</a:t>
            </a:r>
          </a:p>
          <a:p>
            <a:endParaRPr lang="en-US" sz="2800" dirty="0">
              <a:solidFill>
                <a:srgbClr val="CC0099"/>
              </a:solidFill>
            </a:endParaRPr>
          </a:p>
          <a:p>
            <a:r>
              <a:rPr lang="en-US" sz="2800" dirty="0">
                <a:solidFill>
                  <a:srgbClr val="CC0099"/>
                </a:solidFill>
              </a:rPr>
              <a:t>3. All these elements have similar physical and chemical properties.</a:t>
            </a:r>
            <a:endParaRPr lang="en-IN" sz="2800" dirty="0">
              <a:solidFill>
                <a:srgbClr val="CC0099"/>
              </a:solidFill>
            </a:endParaRPr>
          </a:p>
        </p:txBody>
      </p:sp>
    </p:spTree>
    <p:extLst>
      <p:ext uri="{BB962C8B-B14F-4D97-AF65-F5344CB8AC3E}">
        <p14:creationId xmlns:p14="http://schemas.microsoft.com/office/powerpoint/2010/main" val="300786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A3E1BEF-CDA8-4340-B887-FDE377A7E135}"/>
              </a:ext>
            </a:extLst>
          </p:cNvPr>
          <p:cNvSpPr txBox="1"/>
          <p:nvPr/>
        </p:nvSpPr>
        <p:spPr>
          <a:xfrm>
            <a:off x="0" y="0"/>
            <a:ext cx="9144000" cy="2246769"/>
          </a:xfrm>
          <a:prstGeom prst="rect">
            <a:avLst/>
          </a:prstGeom>
          <a:noFill/>
        </p:spPr>
        <p:txBody>
          <a:bodyPr wrap="square">
            <a:spAutoFit/>
          </a:bodyPr>
          <a:lstStyle/>
          <a:p>
            <a:pPr marL="285750" indent="-285750">
              <a:buFont typeface="Wingdings" panose="05000000000000000000" pitchFamily="2" charset="2"/>
              <a:buChar char="q"/>
            </a:pPr>
            <a:r>
              <a:rPr lang="en-US" sz="2000" b="1" dirty="0">
                <a:solidFill>
                  <a:srgbClr val="0070C0"/>
                </a:solidFill>
              </a:rPr>
              <a:t>Similarly the fourteen elements following actinium resemble in their physical and chemical properties.</a:t>
            </a:r>
          </a:p>
          <a:p>
            <a:pPr marL="285750" indent="-285750">
              <a:buFont typeface="Wingdings" panose="05000000000000000000" pitchFamily="2" charset="2"/>
              <a:buChar char="q"/>
            </a:pPr>
            <a:r>
              <a:rPr lang="en-US" sz="2000" b="1" dirty="0">
                <a:solidFill>
                  <a:srgbClr val="0070C0"/>
                </a:solidFill>
              </a:rPr>
              <a:t> </a:t>
            </a:r>
            <a:r>
              <a:rPr lang="en-US" sz="2000" b="1" dirty="0">
                <a:solidFill>
                  <a:srgbClr val="CC0099"/>
                </a:solidFill>
              </a:rPr>
              <a:t>If we place these elements after Lanthanum in the periodic table below</a:t>
            </a:r>
          </a:p>
          <a:p>
            <a:r>
              <a:rPr lang="en-US" sz="2000" b="1" dirty="0">
                <a:solidFill>
                  <a:srgbClr val="CC0099"/>
                </a:solidFill>
              </a:rPr>
              <a:t>    4d series, the properties of the elements belongs to a group would be   </a:t>
            </a:r>
          </a:p>
          <a:p>
            <a:r>
              <a:rPr lang="en-US" sz="2000" b="1" dirty="0">
                <a:solidFill>
                  <a:srgbClr val="CC0099"/>
                </a:solidFill>
              </a:rPr>
              <a:t>    different and it would affect the proper structure of the periodic table.</a:t>
            </a:r>
            <a:r>
              <a:rPr lang="en-US" sz="2000" b="1" dirty="0">
                <a:solidFill>
                  <a:srgbClr val="0070C0"/>
                </a:solidFill>
              </a:rPr>
              <a:t> </a:t>
            </a:r>
          </a:p>
          <a:p>
            <a:pPr marL="285750" indent="-285750">
              <a:buFont typeface="Wingdings" panose="05000000000000000000" pitchFamily="2" charset="2"/>
              <a:buChar char="q"/>
            </a:pPr>
            <a:r>
              <a:rPr lang="en-US" sz="2000" b="1" dirty="0">
                <a:solidFill>
                  <a:srgbClr val="7030A0"/>
                </a:solidFill>
              </a:rPr>
              <a:t>Hence a separate position is provided to the  inner transition elements as shown in the  figure.</a:t>
            </a:r>
            <a:endParaRPr lang="en-IN" sz="2000" b="1" dirty="0">
              <a:solidFill>
                <a:srgbClr val="7030A0"/>
              </a:solidFill>
            </a:endParaRPr>
          </a:p>
        </p:txBody>
      </p:sp>
      <p:pic>
        <p:nvPicPr>
          <p:cNvPr id="5" name="Picture 4">
            <a:extLst>
              <a:ext uri="{FF2B5EF4-FFF2-40B4-BE49-F238E27FC236}">
                <a16:creationId xmlns:a16="http://schemas.microsoft.com/office/drawing/2014/main" xmlns="" id="{C68F8296-1038-445B-8B19-850C429FB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161682"/>
            <a:ext cx="8636000" cy="4611231"/>
          </a:xfrm>
          <a:prstGeom prst="rect">
            <a:avLst/>
          </a:prstGeom>
          <a:ln>
            <a:solidFill>
              <a:schemeClr val="accent1"/>
            </a:solidFill>
          </a:ln>
        </p:spPr>
      </p:pic>
    </p:spTree>
    <p:extLst>
      <p:ext uri="{BB962C8B-B14F-4D97-AF65-F5344CB8AC3E}">
        <p14:creationId xmlns:p14="http://schemas.microsoft.com/office/powerpoint/2010/main" val="315138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372CB68-FE82-4071-AEFC-44BDFD897824}"/>
              </a:ext>
            </a:extLst>
          </p:cNvPr>
          <p:cNvSpPr txBox="1"/>
          <p:nvPr/>
        </p:nvSpPr>
        <p:spPr>
          <a:xfrm>
            <a:off x="95250" y="1109133"/>
            <a:ext cx="9048750" cy="5113644"/>
          </a:xfrm>
          <a:prstGeom prst="rect">
            <a:avLst/>
          </a:prstGeom>
          <a:noFill/>
        </p:spPr>
        <p:txBody>
          <a:bodyPr wrap="square">
            <a:spAutoFit/>
          </a:bodyPr>
          <a:lstStyle/>
          <a:p>
            <a:pPr marL="342900" indent="-342900" algn="l">
              <a:lnSpc>
                <a:spcPct val="150000"/>
              </a:lnSpc>
              <a:buFont typeface="Wingdings" panose="05000000000000000000" pitchFamily="2" charset="2"/>
              <a:buChar char="q"/>
            </a:pPr>
            <a:r>
              <a:rPr lang="en-US" sz="2000" b="1" i="0" u="none" strike="noStrike" baseline="0" dirty="0">
                <a:solidFill>
                  <a:srgbClr val="00B050"/>
                </a:solidFill>
                <a:latin typeface="MinionPro-Regular"/>
              </a:rPr>
              <a:t>We know that the electrons are filled in different orbitals in the order of their increasing energy in accordance with Aufbau principle. </a:t>
            </a:r>
          </a:p>
          <a:p>
            <a:pPr marL="342900" indent="-342900" algn="l">
              <a:lnSpc>
                <a:spcPct val="150000"/>
              </a:lnSpc>
              <a:buFont typeface="Wingdings" panose="05000000000000000000" pitchFamily="2" charset="2"/>
              <a:buChar char="q"/>
            </a:pPr>
            <a:r>
              <a:rPr lang="en-US" sz="2000" b="1" i="0" u="none" strike="noStrike" baseline="0" dirty="0">
                <a:solidFill>
                  <a:srgbClr val="00B0F0"/>
                </a:solidFill>
                <a:latin typeface="MinionPro-Regular"/>
              </a:rPr>
              <a:t>As per this rule after filling 5s,5p and 6s and 4f level begin to fill from lanthanum, and hence the expected </a:t>
            </a:r>
            <a:r>
              <a:rPr lang="en-US" sz="2000" b="1" i="0" u="none" strike="noStrike" baseline="0" dirty="0">
                <a:solidFill>
                  <a:srgbClr val="C00000"/>
                </a:solidFill>
                <a:latin typeface="MinionPro-Regular"/>
              </a:rPr>
              <a:t>electronic configuration of Lanthanum(La) is [</a:t>
            </a:r>
            <a:r>
              <a:rPr lang="en-US" sz="2000" b="1" i="0" u="none" strike="noStrike" baseline="0" dirty="0" err="1">
                <a:solidFill>
                  <a:srgbClr val="C00000"/>
                </a:solidFill>
                <a:latin typeface="MinionPro-Regular"/>
              </a:rPr>
              <a:t>Xe</a:t>
            </a:r>
            <a:r>
              <a:rPr lang="en-US" sz="2000" b="1" i="0" u="none" strike="noStrike" baseline="0" dirty="0">
                <a:solidFill>
                  <a:srgbClr val="C00000"/>
                </a:solidFill>
                <a:latin typeface="MinionPro-Regular"/>
              </a:rPr>
              <a:t>] 4f</a:t>
            </a:r>
            <a:r>
              <a:rPr lang="en-US" sz="2000" b="1" i="0" u="none" strike="noStrike" baseline="30000" dirty="0">
                <a:solidFill>
                  <a:srgbClr val="C00000"/>
                </a:solidFill>
                <a:latin typeface="MinionPro-Regular"/>
              </a:rPr>
              <a:t>1</a:t>
            </a:r>
            <a:r>
              <a:rPr lang="en-US" sz="900" b="1" i="0" u="none" strike="noStrike" baseline="0" dirty="0">
                <a:solidFill>
                  <a:srgbClr val="C00000"/>
                </a:solidFill>
                <a:latin typeface="MinionPro-Regular"/>
              </a:rPr>
              <a:t> </a:t>
            </a:r>
            <a:r>
              <a:rPr lang="en-US" sz="2000" b="1" i="0" u="none" strike="noStrike" baseline="0" dirty="0">
                <a:solidFill>
                  <a:srgbClr val="C00000"/>
                </a:solidFill>
                <a:latin typeface="MinionPro-Regular"/>
              </a:rPr>
              <a:t>5d</a:t>
            </a:r>
            <a:r>
              <a:rPr lang="en-US" sz="2000" b="1" i="0" u="none" strike="noStrike" baseline="30000" dirty="0">
                <a:solidFill>
                  <a:srgbClr val="C00000"/>
                </a:solidFill>
                <a:latin typeface="MinionPro-Regular"/>
              </a:rPr>
              <a:t>0</a:t>
            </a:r>
            <a:r>
              <a:rPr lang="en-US" sz="900" b="1" i="0" u="none" strike="noStrike" baseline="0" dirty="0">
                <a:solidFill>
                  <a:srgbClr val="C00000"/>
                </a:solidFill>
                <a:latin typeface="MinionPro-Regular"/>
              </a:rPr>
              <a:t> </a:t>
            </a:r>
            <a:r>
              <a:rPr lang="en-US" sz="2000" b="1" i="0" u="none" strike="noStrike" baseline="0" dirty="0">
                <a:solidFill>
                  <a:srgbClr val="C00000"/>
                </a:solidFill>
                <a:latin typeface="MinionPro-Regular"/>
              </a:rPr>
              <a:t>6s</a:t>
            </a:r>
            <a:r>
              <a:rPr lang="en-US" sz="2000" b="1" i="0" u="none" strike="noStrike" baseline="30000" dirty="0">
                <a:solidFill>
                  <a:srgbClr val="C00000"/>
                </a:solidFill>
                <a:latin typeface="MinionPro-Regular"/>
              </a:rPr>
              <a:t>2</a:t>
            </a:r>
            <a:r>
              <a:rPr lang="en-US" sz="900" b="1" i="0" u="none" strike="noStrike" baseline="0" dirty="0">
                <a:solidFill>
                  <a:srgbClr val="00B0F0"/>
                </a:solidFill>
                <a:latin typeface="MinionPro-Regular"/>
              </a:rPr>
              <a:t> </a:t>
            </a:r>
            <a:r>
              <a:rPr lang="en-US" sz="2000" b="1" i="0" u="none" strike="noStrike" baseline="0" dirty="0">
                <a:solidFill>
                  <a:srgbClr val="00B0F0"/>
                </a:solidFill>
                <a:latin typeface="MinionPro-Regular"/>
              </a:rPr>
              <a:t>but the actual electronic configuration of Lanthanum is[</a:t>
            </a:r>
            <a:r>
              <a:rPr lang="en-US" sz="2000" b="1" i="0" u="none" strike="noStrike" baseline="0" dirty="0" err="1">
                <a:solidFill>
                  <a:srgbClr val="00B0F0"/>
                </a:solidFill>
                <a:latin typeface="MinionPro-Regular"/>
              </a:rPr>
              <a:t>Xe</a:t>
            </a:r>
            <a:r>
              <a:rPr lang="en-US" sz="2000" b="1" i="0" u="none" strike="noStrike" baseline="0" dirty="0">
                <a:solidFill>
                  <a:srgbClr val="00B0F0"/>
                </a:solidFill>
                <a:latin typeface="MinionPro-Regular"/>
              </a:rPr>
              <a:t>] 4f</a:t>
            </a:r>
            <a:r>
              <a:rPr lang="en-US" sz="2000" b="1" i="0" u="none" strike="noStrike" baseline="30000" dirty="0">
                <a:solidFill>
                  <a:srgbClr val="00B0F0"/>
                </a:solidFill>
                <a:latin typeface="MinionPro-Regular"/>
              </a:rPr>
              <a:t>0</a:t>
            </a:r>
            <a:r>
              <a:rPr lang="en-US" sz="900" b="1" i="0" u="none" strike="noStrike" baseline="0" dirty="0">
                <a:solidFill>
                  <a:srgbClr val="00B0F0"/>
                </a:solidFill>
                <a:latin typeface="MinionPro-Regular"/>
              </a:rPr>
              <a:t> </a:t>
            </a:r>
            <a:r>
              <a:rPr lang="en-US" sz="2000" b="1" i="0" u="none" strike="noStrike" baseline="0" dirty="0">
                <a:solidFill>
                  <a:srgbClr val="00B0F0"/>
                </a:solidFill>
                <a:latin typeface="MinionPro-Regular"/>
              </a:rPr>
              <a:t>5d</a:t>
            </a:r>
            <a:r>
              <a:rPr lang="en-US" sz="2000" b="1" i="0" u="none" strike="noStrike" baseline="30000" dirty="0">
                <a:solidFill>
                  <a:srgbClr val="00B0F0"/>
                </a:solidFill>
                <a:latin typeface="MinionPro-Regular"/>
              </a:rPr>
              <a:t>1</a:t>
            </a:r>
            <a:r>
              <a:rPr lang="en-US" sz="900" b="1" i="0" u="none" strike="noStrike" baseline="0" dirty="0">
                <a:solidFill>
                  <a:srgbClr val="00B0F0"/>
                </a:solidFill>
                <a:latin typeface="MinionPro-Regular"/>
              </a:rPr>
              <a:t> </a:t>
            </a:r>
            <a:r>
              <a:rPr lang="en-US" sz="2000" b="1" i="0" u="none" strike="noStrike" baseline="0" dirty="0">
                <a:solidFill>
                  <a:srgbClr val="00B0F0"/>
                </a:solidFill>
                <a:latin typeface="MinionPro-Regular"/>
              </a:rPr>
              <a:t>6s</a:t>
            </a:r>
            <a:r>
              <a:rPr lang="en-US" sz="900" b="1" i="0" u="none" strike="noStrike" baseline="0" dirty="0">
                <a:solidFill>
                  <a:srgbClr val="00B0F0"/>
                </a:solidFill>
                <a:latin typeface="MinionPro-Regular"/>
              </a:rPr>
              <a:t> </a:t>
            </a:r>
            <a:r>
              <a:rPr lang="en-US" sz="2000" b="1" i="0" u="none" strike="noStrike" baseline="0" dirty="0">
                <a:solidFill>
                  <a:srgbClr val="00B0F0"/>
                </a:solidFill>
                <a:latin typeface="MinionPro-Regular"/>
              </a:rPr>
              <a:t>and it belongs to d block. </a:t>
            </a:r>
          </a:p>
          <a:p>
            <a:pPr marL="342900" indent="-342900" algn="l">
              <a:lnSpc>
                <a:spcPct val="150000"/>
              </a:lnSpc>
              <a:buFont typeface="Wingdings" panose="05000000000000000000" pitchFamily="2" charset="2"/>
              <a:buChar char="q"/>
            </a:pPr>
            <a:r>
              <a:rPr lang="en-US" sz="2000" b="1" i="0" u="none" strike="noStrike" baseline="0" dirty="0">
                <a:solidFill>
                  <a:srgbClr val="002060"/>
                </a:solidFill>
                <a:latin typeface="MinionPro-Regular"/>
              </a:rPr>
              <a:t>Filling of 4f orbital starts from Cerium (Ce) and its electronic configuration is </a:t>
            </a:r>
          </a:p>
          <a:p>
            <a:pPr algn="l">
              <a:lnSpc>
                <a:spcPct val="150000"/>
              </a:lnSpc>
            </a:pPr>
            <a:r>
              <a:rPr lang="en-US" sz="2000" b="1" i="0" u="none" strike="noStrike" baseline="0" dirty="0">
                <a:solidFill>
                  <a:srgbClr val="002060"/>
                </a:solidFill>
                <a:latin typeface="MinionPro-Regular"/>
              </a:rPr>
              <a:t>      [</a:t>
            </a:r>
            <a:r>
              <a:rPr lang="en-US" sz="2000" b="1" i="0" u="none" strike="noStrike" baseline="0" dirty="0" err="1">
                <a:solidFill>
                  <a:srgbClr val="002060"/>
                </a:solidFill>
                <a:latin typeface="MinionPro-Regular"/>
              </a:rPr>
              <a:t>Xe</a:t>
            </a:r>
            <a:r>
              <a:rPr lang="en-US" sz="2000" b="1" i="0" u="none" strike="noStrike" baseline="0" dirty="0">
                <a:solidFill>
                  <a:srgbClr val="002060"/>
                </a:solidFill>
                <a:latin typeface="MinionPro-Regular"/>
              </a:rPr>
              <a:t>] 4f</a:t>
            </a:r>
            <a:r>
              <a:rPr lang="en-US" sz="2000" b="1" i="0" u="none" strike="noStrike" baseline="30000" dirty="0">
                <a:solidFill>
                  <a:srgbClr val="002060"/>
                </a:solidFill>
                <a:latin typeface="MinionPro-Regular"/>
              </a:rPr>
              <a:t>1</a:t>
            </a:r>
            <a:r>
              <a:rPr lang="en-US" sz="900" b="1" i="0" u="none" strike="noStrike" baseline="0" dirty="0">
                <a:solidFill>
                  <a:srgbClr val="002060"/>
                </a:solidFill>
                <a:latin typeface="MinionPro-Regular"/>
              </a:rPr>
              <a:t> </a:t>
            </a:r>
            <a:r>
              <a:rPr lang="en-US" sz="2000" b="1" i="0" u="none" strike="noStrike" baseline="0" dirty="0">
                <a:solidFill>
                  <a:srgbClr val="002060"/>
                </a:solidFill>
                <a:latin typeface="MinionPro-Regular"/>
              </a:rPr>
              <a:t>5d</a:t>
            </a:r>
            <a:r>
              <a:rPr lang="en-US" sz="900" b="1" baseline="30000" dirty="0">
                <a:solidFill>
                  <a:srgbClr val="002060"/>
                </a:solidFill>
                <a:latin typeface="MinionPro-Regular"/>
              </a:rPr>
              <a:t>1</a:t>
            </a:r>
            <a:r>
              <a:rPr lang="en-US" sz="900" b="1" i="0" u="none" strike="noStrike" baseline="0" dirty="0">
                <a:solidFill>
                  <a:srgbClr val="002060"/>
                </a:solidFill>
                <a:latin typeface="MinionPro-Regular"/>
              </a:rPr>
              <a:t> </a:t>
            </a:r>
            <a:r>
              <a:rPr lang="en-US" sz="2000" b="1" i="0" u="none" strike="noStrike" baseline="0" dirty="0">
                <a:solidFill>
                  <a:srgbClr val="002060"/>
                </a:solidFill>
                <a:latin typeface="MinionPro-Regular"/>
              </a:rPr>
              <a:t>6s</a:t>
            </a:r>
            <a:r>
              <a:rPr lang="en-US" sz="2000" b="1" i="0" u="none" strike="noStrike" baseline="30000" dirty="0">
                <a:solidFill>
                  <a:srgbClr val="002060"/>
                </a:solidFill>
                <a:latin typeface="MinionPro-Regular"/>
              </a:rPr>
              <a:t>2</a:t>
            </a:r>
            <a:r>
              <a:rPr lang="en-US" sz="900" b="1" i="0" u="none" strike="noStrike" baseline="0" dirty="0">
                <a:solidFill>
                  <a:srgbClr val="002060"/>
                </a:solidFill>
                <a:latin typeface="MinionPro-Regular"/>
              </a:rPr>
              <a:t> </a:t>
            </a:r>
            <a:r>
              <a:rPr lang="en-US" sz="2000" b="1" i="0" u="none" strike="noStrike" baseline="0" dirty="0">
                <a:solidFill>
                  <a:srgbClr val="002060"/>
                </a:solidFill>
                <a:latin typeface="MinionPro-Regular"/>
              </a:rPr>
              <a:t>. </a:t>
            </a:r>
          </a:p>
          <a:p>
            <a:pPr marL="342900" indent="-342900" algn="l">
              <a:lnSpc>
                <a:spcPct val="150000"/>
              </a:lnSpc>
              <a:buFont typeface="Wingdings" panose="05000000000000000000" pitchFamily="2" charset="2"/>
              <a:buChar char="q"/>
            </a:pPr>
            <a:r>
              <a:rPr lang="en-US" sz="2000" b="1" i="0" u="none" strike="noStrike" baseline="0" dirty="0">
                <a:solidFill>
                  <a:srgbClr val="CC0099"/>
                </a:solidFill>
                <a:latin typeface="MinionPro-Regular"/>
              </a:rPr>
              <a:t>As we move from Cerium to other elements the additional electrons are progressively filled in 4f orbitals as shown in the table.</a:t>
            </a:r>
            <a:endParaRPr lang="en-IN" sz="2000" b="1" dirty="0">
              <a:solidFill>
                <a:srgbClr val="CC0099"/>
              </a:solidFill>
            </a:endParaRPr>
          </a:p>
          <a:p>
            <a:pPr algn="l">
              <a:lnSpc>
                <a:spcPct val="150000"/>
              </a:lnSpc>
            </a:pPr>
            <a:endParaRPr lang="en-IN" sz="2000" b="1" dirty="0"/>
          </a:p>
        </p:txBody>
      </p:sp>
      <p:sp>
        <p:nvSpPr>
          <p:cNvPr id="7" name="TextBox 6">
            <a:extLst>
              <a:ext uri="{FF2B5EF4-FFF2-40B4-BE49-F238E27FC236}">
                <a16:creationId xmlns:a16="http://schemas.microsoft.com/office/drawing/2014/main" xmlns="" id="{E5C3CE71-D1EA-4620-A73F-2E21CA9B661D}"/>
              </a:ext>
            </a:extLst>
          </p:cNvPr>
          <p:cNvSpPr txBox="1"/>
          <p:nvPr/>
        </p:nvSpPr>
        <p:spPr>
          <a:xfrm>
            <a:off x="-1" y="38668"/>
            <a:ext cx="6976533" cy="461665"/>
          </a:xfrm>
          <a:prstGeom prst="rect">
            <a:avLst/>
          </a:prstGeom>
          <a:noFill/>
        </p:spPr>
        <p:txBody>
          <a:bodyPr wrap="square">
            <a:spAutoFit/>
          </a:bodyPr>
          <a:lstStyle/>
          <a:p>
            <a:r>
              <a:rPr lang="en-IN" sz="2400" b="1" dirty="0">
                <a:solidFill>
                  <a:srgbClr val="FF0000"/>
                </a:solidFill>
                <a:effectLst>
                  <a:outerShdw blurRad="38100" dist="38100" dir="2700000" algn="tl">
                    <a:srgbClr val="000000">
                      <a:alpha val="43137"/>
                    </a:srgbClr>
                  </a:outerShdw>
                </a:effectLst>
              </a:rPr>
              <a:t>Electronic configuration of Lanthanoids:</a:t>
            </a:r>
          </a:p>
        </p:txBody>
      </p:sp>
    </p:spTree>
    <p:extLst>
      <p:ext uri="{BB962C8B-B14F-4D97-AF65-F5344CB8AC3E}">
        <p14:creationId xmlns:p14="http://schemas.microsoft.com/office/powerpoint/2010/main" val="91890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0CD10E5-B1F3-4DFD-AB82-EE3AAD5A4DDE}"/>
              </a:ext>
            </a:extLst>
          </p:cNvPr>
          <p:cNvPicPr>
            <a:picLocks noChangeAspect="1"/>
          </p:cNvPicPr>
          <p:nvPr/>
        </p:nvPicPr>
        <p:blipFill>
          <a:blip r:embed="rId2"/>
          <a:stretch>
            <a:fillRect/>
          </a:stretch>
        </p:blipFill>
        <p:spPr>
          <a:xfrm>
            <a:off x="0" y="0"/>
            <a:ext cx="9144000" cy="5249333"/>
          </a:xfrm>
          <a:prstGeom prst="rect">
            <a:avLst/>
          </a:prstGeom>
          <a:ln>
            <a:solidFill>
              <a:srgbClr val="59074D"/>
            </a:solidFill>
          </a:ln>
        </p:spPr>
      </p:pic>
      <p:sp>
        <p:nvSpPr>
          <p:cNvPr id="5" name="TextBox 4">
            <a:extLst>
              <a:ext uri="{FF2B5EF4-FFF2-40B4-BE49-F238E27FC236}">
                <a16:creationId xmlns:a16="http://schemas.microsoft.com/office/drawing/2014/main" xmlns="" id="{AAB3D407-9D85-487A-90C7-0B2A57DC2298}"/>
              </a:ext>
            </a:extLst>
          </p:cNvPr>
          <p:cNvSpPr txBox="1"/>
          <p:nvPr/>
        </p:nvSpPr>
        <p:spPr>
          <a:xfrm>
            <a:off x="110066" y="5396343"/>
            <a:ext cx="8923867" cy="1323439"/>
          </a:xfrm>
          <a:prstGeom prst="rect">
            <a:avLst/>
          </a:prstGeom>
          <a:noFill/>
          <a:ln w="38100">
            <a:solidFill>
              <a:srgbClr val="59074D"/>
            </a:solidFill>
          </a:ln>
        </p:spPr>
        <p:txBody>
          <a:bodyPr wrap="square">
            <a:spAutoFit/>
          </a:bodyPr>
          <a:lstStyle/>
          <a:p>
            <a:r>
              <a:rPr lang="en-US" sz="2000" b="1" dirty="0">
                <a:solidFill>
                  <a:srgbClr val="990000"/>
                </a:solidFill>
              </a:rPr>
              <a:t>In </a:t>
            </a:r>
            <a:r>
              <a:rPr lang="en-US" sz="2000" b="1" dirty="0">
                <a:solidFill>
                  <a:srgbClr val="0070C0"/>
                </a:solidFill>
              </a:rPr>
              <a:t>Gadolinium (</a:t>
            </a:r>
            <a:r>
              <a:rPr lang="en-US" sz="2000" b="1" dirty="0" err="1">
                <a:solidFill>
                  <a:srgbClr val="0070C0"/>
                </a:solidFill>
              </a:rPr>
              <a:t>Gd</a:t>
            </a:r>
            <a:r>
              <a:rPr lang="en-US" sz="2000" b="1" dirty="0">
                <a:solidFill>
                  <a:srgbClr val="0070C0"/>
                </a:solidFill>
              </a:rPr>
              <a:t>) and Lutetium (Lu) </a:t>
            </a:r>
            <a:r>
              <a:rPr lang="en-US" sz="2000" b="1" dirty="0">
                <a:solidFill>
                  <a:srgbClr val="990000"/>
                </a:solidFill>
              </a:rPr>
              <a:t>the 4f orbitals, are </a:t>
            </a:r>
            <a:r>
              <a:rPr lang="en-US" sz="2000" b="1" dirty="0">
                <a:solidFill>
                  <a:srgbClr val="0070C0"/>
                </a:solidFill>
              </a:rPr>
              <a:t>half-filled </a:t>
            </a:r>
            <a:r>
              <a:rPr lang="en-US" sz="2000" b="1" dirty="0">
                <a:solidFill>
                  <a:srgbClr val="990000"/>
                </a:solidFill>
              </a:rPr>
              <a:t>and </a:t>
            </a:r>
            <a:r>
              <a:rPr lang="en-US" sz="2000" b="1" dirty="0">
                <a:solidFill>
                  <a:srgbClr val="0070C0"/>
                </a:solidFill>
              </a:rPr>
              <a:t>completely filled,</a:t>
            </a:r>
            <a:r>
              <a:rPr lang="en-US" sz="2000" b="1" dirty="0">
                <a:solidFill>
                  <a:srgbClr val="990000"/>
                </a:solidFill>
              </a:rPr>
              <a:t> and one electron enters 5d orbitals. Hence the general electronic configuration of 4f series of elements can be written as </a:t>
            </a:r>
          </a:p>
          <a:p>
            <a:r>
              <a:rPr lang="en-US" sz="2000" b="1" dirty="0">
                <a:solidFill>
                  <a:srgbClr val="990000"/>
                </a:solidFill>
              </a:rPr>
              <a:t> </a:t>
            </a:r>
            <a:r>
              <a:rPr lang="en-US" sz="2000" b="1" dirty="0">
                <a:solidFill>
                  <a:srgbClr val="CC0099"/>
                </a:solidFill>
              </a:rPr>
              <a:t>[</a:t>
            </a:r>
            <a:r>
              <a:rPr lang="en-US" sz="2000" b="1" dirty="0" err="1">
                <a:solidFill>
                  <a:srgbClr val="CC0099"/>
                </a:solidFill>
              </a:rPr>
              <a:t>Xe</a:t>
            </a:r>
            <a:r>
              <a:rPr lang="en-US" sz="2000" b="1" dirty="0">
                <a:solidFill>
                  <a:srgbClr val="CC0099"/>
                </a:solidFill>
              </a:rPr>
              <a:t>] 4f </a:t>
            </a:r>
            <a:r>
              <a:rPr lang="en-US" sz="2000" b="1" baseline="30000" dirty="0">
                <a:solidFill>
                  <a:srgbClr val="CC0099"/>
                </a:solidFill>
              </a:rPr>
              <a:t>1−14</a:t>
            </a:r>
            <a:r>
              <a:rPr lang="en-US" sz="2000" b="1" dirty="0">
                <a:solidFill>
                  <a:srgbClr val="CC0099"/>
                </a:solidFill>
              </a:rPr>
              <a:t> 5d</a:t>
            </a:r>
            <a:r>
              <a:rPr lang="en-US" sz="2000" b="1" baseline="30000" dirty="0">
                <a:solidFill>
                  <a:srgbClr val="CC0099"/>
                </a:solidFill>
              </a:rPr>
              <a:t>0−1</a:t>
            </a:r>
            <a:r>
              <a:rPr lang="en-US" sz="2000" b="1" dirty="0">
                <a:solidFill>
                  <a:srgbClr val="CC0099"/>
                </a:solidFill>
              </a:rPr>
              <a:t> 6s</a:t>
            </a:r>
            <a:r>
              <a:rPr lang="en-US" sz="2000" b="1" baseline="30000" dirty="0">
                <a:solidFill>
                  <a:srgbClr val="CC0099"/>
                </a:solidFill>
              </a:rPr>
              <a:t>2</a:t>
            </a:r>
            <a:endParaRPr lang="en-IN" sz="2000" b="1" baseline="30000" dirty="0">
              <a:solidFill>
                <a:srgbClr val="CC0099"/>
              </a:solidFill>
            </a:endParaRPr>
          </a:p>
        </p:txBody>
      </p:sp>
    </p:spTree>
    <p:extLst>
      <p:ext uri="{BB962C8B-B14F-4D97-AF65-F5344CB8AC3E}">
        <p14:creationId xmlns:p14="http://schemas.microsoft.com/office/powerpoint/2010/main" val="2865495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765CB0-8856-48DB-B940-59ED074500B5}"/>
              </a:ext>
            </a:extLst>
          </p:cNvPr>
          <p:cNvSpPr txBox="1"/>
          <p:nvPr/>
        </p:nvSpPr>
        <p:spPr>
          <a:xfrm>
            <a:off x="0" y="1"/>
            <a:ext cx="9144000" cy="3416320"/>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xmlns="" id="{80D88C50-DA63-493C-9810-555B5593C171}"/>
              </a:ext>
            </a:extLst>
          </p:cNvPr>
          <p:cNvPicPr>
            <a:picLocks noChangeAspect="1"/>
          </p:cNvPicPr>
          <p:nvPr/>
        </p:nvPicPr>
        <p:blipFill>
          <a:blip r:embed="rId2"/>
          <a:stretch>
            <a:fillRect/>
          </a:stretch>
        </p:blipFill>
        <p:spPr>
          <a:xfrm>
            <a:off x="1" y="0"/>
            <a:ext cx="9143999" cy="6857999"/>
          </a:xfrm>
          <a:prstGeom prst="rect">
            <a:avLst/>
          </a:prstGeom>
        </p:spPr>
      </p:pic>
    </p:spTree>
    <p:extLst>
      <p:ext uri="{BB962C8B-B14F-4D97-AF65-F5344CB8AC3E}">
        <p14:creationId xmlns:p14="http://schemas.microsoft.com/office/powerpoint/2010/main" val="57238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1F89E4-EFAF-4073-8E94-01F3FB8C77EE}"/>
              </a:ext>
            </a:extLst>
          </p:cNvPr>
          <p:cNvSpPr txBox="1"/>
          <p:nvPr/>
        </p:nvSpPr>
        <p:spPr>
          <a:xfrm>
            <a:off x="0" y="0"/>
            <a:ext cx="9144000" cy="2964914"/>
          </a:xfrm>
          <a:prstGeom prst="rect">
            <a:avLst/>
          </a:prstGeom>
          <a:noFill/>
        </p:spPr>
        <p:txBody>
          <a:bodyPr wrap="square">
            <a:spAutoFit/>
          </a:bodyPr>
          <a:lstStyle/>
          <a:p>
            <a:r>
              <a:rPr lang="en-US" sz="2800" b="1" dirty="0">
                <a:solidFill>
                  <a:srgbClr val="FF0000"/>
                </a:solidFill>
              </a:rPr>
              <a:t>Oxidation state of lanthanoids:</a:t>
            </a:r>
          </a:p>
          <a:p>
            <a:pPr marL="285750" indent="-285750">
              <a:lnSpc>
                <a:spcPct val="150000"/>
              </a:lnSpc>
              <a:buFont typeface="Wingdings" panose="05000000000000000000" pitchFamily="2" charset="2"/>
              <a:buChar char="q"/>
            </a:pPr>
            <a:r>
              <a:rPr lang="en-US" b="1" dirty="0">
                <a:solidFill>
                  <a:srgbClr val="7030A0"/>
                </a:solidFill>
              </a:rPr>
              <a:t>The common oxidation state of lanthanoids is +3.</a:t>
            </a:r>
          </a:p>
          <a:p>
            <a:pPr marL="285750" indent="-285750">
              <a:lnSpc>
                <a:spcPct val="150000"/>
              </a:lnSpc>
              <a:buFont typeface="Wingdings" panose="05000000000000000000" pitchFamily="2" charset="2"/>
              <a:buChar char="q"/>
            </a:pPr>
            <a:r>
              <a:rPr lang="en-US" b="1" dirty="0">
                <a:solidFill>
                  <a:srgbClr val="0070C0"/>
                </a:solidFill>
              </a:rPr>
              <a:t> In addition to that some of the lanthanoids also show either +2 or +4 oxidation states.</a:t>
            </a:r>
          </a:p>
          <a:p>
            <a:pPr marL="342900" indent="-342900">
              <a:lnSpc>
                <a:spcPct val="150000"/>
              </a:lnSpc>
              <a:buFont typeface="Wingdings" panose="05000000000000000000" pitchFamily="2" charset="2"/>
              <a:buChar char="q"/>
            </a:pPr>
            <a:r>
              <a:rPr lang="en-US" b="1" dirty="0">
                <a:solidFill>
                  <a:schemeClr val="accent6">
                    <a:lumMod val="50000"/>
                  </a:schemeClr>
                </a:solidFill>
              </a:rPr>
              <a:t>Gd</a:t>
            </a:r>
            <a:r>
              <a:rPr lang="en-US" b="1" baseline="30000" dirty="0">
                <a:solidFill>
                  <a:schemeClr val="accent6">
                    <a:lumMod val="50000"/>
                  </a:schemeClr>
                </a:solidFill>
              </a:rPr>
              <a:t>3+</a:t>
            </a:r>
            <a:r>
              <a:rPr lang="en-US" b="1" dirty="0">
                <a:solidFill>
                  <a:schemeClr val="accent6">
                    <a:lumMod val="50000"/>
                  </a:schemeClr>
                </a:solidFill>
              </a:rPr>
              <a:t> and Lu</a:t>
            </a:r>
            <a:r>
              <a:rPr lang="en-US" b="1" baseline="30000" dirty="0">
                <a:solidFill>
                  <a:schemeClr val="accent6">
                    <a:lumMod val="50000"/>
                  </a:schemeClr>
                </a:solidFill>
              </a:rPr>
              <a:t>3+</a:t>
            </a:r>
            <a:r>
              <a:rPr lang="en-US" b="1" dirty="0">
                <a:solidFill>
                  <a:schemeClr val="accent6">
                    <a:lumMod val="50000"/>
                  </a:schemeClr>
                </a:solidFill>
              </a:rPr>
              <a:t> ions have extra stability, it is due to the fact that they have exactly half filled and completely filled f-orbitals respectively, their electronic c </a:t>
            </a:r>
            <a:r>
              <a:rPr lang="en-US" b="1" dirty="0" err="1">
                <a:solidFill>
                  <a:schemeClr val="accent6">
                    <a:lumMod val="50000"/>
                  </a:schemeClr>
                </a:solidFill>
              </a:rPr>
              <a:t>onfigurations</a:t>
            </a:r>
            <a:r>
              <a:rPr lang="en-US" b="1" dirty="0">
                <a:solidFill>
                  <a:schemeClr val="accent6">
                    <a:lumMod val="50000"/>
                  </a:schemeClr>
                </a:solidFill>
              </a:rPr>
              <a:t> are</a:t>
            </a:r>
            <a:endParaRPr lang="en-IN" b="1" dirty="0">
              <a:solidFill>
                <a:schemeClr val="accent6">
                  <a:lumMod val="50000"/>
                </a:schemeClr>
              </a:solidFill>
            </a:endParaRPr>
          </a:p>
        </p:txBody>
      </p:sp>
      <p:pic>
        <p:nvPicPr>
          <p:cNvPr id="7" name="Picture 6">
            <a:extLst>
              <a:ext uri="{FF2B5EF4-FFF2-40B4-BE49-F238E27FC236}">
                <a16:creationId xmlns:a16="http://schemas.microsoft.com/office/drawing/2014/main" xmlns="" id="{035E486D-01A4-45DA-8950-3B42169EC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7590" y="2964914"/>
            <a:ext cx="2343704" cy="1258637"/>
          </a:xfrm>
          <a:prstGeom prst="rect">
            <a:avLst/>
          </a:prstGeom>
          <a:ln w="28575">
            <a:solidFill>
              <a:srgbClr val="59074D"/>
            </a:solidFill>
          </a:ln>
        </p:spPr>
      </p:pic>
      <p:sp>
        <p:nvSpPr>
          <p:cNvPr id="9" name="TextBox 8">
            <a:extLst>
              <a:ext uri="{FF2B5EF4-FFF2-40B4-BE49-F238E27FC236}">
                <a16:creationId xmlns:a16="http://schemas.microsoft.com/office/drawing/2014/main" xmlns="" id="{2599EFB2-1D4E-43C6-A4C1-C4822488B96F}"/>
              </a:ext>
            </a:extLst>
          </p:cNvPr>
          <p:cNvSpPr txBox="1"/>
          <p:nvPr/>
        </p:nvSpPr>
        <p:spPr>
          <a:xfrm>
            <a:off x="241917" y="4378417"/>
            <a:ext cx="8902083" cy="1703030"/>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n-US" b="1" dirty="0">
                <a:solidFill>
                  <a:srgbClr val="CC0099"/>
                </a:solidFill>
              </a:rPr>
              <a:t>Similarly Cerium and terbium attain 4f</a:t>
            </a:r>
            <a:r>
              <a:rPr lang="en-US" b="1" baseline="30000" dirty="0">
                <a:solidFill>
                  <a:srgbClr val="CC0099"/>
                </a:solidFill>
              </a:rPr>
              <a:t>0</a:t>
            </a:r>
            <a:r>
              <a:rPr lang="en-US" b="1" dirty="0">
                <a:solidFill>
                  <a:srgbClr val="CC0099"/>
                </a:solidFill>
              </a:rPr>
              <a:t> and 4f</a:t>
            </a:r>
            <a:r>
              <a:rPr lang="en-US" b="1" baseline="30000" dirty="0">
                <a:solidFill>
                  <a:srgbClr val="CC0099"/>
                </a:solidFill>
              </a:rPr>
              <a:t>7</a:t>
            </a:r>
            <a:r>
              <a:rPr lang="en-US" b="1" dirty="0">
                <a:solidFill>
                  <a:srgbClr val="CC0099"/>
                </a:solidFill>
              </a:rPr>
              <a:t> configurations respectively in the +4 oxidation states.</a:t>
            </a:r>
          </a:p>
          <a:p>
            <a:pPr marL="285750" indent="-285750">
              <a:lnSpc>
                <a:spcPct val="150000"/>
              </a:lnSpc>
              <a:buFont typeface="Wingdings" panose="05000000000000000000" pitchFamily="2" charset="2"/>
              <a:buChar char="q"/>
            </a:pPr>
            <a:r>
              <a:rPr lang="en-US" b="1" dirty="0">
                <a:solidFill>
                  <a:srgbClr val="002060"/>
                </a:solidFill>
              </a:rPr>
              <a:t> Eu</a:t>
            </a:r>
            <a:r>
              <a:rPr lang="en-US" b="1" baseline="30000" dirty="0">
                <a:solidFill>
                  <a:srgbClr val="002060"/>
                </a:solidFill>
              </a:rPr>
              <a:t>2+</a:t>
            </a:r>
            <a:r>
              <a:rPr lang="en-US" b="1" dirty="0">
                <a:solidFill>
                  <a:srgbClr val="002060"/>
                </a:solidFill>
              </a:rPr>
              <a:t> and Yb</a:t>
            </a:r>
            <a:r>
              <a:rPr lang="en-US" b="1" baseline="30000" dirty="0">
                <a:solidFill>
                  <a:srgbClr val="002060"/>
                </a:solidFill>
              </a:rPr>
              <a:t>2+ </a:t>
            </a:r>
            <a:r>
              <a:rPr lang="en-US" b="1" dirty="0">
                <a:solidFill>
                  <a:srgbClr val="002060"/>
                </a:solidFill>
              </a:rPr>
              <a:t>ions have exactly half filled and completely filled f orbitals</a:t>
            </a:r>
          </a:p>
          <a:p>
            <a:pPr>
              <a:lnSpc>
                <a:spcPct val="150000"/>
              </a:lnSpc>
            </a:pPr>
            <a:r>
              <a:rPr lang="en-US" b="1" dirty="0">
                <a:solidFill>
                  <a:srgbClr val="002060"/>
                </a:solidFill>
              </a:rPr>
              <a:t>respectively.</a:t>
            </a:r>
            <a:endParaRPr lang="en-IN" b="1" dirty="0">
              <a:solidFill>
                <a:srgbClr val="002060"/>
              </a:solidFill>
            </a:endParaRPr>
          </a:p>
        </p:txBody>
      </p:sp>
    </p:spTree>
    <p:extLst>
      <p:ext uri="{BB962C8B-B14F-4D97-AF65-F5344CB8AC3E}">
        <p14:creationId xmlns:p14="http://schemas.microsoft.com/office/powerpoint/2010/main" val="320114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36B52EB-E3FE-480E-BA2D-626BB69758BD}"/>
              </a:ext>
            </a:extLst>
          </p:cNvPr>
          <p:cNvSpPr txBox="1"/>
          <p:nvPr/>
        </p:nvSpPr>
        <p:spPr>
          <a:xfrm>
            <a:off x="0" y="0"/>
            <a:ext cx="9144000" cy="1631216"/>
          </a:xfrm>
          <a:prstGeom prst="rect">
            <a:avLst/>
          </a:prstGeom>
          <a:noFill/>
        </p:spPr>
        <p:txBody>
          <a:bodyPr wrap="square">
            <a:spAutoFit/>
          </a:bodyPr>
          <a:lstStyle/>
          <a:p>
            <a:pPr marL="285750" indent="-285750">
              <a:buFont typeface="Wingdings" panose="05000000000000000000" pitchFamily="2" charset="2"/>
              <a:buChar char="q"/>
            </a:pPr>
            <a:endParaRPr lang="en-US" sz="2000" b="1" dirty="0">
              <a:solidFill>
                <a:srgbClr val="C00000"/>
              </a:solidFill>
            </a:endParaRPr>
          </a:p>
          <a:p>
            <a:pPr marL="285750" indent="-285750">
              <a:buFont typeface="Wingdings" panose="05000000000000000000" pitchFamily="2" charset="2"/>
              <a:buChar char="q"/>
            </a:pPr>
            <a:r>
              <a:rPr lang="en-US" sz="2000" b="1" dirty="0">
                <a:solidFill>
                  <a:srgbClr val="C00000"/>
                </a:solidFill>
              </a:rPr>
              <a:t>The stability of different oxidation states has an impact on the properties of these elements. </a:t>
            </a:r>
          </a:p>
          <a:p>
            <a:endParaRPr lang="en-US" sz="2000" b="1" dirty="0">
              <a:solidFill>
                <a:srgbClr val="C00000"/>
              </a:solidFill>
            </a:endParaRPr>
          </a:p>
          <a:p>
            <a:pPr marL="285750" indent="-285750">
              <a:buFont typeface="Wingdings" panose="05000000000000000000" pitchFamily="2" charset="2"/>
              <a:buChar char="q"/>
            </a:pPr>
            <a:r>
              <a:rPr lang="en-US" sz="2000" b="1" dirty="0">
                <a:solidFill>
                  <a:srgbClr val="C00000"/>
                </a:solidFill>
              </a:rPr>
              <a:t>The following table shows the different oxidation states of lanthanoids.</a:t>
            </a:r>
            <a:endParaRPr lang="en-IN" sz="2000" b="1" dirty="0">
              <a:solidFill>
                <a:srgbClr val="C00000"/>
              </a:solidFill>
            </a:endParaRPr>
          </a:p>
        </p:txBody>
      </p:sp>
      <p:pic>
        <p:nvPicPr>
          <p:cNvPr id="5" name="Picture 4">
            <a:extLst>
              <a:ext uri="{FF2B5EF4-FFF2-40B4-BE49-F238E27FC236}">
                <a16:creationId xmlns:a16="http://schemas.microsoft.com/office/drawing/2014/main" xmlns="" id="{A89AD68A-32F4-4453-9203-7ADE4D5AA1C3}"/>
              </a:ext>
            </a:extLst>
          </p:cNvPr>
          <p:cNvPicPr>
            <a:picLocks noChangeAspect="1"/>
          </p:cNvPicPr>
          <p:nvPr/>
        </p:nvPicPr>
        <p:blipFill>
          <a:blip r:embed="rId2">
            <a:duotone>
              <a:prstClr val="black"/>
              <a:schemeClr val="bg1">
                <a:lumMod val="95000"/>
                <a:tint val="45000"/>
                <a:satMod val="400000"/>
              </a:schemeClr>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53013" y="2299317"/>
            <a:ext cx="8637973" cy="2974019"/>
          </a:xfrm>
          <a:prstGeom prst="rect">
            <a:avLst/>
          </a:prstGeom>
        </p:spPr>
      </p:pic>
    </p:spTree>
    <p:extLst>
      <p:ext uri="{BB962C8B-B14F-4D97-AF65-F5344CB8AC3E}">
        <p14:creationId xmlns:p14="http://schemas.microsoft.com/office/powerpoint/2010/main" val="3053510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03CEE9D-83F3-4B6E-A2F5-891B1A527D78}"/>
              </a:ext>
            </a:extLst>
          </p:cNvPr>
          <p:cNvSpPr txBox="1"/>
          <p:nvPr/>
        </p:nvSpPr>
        <p:spPr>
          <a:xfrm>
            <a:off x="0" y="0"/>
            <a:ext cx="4572000" cy="584775"/>
          </a:xfrm>
          <a:prstGeom prst="rect">
            <a:avLst/>
          </a:prstGeom>
          <a:noFill/>
        </p:spPr>
        <p:txBody>
          <a:bodyPr wrap="square">
            <a:spAutoFit/>
          </a:bodyPr>
          <a:lstStyle/>
          <a:p>
            <a:r>
              <a:rPr lang="en-IN" sz="3200" b="1" dirty="0">
                <a:solidFill>
                  <a:srgbClr val="FF0000"/>
                </a:solidFill>
              </a:rPr>
              <a:t>Atomic and ionic radii</a:t>
            </a:r>
          </a:p>
        </p:txBody>
      </p:sp>
      <p:sp>
        <p:nvSpPr>
          <p:cNvPr id="5" name="TextBox 4">
            <a:extLst>
              <a:ext uri="{FF2B5EF4-FFF2-40B4-BE49-F238E27FC236}">
                <a16:creationId xmlns:a16="http://schemas.microsoft.com/office/drawing/2014/main" xmlns="" id="{2D806B73-E07B-45A3-B72E-356D8D70E61C}"/>
              </a:ext>
            </a:extLst>
          </p:cNvPr>
          <p:cNvSpPr txBox="1"/>
          <p:nvPr/>
        </p:nvSpPr>
        <p:spPr>
          <a:xfrm>
            <a:off x="0" y="584775"/>
            <a:ext cx="9144000" cy="1569660"/>
          </a:xfrm>
          <a:prstGeom prst="rect">
            <a:avLst/>
          </a:prstGeom>
          <a:noFill/>
        </p:spPr>
        <p:txBody>
          <a:bodyPr wrap="square">
            <a:spAutoFit/>
          </a:bodyPr>
          <a:lstStyle/>
          <a:p>
            <a:r>
              <a:rPr lang="en-US" sz="2400" b="1" dirty="0">
                <a:solidFill>
                  <a:srgbClr val="7030A0"/>
                </a:solidFill>
              </a:rPr>
              <a:t>As we move across 4f series, the atomic and ionic radii of lanthanoids show gradual decrease with increase in atomic number. This decrease in ionic size is called lanthanoid contraction.</a:t>
            </a:r>
            <a:endParaRPr lang="en-IN" sz="2400" b="1" dirty="0">
              <a:solidFill>
                <a:srgbClr val="7030A0"/>
              </a:solidFill>
            </a:endParaRPr>
          </a:p>
        </p:txBody>
      </p:sp>
      <p:pic>
        <p:nvPicPr>
          <p:cNvPr id="6" name="Picture 5">
            <a:extLst>
              <a:ext uri="{FF2B5EF4-FFF2-40B4-BE49-F238E27FC236}">
                <a16:creationId xmlns:a16="http://schemas.microsoft.com/office/drawing/2014/main" xmlns="" id="{2FAFA65E-5312-42E5-AF49-5787453E7464}"/>
              </a:ext>
            </a:extLst>
          </p:cNvPr>
          <p:cNvPicPr>
            <a:picLocks noChangeAspect="1"/>
          </p:cNvPicPr>
          <p:nvPr/>
        </p:nvPicPr>
        <p:blipFill rotWithShape="1">
          <a:blip r:embed="rId2"/>
          <a:srcRect b="53607"/>
          <a:stretch/>
        </p:blipFill>
        <p:spPr>
          <a:xfrm>
            <a:off x="88775" y="2154435"/>
            <a:ext cx="4714045" cy="2338618"/>
          </a:xfrm>
          <a:prstGeom prst="rect">
            <a:avLst/>
          </a:prstGeom>
          <a:ln>
            <a:solidFill>
              <a:srgbClr val="59074D"/>
            </a:solidFill>
          </a:ln>
        </p:spPr>
      </p:pic>
      <p:pic>
        <p:nvPicPr>
          <p:cNvPr id="7" name="Picture 6">
            <a:extLst>
              <a:ext uri="{FF2B5EF4-FFF2-40B4-BE49-F238E27FC236}">
                <a16:creationId xmlns:a16="http://schemas.microsoft.com/office/drawing/2014/main" xmlns="" id="{42EF4EB2-8B62-460F-9A7A-1F60EBF81778}"/>
              </a:ext>
            </a:extLst>
          </p:cNvPr>
          <p:cNvPicPr>
            <a:picLocks noChangeAspect="1"/>
          </p:cNvPicPr>
          <p:nvPr/>
        </p:nvPicPr>
        <p:blipFill>
          <a:blip r:embed="rId3"/>
          <a:stretch>
            <a:fillRect/>
          </a:stretch>
        </p:blipFill>
        <p:spPr>
          <a:xfrm>
            <a:off x="4900475" y="1914739"/>
            <a:ext cx="4154750" cy="2578314"/>
          </a:xfrm>
          <a:prstGeom prst="rect">
            <a:avLst/>
          </a:prstGeom>
        </p:spPr>
      </p:pic>
      <p:pic>
        <p:nvPicPr>
          <p:cNvPr id="8" name="Picture 7">
            <a:extLst>
              <a:ext uri="{FF2B5EF4-FFF2-40B4-BE49-F238E27FC236}">
                <a16:creationId xmlns:a16="http://schemas.microsoft.com/office/drawing/2014/main" xmlns="" id="{6B663E59-6D2F-4768-B61D-30B445CC785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9972" t="43689" r="2083" b="28738"/>
          <a:stretch/>
        </p:blipFill>
        <p:spPr>
          <a:xfrm>
            <a:off x="88775" y="4793942"/>
            <a:ext cx="8966450" cy="1828800"/>
          </a:xfrm>
          <a:prstGeom prst="rect">
            <a:avLst/>
          </a:prstGeom>
          <a:ln>
            <a:solidFill>
              <a:srgbClr val="59074D"/>
            </a:solidFill>
          </a:ln>
        </p:spPr>
      </p:pic>
    </p:spTree>
    <p:extLst>
      <p:ext uri="{BB962C8B-B14F-4D97-AF65-F5344CB8AC3E}">
        <p14:creationId xmlns:p14="http://schemas.microsoft.com/office/powerpoint/2010/main" val="136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02EE407-3F6F-412A-9832-BDA87787EC48}"/>
              </a:ext>
            </a:extLst>
          </p:cNvPr>
          <p:cNvSpPr txBox="1"/>
          <p:nvPr/>
        </p:nvSpPr>
        <p:spPr>
          <a:xfrm>
            <a:off x="0" y="0"/>
            <a:ext cx="9144000" cy="4708981"/>
          </a:xfrm>
          <a:prstGeom prst="rect">
            <a:avLst/>
          </a:prstGeom>
          <a:noFill/>
        </p:spPr>
        <p:txBody>
          <a:bodyPr wrap="square">
            <a:spAutoFit/>
          </a:bodyPr>
          <a:lstStyle/>
          <a:p>
            <a:pPr algn="l"/>
            <a:r>
              <a:rPr lang="en-IN" sz="3600" b="1" i="0" u="none" strike="noStrike" baseline="0" dirty="0">
                <a:solidFill>
                  <a:srgbClr val="FF0000"/>
                </a:solidFill>
                <a:effectLst>
                  <a:outerShdw blurRad="38100" dist="38100" dir="2700000" algn="tl">
                    <a:srgbClr val="000000">
                      <a:alpha val="43137"/>
                    </a:srgbClr>
                  </a:outerShdw>
                </a:effectLst>
                <a:latin typeface="MinionPro-Bold"/>
              </a:rPr>
              <a:t>Cause of lanthanoid contraction:</a:t>
            </a:r>
          </a:p>
          <a:p>
            <a:pPr marL="342900" indent="-342900" algn="l">
              <a:buFont typeface="Wingdings" panose="05000000000000000000" pitchFamily="2" charset="2"/>
              <a:buChar char="q"/>
            </a:pPr>
            <a:r>
              <a:rPr lang="en-US" sz="2400" b="1" i="0" u="none" strike="noStrike" baseline="0" dirty="0">
                <a:solidFill>
                  <a:srgbClr val="F14DDA"/>
                </a:solidFill>
                <a:latin typeface="MinionPro-Regular"/>
              </a:rPr>
              <a:t>As we move from one element to another in 4f series ( Ce to Lu) the nuclear charge increases by one unit and an additional electron is added into the same inner 4f sub shell. </a:t>
            </a:r>
          </a:p>
          <a:p>
            <a:pPr marL="342900" indent="-342900" algn="l">
              <a:buFont typeface="Wingdings" panose="05000000000000000000" pitchFamily="2" charset="2"/>
              <a:buChar char="q"/>
            </a:pPr>
            <a:r>
              <a:rPr lang="en-US" sz="2400" b="1" i="0" u="none" strike="noStrike" baseline="0" dirty="0">
                <a:solidFill>
                  <a:srgbClr val="0070C0"/>
                </a:solidFill>
                <a:latin typeface="MinionPro-Regular"/>
              </a:rPr>
              <a:t>We</a:t>
            </a:r>
            <a:r>
              <a:rPr lang="en-US" sz="2400" b="1" dirty="0">
                <a:solidFill>
                  <a:srgbClr val="0070C0"/>
                </a:solidFill>
                <a:latin typeface="MinionPro-Regular"/>
              </a:rPr>
              <a:t> </a:t>
            </a:r>
            <a:r>
              <a:rPr lang="en-US" sz="2400" b="1" i="0" u="none" strike="noStrike" baseline="0" dirty="0">
                <a:solidFill>
                  <a:srgbClr val="0070C0"/>
                </a:solidFill>
                <a:latin typeface="MinionPro-Regular"/>
              </a:rPr>
              <a:t>know that 4f sub shell have a diffused shapes and therefore the shielding effect of 4f electrons</a:t>
            </a:r>
            <a:r>
              <a:rPr lang="en-US" sz="2400" b="1" dirty="0">
                <a:solidFill>
                  <a:srgbClr val="0070C0"/>
                </a:solidFill>
                <a:latin typeface="MinionPro-Regular"/>
              </a:rPr>
              <a:t> </a:t>
            </a:r>
            <a:r>
              <a:rPr lang="en-US" sz="2400" b="1" i="0" u="none" strike="noStrike" baseline="0" dirty="0">
                <a:solidFill>
                  <a:srgbClr val="0070C0"/>
                </a:solidFill>
                <a:latin typeface="MinionPro-Regular"/>
              </a:rPr>
              <a:t>relatively poor. Hence, with increase of nuclear charge, the valence shell is pulled slightly towards nucleus.</a:t>
            </a:r>
          </a:p>
          <a:p>
            <a:pPr marL="342900" indent="-342900" algn="l">
              <a:buFont typeface="Wingdings" panose="05000000000000000000" pitchFamily="2" charset="2"/>
              <a:buChar char="q"/>
            </a:pPr>
            <a:r>
              <a:rPr lang="en-US" sz="2400" b="1" i="0" u="none" strike="noStrike" baseline="0" dirty="0">
                <a:solidFill>
                  <a:srgbClr val="000000"/>
                </a:solidFill>
                <a:latin typeface="MinionPro-Regular"/>
              </a:rPr>
              <a:t> </a:t>
            </a:r>
            <a:r>
              <a:rPr lang="en-US" sz="2400" b="1" i="0" u="none" strike="noStrike" baseline="0" dirty="0">
                <a:solidFill>
                  <a:srgbClr val="C00000"/>
                </a:solidFill>
                <a:latin typeface="MinionPro-Regular"/>
              </a:rPr>
              <a:t>As a result, the effective nuclear charge experienced by the 4f electrons increases and the size of Ln</a:t>
            </a:r>
            <a:r>
              <a:rPr lang="en-US" sz="2400" b="1" i="0" u="none" strike="noStrike" baseline="30000" dirty="0">
                <a:solidFill>
                  <a:srgbClr val="C00000"/>
                </a:solidFill>
                <a:latin typeface="MinionPro-Regular"/>
              </a:rPr>
              <a:t>3+ </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ions decreases.</a:t>
            </a:r>
          </a:p>
          <a:p>
            <a:pPr marL="342900" indent="-342900" algn="l">
              <a:buFont typeface="Wingdings" panose="05000000000000000000" pitchFamily="2" charset="2"/>
              <a:buChar char="q"/>
            </a:pPr>
            <a:r>
              <a:rPr lang="en-US" sz="2400" b="1" i="0" u="none" strike="noStrike" baseline="0" dirty="0">
                <a:solidFill>
                  <a:srgbClr val="000000"/>
                </a:solidFill>
                <a:latin typeface="MinionPro-Regular"/>
              </a:rPr>
              <a:t> Lanthanoid contraction of various lanthanoids is shown in the </a:t>
            </a:r>
            <a:r>
              <a:rPr lang="en-IN" sz="2400" b="1" i="0" u="none" strike="noStrike" baseline="0" dirty="0">
                <a:solidFill>
                  <a:srgbClr val="000000"/>
                </a:solidFill>
                <a:latin typeface="MinionPro-Regular"/>
              </a:rPr>
              <a:t>graph</a:t>
            </a:r>
            <a:endParaRPr lang="en-IN" sz="2400" b="1" dirty="0"/>
          </a:p>
        </p:txBody>
      </p:sp>
      <p:pic>
        <p:nvPicPr>
          <p:cNvPr id="5" name="Picture 4">
            <a:extLst>
              <a:ext uri="{FF2B5EF4-FFF2-40B4-BE49-F238E27FC236}">
                <a16:creationId xmlns:a16="http://schemas.microsoft.com/office/drawing/2014/main" xmlns="" id="{03EFDFA7-B6B1-4681-8D60-C6F77F6FE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627" y="4252404"/>
            <a:ext cx="5520499" cy="2534574"/>
          </a:xfrm>
          <a:prstGeom prst="rect">
            <a:avLst/>
          </a:prstGeom>
          <a:ln>
            <a:solidFill>
              <a:srgbClr val="59074D"/>
            </a:solidFill>
          </a:ln>
        </p:spPr>
      </p:pic>
    </p:spTree>
    <p:extLst>
      <p:ext uri="{BB962C8B-B14F-4D97-AF65-F5344CB8AC3E}">
        <p14:creationId xmlns:p14="http://schemas.microsoft.com/office/powerpoint/2010/main" val="171387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3BD344-AE93-4121-BC77-7CB9DCAE8B30}"/>
              </a:ext>
            </a:extLst>
          </p:cNvPr>
          <p:cNvSpPr txBox="1"/>
          <p:nvPr/>
        </p:nvSpPr>
        <p:spPr>
          <a:xfrm>
            <a:off x="0" y="0"/>
            <a:ext cx="9144000" cy="6644832"/>
          </a:xfrm>
          <a:prstGeom prst="rect">
            <a:avLst/>
          </a:prstGeom>
          <a:noFill/>
        </p:spPr>
        <p:txBody>
          <a:bodyPr wrap="square">
            <a:spAutoFit/>
          </a:bodyPr>
          <a:lstStyle/>
          <a:p>
            <a:pPr>
              <a:lnSpc>
                <a:spcPct val="200000"/>
              </a:lnSpc>
            </a:pPr>
            <a:r>
              <a:rPr lang="en-US" sz="2800" b="1" dirty="0">
                <a:solidFill>
                  <a:srgbClr val="FF0000"/>
                </a:solidFill>
              </a:rPr>
              <a:t>Consequences of lanthanoid contraction:</a:t>
            </a:r>
          </a:p>
          <a:p>
            <a:pPr>
              <a:lnSpc>
                <a:spcPct val="200000"/>
              </a:lnSpc>
            </a:pPr>
            <a:r>
              <a:rPr lang="en-US" sz="2400" b="1" dirty="0">
                <a:solidFill>
                  <a:srgbClr val="0070C0"/>
                </a:solidFill>
              </a:rPr>
              <a:t>1. Basicity differences</a:t>
            </a:r>
          </a:p>
          <a:p>
            <a:pPr>
              <a:lnSpc>
                <a:spcPct val="200000"/>
              </a:lnSpc>
            </a:pPr>
            <a:r>
              <a:rPr lang="en-US" sz="2000" b="1" dirty="0">
                <a:solidFill>
                  <a:srgbClr val="520E45"/>
                </a:solidFill>
              </a:rPr>
              <a:t>As we from Ce</a:t>
            </a:r>
            <a:r>
              <a:rPr lang="en-US" sz="2000" b="1" baseline="30000" dirty="0">
                <a:solidFill>
                  <a:srgbClr val="520E45"/>
                </a:solidFill>
              </a:rPr>
              <a:t>3+</a:t>
            </a:r>
            <a:r>
              <a:rPr lang="en-US" sz="2000" b="1" dirty="0">
                <a:solidFill>
                  <a:srgbClr val="520E45"/>
                </a:solidFill>
              </a:rPr>
              <a:t> to Lu</a:t>
            </a:r>
            <a:r>
              <a:rPr lang="en-US" sz="2000" b="1" baseline="30000" dirty="0">
                <a:solidFill>
                  <a:srgbClr val="520E45"/>
                </a:solidFill>
              </a:rPr>
              <a:t>3+</a:t>
            </a:r>
            <a:r>
              <a:rPr lang="en-US" sz="2000" b="1" dirty="0">
                <a:solidFill>
                  <a:srgbClr val="520E45"/>
                </a:solidFill>
              </a:rPr>
              <a:t> , the basic character of Ln</a:t>
            </a:r>
            <a:r>
              <a:rPr lang="en-US" sz="2000" b="1" baseline="30000" dirty="0">
                <a:solidFill>
                  <a:srgbClr val="520E45"/>
                </a:solidFill>
              </a:rPr>
              <a:t>3+</a:t>
            </a:r>
            <a:r>
              <a:rPr lang="en-US" sz="2000" b="1" dirty="0">
                <a:solidFill>
                  <a:srgbClr val="520E45"/>
                </a:solidFill>
              </a:rPr>
              <a:t> ions decrease. Due to the decrease in the size of Ln</a:t>
            </a:r>
            <a:r>
              <a:rPr lang="en-US" sz="2000" b="1" baseline="30000" dirty="0">
                <a:solidFill>
                  <a:srgbClr val="520E45"/>
                </a:solidFill>
              </a:rPr>
              <a:t>3+</a:t>
            </a:r>
            <a:r>
              <a:rPr lang="en-US" sz="2000" b="1" dirty="0">
                <a:solidFill>
                  <a:srgbClr val="520E45"/>
                </a:solidFill>
              </a:rPr>
              <a:t> ions, the ionic character of Ln −OH bond decreases (covalent character increases) which results in the decrease in the basicity.</a:t>
            </a:r>
          </a:p>
          <a:p>
            <a:pPr>
              <a:lnSpc>
                <a:spcPct val="200000"/>
              </a:lnSpc>
            </a:pPr>
            <a:r>
              <a:rPr lang="en-US" sz="2400" b="1" dirty="0">
                <a:solidFill>
                  <a:srgbClr val="0070C0"/>
                </a:solidFill>
              </a:rPr>
              <a:t>2. Similarities among lanthanoids:</a:t>
            </a:r>
          </a:p>
          <a:p>
            <a:pPr>
              <a:lnSpc>
                <a:spcPct val="200000"/>
              </a:lnSpc>
            </a:pPr>
            <a:r>
              <a:rPr lang="en-US" sz="2000" b="1" dirty="0">
                <a:solidFill>
                  <a:srgbClr val="520E45"/>
                </a:solidFill>
              </a:rPr>
              <a:t>In the complete f - series only 10 pm decrease in atomic radii and 20 pm decrease in ionic radii is observed. because of this very small change in radii of lanthanoids, their chemical properties are quite similar.</a:t>
            </a:r>
            <a:endParaRPr lang="en-IN" sz="2000" b="1" dirty="0">
              <a:solidFill>
                <a:srgbClr val="520E45"/>
              </a:solidFill>
            </a:endParaRPr>
          </a:p>
        </p:txBody>
      </p:sp>
    </p:spTree>
    <p:extLst>
      <p:ext uri="{BB962C8B-B14F-4D97-AF65-F5344CB8AC3E}">
        <p14:creationId xmlns:p14="http://schemas.microsoft.com/office/powerpoint/2010/main" val="12488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0A2B2E-5F31-4E91-9B78-A3192792CEE5}"/>
              </a:ext>
            </a:extLst>
          </p:cNvPr>
          <p:cNvSpPr txBox="1"/>
          <p:nvPr/>
        </p:nvSpPr>
        <p:spPr>
          <a:xfrm>
            <a:off x="66581" y="380325"/>
            <a:ext cx="9015275" cy="1015663"/>
          </a:xfrm>
          <a:prstGeom prst="rect">
            <a:avLst/>
          </a:prstGeom>
          <a:noFill/>
        </p:spPr>
        <p:txBody>
          <a:bodyPr wrap="square">
            <a:spAutoFit/>
          </a:bodyPr>
          <a:lstStyle/>
          <a:p>
            <a:r>
              <a:rPr lang="en-US" sz="2000" b="1" dirty="0">
                <a:solidFill>
                  <a:srgbClr val="7030A0"/>
                </a:solidFill>
              </a:rPr>
              <a:t>The elements of the second and third transition series resemble each other more closely than the elements of the first and second transition series. For example</a:t>
            </a:r>
            <a:endParaRPr lang="en-IN" sz="2000" b="1" dirty="0">
              <a:solidFill>
                <a:srgbClr val="7030A0"/>
              </a:solidFill>
            </a:endParaRPr>
          </a:p>
        </p:txBody>
      </p:sp>
      <p:pic>
        <p:nvPicPr>
          <p:cNvPr id="5" name="Picture 4">
            <a:extLst>
              <a:ext uri="{FF2B5EF4-FFF2-40B4-BE49-F238E27FC236}">
                <a16:creationId xmlns:a16="http://schemas.microsoft.com/office/drawing/2014/main" xmlns="" id="{3C16448F-3F6B-4E7D-B05F-7C870F2BF79B}"/>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92459" y="1813320"/>
            <a:ext cx="7466120" cy="2089140"/>
          </a:xfrm>
          <a:prstGeom prst="rect">
            <a:avLst/>
          </a:prstGeom>
          <a:ln w="28575">
            <a:solidFill>
              <a:srgbClr val="00B0F0"/>
            </a:solidFill>
          </a:ln>
        </p:spPr>
      </p:pic>
    </p:spTree>
    <p:extLst>
      <p:ext uri="{BB962C8B-B14F-4D97-AF65-F5344CB8AC3E}">
        <p14:creationId xmlns:p14="http://schemas.microsoft.com/office/powerpoint/2010/main" val="190230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C7C0E14-7FDB-43DE-BDC2-DA9B16378637}"/>
              </a:ext>
            </a:extLst>
          </p:cNvPr>
          <p:cNvSpPr txBox="1"/>
          <p:nvPr/>
        </p:nvSpPr>
        <p:spPr>
          <a:xfrm>
            <a:off x="0" y="0"/>
            <a:ext cx="9144000" cy="6865341"/>
          </a:xfrm>
          <a:prstGeom prst="rect">
            <a:avLst/>
          </a:prstGeom>
          <a:noFill/>
        </p:spPr>
        <p:txBody>
          <a:bodyPr wrap="square">
            <a:spAutoFit/>
          </a:bodyPr>
          <a:lstStyle/>
          <a:p>
            <a:pPr algn="l">
              <a:lnSpc>
                <a:spcPct val="150000"/>
              </a:lnSpc>
            </a:pPr>
            <a:r>
              <a:rPr lang="en-IN" sz="3200" b="1" i="0" u="none" strike="noStrike" baseline="0" dirty="0">
                <a:solidFill>
                  <a:srgbClr val="001AE6"/>
                </a:solidFill>
                <a:latin typeface="MinionPro-Bold"/>
              </a:rPr>
              <a:t>Actinoids:</a:t>
            </a:r>
          </a:p>
          <a:p>
            <a:pPr marL="342900" indent="-342900" algn="l">
              <a:lnSpc>
                <a:spcPct val="150000"/>
              </a:lnSpc>
              <a:buFont typeface="Wingdings" panose="05000000000000000000" pitchFamily="2" charset="2"/>
              <a:buChar char="q"/>
            </a:pPr>
            <a:r>
              <a:rPr lang="en-US" sz="2400" b="1" i="0" u="none" strike="noStrike" baseline="0" dirty="0">
                <a:solidFill>
                  <a:srgbClr val="520E45"/>
                </a:solidFill>
                <a:latin typeface="MinionPro-Regular"/>
              </a:rPr>
              <a:t>The fourteen elements following actinium ,i.e., from thorium (Th) to </a:t>
            </a:r>
            <a:r>
              <a:rPr lang="en-US" sz="2400" b="1" i="0" u="none" strike="noStrike" baseline="0" dirty="0" err="1">
                <a:solidFill>
                  <a:srgbClr val="520E45"/>
                </a:solidFill>
                <a:latin typeface="MinionPro-Regular"/>
              </a:rPr>
              <a:t>lawrentium</a:t>
            </a:r>
            <a:r>
              <a:rPr lang="en-US" sz="2400" b="1" i="0" u="none" strike="noStrike" baseline="0" dirty="0">
                <a:solidFill>
                  <a:srgbClr val="520E45"/>
                </a:solidFill>
                <a:latin typeface="MinionPro-Regular"/>
              </a:rPr>
              <a:t> (Lr) are called actinoids.</a:t>
            </a:r>
          </a:p>
          <a:p>
            <a:pPr marL="342900" indent="-342900" algn="l">
              <a:lnSpc>
                <a:spcPct val="150000"/>
              </a:lnSpc>
              <a:buFont typeface="Wingdings" panose="05000000000000000000" pitchFamily="2" charset="2"/>
              <a:buChar char="q"/>
            </a:pPr>
            <a:r>
              <a:rPr lang="en-US" sz="2400" b="0" i="0" u="none" strike="noStrike" baseline="0" dirty="0">
                <a:solidFill>
                  <a:srgbClr val="000000"/>
                </a:solidFill>
                <a:latin typeface="MinionPro-Regular"/>
              </a:rPr>
              <a:t> </a:t>
            </a:r>
            <a:r>
              <a:rPr lang="en-US" sz="2400" b="1" i="0" u="none" strike="noStrike" baseline="0" dirty="0">
                <a:solidFill>
                  <a:srgbClr val="CC0099"/>
                </a:solidFill>
                <a:latin typeface="MinionPro-Regular"/>
              </a:rPr>
              <a:t>Unlike the lanthanoids, all the actinoids are radioactive and most of them have short half lives. </a:t>
            </a:r>
          </a:p>
          <a:p>
            <a:pPr marL="342900" indent="-342900" algn="l">
              <a:lnSpc>
                <a:spcPct val="150000"/>
              </a:lnSpc>
              <a:buFont typeface="Wingdings" panose="05000000000000000000" pitchFamily="2" charset="2"/>
              <a:buChar char="q"/>
            </a:pPr>
            <a:r>
              <a:rPr lang="en-US" sz="2400" b="1" i="0" u="none" strike="noStrike" baseline="0" dirty="0">
                <a:solidFill>
                  <a:srgbClr val="0070C0"/>
                </a:solidFill>
                <a:latin typeface="MinionPro-Regular"/>
              </a:rPr>
              <a:t>Only thorium and uranium(U) occur in significant amount in nature</a:t>
            </a:r>
          </a:p>
          <a:p>
            <a:pPr algn="l">
              <a:lnSpc>
                <a:spcPct val="150000"/>
              </a:lnSpc>
            </a:pPr>
            <a:r>
              <a:rPr lang="en-US" sz="2400" b="1" i="0" u="none" strike="noStrike" baseline="0" dirty="0">
                <a:solidFill>
                  <a:srgbClr val="0070C0"/>
                </a:solidFill>
                <a:latin typeface="MinionPro-Regular"/>
              </a:rPr>
              <a:t>    and a trace amounts of Plutonium(Pu) is also found in Uranium ores.</a:t>
            </a:r>
          </a:p>
          <a:p>
            <a:pPr marL="342900" indent="-342900" algn="l">
              <a:lnSpc>
                <a:spcPct val="150000"/>
              </a:lnSpc>
              <a:buFont typeface="Wingdings" panose="05000000000000000000" pitchFamily="2" charset="2"/>
              <a:buChar char="q"/>
            </a:pPr>
            <a:r>
              <a:rPr lang="en-US" sz="2400" b="1" i="0" u="none" strike="noStrike" baseline="0" dirty="0">
                <a:solidFill>
                  <a:srgbClr val="C00000"/>
                </a:solidFill>
                <a:latin typeface="MinionPro-Regular"/>
              </a:rPr>
              <a:t>Neptunium(Np) and successive heavier elements are produced synthetically by the artificial transformation of naturally </a:t>
            </a:r>
            <a:r>
              <a:rPr lang="en-US" sz="2400" b="1" i="0" u="none" strike="noStrike" baseline="0" dirty="0" err="1">
                <a:solidFill>
                  <a:srgbClr val="C00000"/>
                </a:solidFill>
                <a:latin typeface="MinionPro-Regular"/>
              </a:rPr>
              <a:t>occuring</a:t>
            </a:r>
            <a:r>
              <a:rPr lang="en-US" sz="2400" b="1" i="0" u="none" strike="noStrike" baseline="0" dirty="0">
                <a:solidFill>
                  <a:srgbClr val="C00000"/>
                </a:solidFill>
                <a:latin typeface="MinionPro-Regular"/>
              </a:rPr>
              <a:t> elements by nuclear reactions.</a:t>
            </a:r>
          </a:p>
          <a:p>
            <a:pPr marL="342900" indent="-342900" algn="l">
              <a:lnSpc>
                <a:spcPct val="150000"/>
              </a:lnSpc>
              <a:buFont typeface="Wingdings" panose="05000000000000000000" pitchFamily="2" charset="2"/>
              <a:buChar char="q"/>
            </a:pPr>
            <a:r>
              <a:rPr lang="en-US" sz="2400" b="1" i="0" u="none" strike="noStrike" baseline="0" dirty="0">
                <a:solidFill>
                  <a:srgbClr val="000000"/>
                </a:solidFill>
                <a:latin typeface="MinionPro-Regular"/>
              </a:rPr>
              <a:t>Similar to lanthanoids, they are placed at the bottom of the periodic table.</a:t>
            </a:r>
            <a:endParaRPr lang="en-IN" sz="2400" b="1" dirty="0"/>
          </a:p>
        </p:txBody>
      </p:sp>
    </p:spTree>
    <p:extLst>
      <p:ext uri="{BB962C8B-B14F-4D97-AF65-F5344CB8AC3E}">
        <p14:creationId xmlns:p14="http://schemas.microsoft.com/office/powerpoint/2010/main" val="2778861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C7ED055-E872-42C9-831B-F09C28F0C6B7}"/>
              </a:ext>
            </a:extLst>
          </p:cNvPr>
          <p:cNvSpPr txBox="1"/>
          <p:nvPr/>
        </p:nvSpPr>
        <p:spPr>
          <a:xfrm>
            <a:off x="0" y="0"/>
            <a:ext cx="9144000" cy="2308324"/>
          </a:xfrm>
          <a:prstGeom prst="rect">
            <a:avLst/>
          </a:prstGeom>
          <a:noFill/>
        </p:spPr>
        <p:txBody>
          <a:bodyPr wrap="square">
            <a:spAutoFit/>
          </a:bodyPr>
          <a:lstStyle/>
          <a:p>
            <a:pPr algn="l"/>
            <a:r>
              <a:rPr lang="en-IN" sz="2400" b="1" i="0" u="none" strike="noStrike" dirty="0">
                <a:solidFill>
                  <a:srgbClr val="001AE6"/>
                </a:solidFill>
                <a:latin typeface="MinionPro-Bold"/>
              </a:rPr>
              <a:t>Electronic configuration:</a:t>
            </a:r>
          </a:p>
          <a:p>
            <a:pPr marL="342900" indent="-342900" algn="l">
              <a:buFont typeface="Wingdings" panose="05000000000000000000" pitchFamily="2" charset="2"/>
              <a:buChar char="q"/>
            </a:pPr>
            <a:r>
              <a:rPr lang="en-US" sz="2400" b="1" i="0" u="none" strike="noStrike" dirty="0">
                <a:solidFill>
                  <a:schemeClr val="accent6">
                    <a:lumMod val="75000"/>
                  </a:schemeClr>
                </a:solidFill>
                <a:latin typeface="MinionPro-Regular"/>
              </a:rPr>
              <a:t>The electronic configuration of actinoids is not definite. </a:t>
            </a:r>
          </a:p>
          <a:p>
            <a:pPr marL="342900" indent="-342900" algn="l">
              <a:buFont typeface="Wingdings" panose="05000000000000000000" pitchFamily="2" charset="2"/>
              <a:buChar char="q"/>
            </a:pPr>
            <a:r>
              <a:rPr lang="en-US" sz="2400" b="1" i="0" u="none" strike="noStrike" dirty="0">
                <a:solidFill>
                  <a:srgbClr val="C00000"/>
                </a:solidFill>
                <a:latin typeface="MinionPro-Regular"/>
              </a:rPr>
              <a:t>The general valence shell electronic configuration of 5f elements is represented as </a:t>
            </a:r>
            <a:r>
              <a:rPr lang="en-US" sz="2400" b="1" i="0" u="none" strike="noStrike" dirty="0">
                <a:solidFill>
                  <a:srgbClr val="002060"/>
                </a:solidFill>
                <a:latin typeface="MinionPro-Regular"/>
              </a:rPr>
              <a:t>[Rn]5f</a:t>
            </a:r>
            <a:r>
              <a:rPr lang="en-US" sz="2400" b="1" i="0" u="none" strike="noStrike" baseline="30000" dirty="0">
                <a:solidFill>
                  <a:srgbClr val="002060"/>
                </a:solidFill>
                <a:latin typeface="MinionPro-Regular"/>
              </a:rPr>
              <a:t>0-14</a:t>
            </a:r>
            <a:r>
              <a:rPr lang="en-US" sz="2400" b="1" i="0" u="none" strike="noStrike" dirty="0">
                <a:solidFill>
                  <a:srgbClr val="002060"/>
                </a:solidFill>
                <a:latin typeface="MinionPro-Regular"/>
              </a:rPr>
              <a:t> 6d</a:t>
            </a:r>
            <a:r>
              <a:rPr lang="en-US" sz="2400" b="1" i="0" u="none" strike="noStrike" baseline="30000" dirty="0">
                <a:solidFill>
                  <a:srgbClr val="002060"/>
                </a:solidFill>
                <a:latin typeface="MinionPro-Regular"/>
              </a:rPr>
              <a:t> 0-2</a:t>
            </a:r>
            <a:r>
              <a:rPr lang="en-US" sz="1000" b="1" i="0" u="none" strike="noStrike" dirty="0">
                <a:solidFill>
                  <a:srgbClr val="002060"/>
                </a:solidFill>
                <a:latin typeface="MinionPro-Regular"/>
              </a:rPr>
              <a:t> </a:t>
            </a:r>
            <a:r>
              <a:rPr lang="en-US" sz="2400" b="1" i="0" u="none" strike="noStrike" dirty="0">
                <a:solidFill>
                  <a:srgbClr val="002060"/>
                </a:solidFill>
                <a:latin typeface="MinionPro-Regular"/>
              </a:rPr>
              <a:t>7s</a:t>
            </a:r>
            <a:r>
              <a:rPr lang="en-US" sz="2400" b="1" i="0" u="none" strike="noStrike" baseline="30000" dirty="0">
                <a:solidFill>
                  <a:srgbClr val="002060"/>
                </a:solidFill>
                <a:latin typeface="MinionPro-Regular"/>
              </a:rPr>
              <a:t> 2</a:t>
            </a:r>
            <a:r>
              <a:rPr lang="en-US" sz="2400" b="1" i="0" u="none" strike="noStrike" dirty="0">
                <a:solidFill>
                  <a:srgbClr val="002060"/>
                </a:solidFill>
                <a:latin typeface="MinionPro-Regular"/>
              </a:rPr>
              <a:t>. </a:t>
            </a:r>
          </a:p>
          <a:p>
            <a:pPr algn="l"/>
            <a:endParaRPr lang="en-US" sz="2400" b="0" i="0" u="none" strike="noStrike" dirty="0">
              <a:solidFill>
                <a:srgbClr val="000000"/>
              </a:solidFill>
              <a:latin typeface="MinionPro-Regular"/>
            </a:endParaRPr>
          </a:p>
          <a:p>
            <a:pPr algn="l"/>
            <a:r>
              <a:rPr lang="en-US" sz="2400" dirty="0">
                <a:solidFill>
                  <a:srgbClr val="000000"/>
                </a:solidFill>
                <a:latin typeface="MinionPro-Regular"/>
              </a:rPr>
              <a:t>     </a:t>
            </a:r>
            <a:r>
              <a:rPr lang="en-US" sz="2400" b="0" i="0" u="none" strike="noStrike" dirty="0">
                <a:solidFill>
                  <a:srgbClr val="000000"/>
                </a:solidFill>
                <a:latin typeface="MinionPro-Regular"/>
              </a:rPr>
              <a:t>The following table show the </a:t>
            </a:r>
            <a:r>
              <a:rPr lang="en-IN" sz="2400" b="0" i="0" u="none" strike="noStrike" dirty="0">
                <a:solidFill>
                  <a:srgbClr val="000000"/>
                </a:solidFill>
                <a:latin typeface="MinionPro-Regular"/>
              </a:rPr>
              <a:t>electronic configuration of actinoids.</a:t>
            </a:r>
            <a:endParaRPr lang="en-IN" sz="2400" dirty="0"/>
          </a:p>
        </p:txBody>
      </p:sp>
      <p:pic>
        <p:nvPicPr>
          <p:cNvPr id="5" name="Picture 4">
            <a:extLst>
              <a:ext uri="{FF2B5EF4-FFF2-40B4-BE49-F238E27FC236}">
                <a16:creationId xmlns:a16="http://schemas.microsoft.com/office/drawing/2014/main" xmlns="" id="{CBA6FD73-6BBD-4E8D-A22C-D6A48BF1D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4" y="2308324"/>
            <a:ext cx="8939814" cy="4474216"/>
          </a:xfrm>
          <a:prstGeom prst="rect">
            <a:avLst/>
          </a:prstGeom>
          <a:ln w="28575">
            <a:solidFill>
              <a:schemeClr val="accent1"/>
            </a:solidFill>
          </a:ln>
        </p:spPr>
      </p:pic>
    </p:spTree>
    <p:extLst>
      <p:ext uri="{BB962C8B-B14F-4D97-AF65-F5344CB8AC3E}">
        <p14:creationId xmlns:p14="http://schemas.microsoft.com/office/powerpoint/2010/main" val="544334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2273D97-7272-4609-A4CA-85AD39E12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25" y="170776"/>
            <a:ext cx="8695678" cy="2776610"/>
          </a:xfrm>
          <a:prstGeom prst="rect">
            <a:avLst/>
          </a:prstGeom>
          <a:ln>
            <a:solidFill>
              <a:schemeClr val="accent1"/>
            </a:solidFill>
          </a:ln>
        </p:spPr>
      </p:pic>
      <p:sp>
        <p:nvSpPr>
          <p:cNvPr id="5" name="TextBox 4">
            <a:extLst>
              <a:ext uri="{FF2B5EF4-FFF2-40B4-BE49-F238E27FC236}">
                <a16:creationId xmlns:a16="http://schemas.microsoft.com/office/drawing/2014/main" xmlns="" id="{83CF3EDD-AE02-4A40-AD04-521DCB592285}"/>
              </a:ext>
            </a:extLst>
          </p:cNvPr>
          <p:cNvSpPr txBox="1"/>
          <p:nvPr/>
        </p:nvSpPr>
        <p:spPr>
          <a:xfrm>
            <a:off x="208625" y="3148821"/>
            <a:ext cx="8757822" cy="3416320"/>
          </a:xfrm>
          <a:prstGeom prst="rect">
            <a:avLst/>
          </a:prstGeom>
          <a:noFill/>
        </p:spPr>
        <p:txBody>
          <a:bodyPr wrap="square">
            <a:spAutoFit/>
          </a:bodyPr>
          <a:lstStyle/>
          <a:p>
            <a:pPr algn="l"/>
            <a:r>
              <a:rPr lang="en-IN" sz="2400" b="1" i="0" u="none" strike="noStrike" baseline="0" dirty="0">
                <a:solidFill>
                  <a:srgbClr val="001AE6"/>
                </a:solidFill>
                <a:latin typeface="MinionPro-Bold"/>
              </a:rPr>
              <a:t>Oxidation state of actinoids:</a:t>
            </a:r>
          </a:p>
          <a:p>
            <a:pPr marL="342900" indent="-342900" algn="l">
              <a:buFont typeface="Wingdings" panose="05000000000000000000" pitchFamily="2" charset="2"/>
              <a:buChar char="q"/>
            </a:pPr>
            <a:r>
              <a:rPr lang="en-US" sz="2400" b="1" i="0" u="none" strike="noStrike" baseline="0" dirty="0">
                <a:solidFill>
                  <a:srgbClr val="FF0000"/>
                </a:solidFill>
                <a:latin typeface="MinionPro-Regular"/>
              </a:rPr>
              <a:t>Like lanthanoids, the most common state of actinoids is +3. </a:t>
            </a:r>
          </a:p>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In addition to that actinoids show variable oxidation states such as +2 , +3 , +4 ,+5,+6 and +7.</a:t>
            </a:r>
          </a:p>
          <a:p>
            <a:pPr marL="342900" indent="-342900" algn="l">
              <a:buFont typeface="Wingdings" panose="05000000000000000000" pitchFamily="2" charset="2"/>
              <a:buChar char="q"/>
            </a:pPr>
            <a:r>
              <a:rPr lang="en-US" sz="2400" b="1" i="0" u="none" strike="noStrike" baseline="0" dirty="0">
                <a:solidFill>
                  <a:srgbClr val="CC0099"/>
                </a:solidFill>
                <a:latin typeface="MinionPro-Regular"/>
              </a:rPr>
              <a:t>The elements Americium(Am) and Thorium (Th) show +2 oxidation state in some compounds , for example thorium iodide (ThI</a:t>
            </a:r>
            <a:r>
              <a:rPr lang="en-US" sz="1000" b="1" i="0" u="none" strike="noStrike" baseline="0" dirty="0">
                <a:solidFill>
                  <a:srgbClr val="CC0099"/>
                </a:solidFill>
                <a:latin typeface="MinionPro-Regular"/>
              </a:rPr>
              <a:t>2</a:t>
            </a:r>
            <a:r>
              <a:rPr lang="en-US" sz="2400" b="1" i="0" u="none" strike="noStrike" baseline="0" dirty="0">
                <a:solidFill>
                  <a:srgbClr val="CC0099"/>
                </a:solidFill>
                <a:latin typeface="MinionPro-Regular"/>
              </a:rPr>
              <a:t>).</a:t>
            </a:r>
          </a:p>
          <a:p>
            <a:pPr marL="342900" indent="-342900" algn="l">
              <a:buFont typeface="Wingdings" panose="05000000000000000000" pitchFamily="2" charset="2"/>
              <a:buChar char="q"/>
            </a:pPr>
            <a:r>
              <a:rPr lang="en-US" sz="2400" b="1" i="0" u="none" strike="noStrike" baseline="0" dirty="0">
                <a:solidFill>
                  <a:srgbClr val="000000"/>
                </a:solidFill>
                <a:latin typeface="MinionPro-Regular"/>
              </a:rPr>
              <a:t> </a:t>
            </a:r>
            <a:r>
              <a:rPr lang="en-US" sz="2400" b="1" i="0" u="none" strike="noStrike" baseline="0" dirty="0">
                <a:solidFill>
                  <a:schemeClr val="accent2">
                    <a:lumMod val="50000"/>
                  </a:schemeClr>
                </a:solidFill>
                <a:latin typeface="MinionPro-Regular"/>
              </a:rPr>
              <a:t>The elements Th , Pa, U ,Np , Pu and Am show +5 oxidation states. Np and Pu exhibit +7 oxidation state.</a:t>
            </a:r>
            <a:endParaRPr lang="en-IN" sz="2400" b="1" dirty="0">
              <a:solidFill>
                <a:schemeClr val="accent2">
                  <a:lumMod val="50000"/>
                </a:schemeClr>
              </a:solidFill>
            </a:endParaRPr>
          </a:p>
        </p:txBody>
      </p:sp>
    </p:spTree>
    <p:extLst>
      <p:ext uri="{BB962C8B-B14F-4D97-AF65-F5344CB8AC3E}">
        <p14:creationId xmlns:p14="http://schemas.microsoft.com/office/powerpoint/2010/main" val="12407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5">
                                            <p:txEl>
                                              <p:pRg st="0" end="0"/>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1" dur="1000"/>
                                        <p:tgtEl>
                                          <p:spTgt spid="5">
                                            <p:txEl>
                                              <p:pRg st="1" end="1"/>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p:cTn id="2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5">
                                            <p:txEl>
                                              <p:pRg st="2" end="2"/>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p:cTn id="3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5">
                                            <p:txEl>
                                              <p:pRg st="3" end="3"/>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p:cTn id="3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208C21A-F553-4F47-9499-3D48544B7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84" y="506949"/>
            <a:ext cx="8531441" cy="4224849"/>
          </a:xfrm>
          <a:prstGeom prst="rect">
            <a:avLst/>
          </a:prstGeom>
          <a:ln>
            <a:solidFill>
              <a:schemeClr val="accent1"/>
            </a:solidFill>
          </a:ln>
        </p:spPr>
      </p:pic>
    </p:spTree>
    <p:extLst>
      <p:ext uri="{BB962C8B-B14F-4D97-AF65-F5344CB8AC3E}">
        <p14:creationId xmlns:p14="http://schemas.microsoft.com/office/powerpoint/2010/main" val="59946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2008</TotalTime>
  <Words>4928</Words>
  <Application>Microsoft Office PowerPoint</Application>
  <PresentationFormat>On-screen Show (4:3)</PresentationFormat>
  <Paragraphs>463</Paragraphs>
  <Slides>101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101</vt:i4>
      </vt:variant>
    </vt:vector>
  </HeadingPairs>
  <TitlesOfParts>
    <vt:vector size="117" baseType="lpstr">
      <vt:lpstr>Algerian</vt:lpstr>
      <vt:lpstr>arial</vt:lpstr>
      <vt:lpstr>arial</vt:lpstr>
      <vt:lpstr>Arial Black</vt:lpstr>
      <vt:lpstr>Calibri Light</vt:lpstr>
      <vt:lpstr>Carlito</vt:lpstr>
      <vt:lpstr>Comic Sans MS</vt:lpstr>
      <vt:lpstr>Copperplate Gothic Bold</vt:lpstr>
      <vt:lpstr>MinionPro-Bold</vt:lpstr>
      <vt:lpstr>MinionPro-It</vt:lpstr>
      <vt:lpstr>MinionPro-Regular</vt:lpstr>
      <vt:lpstr>Symbol</vt:lpstr>
      <vt:lpstr>SymbolMT</vt:lpstr>
      <vt:lpstr>Times New Roman</vt:lpstr>
      <vt:lpstr>Wingdings</vt:lpstr>
      <vt:lpstr>Office Theme</vt:lpstr>
      <vt:lpstr>PowerPoint Presentation</vt:lpstr>
      <vt:lpstr>PowerPoint Presentation</vt:lpstr>
      <vt:lpstr>SESSION - 1</vt:lpstr>
      <vt:lpstr>Introduction:</vt:lpstr>
      <vt:lpstr>Importance of d- block elements: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SESSION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UTHRAKUMAR B</dc:creator>
  <cp:lastModifiedBy>VICHRUTH M</cp:lastModifiedBy>
  <cp:revision>241</cp:revision>
  <dcterms:created xsi:type="dcterms:W3CDTF">2020-08-04T16:20:43Z</dcterms:created>
  <dcterms:modified xsi:type="dcterms:W3CDTF">2021-01-04T23:57:18Z</dcterms:modified>
</cp:coreProperties>
</file>