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0" r:id="rId3"/>
    <p:sldId id="257" r:id="rId4"/>
    <p:sldId id="258" r:id="rId5"/>
    <p:sldId id="259" r:id="rId6"/>
    <p:sldId id="260" r:id="rId7"/>
    <p:sldId id="261" r:id="rId8"/>
    <p:sldId id="262" r:id="rId9"/>
    <p:sldId id="263" r:id="rId10"/>
    <p:sldId id="264" r:id="rId11"/>
    <p:sldId id="265" r:id="rId12"/>
    <p:sldId id="266" r:id="rId13"/>
    <p:sldId id="267" r:id="rId14"/>
    <p:sldId id="268"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42" r:id="rId79"/>
    <p:sldId id="343" r:id="rId80"/>
    <p:sldId id="338" r:id="rId81"/>
    <p:sldId id="339" r:id="rId82"/>
    <p:sldId id="340" r:id="rId83"/>
    <p:sldId id="341" r:id="rId84"/>
    <p:sldId id="344" r:id="rId85"/>
    <p:sldId id="345" r:id="rId86"/>
    <p:sldId id="347" r:id="rId87"/>
    <p:sldId id="348"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7" r:id="rId105"/>
    <p:sldId id="368" r:id="rId106"/>
    <p:sldId id="369" r:id="rId107"/>
    <p:sldId id="365" r:id="rId108"/>
    <p:sldId id="366" r:id="rId109"/>
    <p:sldId id="370" r:id="rId110"/>
    <p:sldId id="371" r:id="rId111"/>
    <p:sldId id="372"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6" d="100"/>
          <a:sy n="56" d="100"/>
        </p:scale>
        <p:origin x="12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C7B835-9E45-4466-A7C7-EF78CB2EA56F}"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B6181-8E50-4269-91C6-A8F2BA13599D}" type="slidenum">
              <a:rPr lang="en-IN" smtClean="0"/>
              <a:t>‹#›</a:t>
            </a:fld>
            <a:endParaRPr lang="en-IN"/>
          </a:p>
        </p:txBody>
      </p:sp>
    </p:spTree>
    <p:extLst>
      <p:ext uri="{BB962C8B-B14F-4D97-AF65-F5344CB8AC3E}">
        <p14:creationId xmlns:p14="http://schemas.microsoft.com/office/powerpoint/2010/main" val="2314308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C7B835-9E45-4466-A7C7-EF78CB2EA56F}"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B6181-8E50-4269-91C6-A8F2BA13599D}" type="slidenum">
              <a:rPr lang="en-IN" smtClean="0"/>
              <a:t>‹#›</a:t>
            </a:fld>
            <a:endParaRPr lang="en-IN"/>
          </a:p>
        </p:txBody>
      </p:sp>
    </p:spTree>
    <p:extLst>
      <p:ext uri="{BB962C8B-B14F-4D97-AF65-F5344CB8AC3E}">
        <p14:creationId xmlns:p14="http://schemas.microsoft.com/office/powerpoint/2010/main" val="4117812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C7B835-9E45-4466-A7C7-EF78CB2EA56F}"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B6181-8E50-4269-91C6-A8F2BA13599D}" type="slidenum">
              <a:rPr lang="en-IN" smtClean="0"/>
              <a:t>‹#›</a:t>
            </a:fld>
            <a:endParaRPr lang="en-IN"/>
          </a:p>
        </p:txBody>
      </p:sp>
    </p:spTree>
    <p:extLst>
      <p:ext uri="{BB962C8B-B14F-4D97-AF65-F5344CB8AC3E}">
        <p14:creationId xmlns:p14="http://schemas.microsoft.com/office/powerpoint/2010/main" val="360667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C7B835-9E45-4466-A7C7-EF78CB2EA56F}"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B6181-8E50-4269-91C6-A8F2BA13599D}" type="slidenum">
              <a:rPr lang="en-IN" smtClean="0"/>
              <a:t>‹#›</a:t>
            </a:fld>
            <a:endParaRPr lang="en-IN"/>
          </a:p>
        </p:txBody>
      </p:sp>
    </p:spTree>
    <p:extLst>
      <p:ext uri="{BB962C8B-B14F-4D97-AF65-F5344CB8AC3E}">
        <p14:creationId xmlns:p14="http://schemas.microsoft.com/office/powerpoint/2010/main" val="3021225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C7B835-9E45-4466-A7C7-EF78CB2EA56F}" type="datetimeFigureOut">
              <a:rPr lang="en-IN" smtClean="0"/>
              <a:t>05-01-2021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AFAB6181-8E50-4269-91C6-A8F2BA13599D}" type="slidenum">
              <a:rPr lang="en-IN" smtClean="0"/>
              <a:t>‹#›</a:t>
            </a:fld>
            <a:endParaRPr lang="en-IN"/>
          </a:p>
        </p:txBody>
      </p:sp>
    </p:spTree>
    <p:extLst>
      <p:ext uri="{BB962C8B-B14F-4D97-AF65-F5344CB8AC3E}">
        <p14:creationId xmlns:p14="http://schemas.microsoft.com/office/powerpoint/2010/main" val="3914818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C7B835-9E45-4466-A7C7-EF78CB2EA56F}" type="datetimeFigureOut">
              <a:rPr lang="en-IN" smtClean="0"/>
              <a:t>05-01-2021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AB6181-8E50-4269-91C6-A8F2BA13599D}" type="slidenum">
              <a:rPr lang="en-IN" smtClean="0"/>
              <a:t>‹#›</a:t>
            </a:fld>
            <a:endParaRPr lang="en-IN"/>
          </a:p>
        </p:txBody>
      </p:sp>
    </p:spTree>
    <p:extLst>
      <p:ext uri="{BB962C8B-B14F-4D97-AF65-F5344CB8AC3E}">
        <p14:creationId xmlns:p14="http://schemas.microsoft.com/office/powerpoint/2010/main" val="1403466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C7B835-9E45-4466-A7C7-EF78CB2EA56F}" type="datetimeFigureOut">
              <a:rPr lang="en-IN" smtClean="0"/>
              <a:t>05-01-2021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AFAB6181-8E50-4269-91C6-A8F2BA13599D}" type="slidenum">
              <a:rPr lang="en-IN" smtClean="0"/>
              <a:t>‹#›</a:t>
            </a:fld>
            <a:endParaRPr lang="en-IN"/>
          </a:p>
        </p:txBody>
      </p:sp>
    </p:spTree>
    <p:extLst>
      <p:ext uri="{BB962C8B-B14F-4D97-AF65-F5344CB8AC3E}">
        <p14:creationId xmlns:p14="http://schemas.microsoft.com/office/powerpoint/2010/main" val="417961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C7B835-9E45-4466-A7C7-EF78CB2EA56F}" type="datetimeFigureOut">
              <a:rPr lang="en-IN" smtClean="0"/>
              <a:t>05-01-2021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AFAB6181-8E50-4269-91C6-A8F2BA13599D}" type="slidenum">
              <a:rPr lang="en-IN" smtClean="0"/>
              <a:t>‹#›</a:t>
            </a:fld>
            <a:endParaRPr lang="en-IN"/>
          </a:p>
        </p:txBody>
      </p:sp>
    </p:spTree>
    <p:extLst>
      <p:ext uri="{BB962C8B-B14F-4D97-AF65-F5344CB8AC3E}">
        <p14:creationId xmlns:p14="http://schemas.microsoft.com/office/powerpoint/2010/main" val="4157903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C7B835-9E45-4466-A7C7-EF78CB2EA56F}" type="datetimeFigureOut">
              <a:rPr lang="en-IN" smtClean="0"/>
              <a:t>05-01-2021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AFAB6181-8E50-4269-91C6-A8F2BA13599D}" type="slidenum">
              <a:rPr lang="en-IN" smtClean="0"/>
              <a:t>‹#›</a:t>
            </a:fld>
            <a:endParaRPr lang="en-IN"/>
          </a:p>
        </p:txBody>
      </p:sp>
    </p:spTree>
    <p:extLst>
      <p:ext uri="{BB962C8B-B14F-4D97-AF65-F5344CB8AC3E}">
        <p14:creationId xmlns:p14="http://schemas.microsoft.com/office/powerpoint/2010/main" val="179621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C7B835-9E45-4466-A7C7-EF78CB2EA56F}" type="datetimeFigureOut">
              <a:rPr lang="en-IN" smtClean="0"/>
              <a:t>05-01-2021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AB6181-8E50-4269-91C6-A8F2BA13599D}" type="slidenum">
              <a:rPr lang="en-IN" smtClean="0"/>
              <a:t>‹#›</a:t>
            </a:fld>
            <a:endParaRPr lang="en-IN"/>
          </a:p>
        </p:txBody>
      </p:sp>
    </p:spTree>
    <p:extLst>
      <p:ext uri="{BB962C8B-B14F-4D97-AF65-F5344CB8AC3E}">
        <p14:creationId xmlns:p14="http://schemas.microsoft.com/office/powerpoint/2010/main" val="787521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C7B835-9E45-4466-A7C7-EF78CB2EA56F}" type="datetimeFigureOut">
              <a:rPr lang="en-IN" smtClean="0"/>
              <a:t>05-01-2021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AFAB6181-8E50-4269-91C6-A8F2BA13599D}" type="slidenum">
              <a:rPr lang="en-IN" smtClean="0"/>
              <a:t>‹#›</a:t>
            </a:fld>
            <a:endParaRPr lang="en-IN"/>
          </a:p>
        </p:txBody>
      </p:sp>
    </p:spTree>
    <p:extLst>
      <p:ext uri="{BB962C8B-B14F-4D97-AF65-F5344CB8AC3E}">
        <p14:creationId xmlns:p14="http://schemas.microsoft.com/office/powerpoint/2010/main" val="240583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C7B835-9E45-4466-A7C7-EF78CB2EA56F}" type="datetimeFigureOut">
              <a:rPr lang="en-IN" smtClean="0"/>
              <a:t>05-01-2021</a:t>
            </a:fld>
            <a:endParaRPr lang="en-IN"/>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B6181-8E50-4269-91C6-A8F2BA13599D}" type="slidenum">
              <a:rPr lang="en-IN" smtClean="0"/>
              <a:t>‹#›</a:t>
            </a:fld>
            <a:endParaRPr lang="en-IN"/>
          </a:p>
        </p:txBody>
      </p:sp>
    </p:spTree>
    <p:extLst>
      <p:ext uri="{BB962C8B-B14F-4D97-AF65-F5344CB8AC3E}">
        <p14:creationId xmlns:p14="http://schemas.microsoft.com/office/powerpoint/2010/main" val="32656345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7.tmp"/><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02.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131.png"/><Relationship Id="rId1" Type="http://schemas.openxmlformats.org/officeDocument/2006/relationships/slideLayout" Target="../slideLayouts/slideLayout7.xml"/><Relationship Id="rId5" Type="http://schemas.microsoft.com/office/2007/relationships/hdphoto" Target="../media/hdphoto38.wdp"/><Relationship Id="rId4" Type="http://schemas.openxmlformats.org/officeDocument/2006/relationships/image" Target="../media/image132.png"/></Relationships>
</file>

<file path=ppt/slides/_rels/slide103.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04.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10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10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mp"/><Relationship Id="rId1" Type="http://schemas.openxmlformats.org/officeDocument/2006/relationships/slideLayout" Target="../slideLayouts/slideLayout7.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4.png"/><Relationship Id="rId1" Type="http://schemas.openxmlformats.org/officeDocument/2006/relationships/slideLayout" Target="../slideLayouts/slideLayout7.xml"/><Relationship Id="rId5" Type="http://schemas.microsoft.com/office/2007/relationships/hdphoto" Target="../media/hdphoto12.wdp"/><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tmp"/></Relationships>
</file>

<file path=ppt/slides/_rels/slide26.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6.tmp"/><Relationship Id="rId3" Type="http://schemas.openxmlformats.org/officeDocument/2006/relationships/image" Target="../media/image31.tmp"/><Relationship Id="rId7" Type="http://schemas.openxmlformats.org/officeDocument/2006/relationships/image" Target="../media/image35.tmp"/><Relationship Id="rId2" Type="http://schemas.openxmlformats.org/officeDocument/2006/relationships/image" Target="../media/image30.tmp"/><Relationship Id="rId1" Type="http://schemas.openxmlformats.org/officeDocument/2006/relationships/slideLayout" Target="../slideLayouts/slideLayout7.xml"/><Relationship Id="rId6" Type="http://schemas.openxmlformats.org/officeDocument/2006/relationships/image" Target="../media/image34.tmp"/><Relationship Id="rId11" Type="http://schemas.microsoft.com/office/2007/relationships/hdphoto" Target="../media/hdphoto14.wdp"/><Relationship Id="rId5" Type="http://schemas.openxmlformats.org/officeDocument/2006/relationships/image" Target="../media/image33.tmp"/><Relationship Id="rId10" Type="http://schemas.openxmlformats.org/officeDocument/2006/relationships/image" Target="../media/image38.png"/><Relationship Id="rId4" Type="http://schemas.openxmlformats.org/officeDocument/2006/relationships/image" Target="../media/image32.tmp"/><Relationship Id="rId9" Type="http://schemas.openxmlformats.org/officeDocument/2006/relationships/image" Target="../media/image37.tmp"/></Relationships>
</file>

<file path=ppt/slides/_rels/slide28.xml.rels><?xml version="1.0" encoding="UTF-8" standalone="yes"?>
<Relationships xmlns="http://schemas.openxmlformats.org/package/2006/relationships"><Relationship Id="rId8" Type="http://schemas.openxmlformats.org/officeDocument/2006/relationships/image" Target="../media/image45.tmp"/><Relationship Id="rId3" Type="http://schemas.openxmlformats.org/officeDocument/2006/relationships/image" Target="../media/image40.tmp"/><Relationship Id="rId7" Type="http://schemas.openxmlformats.org/officeDocument/2006/relationships/image" Target="../media/image44.tm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tmp"/><Relationship Id="rId5" Type="http://schemas.openxmlformats.org/officeDocument/2006/relationships/image" Target="../media/image42.tmp"/><Relationship Id="rId10" Type="http://schemas.openxmlformats.org/officeDocument/2006/relationships/image" Target="../media/image47.tmp"/><Relationship Id="rId4" Type="http://schemas.openxmlformats.org/officeDocument/2006/relationships/image" Target="../media/image41.tmp"/><Relationship Id="rId9" Type="http://schemas.openxmlformats.org/officeDocument/2006/relationships/image" Target="../media/image46.tmp"/></Relationships>
</file>

<file path=ppt/slides/_rels/slide29.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0.tmp"/><Relationship Id="rId1" Type="http://schemas.openxmlformats.org/officeDocument/2006/relationships/slideLayout" Target="../slideLayouts/slideLayout7.xml"/><Relationship Id="rId6" Type="http://schemas.openxmlformats.org/officeDocument/2006/relationships/image" Target="../media/image54.tmp"/><Relationship Id="rId5" Type="http://schemas.openxmlformats.org/officeDocument/2006/relationships/image" Target="../media/image53.tmp"/><Relationship Id="rId4" Type="http://schemas.openxmlformats.org/officeDocument/2006/relationships/image" Target="../media/image52.tmp"/></Relationships>
</file>

<file path=ppt/slides/_rels/slide3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5.pn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9.tmp"/><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0.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tmp"/><Relationship Id="rId1" Type="http://schemas.openxmlformats.org/officeDocument/2006/relationships/slideLayout" Target="../slideLayouts/slideLayout7.xml"/><Relationship Id="rId4" Type="http://schemas.microsoft.com/office/2007/relationships/hdphoto" Target="../media/hdphoto20.wdp"/></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microsoft.com/office/2007/relationships/hdphoto" Target="../media/hdphoto21.wdp"/></Relationships>
</file>

<file path=ppt/slides/_rels/slide4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2.tm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4.tmp"/></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7.tmp"/><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8.tmp"/><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0.tmp"/><Relationship Id="rId2" Type="http://schemas.openxmlformats.org/officeDocument/2006/relationships/image" Target="../media/image89.tmp"/><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2.tmp"/><Relationship Id="rId2" Type="http://schemas.openxmlformats.org/officeDocument/2006/relationships/image" Target="../media/image91.tmp"/><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3.tmp"/><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5.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7.tmp"/><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8.png"/></Relationships>
</file>

<file path=ppt/slides/_rels/slide73.xml.rels><?xml version="1.0" encoding="UTF-8" standalone="yes"?>
<Relationships xmlns="http://schemas.openxmlformats.org/package/2006/relationships"><Relationship Id="rId2" Type="http://schemas.openxmlformats.org/officeDocument/2006/relationships/image" Target="../media/image99.tmp"/><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0.tmp"/><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81.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09.png"/><Relationship Id="rId1" Type="http://schemas.openxmlformats.org/officeDocument/2006/relationships/slideLayout" Target="../slideLayouts/slideLayout7.xml"/><Relationship Id="rId5" Type="http://schemas.microsoft.com/office/2007/relationships/hdphoto" Target="../media/hdphoto31.wdp"/><Relationship Id="rId4" Type="http://schemas.openxmlformats.org/officeDocument/2006/relationships/image" Target="../media/image110.png"/></Relationships>
</file>

<file path=ppt/slides/_rels/slide82.xml.rels><?xml version="1.0" encoding="UTF-8" standalone="yes"?>
<Relationships xmlns="http://schemas.openxmlformats.org/package/2006/relationships"><Relationship Id="rId3" Type="http://schemas.openxmlformats.org/officeDocument/2006/relationships/image" Target="../media/image112.tmp"/><Relationship Id="rId2" Type="http://schemas.openxmlformats.org/officeDocument/2006/relationships/image" Target="../media/image111.tmp"/><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3.tmp"/><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4.tmp"/><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5.tmp"/><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0.tmp"/></Relationships>
</file>

<file path=ppt/slides/_rels/slide92.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4.tmp"/><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25.tmp"/><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1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A343F02-C103-471C-BDC4-8F70C707E8BF}"/>
              </a:ext>
            </a:extLst>
          </p:cNvPr>
          <p:cNvPicPr>
            <a:picLocks noChangeAspect="1"/>
          </p:cNvPicPr>
          <p:nvPr/>
        </p:nvPicPr>
        <p:blipFill>
          <a:blip r:embed="rId2"/>
          <a:stretch>
            <a:fillRect/>
          </a:stretch>
        </p:blipFill>
        <p:spPr>
          <a:xfrm>
            <a:off x="1142703" y="2599872"/>
            <a:ext cx="6858594" cy="1658256"/>
          </a:xfrm>
          <a:prstGeom prst="rect">
            <a:avLst/>
          </a:prstGeom>
        </p:spPr>
      </p:pic>
      <p:pic>
        <p:nvPicPr>
          <p:cNvPr id="7" name="Picture 6">
            <a:extLst>
              <a:ext uri="{FF2B5EF4-FFF2-40B4-BE49-F238E27FC236}">
                <a16:creationId xmlns:a16="http://schemas.microsoft.com/office/drawing/2014/main" xmlns="" id="{3B1ED21C-A2EF-4BAE-9CE9-E5D644AE8F0A}"/>
              </a:ext>
            </a:extLst>
          </p:cNvPr>
          <p:cNvPicPr>
            <a:picLocks noChangeAspect="1"/>
          </p:cNvPicPr>
          <p:nvPr/>
        </p:nvPicPr>
        <p:blipFill>
          <a:blip r:embed="rId2"/>
          <a:stretch>
            <a:fillRect/>
          </a:stretch>
        </p:blipFill>
        <p:spPr>
          <a:xfrm>
            <a:off x="1142703" y="2599872"/>
            <a:ext cx="6858594" cy="1658256"/>
          </a:xfrm>
          <a:prstGeom prst="rect">
            <a:avLst/>
          </a:prstGeom>
        </p:spPr>
      </p:pic>
      <p:pic>
        <p:nvPicPr>
          <p:cNvPr id="9" name="Picture 8">
            <a:extLst>
              <a:ext uri="{FF2B5EF4-FFF2-40B4-BE49-F238E27FC236}">
                <a16:creationId xmlns:a16="http://schemas.microsoft.com/office/drawing/2014/main" xmlns="" id="{385DD3F2-B93F-4337-BE40-DA6DB441C2BE}"/>
              </a:ext>
            </a:extLst>
          </p:cNvPr>
          <p:cNvPicPr>
            <a:picLocks noChangeAspect="1"/>
          </p:cNvPicPr>
          <p:nvPr/>
        </p:nvPicPr>
        <p:blipFill>
          <a:blip r:embed="rId3"/>
          <a:stretch>
            <a:fillRect/>
          </a:stretch>
        </p:blipFill>
        <p:spPr>
          <a:xfrm>
            <a:off x="0" y="0"/>
            <a:ext cx="4651651" cy="3657917"/>
          </a:xfrm>
          <a:prstGeom prst="rect">
            <a:avLst/>
          </a:prstGeom>
        </p:spPr>
      </p:pic>
      <p:pic>
        <p:nvPicPr>
          <p:cNvPr id="11" name="Picture 10">
            <a:extLst>
              <a:ext uri="{FF2B5EF4-FFF2-40B4-BE49-F238E27FC236}">
                <a16:creationId xmlns:a16="http://schemas.microsoft.com/office/drawing/2014/main" xmlns="" id="{6A629100-9709-4338-8125-506129E3C2B3}"/>
              </a:ext>
            </a:extLst>
          </p:cNvPr>
          <p:cNvPicPr>
            <a:picLocks noChangeAspect="1"/>
          </p:cNvPicPr>
          <p:nvPr/>
        </p:nvPicPr>
        <p:blipFill>
          <a:blip r:embed="rId4"/>
          <a:stretch>
            <a:fillRect/>
          </a:stretch>
        </p:blipFill>
        <p:spPr>
          <a:xfrm>
            <a:off x="4651651" y="0"/>
            <a:ext cx="4493141" cy="3657917"/>
          </a:xfrm>
          <a:prstGeom prst="rect">
            <a:avLst/>
          </a:prstGeom>
        </p:spPr>
      </p:pic>
      <p:pic>
        <p:nvPicPr>
          <p:cNvPr id="13" name="Picture 12">
            <a:extLst>
              <a:ext uri="{FF2B5EF4-FFF2-40B4-BE49-F238E27FC236}">
                <a16:creationId xmlns:a16="http://schemas.microsoft.com/office/drawing/2014/main" xmlns="" id="{040501B3-8A15-4971-8031-F6AA922D01DE}"/>
              </a:ext>
            </a:extLst>
          </p:cNvPr>
          <p:cNvPicPr>
            <a:picLocks noChangeAspect="1"/>
          </p:cNvPicPr>
          <p:nvPr/>
        </p:nvPicPr>
        <p:blipFill>
          <a:blip r:embed="rId5"/>
          <a:stretch>
            <a:fillRect/>
          </a:stretch>
        </p:blipFill>
        <p:spPr>
          <a:xfrm>
            <a:off x="0" y="3657917"/>
            <a:ext cx="4651651" cy="3200677"/>
          </a:xfrm>
          <a:prstGeom prst="rect">
            <a:avLst/>
          </a:prstGeom>
        </p:spPr>
      </p:pic>
      <p:pic>
        <p:nvPicPr>
          <p:cNvPr id="15" name="Picture 14">
            <a:extLst>
              <a:ext uri="{FF2B5EF4-FFF2-40B4-BE49-F238E27FC236}">
                <a16:creationId xmlns:a16="http://schemas.microsoft.com/office/drawing/2014/main" xmlns="" id="{970D3896-A064-4773-AE54-62A219ADBA3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4669158" y="3667112"/>
            <a:ext cx="4474842" cy="3190888"/>
          </a:xfrm>
          <a:prstGeom prst="rect">
            <a:avLst/>
          </a:prstGeom>
        </p:spPr>
      </p:pic>
      <p:sp>
        <p:nvSpPr>
          <p:cNvPr id="2" name="TextBox 1"/>
          <p:cNvSpPr txBox="1"/>
          <p:nvPr/>
        </p:nvSpPr>
        <p:spPr>
          <a:xfrm>
            <a:off x="1778000" y="6333067"/>
            <a:ext cx="3115733" cy="369332"/>
          </a:xfrm>
          <a:prstGeom prst="rect">
            <a:avLst/>
          </a:prstGeom>
          <a:noFill/>
        </p:spPr>
        <p:txBody>
          <a:bodyPr wrap="square" rtlCol="0">
            <a:spAutoFit/>
          </a:bodyPr>
          <a:lstStyle/>
          <a:p>
            <a:r>
              <a:rPr lang="en-US" smtClean="0"/>
              <a:t>www.Padasalai.Net</a:t>
            </a:r>
            <a:endParaRPr lang="en-US"/>
          </a:p>
        </p:txBody>
      </p:sp>
    </p:spTree>
    <p:extLst>
      <p:ext uri="{BB962C8B-B14F-4D97-AF65-F5344CB8AC3E}">
        <p14:creationId xmlns:p14="http://schemas.microsoft.com/office/powerpoint/2010/main" val="2921683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B86F404-0533-4191-8BD3-07497B27C7A9}"/>
              </a:ext>
            </a:extLst>
          </p:cNvPr>
          <p:cNvSpPr txBox="1"/>
          <p:nvPr/>
        </p:nvSpPr>
        <p:spPr>
          <a:xfrm>
            <a:off x="0" y="0"/>
            <a:ext cx="9144000" cy="2677656"/>
          </a:xfrm>
          <a:prstGeom prst="rect">
            <a:avLst/>
          </a:prstGeom>
          <a:noFill/>
        </p:spPr>
        <p:txBody>
          <a:bodyPr wrap="square">
            <a:spAutoFit/>
          </a:bodyPr>
          <a:lstStyle/>
          <a:p>
            <a:pPr algn="l"/>
            <a:r>
              <a:rPr lang="en-IN" sz="2400" b="1" i="0" u="none" strike="noStrike" baseline="0" dirty="0">
                <a:solidFill>
                  <a:srgbClr val="001AE6"/>
                </a:solidFill>
                <a:latin typeface="MinionPro-Bold"/>
              </a:rPr>
              <a:t>Ligands:</a:t>
            </a:r>
          </a:p>
          <a:p>
            <a:pPr algn="l"/>
            <a:r>
              <a:rPr lang="en-US" sz="2400" b="0" i="0" u="none" strike="noStrike" baseline="0" dirty="0">
                <a:solidFill>
                  <a:srgbClr val="000000"/>
                </a:solidFill>
                <a:latin typeface="MinionPro-Regular"/>
              </a:rPr>
              <a:t>The ligands are the atoms or groups of atoms bound to the central atom/ion. The atom in a ligand that is bound directly to the central metal atom is known as a donor atom.</a:t>
            </a:r>
          </a:p>
          <a:p>
            <a:pPr algn="l"/>
            <a:r>
              <a:rPr lang="en-US" sz="2400" b="0" i="0" u="none" strike="noStrike" baseline="0" dirty="0">
                <a:solidFill>
                  <a:srgbClr val="000000"/>
                </a:solidFill>
                <a:latin typeface="MinionPro-Regular"/>
              </a:rPr>
              <a:t> </a:t>
            </a:r>
            <a:r>
              <a:rPr lang="en-US" sz="2400" b="1" i="0" u="none" strike="noStrike" baseline="0" dirty="0">
                <a:solidFill>
                  <a:srgbClr val="FF0000"/>
                </a:solidFill>
                <a:latin typeface="MinionPro-Regular"/>
              </a:rPr>
              <a:t>For example, in K</a:t>
            </a:r>
            <a:r>
              <a:rPr lang="en-US" sz="1000" b="1" i="0" u="none" strike="noStrike" baseline="0" dirty="0">
                <a:solidFill>
                  <a:srgbClr val="FF0000"/>
                </a:solidFill>
                <a:latin typeface="MinionPro-Regular"/>
              </a:rPr>
              <a:t>4</a:t>
            </a:r>
            <a:r>
              <a:rPr lang="en-US" sz="2400" b="1" i="0" u="none" strike="noStrike" baseline="0" dirty="0">
                <a:solidFill>
                  <a:srgbClr val="FF0000"/>
                </a:solidFill>
                <a:latin typeface="MinionPro-Regular"/>
              </a:rPr>
              <a:t>[Fe(CN)</a:t>
            </a:r>
            <a:r>
              <a:rPr lang="en-US" sz="1000" b="1" i="0" u="none" strike="noStrike" baseline="0" dirty="0">
                <a:solidFill>
                  <a:srgbClr val="FF0000"/>
                </a:solidFill>
                <a:latin typeface="MinionPro-Regular"/>
              </a:rPr>
              <a:t>6</a:t>
            </a:r>
            <a:r>
              <a:rPr lang="en-US" sz="2400" b="1" i="0" u="none" strike="noStrike" baseline="0" dirty="0">
                <a:solidFill>
                  <a:srgbClr val="FF0000"/>
                </a:solidFill>
                <a:latin typeface="MinionPro-Regular"/>
              </a:rPr>
              <a:t>], the ligand is CN</a:t>
            </a:r>
            <a:r>
              <a:rPr lang="en-US" sz="2400" b="1" i="0" u="none" strike="noStrike" baseline="30000" dirty="0">
                <a:solidFill>
                  <a:srgbClr val="FF0000"/>
                </a:solidFill>
                <a:latin typeface="MinionPro-Regular"/>
              </a:rPr>
              <a:t>-</a:t>
            </a:r>
            <a:r>
              <a:rPr lang="en-US" sz="2400" b="1" i="0" u="none" strike="noStrike" baseline="0" dirty="0">
                <a:solidFill>
                  <a:srgbClr val="FF0000"/>
                </a:solidFill>
                <a:latin typeface="MinionPro-Regular"/>
              </a:rPr>
              <a:t> ion, but the donor atom is carbon and in [Co(NH</a:t>
            </a:r>
            <a:r>
              <a:rPr lang="en-US" sz="1000" b="1" i="0" u="none" strike="noStrike" baseline="0" dirty="0">
                <a:solidFill>
                  <a:srgbClr val="FF0000"/>
                </a:solidFill>
                <a:latin typeface="MinionPro-Regular"/>
              </a:rPr>
              <a:t>3</a:t>
            </a:r>
            <a:r>
              <a:rPr lang="en-US" sz="2400" b="1" i="0" u="none" strike="noStrike" baseline="0" dirty="0">
                <a:solidFill>
                  <a:srgbClr val="FF0000"/>
                </a:solidFill>
                <a:latin typeface="MinionPro-Regular"/>
              </a:rPr>
              <a:t>)</a:t>
            </a:r>
            <a:r>
              <a:rPr lang="en-US" sz="1000" b="1" i="0" u="none" strike="noStrike" baseline="0" dirty="0">
                <a:solidFill>
                  <a:srgbClr val="FF0000"/>
                </a:solidFill>
                <a:latin typeface="MinionPro-Regular"/>
              </a:rPr>
              <a:t>6</a:t>
            </a:r>
            <a:r>
              <a:rPr lang="en-US" sz="2400" b="1" i="0" u="none" strike="noStrike" baseline="0" dirty="0">
                <a:solidFill>
                  <a:srgbClr val="FF0000"/>
                </a:solidFill>
                <a:latin typeface="MinionPro-Regular"/>
              </a:rPr>
              <a:t>]Cl</a:t>
            </a:r>
            <a:r>
              <a:rPr lang="en-US" sz="1000" b="1" i="0" u="none" strike="noStrike" baseline="0" dirty="0">
                <a:solidFill>
                  <a:srgbClr val="FF0000"/>
                </a:solidFill>
                <a:latin typeface="MinionPro-Regular"/>
              </a:rPr>
              <a:t>3 </a:t>
            </a:r>
            <a:r>
              <a:rPr lang="en-US" sz="2400" b="1" i="0" u="none" strike="noStrike" baseline="0" dirty="0">
                <a:solidFill>
                  <a:srgbClr val="FF0000"/>
                </a:solidFill>
                <a:latin typeface="MinionPro-Regular"/>
              </a:rPr>
              <a:t>the ligand is NH</a:t>
            </a:r>
            <a:r>
              <a:rPr lang="en-US" sz="1000" b="1" i="0" u="none" strike="noStrike" baseline="0" dirty="0">
                <a:solidFill>
                  <a:srgbClr val="FF0000"/>
                </a:solidFill>
                <a:latin typeface="MinionPro-Regular"/>
              </a:rPr>
              <a:t>3 </a:t>
            </a:r>
            <a:r>
              <a:rPr lang="en-US" sz="2400" b="1" i="0" u="none" strike="noStrike" baseline="0" dirty="0">
                <a:solidFill>
                  <a:srgbClr val="FF0000"/>
                </a:solidFill>
                <a:latin typeface="MinionPro-Regular"/>
              </a:rPr>
              <a:t>molecule and the donor atom is nitrogen.</a:t>
            </a:r>
            <a:endParaRPr lang="en-IN" sz="2400" b="1" dirty="0">
              <a:solidFill>
                <a:srgbClr val="FF0000"/>
              </a:solidFill>
            </a:endParaRPr>
          </a:p>
        </p:txBody>
      </p:sp>
      <p:pic>
        <p:nvPicPr>
          <p:cNvPr id="4" name="Picture 3">
            <a:extLst>
              <a:ext uri="{FF2B5EF4-FFF2-40B4-BE49-F238E27FC236}">
                <a16:creationId xmlns:a16="http://schemas.microsoft.com/office/drawing/2014/main" xmlns="" id="{E911B0EE-DD1F-4487-BE8C-ABD96936CBC6}"/>
              </a:ext>
            </a:extLst>
          </p:cNvPr>
          <p:cNvPicPr>
            <a:picLocks noChangeAspect="1"/>
          </p:cNvPicPr>
          <p:nvPr/>
        </p:nvPicPr>
        <p:blipFill>
          <a:blip r:embed="rId2"/>
          <a:stretch>
            <a:fillRect/>
          </a:stretch>
        </p:blipFill>
        <p:spPr>
          <a:xfrm>
            <a:off x="1606859" y="3429000"/>
            <a:ext cx="5566298" cy="2295664"/>
          </a:xfrm>
          <a:prstGeom prst="rect">
            <a:avLst/>
          </a:prstGeom>
          <a:ln w="19050">
            <a:solidFill>
              <a:srgbClr val="FF0066"/>
            </a:solidFill>
          </a:ln>
        </p:spPr>
      </p:pic>
    </p:spTree>
    <p:extLst>
      <p:ext uri="{BB962C8B-B14F-4D97-AF65-F5344CB8AC3E}">
        <p14:creationId xmlns:p14="http://schemas.microsoft.com/office/powerpoint/2010/main" val="1124395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82DA5C4-BB2C-4D4A-8977-4D8DBDEAC099}"/>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0243" y="142042"/>
            <a:ext cx="8870591" cy="6525087"/>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04188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EA38A25-98E3-4596-B031-D71C5796A2EB}"/>
              </a:ext>
            </a:extLst>
          </p:cNvPr>
          <p:cNvSpPr txBox="1"/>
          <p:nvPr/>
        </p:nvSpPr>
        <p:spPr>
          <a:xfrm>
            <a:off x="0" y="0"/>
            <a:ext cx="9144000" cy="5786199"/>
          </a:xfrm>
          <a:prstGeom prst="rect">
            <a:avLst/>
          </a:prstGeom>
          <a:noFill/>
        </p:spPr>
        <p:txBody>
          <a:bodyPr wrap="square">
            <a:spAutoFit/>
          </a:bodyPr>
          <a:lstStyle/>
          <a:p>
            <a:pPr algn="l"/>
            <a:r>
              <a:rPr lang="en-US" sz="2800" b="1" i="0" u="none" strike="noStrike" baseline="0" dirty="0">
                <a:solidFill>
                  <a:srgbClr val="FF0300"/>
                </a:solidFill>
                <a:latin typeface="MinionPro-Bold"/>
              </a:rPr>
              <a:t>Importance and applications of coordination complexes:</a:t>
            </a:r>
          </a:p>
          <a:p>
            <a:pPr algn="l"/>
            <a:r>
              <a:rPr lang="en-US" sz="2000" b="1" i="0" u="none" strike="noStrike" baseline="0" dirty="0">
                <a:solidFill>
                  <a:srgbClr val="FF0066"/>
                </a:solidFill>
                <a:latin typeface="MinionPro-Regular"/>
              </a:rPr>
              <a:t>The coordination complexes are of great importance. These compounds are present in many plants, animals and in minerals. Some Important applications of coordination complexes </a:t>
            </a:r>
            <a:r>
              <a:rPr lang="en-IN" sz="2000" b="1" i="0" u="none" strike="noStrike" baseline="0" dirty="0">
                <a:solidFill>
                  <a:srgbClr val="FF0066"/>
                </a:solidFill>
                <a:latin typeface="MinionPro-Regular"/>
              </a:rPr>
              <a:t>are described below.</a:t>
            </a:r>
          </a:p>
          <a:p>
            <a:pPr algn="l"/>
            <a:r>
              <a:rPr lang="en-US" sz="2400" b="1" i="0" u="none" strike="noStrike" baseline="0" dirty="0">
                <a:solidFill>
                  <a:srgbClr val="002060"/>
                </a:solidFill>
                <a:latin typeface="SymbolMT"/>
              </a:rPr>
              <a:t>1.</a:t>
            </a:r>
            <a:r>
              <a:rPr lang="en-US" sz="2400" b="1" i="0" u="none" strike="noStrike" baseline="0" dirty="0">
                <a:solidFill>
                  <a:srgbClr val="002060"/>
                </a:solidFill>
                <a:latin typeface="MinionPro-Regular"/>
              </a:rPr>
              <a:t>Phthalo blue – a bright blue pigment is a complex of Copper (II) ion and it is used in printing ink and in the packaging industry.</a:t>
            </a:r>
          </a:p>
          <a:p>
            <a:pPr algn="l"/>
            <a:endParaRPr lang="en-US" sz="2000" b="0" i="0" u="none" strike="noStrike" baseline="0" dirty="0">
              <a:solidFill>
                <a:srgbClr val="000000"/>
              </a:solidFill>
              <a:latin typeface="SymbolMT"/>
            </a:endParaRPr>
          </a:p>
          <a:p>
            <a:pPr algn="l"/>
            <a:endParaRPr lang="en-US" dirty="0">
              <a:solidFill>
                <a:srgbClr val="000000"/>
              </a:solidFill>
              <a:latin typeface="SymbolMT"/>
            </a:endParaRPr>
          </a:p>
          <a:p>
            <a:pPr algn="l"/>
            <a:endParaRPr lang="en-US" sz="1800" b="0" i="0" u="none" strike="noStrike" baseline="0" dirty="0">
              <a:solidFill>
                <a:srgbClr val="000000"/>
              </a:solidFill>
              <a:latin typeface="SymbolMT"/>
            </a:endParaRPr>
          </a:p>
          <a:p>
            <a:pPr algn="l"/>
            <a:endParaRPr lang="en-US" dirty="0">
              <a:solidFill>
                <a:srgbClr val="000000"/>
              </a:solidFill>
              <a:latin typeface="SymbolMT"/>
            </a:endParaRPr>
          </a:p>
          <a:p>
            <a:pPr algn="l"/>
            <a:endParaRPr lang="en-US" sz="1800" b="0" i="0" u="none" strike="noStrike" baseline="0" dirty="0">
              <a:solidFill>
                <a:srgbClr val="000000"/>
              </a:solidFill>
              <a:latin typeface="SymbolMT"/>
            </a:endParaRPr>
          </a:p>
          <a:p>
            <a:pPr algn="l"/>
            <a:endParaRPr lang="en-US" dirty="0">
              <a:solidFill>
                <a:srgbClr val="000000"/>
              </a:solidFill>
              <a:latin typeface="SymbolMT"/>
            </a:endParaRPr>
          </a:p>
          <a:p>
            <a:pPr algn="l"/>
            <a:endParaRPr lang="en-US" sz="1800" b="0" i="0" u="none" strike="noStrike" baseline="0" dirty="0">
              <a:solidFill>
                <a:srgbClr val="000000"/>
              </a:solidFill>
              <a:latin typeface="SymbolMT"/>
            </a:endParaRPr>
          </a:p>
          <a:p>
            <a:pPr algn="l"/>
            <a:endParaRPr lang="en-US" dirty="0">
              <a:solidFill>
                <a:srgbClr val="000000"/>
              </a:solidFill>
              <a:latin typeface="SymbolMT"/>
            </a:endParaRPr>
          </a:p>
          <a:p>
            <a:pPr algn="l"/>
            <a:endParaRPr lang="en-US" sz="1800" b="0" i="0" u="none" strike="noStrike" baseline="0" dirty="0">
              <a:solidFill>
                <a:srgbClr val="000000"/>
              </a:solidFill>
              <a:latin typeface="SymbolMT"/>
            </a:endParaRPr>
          </a:p>
          <a:p>
            <a:pPr algn="l"/>
            <a:endParaRPr lang="en-US" sz="2400" b="1" i="0" u="none" strike="noStrike" baseline="0" dirty="0">
              <a:solidFill>
                <a:srgbClr val="C00000"/>
              </a:solidFill>
              <a:latin typeface="SymbolMT"/>
            </a:endParaRPr>
          </a:p>
          <a:p>
            <a:pPr algn="l"/>
            <a:r>
              <a:rPr lang="en-US" sz="2400" b="1" i="0" u="none" strike="noStrike" baseline="0" dirty="0">
                <a:solidFill>
                  <a:srgbClr val="C00000"/>
                </a:solidFill>
                <a:latin typeface="SymbolMT"/>
              </a:rPr>
              <a:t>2. </a:t>
            </a:r>
            <a:r>
              <a:rPr lang="en-US" sz="2400" b="1" i="0" u="none" strike="noStrike" baseline="0" dirty="0">
                <a:solidFill>
                  <a:srgbClr val="C00000"/>
                </a:solidFill>
                <a:latin typeface="MinionPro-Regular"/>
              </a:rPr>
              <a:t>Purification of Nickel by Mond’s process involves formation [Ni(CO)</a:t>
            </a:r>
            <a:r>
              <a:rPr lang="en-US" sz="1000" b="1" i="0" u="none" strike="noStrike" baseline="0" dirty="0">
                <a:solidFill>
                  <a:srgbClr val="C00000"/>
                </a:solidFill>
                <a:latin typeface="MinionPro-Regular"/>
              </a:rPr>
              <a:t>4</a:t>
            </a:r>
            <a:r>
              <a:rPr lang="en-US" sz="2400" b="1" i="0" u="none" strike="noStrike" baseline="0" dirty="0">
                <a:solidFill>
                  <a:srgbClr val="C00000"/>
                </a:solidFill>
                <a:latin typeface="MinionPro-Regular"/>
              </a:rPr>
              <a:t>], which Yields 99.5% </a:t>
            </a:r>
            <a:r>
              <a:rPr lang="en-IN" sz="2400" b="1" i="0" u="none" strike="noStrike" baseline="0" dirty="0">
                <a:solidFill>
                  <a:srgbClr val="C00000"/>
                </a:solidFill>
                <a:latin typeface="MinionPro-Regular"/>
              </a:rPr>
              <a:t>pure Nickel on decomposition</a:t>
            </a:r>
            <a:r>
              <a:rPr lang="en-IN" sz="1800" b="0" i="0" u="none" strike="noStrike" baseline="0" dirty="0">
                <a:solidFill>
                  <a:srgbClr val="000000"/>
                </a:solidFill>
                <a:latin typeface="MinionPro-Regular"/>
              </a:rPr>
              <a:t>.</a:t>
            </a:r>
          </a:p>
        </p:txBody>
      </p:sp>
      <p:pic>
        <p:nvPicPr>
          <p:cNvPr id="2" name="Picture 1">
            <a:extLst>
              <a:ext uri="{FF2B5EF4-FFF2-40B4-BE49-F238E27FC236}">
                <a16:creationId xmlns:a16="http://schemas.microsoft.com/office/drawing/2014/main" xmlns="" id="{4A737533-A64D-4C32-8B5A-76F89D85FE72}"/>
              </a:ext>
            </a:extLst>
          </p:cNvPr>
          <p:cNvPicPr>
            <a:picLocks noChangeAspect="1"/>
          </p:cNvPicPr>
          <p:nvPr/>
        </p:nvPicPr>
        <p:blipFill>
          <a:blip r:embed="rId2"/>
          <a:stretch>
            <a:fillRect/>
          </a:stretch>
        </p:blipFill>
        <p:spPr>
          <a:xfrm>
            <a:off x="905523" y="2429499"/>
            <a:ext cx="2556769" cy="2329556"/>
          </a:xfrm>
          <a:prstGeom prst="rect">
            <a:avLst/>
          </a:prstGeom>
          <a:ln>
            <a:solidFill>
              <a:schemeClr val="accent1"/>
            </a:solidFill>
          </a:ln>
        </p:spPr>
      </p:pic>
      <p:pic>
        <p:nvPicPr>
          <p:cNvPr id="3" name="Picture 2">
            <a:extLst>
              <a:ext uri="{FF2B5EF4-FFF2-40B4-BE49-F238E27FC236}">
                <a16:creationId xmlns:a16="http://schemas.microsoft.com/office/drawing/2014/main" xmlns="" id="{64EA3A09-16E7-491D-A3DF-79C85DE8F6A3}"/>
              </a:ext>
            </a:extLst>
          </p:cNvPr>
          <p:cNvPicPr>
            <a:picLocks noChangeAspect="1"/>
          </p:cNvPicPr>
          <p:nvPr/>
        </p:nvPicPr>
        <p:blipFill>
          <a:blip r:embed="rId3"/>
          <a:stretch>
            <a:fillRect/>
          </a:stretch>
        </p:blipFill>
        <p:spPr>
          <a:xfrm>
            <a:off x="5215477" y="2429499"/>
            <a:ext cx="2317966" cy="2329556"/>
          </a:xfrm>
          <a:prstGeom prst="rect">
            <a:avLst/>
          </a:prstGeom>
          <a:ln>
            <a:solidFill>
              <a:schemeClr val="accent1"/>
            </a:solidFill>
          </a:ln>
        </p:spPr>
      </p:pic>
      <p:pic>
        <p:nvPicPr>
          <p:cNvPr id="1026" name="Picture 2" descr="NEET Chemistry: NEET Chemistry Questions, Study Materials, Paper Analysis">
            <a:extLst>
              <a:ext uri="{FF2B5EF4-FFF2-40B4-BE49-F238E27FC236}">
                <a16:creationId xmlns:a16="http://schemas.microsoft.com/office/drawing/2014/main" xmlns="" id="{59123728-AD6C-47B8-8DBD-AD3F2CB9B4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5523" y="6061466"/>
            <a:ext cx="6627920" cy="531812"/>
          </a:xfrm>
          <a:prstGeom prst="rect">
            <a:avLst/>
          </a:prstGeom>
          <a:noFill/>
          <a:ln>
            <a:solidFill>
              <a:schemeClr val="accent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96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50B6E83-CCCD-41EE-BE75-EC414AD9E50A}"/>
              </a:ext>
            </a:extLst>
          </p:cNvPr>
          <p:cNvSpPr txBox="1"/>
          <p:nvPr/>
        </p:nvSpPr>
        <p:spPr>
          <a:xfrm>
            <a:off x="0" y="67564"/>
            <a:ext cx="9144000" cy="5355312"/>
          </a:xfrm>
          <a:prstGeom prst="rect">
            <a:avLst/>
          </a:prstGeom>
          <a:noFill/>
        </p:spPr>
        <p:txBody>
          <a:bodyPr wrap="square">
            <a:spAutoFit/>
          </a:bodyPr>
          <a:lstStyle/>
          <a:p>
            <a:pPr algn="l"/>
            <a:r>
              <a:rPr lang="en-US" sz="2400" b="1" i="0" u="none" strike="noStrike" baseline="0" dirty="0">
                <a:solidFill>
                  <a:srgbClr val="00B0F0"/>
                </a:solidFill>
                <a:latin typeface="SymbolMT"/>
              </a:rPr>
              <a:t>3. </a:t>
            </a:r>
            <a:r>
              <a:rPr lang="en-US" sz="2400" b="1" i="0" u="none" strike="noStrike" baseline="0" dirty="0">
                <a:solidFill>
                  <a:srgbClr val="00B0F0"/>
                </a:solidFill>
                <a:latin typeface="MinionPro-Regular"/>
              </a:rPr>
              <a:t>EDTA is used as a chelating ligand for the separation of lanthanides , in softening of hard water and also in removing lead poisoning</a:t>
            </a:r>
            <a:r>
              <a:rPr lang="en-US" sz="2400" b="1" i="0" u="none" strike="noStrike" baseline="0" dirty="0">
                <a:solidFill>
                  <a:srgbClr val="000000"/>
                </a:solidFill>
                <a:latin typeface="MinionPro-Regular"/>
              </a:rPr>
              <a:t>.</a:t>
            </a:r>
          </a:p>
          <a:p>
            <a:pPr algn="l"/>
            <a:endParaRPr lang="en-US" sz="1800" b="0" i="0" u="none" strike="noStrike" baseline="0" dirty="0">
              <a:solidFill>
                <a:srgbClr val="000000"/>
              </a:solidFill>
              <a:latin typeface="SymbolMT"/>
            </a:endParaRPr>
          </a:p>
          <a:p>
            <a:pPr algn="l"/>
            <a:endParaRPr lang="en-US" dirty="0">
              <a:solidFill>
                <a:srgbClr val="000000"/>
              </a:solidFill>
              <a:latin typeface="SymbolMT"/>
            </a:endParaRPr>
          </a:p>
          <a:p>
            <a:pPr algn="l"/>
            <a:endParaRPr lang="en-US" sz="1800" b="0" i="0" u="none" strike="noStrike" baseline="0" dirty="0">
              <a:solidFill>
                <a:srgbClr val="000000"/>
              </a:solidFill>
              <a:latin typeface="SymbolMT"/>
            </a:endParaRPr>
          </a:p>
          <a:p>
            <a:pPr algn="l"/>
            <a:endParaRPr lang="en-US" sz="1800" b="0" i="0" u="none" strike="noStrike" baseline="0" dirty="0">
              <a:solidFill>
                <a:srgbClr val="000000"/>
              </a:solidFill>
              <a:latin typeface="SymbolMT"/>
            </a:endParaRPr>
          </a:p>
          <a:p>
            <a:pPr algn="l"/>
            <a:endParaRPr lang="en-US" dirty="0">
              <a:solidFill>
                <a:srgbClr val="000000"/>
              </a:solidFill>
              <a:latin typeface="SymbolMT"/>
            </a:endParaRPr>
          </a:p>
          <a:p>
            <a:pPr algn="l"/>
            <a:endParaRPr lang="en-US" sz="1800" b="0" i="0" u="none" strike="noStrike" baseline="0" dirty="0">
              <a:solidFill>
                <a:srgbClr val="000000"/>
              </a:solidFill>
              <a:latin typeface="SymbolMT"/>
            </a:endParaRPr>
          </a:p>
          <a:p>
            <a:pPr algn="l"/>
            <a:endParaRPr lang="en-US" dirty="0">
              <a:solidFill>
                <a:srgbClr val="000000"/>
              </a:solidFill>
              <a:latin typeface="SymbolMT"/>
            </a:endParaRPr>
          </a:p>
          <a:p>
            <a:pPr algn="l"/>
            <a:r>
              <a:rPr lang="en-US" sz="2400" b="1" i="0" u="none" strike="noStrike" baseline="0" dirty="0">
                <a:solidFill>
                  <a:srgbClr val="FF0000"/>
                </a:solidFill>
                <a:latin typeface="SymbolMT"/>
              </a:rPr>
              <a:t>4. </a:t>
            </a:r>
            <a:r>
              <a:rPr lang="en-US" sz="2400" b="1" i="0" u="none" strike="noStrike" baseline="0" dirty="0">
                <a:solidFill>
                  <a:srgbClr val="FF0000"/>
                </a:solidFill>
                <a:latin typeface="MinionPro-Regular"/>
              </a:rPr>
              <a:t>Coordination complexes are used in the extraction of silver and gold from their ores by forming soluble </a:t>
            </a:r>
            <a:r>
              <a:rPr lang="en-US" sz="2400" b="1" i="0" u="none" strike="noStrike" baseline="0" dirty="0" err="1">
                <a:solidFill>
                  <a:srgbClr val="FF0000"/>
                </a:solidFill>
                <a:latin typeface="MinionPro-Regular"/>
              </a:rPr>
              <a:t>cyano</a:t>
            </a:r>
            <a:r>
              <a:rPr lang="en-US" sz="2400" b="1" i="0" u="none" strike="noStrike" baseline="0" dirty="0">
                <a:solidFill>
                  <a:srgbClr val="FF0000"/>
                </a:solidFill>
                <a:latin typeface="MinionPro-Regular"/>
              </a:rPr>
              <a:t> complex. These </a:t>
            </a:r>
            <a:r>
              <a:rPr lang="en-US" sz="2400" b="1" i="0" u="none" strike="noStrike" baseline="0" dirty="0" err="1">
                <a:solidFill>
                  <a:srgbClr val="FF0000"/>
                </a:solidFill>
                <a:latin typeface="MinionPro-Regular"/>
              </a:rPr>
              <a:t>cyano</a:t>
            </a:r>
            <a:r>
              <a:rPr lang="en-US" sz="2400" b="1" i="0" u="none" strike="noStrike" baseline="0" dirty="0">
                <a:solidFill>
                  <a:srgbClr val="FF0000"/>
                </a:solidFill>
                <a:latin typeface="MinionPro-Regular"/>
              </a:rPr>
              <a:t> complexes are reduced by zinc to yield metals. This process is called as Mac-Arthur –Forrest cyanide process.</a:t>
            </a:r>
            <a:endParaRPr lang="en-IN" sz="2400" b="1" dirty="0">
              <a:solidFill>
                <a:srgbClr val="FF0000"/>
              </a:solidFill>
            </a:endParaRPr>
          </a:p>
          <a:p>
            <a:pPr algn="l"/>
            <a:endParaRPr lang="en-US" sz="1800" b="0" i="0" u="none" strike="noStrike" baseline="0" dirty="0">
              <a:latin typeface="SymbolMT"/>
            </a:endParaRPr>
          </a:p>
          <a:p>
            <a:pPr algn="l"/>
            <a:endParaRPr lang="en-US" dirty="0">
              <a:latin typeface="SymbolMT"/>
            </a:endParaRPr>
          </a:p>
          <a:p>
            <a:pPr algn="l"/>
            <a:endParaRPr lang="en-US" sz="1800" b="0" i="0" u="none" strike="noStrike" baseline="0" dirty="0">
              <a:latin typeface="SymbolMT"/>
            </a:endParaRPr>
          </a:p>
          <a:p>
            <a:pPr algn="l"/>
            <a:endParaRPr lang="en-IN" dirty="0"/>
          </a:p>
        </p:txBody>
      </p:sp>
      <p:pic>
        <p:nvPicPr>
          <p:cNvPr id="2" name="Picture 1">
            <a:extLst>
              <a:ext uri="{FF2B5EF4-FFF2-40B4-BE49-F238E27FC236}">
                <a16:creationId xmlns:a16="http://schemas.microsoft.com/office/drawing/2014/main" xmlns="" id="{808C7404-CD8B-439B-945C-F063DA99E1A7}"/>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400000"/>
                    </a14:imgEffect>
                  </a14:imgLayer>
                </a14:imgProps>
              </a:ext>
            </a:extLst>
          </a:blip>
          <a:srcRect b="22816"/>
          <a:stretch/>
        </p:blipFill>
        <p:spPr>
          <a:xfrm>
            <a:off x="2333070" y="1038689"/>
            <a:ext cx="3448050" cy="1447060"/>
          </a:xfrm>
          <a:prstGeom prst="rect">
            <a:avLst/>
          </a:prstGeom>
          <a:ln>
            <a:solidFill>
              <a:schemeClr val="accent1"/>
            </a:solidFill>
          </a:ln>
        </p:spPr>
      </p:pic>
      <p:pic>
        <p:nvPicPr>
          <p:cNvPr id="4" name="Picture 3">
            <a:extLst>
              <a:ext uri="{FF2B5EF4-FFF2-40B4-BE49-F238E27FC236}">
                <a16:creationId xmlns:a16="http://schemas.microsoft.com/office/drawing/2014/main" xmlns="" id="{B3E551C0-B0E4-45AC-8E33-AB3CCBBF8523}"/>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tretch>
            <a:fillRect/>
          </a:stretch>
        </p:blipFill>
        <p:spPr>
          <a:xfrm>
            <a:off x="1358746" y="4498237"/>
            <a:ext cx="6240539" cy="1849277"/>
          </a:xfrm>
          <a:prstGeom prst="rect">
            <a:avLst/>
          </a:prstGeom>
          <a:ln>
            <a:solidFill>
              <a:schemeClr val="accent1"/>
            </a:solidFill>
          </a:ln>
        </p:spPr>
      </p:pic>
    </p:spTree>
    <p:extLst>
      <p:ext uri="{BB962C8B-B14F-4D97-AF65-F5344CB8AC3E}">
        <p14:creationId xmlns:p14="http://schemas.microsoft.com/office/powerpoint/2010/main" val="1010966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11B6B1D-1BA5-46EB-8D1D-8F74DB89FCA3}"/>
              </a:ext>
            </a:extLst>
          </p:cNvPr>
          <p:cNvSpPr txBox="1"/>
          <p:nvPr/>
        </p:nvSpPr>
        <p:spPr>
          <a:xfrm>
            <a:off x="0" y="0"/>
            <a:ext cx="8948691" cy="4616648"/>
          </a:xfrm>
          <a:prstGeom prst="rect">
            <a:avLst/>
          </a:prstGeom>
          <a:noFill/>
        </p:spPr>
        <p:txBody>
          <a:bodyPr wrap="square">
            <a:spAutoFit/>
          </a:bodyPr>
          <a:lstStyle/>
          <a:p>
            <a:pPr algn="l"/>
            <a:r>
              <a:rPr lang="en-US" sz="2400" b="1" i="0" u="none" strike="noStrike" baseline="0" dirty="0">
                <a:solidFill>
                  <a:srgbClr val="7030A0"/>
                </a:solidFill>
                <a:latin typeface="SymbolMT"/>
              </a:rPr>
              <a:t>5. </a:t>
            </a:r>
            <a:r>
              <a:rPr lang="en-US" sz="2400" b="1" i="0" u="none" strike="noStrike" baseline="0" dirty="0">
                <a:solidFill>
                  <a:srgbClr val="7030A0"/>
                </a:solidFill>
                <a:latin typeface="MinionPro-Regular"/>
              </a:rPr>
              <a:t>Some metal ions are estimated more accurately by complex formation. For example, Ni</a:t>
            </a:r>
            <a:r>
              <a:rPr lang="en-US" sz="2400" b="1" i="0" u="none" strike="noStrike" baseline="30000" dirty="0">
                <a:solidFill>
                  <a:srgbClr val="7030A0"/>
                </a:solidFill>
                <a:latin typeface="MinionPro-Regular"/>
              </a:rPr>
              <a:t>2+ </a:t>
            </a:r>
            <a:r>
              <a:rPr lang="en-US" sz="1000" b="1" dirty="0">
                <a:solidFill>
                  <a:srgbClr val="7030A0"/>
                </a:solidFill>
                <a:latin typeface="MinionPro-Regular"/>
              </a:rPr>
              <a:t> </a:t>
            </a:r>
            <a:r>
              <a:rPr lang="en-US" sz="2400" b="1" i="0" u="none" strike="noStrike" baseline="0" dirty="0">
                <a:solidFill>
                  <a:srgbClr val="7030A0"/>
                </a:solidFill>
                <a:latin typeface="MinionPro-Regular"/>
              </a:rPr>
              <a:t>ions present in Nickel chloride solution is estimated accurately for forming an insoluble </a:t>
            </a:r>
            <a:r>
              <a:rPr lang="en-IN" sz="2400" b="1" i="0" u="none" strike="noStrike" baseline="0" dirty="0">
                <a:solidFill>
                  <a:srgbClr val="7030A0"/>
                </a:solidFill>
                <a:latin typeface="MinionPro-Regular"/>
              </a:rPr>
              <a:t>complex called [Ni(DMG)</a:t>
            </a:r>
            <a:r>
              <a:rPr lang="en-IN" sz="2400" b="1" i="0" u="none" strike="noStrike" baseline="-25000" dirty="0">
                <a:solidFill>
                  <a:srgbClr val="7030A0"/>
                </a:solidFill>
                <a:latin typeface="MinionPro-Regular"/>
              </a:rPr>
              <a:t>2</a:t>
            </a:r>
            <a:r>
              <a:rPr lang="en-IN" sz="2400" b="1" i="0" u="none" strike="noStrike" baseline="0" dirty="0">
                <a:solidFill>
                  <a:srgbClr val="7030A0"/>
                </a:solidFill>
                <a:latin typeface="MinionPro-Regular"/>
              </a:rPr>
              <a:t>].</a:t>
            </a:r>
          </a:p>
          <a:p>
            <a:pPr algn="l"/>
            <a:endParaRPr lang="en-US" sz="1800" b="0" i="0" u="none" strike="noStrike" baseline="0" dirty="0">
              <a:latin typeface="SymbolMT"/>
            </a:endParaRPr>
          </a:p>
          <a:p>
            <a:pPr algn="l"/>
            <a:endParaRPr lang="en-US" dirty="0">
              <a:latin typeface="SymbolMT"/>
            </a:endParaRPr>
          </a:p>
          <a:p>
            <a:pPr algn="l"/>
            <a:endParaRPr lang="en-US" sz="1800" b="0" i="0" u="none" strike="noStrike" baseline="0" dirty="0">
              <a:latin typeface="SymbolMT"/>
            </a:endParaRPr>
          </a:p>
          <a:p>
            <a:pPr algn="l"/>
            <a:endParaRPr lang="en-US" dirty="0">
              <a:latin typeface="SymbolMT"/>
            </a:endParaRPr>
          </a:p>
          <a:p>
            <a:pPr algn="l"/>
            <a:endParaRPr lang="en-US" sz="1800" b="0" i="0" u="none" strike="noStrike" baseline="0" dirty="0">
              <a:latin typeface="SymbolMT"/>
            </a:endParaRPr>
          </a:p>
          <a:p>
            <a:pPr algn="l"/>
            <a:endParaRPr lang="en-US" sz="1800" b="0" i="0" u="none" strike="noStrike" baseline="0" dirty="0">
              <a:latin typeface="SymbolMT"/>
            </a:endParaRPr>
          </a:p>
          <a:p>
            <a:pPr algn="l"/>
            <a:endParaRPr lang="en-US" dirty="0">
              <a:latin typeface="SymbolMT"/>
            </a:endParaRPr>
          </a:p>
          <a:p>
            <a:pPr algn="l"/>
            <a:endParaRPr lang="en-US" sz="1800" b="0" i="0" u="none" strike="noStrike" baseline="0" dirty="0">
              <a:latin typeface="SymbolMT"/>
            </a:endParaRPr>
          </a:p>
          <a:p>
            <a:pPr algn="l"/>
            <a:endParaRPr lang="en-US" dirty="0">
              <a:latin typeface="SymbolMT"/>
            </a:endParaRPr>
          </a:p>
          <a:p>
            <a:pPr algn="l"/>
            <a:endParaRPr lang="en-US" sz="1800" b="0" i="0" u="none" strike="noStrike" baseline="0" dirty="0">
              <a:latin typeface="SymbolMT"/>
            </a:endParaRPr>
          </a:p>
          <a:p>
            <a:pPr algn="l"/>
            <a:endParaRPr lang="en-US" dirty="0">
              <a:latin typeface="SymbolMT"/>
            </a:endParaRPr>
          </a:p>
        </p:txBody>
      </p:sp>
      <p:pic>
        <p:nvPicPr>
          <p:cNvPr id="2" name="Picture 1">
            <a:extLst>
              <a:ext uri="{FF2B5EF4-FFF2-40B4-BE49-F238E27FC236}">
                <a16:creationId xmlns:a16="http://schemas.microsoft.com/office/drawing/2014/main" xmlns="" id="{56933378-9FEB-4320-80EE-5999D079027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195309" y="1664564"/>
            <a:ext cx="5807170" cy="2556767"/>
          </a:xfrm>
          <a:prstGeom prst="rect">
            <a:avLst/>
          </a:prstGeom>
          <a:ln>
            <a:solidFill>
              <a:schemeClr val="accent1"/>
            </a:solidFill>
          </a:ln>
        </p:spPr>
      </p:pic>
      <p:pic>
        <p:nvPicPr>
          <p:cNvPr id="4" name="Picture 3">
            <a:extLst>
              <a:ext uri="{FF2B5EF4-FFF2-40B4-BE49-F238E27FC236}">
                <a16:creationId xmlns:a16="http://schemas.microsoft.com/office/drawing/2014/main" xmlns="" id="{028A48D8-05BE-4C5D-81A8-8AFEF9EFFF63}"/>
              </a:ext>
            </a:extLst>
          </p:cNvPr>
          <p:cNvPicPr>
            <a:picLocks noChangeAspect="1"/>
          </p:cNvPicPr>
          <p:nvPr/>
        </p:nvPicPr>
        <p:blipFill>
          <a:blip r:embed="rId4"/>
          <a:stretch>
            <a:fillRect/>
          </a:stretch>
        </p:blipFill>
        <p:spPr>
          <a:xfrm>
            <a:off x="6351972" y="1664564"/>
            <a:ext cx="2353759" cy="4878279"/>
          </a:xfrm>
          <a:prstGeom prst="rect">
            <a:avLst/>
          </a:prstGeom>
          <a:ln>
            <a:solidFill>
              <a:srgbClr val="C00000"/>
            </a:solidFill>
          </a:ln>
        </p:spPr>
      </p:pic>
      <p:pic>
        <p:nvPicPr>
          <p:cNvPr id="5" name="Picture 4">
            <a:extLst>
              <a:ext uri="{FF2B5EF4-FFF2-40B4-BE49-F238E27FC236}">
                <a16:creationId xmlns:a16="http://schemas.microsoft.com/office/drawing/2014/main" xmlns="" id="{CF24F1FF-E25B-4EE4-9583-7CEBA8477623}"/>
              </a:ext>
            </a:extLst>
          </p:cNvPr>
          <p:cNvPicPr>
            <a:picLocks noChangeAspect="1"/>
          </p:cNvPicPr>
          <p:nvPr/>
        </p:nvPicPr>
        <p:blipFill>
          <a:blip r:embed="rId5"/>
          <a:stretch>
            <a:fillRect/>
          </a:stretch>
        </p:blipFill>
        <p:spPr>
          <a:xfrm>
            <a:off x="195310" y="4394446"/>
            <a:ext cx="2831976" cy="2148397"/>
          </a:xfrm>
          <a:prstGeom prst="rect">
            <a:avLst/>
          </a:prstGeom>
          <a:ln>
            <a:solidFill>
              <a:srgbClr val="C00000"/>
            </a:solidFill>
          </a:ln>
        </p:spPr>
      </p:pic>
      <p:pic>
        <p:nvPicPr>
          <p:cNvPr id="6" name="Picture 5">
            <a:extLst>
              <a:ext uri="{FF2B5EF4-FFF2-40B4-BE49-F238E27FC236}">
                <a16:creationId xmlns:a16="http://schemas.microsoft.com/office/drawing/2014/main" xmlns="" id="{2C4CA98A-5BD2-4CF8-8C64-3FD661354A45}"/>
              </a:ext>
            </a:extLst>
          </p:cNvPr>
          <p:cNvPicPr>
            <a:picLocks noChangeAspect="1"/>
          </p:cNvPicPr>
          <p:nvPr/>
        </p:nvPicPr>
        <p:blipFill rotWithShape="1">
          <a:blip r:embed="rId6"/>
          <a:srcRect l="26051" r="27563"/>
          <a:stretch/>
        </p:blipFill>
        <p:spPr>
          <a:xfrm>
            <a:off x="3648720" y="4394447"/>
            <a:ext cx="2353759" cy="2148396"/>
          </a:xfrm>
          <a:prstGeom prst="rect">
            <a:avLst/>
          </a:prstGeom>
        </p:spPr>
      </p:pic>
      <p:sp>
        <p:nvSpPr>
          <p:cNvPr id="7" name="Arrow: Down 6">
            <a:extLst>
              <a:ext uri="{FF2B5EF4-FFF2-40B4-BE49-F238E27FC236}">
                <a16:creationId xmlns:a16="http://schemas.microsoft.com/office/drawing/2014/main" xmlns="" id="{08AC96E9-3EC5-4318-A496-B646ECBD7A6F}"/>
              </a:ext>
            </a:extLst>
          </p:cNvPr>
          <p:cNvSpPr/>
          <p:nvPr/>
        </p:nvSpPr>
        <p:spPr>
          <a:xfrm>
            <a:off x="1127464" y="4065973"/>
            <a:ext cx="142043" cy="408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Arrow: Down 8">
            <a:extLst>
              <a:ext uri="{FF2B5EF4-FFF2-40B4-BE49-F238E27FC236}">
                <a16:creationId xmlns:a16="http://schemas.microsoft.com/office/drawing/2014/main" xmlns="" id="{A1F0144C-B6E2-4EE5-8D3D-9D9EE8A68B75}"/>
              </a:ext>
            </a:extLst>
          </p:cNvPr>
          <p:cNvSpPr/>
          <p:nvPr/>
        </p:nvSpPr>
        <p:spPr>
          <a:xfrm>
            <a:off x="4374993" y="4110620"/>
            <a:ext cx="142043" cy="408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899989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6773EFD-A0B6-483F-8449-F6BB95A6443C}"/>
              </a:ext>
            </a:extLst>
          </p:cNvPr>
          <p:cNvSpPr txBox="1"/>
          <p:nvPr/>
        </p:nvSpPr>
        <p:spPr>
          <a:xfrm>
            <a:off x="0" y="0"/>
            <a:ext cx="9144000" cy="4154984"/>
          </a:xfrm>
          <a:prstGeom prst="rect">
            <a:avLst/>
          </a:prstGeom>
          <a:noFill/>
        </p:spPr>
        <p:txBody>
          <a:bodyPr wrap="square">
            <a:spAutoFit/>
          </a:bodyPr>
          <a:lstStyle/>
          <a:p>
            <a:r>
              <a:rPr lang="en-US" sz="2400" b="1" dirty="0">
                <a:solidFill>
                  <a:srgbClr val="C00000"/>
                </a:solidFill>
              </a:rPr>
              <a:t>6. Many of the complexes are used as catalysts in organic and inorganic reactions</a:t>
            </a:r>
            <a:r>
              <a:rPr lang="en-US" dirty="0"/>
              <a:t>. </a:t>
            </a:r>
          </a:p>
          <a:p>
            <a:r>
              <a:rPr lang="en-US" sz="2400" b="1" dirty="0"/>
              <a:t>For example,</a:t>
            </a:r>
          </a:p>
          <a:p>
            <a:pPr marL="514350" indent="-514350">
              <a:buAutoNum type="romanLcParenBoth"/>
            </a:pPr>
            <a:r>
              <a:rPr lang="en-US" sz="2400" b="1" dirty="0">
                <a:solidFill>
                  <a:srgbClr val="FF0066"/>
                </a:solidFill>
              </a:rPr>
              <a:t>Wilkinson’s catalyst – [(PPh</a:t>
            </a:r>
            <a:r>
              <a:rPr lang="en-US" sz="2400" b="1" baseline="-25000" dirty="0">
                <a:solidFill>
                  <a:srgbClr val="FF0066"/>
                </a:solidFill>
              </a:rPr>
              <a:t>3</a:t>
            </a:r>
            <a:r>
              <a:rPr lang="en-US" sz="2400" b="1" dirty="0">
                <a:solidFill>
                  <a:srgbClr val="FF0066"/>
                </a:solidFill>
              </a:rPr>
              <a:t>)</a:t>
            </a:r>
            <a:r>
              <a:rPr lang="en-US" sz="2400" b="1" baseline="-25000" dirty="0">
                <a:solidFill>
                  <a:srgbClr val="FF0066"/>
                </a:solidFill>
              </a:rPr>
              <a:t>3 </a:t>
            </a:r>
            <a:r>
              <a:rPr lang="en-US" sz="2400" b="1" dirty="0">
                <a:solidFill>
                  <a:srgbClr val="FF0066"/>
                </a:solidFill>
              </a:rPr>
              <a:t> </a:t>
            </a:r>
            <a:r>
              <a:rPr lang="en-US" sz="2400" b="1" dirty="0" err="1">
                <a:solidFill>
                  <a:srgbClr val="FF0066"/>
                </a:solidFill>
              </a:rPr>
              <a:t>RhCl</a:t>
            </a:r>
            <a:r>
              <a:rPr lang="en-US" sz="2400" b="1" dirty="0">
                <a:solidFill>
                  <a:srgbClr val="FF0066"/>
                </a:solidFill>
              </a:rPr>
              <a:t>]   is used for hydrogenation of alkenes.</a:t>
            </a:r>
          </a:p>
          <a:p>
            <a:pPr marL="514350" indent="-514350">
              <a:buAutoNum type="romanLcParenBoth"/>
            </a:pPr>
            <a:endParaRPr lang="en-US" sz="2400" b="1" dirty="0"/>
          </a:p>
          <a:p>
            <a:pPr marL="514350" indent="-514350">
              <a:buAutoNum type="romanLcParenBoth"/>
            </a:pPr>
            <a:endParaRPr lang="en-US" sz="2400" b="1" dirty="0"/>
          </a:p>
          <a:p>
            <a:endParaRPr lang="en-US" sz="2400" b="1" dirty="0"/>
          </a:p>
          <a:p>
            <a:endParaRPr lang="en-US" sz="2400" b="1" dirty="0"/>
          </a:p>
          <a:p>
            <a:r>
              <a:rPr lang="en-US" sz="2400" b="1" dirty="0">
                <a:solidFill>
                  <a:srgbClr val="00B050"/>
                </a:solidFill>
              </a:rPr>
              <a:t>(ii) Ziegler-Natta catalyst – TiCl</a:t>
            </a:r>
            <a:r>
              <a:rPr lang="en-US" sz="2400" b="1" baseline="-25000" dirty="0">
                <a:solidFill>
                  <a:srgbClr val="00B050"/>
                </a:solidFill>
              </a:rPr>
              <a:t>4</a:t>
            </a:r>
            <a:r>
              <a:rPr lang="en-US" sz="2400" b="1" dirty="0">
                <a:solidFill>
                  <a:srgbClr val="00B050"/>
                </a:solidFill>
              </a:rPr>
              <a:t> + Al(C</a:t>
            </a:r>
            <a:r>
              <a:rPr lang="en-US" sz="2400" b="1" baseline="-25000" dirty="0">
                <a:solidFill>
                  <a:srgbClr val="00B050"/>
                </a:solidFill>
              </a:rPr>
              <a:t>2</a:t>
            </a:r>
            <a:r>
              <a:rPr lang="en-US" sz="2400" b="1" dirty="0">
                <a:solidFill>
                  <a:srgbClr val="00B050"/>
                </a:solidFill>
              </a:rPr>
              <a:t> H</a:t>
            </a:r>
            <a:r>
              <a:rPr lang="en-US" sz="2400" b="1" baseline="-25000" dirty="0">
                <a:solidFill>
                  <a:srgbClr val="00B050"/>
                </a:solidFill>
              </a:rPr>
              <a:t>5</a:t>
            </a:r>
            <a:r>
              <a:rPr lang="en-US" sz="2400" b="1" dirty="0">
                <a:solidFill>
                  <a:srgbClr val="00B050"/>
                </a:solidFill>
              </a:rPr>
              <a:t> )</a:t>
            </a:r>
            <a:r>
              <a:rPr lang="en-US" sz="2400" b="1" baseline="-25000" dirty="0">
                <a:solidFill>
                  <a:srgbClr val="00B050"/>
                </a:solidFill>
              </a:rPr>
              <a:t>3 </a:t>
            </a:r>
            <a:r>
              <a:rPr lang="en-US" sz="2400" b="1" dirty="0">
                <a:solidFill>
                  <a:srgbClr val="00B050"/>
                </a:solidFill>
              </a:rPr>
              <a:t> is used in the polymerization of ethene.</a:t>
            </a:r>
          </a:p>
        </p:txBody>
      </p:sp>
      <p:pic>
        <p:nvPicPr>
          <p:cNvPr id="4" name="Picture 3">
            <a:extLst>
              <a:ext uri="{FF2B5EF4-FFF2-40B4-BE49-F238E27FC236}">
                <a16:creationId xmlns:a16="http://schemas.microsoft.com/office/drawing/2014/main" xmlns="" id="{65AAEA24-5AD1-4DB3-9859-8902D80BCAA7}"/>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928179" y="1890944"/>
            <a:ext cx="2329925" cy="1420425"/>
          </a:xfrm>
          <a:prstGeom prst="rect">
            <a:avLst/>
          </a:prstGeom>
          <a:ln>
            <a:solidFill>
              <a:srgbClr val="C00000"/>
            </a:solidFill>
          </a:ln>
        </p:spPr>
      </p:pic>
      <p:pic>
        <p:nvPicPr>
          <p:cNvPr id="5" name="Picture 4">
            <a:extLst>
              <a:ext uri="{FF2B5EF4-FFF2-40B4-BE49-F238E27FC236}">
                <a16:creationId xmlns:a16="http://schemas.microsoft.com/office/drawing/2014/main" xmlns="" id="{1FAD2867-46B1-46FD-B7DA-EDBB7DF92873}"/>
              </a:ext>
            </a:extLst>
          </p:cNvPr>
          <p:cNvPicPr>
            <a:picLocks noChangeAspect="1"/>
          </p:cNvPicPr>
          <p:nvPr/>
        </p:nvPicPr>
        <p:blipFill>
          <a:blip r:embed="rId4"/>
          <a:stretch>
            <a:fillRect/>
          </a:stretch>
        </p:blipFill>
        <p:spPr>
          <a:xfrm>
            <a:off x="4811698" y="1890944"/>
            <a:ext cx="2467992" cy="1420425"/>
          </a:xfrm>
          <a:prstGeom prst="rect">
            <a:avLst/>
          </a:prstGeom>
          <a:ln>
            <a:solidFill>
              <a:srgbClr val="C00000"/>
            </a:solidFill>
          </a:ln>
        </p:spPr>
      </p:pic>
      <p:pic>
        <p:nvPicPr>
          <p:cNvPr id="6" name="Picture 5">
            <a:extLst>
              <a:ext uri="{FF2B5EF4-FFF2-40B4-BE49-F238E27FC236}">
                <a16:creationId xmlns:a16="http://schemas.microsoft.com/office/drawing/2014/main" xmlns="" id="{2A41F7F3-5AD4-4E22-9D3B-761B1D7912C5}"/>
              </a:ext>
            </a:extLst>
          </p:cNvPr>
          <p:cNvPicPr>
            <a:picLocks noChangeAspect="1"/>
          </p:cNvPicPr>
          <p:nvPr/>
        </p:nvPicPr>
        <p:blipFill>
          <a:blip r:embed="rId5"/>
          <a:stretch>
            <a:fillRect/>
          </a:stretch>
        </p:blipFill>
        <p:spPr>
          <a:xfrm>
            <a:off x="1008819" y="4154984"/>
            <a:ext cx="6510568" cy="2574290"/>
          </a:xfrm>
          <a:prstGeom prst="rect">
            <a:avLst/>
          </a:prstGeom>
          <a:ln>
            <a:solidFill>
              <a:srgbClr val="C00000"/>
            </a:solidFill>
          </a:ln>
        </p:spPr>
      </p:pic>
    </p:spTree>
    <p:extLst>
      <p:ext uri="{BB962C8B-B14F-4D97-AF65-F5344CB8AC3E}">
        <p14:creationId xmlns:p14="http://schemas.microsoft.com/office/powerpoint/2010/main" val="2443470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F64AE1E-96A8-468A-AF2E-19090856EBEA}"/>
              </a:ext>
            </a:extLst>
          </p:cNvPr>
          <p:cNvSpPr txBox="1"/>
          <p:nvPr/>
        </p:nvSpPr>
        <p:spPr>
          <a:xfrm>
            <a:off x="0" y="0"/>
            <a:ext cx="9144000" cy="5632311"/>
          </a:xfrm>
          <a:prstGeom prst="rect">
            <a:avLst/>
          </a:prstGeom>
          <a:noFill/>
        </p:spPr>
        <p:txBody>
          <a:bodyPr wrap="square">
            <a:spAutoFit/>
          </a:bodyPr>
          <a:lstStyle/>
          <a:p>
            <a:r>
              <a:rPr lang="en-US" sz="2400" b="1" dirty="0">
                <a:solidFill>
                  <a:srgbClr val="002060"/>
                </a:solidFill>
              </a:rPr>
              <a:t>7. In order to get a fine and uniform deposit of superior metals (Ag, Au, Pt etc.,) over base metals, Coordination complexes [Ag (CN)</a:t>
            </a:r>
            <a:r>
              <a:rPr lang="en-US" sz="2400" b="1" baseline="-25000" dirty="0">
                <a:solidFill>
                  <a:srgbClr val="002060"/>
                </a:solidFill>
              </a:rPr>
              <a:t>2</a:t>
            </a:r>
            <a:r>
              <a:rPr lang="en-US" sz="2400" b="1" dirty="0">
                <a:solidFill>
                  <a:srgbClr val="002060"/>
                </a:solidFill>
              </a:rPr>
              <a:t>]</a:t>
            </a:r>
            <a:r>
              <a:rPr lang="en-US" sz="2400" b="1" baseline="30000" dirty="0">
                <a:solidFill>
                  <a:srgbClr val="002060"/>
                </a:solidFill>
              </a:rPr>
              <a:t>-</a:t>
            </a:r>
            <a:r>
              <a:rPr lang="en-US" sz="2400" b="1" baseline="-25000" dirty="0">
                <a:solidFill>
                  <a:srgbClr val="002060"/>
                </a:solidFill>
              </a:rPr>
              <a:t>  </a:t>
            </a:r>
            <a:r>
              <a:rPr lang="en-US" sz="2400" b="1" dirty="0">
                <a:solidFill>
                  <a:srgbClr val="002060"/>
                </a:solidFill>
              </a:rPr>
              <a:t> and [Au(CN)</a:t>
            </a:r>
            <a:r>
              <a:rPr lang="en-US" sz="2400" b="1" baseline="-25000" dirty="0">
                <a:solidFill>
                  <a:srgbClr val="002060"/>
                </a:solidFill>
              </a:rPr>
              <a:t>2</a:t>
            </a:r>
            <a:r>
              <a:rPr lang="en-US" sz="2400" b="1" dirty="0">
                <a:solidFill>
                  <a:srgbClr val="002060"/>
                </a:solidFill>
              </a:rPr>
              <a:t>]</a:t>
            </a:r>
            <a:r>
              <a:rPr lang="en-US" sz="2400" b="1" baseline="30000" dirty="0">
                <a:solidFill>
                  <a:srgbClr val="002060"/>
                </a:solidFill>
              </a:rPr>
              <a:t>-</a:t>
            </a:r>
            <a:r>
              <a:rPr lang="en-US" sz="2400" b="1" dirty="0">
                <a:solidFill>
                  <a:srgbClr val="002060"/>
                </a:solidFill>
              </a:rPr>
              <a:t>  etc., are used in electrolytic bath</a:t>
            </a:r>
            <a:r>
              <a:rPr lang="en-US" dirty="0">
                <a:solidFill>
                  <a:srgbClr val="002060"/>
                </a:solidFill>
              </a:rPr>
              <a:t>.</a:t>
            </a:r>
          </a:p>
          <a:p>
            <a:r>
              <a:rPr lang="en-US" sz="2400" b="1" dirty="0">
                <a:solidFill>
                  <a:srgbClr val="FF0000"/>
                </a:solidFill>
              </a:rPr>
              <a:t>8. Many complexes are used as medicines for the treatment of various diseases. For example,</a:t>
            </a:r>
          </a:p>
          <a:p>
            <a:pPr marL="457200" indent="-457200">
              <a:buAutoNum type="arabicParenBoth"/>
            </a:pPr>
            <a:r>
              <a:rPr lang="en-US" sz="2400" b="1" dirty="0">
                <a:solidFill>
                  <a:srgbClr val="FF0000"/>
                </a:solidFill>
              </a:rPr>
              <a:t>Ca-EDTA chelate, is used in the treatment of lead and radioactive poisoning. That is for removing lead and radioactive metal ions from the body.</a:t>
            </a:r>
          </a:p>
          <a:p>
            <a:pPr marL="457200" indent="-457200">
              <a:buAutoNum type="arabicParenBoth"/>
            </a:pPr>
            <a:endParaRPr lang="en-US" sz="2400" b="1" dirty="0">
              <a:solidFill>
                <a:srgbClr val="FF0000"/>
              </a:solidFill>
            </a:endParaRPr>
          </a:p>
          <a:p>
            <a:pPr marL="457200" indent="-457200">
              <a:buAutoNum type="arabicParenBoth"/>
            </a:pPr>
            <a:endParaRPr lang="en-US" sz="2400" b="1" dirty="0">
              <a:solidFill>
                <a:srgbClr val="FF0000"/>
              </a:solidFill>
            </a:endParaRPr>
          </a:p>
          <a:p>
            <a:pPr marL="457200" indent="-457200">
              <a:buAutoNum type="arabicParenBoth"/>
            </a:pPr>
            <a:endParaRPr lang="en-US" sz="2400" b="1" dirty="0">
              <a:solidFill>
                <a:srgbClr val="FF0000"/>
              </a:solidFill>
            </a:endParaRPr>
          </a:p>
          <a:p>
            <a:pPr marL="457200" indent="-457200">
              <a:buAutoNum type="arabicParenBoth"/>
            </a:pPr>
            <a:endParaRPr lang="en-US" sz="2400" b="1" dirty="0">
              <a:solidFill>
                <a:srgbClr val="FF0000"/>
              </a:solidFill>
            </a:endParaRPr>
          </a:p>
          <a:p>
            <a:pPr marL="457200" indent="-457200">
              <a:buAutoNum type="arabicParenBoth"/>
            </a:pPr>
            <a:endParaRPr lang="en-US" sz="2400" b="1" dirty="0">
              <a:solidFill>
                <a:srgbClr val="FF0000"/>
              </a:solidFill>
            </a:endParaRPr>
          </a:p>
          <a:p>
            <a:endParaRPr lang="en-US" sz="2400" b="1" dirty="0">
              <a:solidFill>
                <a:srgbClr val="FF0000"/>
              </a:solidFill>
            </a:endParaRPr>
          </a:p>
          <a:p>
            <a:r>
              <a:rPr lang="en-US" sz="2400" b="1" dirty="0">
                <a:solidFill>
                  <a:srgbClr val="FF0000"/>
                </a:solidFill>
              </a:rPr>
              <a:t>(2) Cis-platin is used as an antitumor drug in cancer treatment.</a:t>
            </a:r>
          </a:p>
        </p:txBody>
      </p:sp>
      <p:pic>
        <p:nvPicPr>
          <p:cNvPr id="4" name="Picture 3">
            <a:extLst>
              <a:ext uri="{FF2B5EF4-FFF2-40B4-BE49-F238E27FC236}">
                <a16:creationId xmlns:a16="http://schemas.microsoft.com/office/drawing/2014/main" xmlns="" id="{F83C6BBD-42DD-463E-9AA3-FA63BAC28813}"/>
              </a:ext>
            </a:extLst>
          </p:cNvPr>
          <p:cNvPicPr>
            <a:picLocks noChangeAspect="1"/>
          </p:cNvPicPr>
          <p:nvPr/>
        </p:nvPicPr>
        <p:blipFill>
          <a:blip r:embed="rId2"/>
          <a:stretch>
            <a:fillRect/>
          </a:stretch>
        </p:blipFill>
        <p:spPr>
          <a:xfrm>
            <a:off x="2976978" y="2844554"/>
            <a:ext cx="2926674" cy="2242351"/>
          </a:xfrm>
          <a:prstGeom prst="rect">
            <a:avLst/>
          </a:prstGeom>
          <a:ln>
            <a:solidFill>
              <a:srgbClr val="C00000"/>
            </a:solidFill>
          </a:ln>
        </p:spPr>
      </p:pic>
      <p:pic>
        <p:nvPicPr>
          <p:cNvPr id="2052" name="Picture 4" descr="Cisplatin Toxicity in Children with Malignancy | Biomedical and  Pharmacology Journal">
            <a:extLst>
              <a:ext uri="{FF2B5EF4-FFF2-40B4-BE49-F238E27FC236}">
                <a16:creationId xmlns:a16="http://schemas.microsoft.com/office/drawing/2014/main" xmlns="" id="{FE138B8F-C1B4-4B3E-868E-66D47AFBF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978" y="5504156"/>
            <a:ext cx="2926674" cy="1353844"/>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548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circle(in)">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2E37C0D-64C9-494F-93B4-42500CF43740}"/>
              </a:ext>
            </a:extLst>
          </p:cNvPr>
          <p:cNvSpPr txBox="1"/>
          <p:nvPr/>
        </p:nvSpPr>
        <p:spPr>
          <a:xfrm>
            <a:off x="0" y="0"/>
            <a:ext cx="9144000" cy="2954655"/>
          </a:xfrm>
          <a:prstGeom prst="rect">
            <a:avLst/>
          </a:prstGeom>
          <a:noFill/>
        </p:spPr>
        <p:txBody>
          <a:bodyPr wrap="square">
            <a:spAutoFit/>
          </a:bodyPr>
          <a:lstStyle/>
          <a:p>
            <a:r>
              <a:rPr lang="en-US" sz="2400" b="1" dirty="0">
                <a:solidFill>
                  <a:srgbClr val="002060"/>
                </a:solidFill>
              </a:rPr>
              <a:t>9. In photography, when the developed film is washed with sodium </a:t>
            </a:r>
            <a:r>
              <a:rPr lang="en-US" sz="2400" b="1" dirty="0" err="1">
                <a:solidFill>
                  <a:srgbClr val="002060"/>
                </a:solidFill>
              </a:rPr>
              <a:t>thio</a:t>
            </a:r>
            <a:r>
              <a:rPr lang="en-US" sz="2400" b="1" dirty="0">
                <a:solidFill>
                  <a:srgbClr val="002060"/>
                </a:solidFill>
              </a:rPr>
              <a:t> sulphate solution (hypo), the negative film gets fixed. Undecomposed </a:t>
            </a:r>
            <a:r>
              <a:rPr lang="en-US" sz="2400" b="1" dirty="0" err="1">
                <a:solidFill>
                  <a:srgbClr val="002060"/>
                </a:solidFill>
              </a:rPr>
              <a:t>AgBr</a:t>
            </a:r>
            <a:r>
              <a:rPr lang="en-US" sz="2400" b="1" dirty="0">
                <a:solidFill>
                  <a:srgbClr val="002060"/>
                </a:solidFill>
              </a:rPr>
              <a:t> forms a soluble complex called </a:t>
            </a:r>
            <a:r>
              <a:rPr lang="en-US" sz="2400" b="1" dirty="0" err="1">
                <a:solidFill>
                  <a:srgbClr val="002060"/>
                </a:solidFill>
              </a:rPr>
              <a:t>sodiumdithiosulphatoargentate</a:t>
            </a:r>
            <a:r>
              <a:rPr lang="en-US" sz="2400" b="1" dirty="0">
                <a:solidFill>
                  <a:srgbClr val="002060"/>
                </a:solidFill>
              </a:rPr>
              <a:t>(I) which can be easily removed by washing the film with water.</a:t>
            </a:r>
          </a:p>
          <a:p>
            <a:r>
              <a:rPr lang="en-US" dirty="0"/>
              <a:t>                                                  </a:t>
            </a:r>
          </a:p>
          <a:p>
            <a:r>
              <a:rPr lang="en-US" sz="2400" b="1" dirty="0">
                <a:solidFill>
                  <a:srgbClr val="FF0066"/>
                </a:solidFill>
              </a:rPr>
              <a:t>                   </a:t>
            </a:r>
            <a:r>
              <a:rPr lang="en-US" sz="2400" b="1" dirty="0" err="1">
                <a:solidFill>
                  <a:srgbClr val="FF0066"/>
                </a:solidFill>
              </a:rPr>
              <a:t>AgBr</a:t>
            </a:r>
            <a:r>
              <a:rPr lang="en-US" sz="2400" b="1" dirty="0">
                <a:solidFill>
                  <a:srgbClr val="FF0066"/>
                </a:solidFill>
              </a:rPr>
              <a:t> + 2 Na</a:t>
            </a:r>
            <a:r>
              <a:rPr lang="en-US" sz="2400" b="1" baseline="-25000" dirty="0">
                <a:solidFill>
                  <a:srgbClr val="FF0066"/>
                </a:solidFill>
              </a:rPr>
              <a:t>2</a:t>
            </a:r>
            <a:r>
              <a:rPr lang="en-US" sz="2400" b="1" dirty="0">
                <a:solidFill>
                  <a:srgbClr val="FF0066"/>
                </a:solidFill>
              </a:rPr>
              <a:t>S</a:t>
            </a:r>
            <a:r>
              <a:rPr lang="en-US" sz="2400" b="1" baseline="-25000" dirty="0">
                <a:solidFill>
                  <a:srgbClr val="FF0066"/>
                </a:solidFill>
              </a:rPr>
              <a:t>2</a:t>
            </a:r>
            <a:r>
              <a:rPr lang="en-US" sz="2400" b="1" dirty="0">
                <a:solidFill>
                  <a:srgbClr val="FF0066"/>
                </a:solidFill>
              </a:rPr>
              <a:t>O</a:t>
            </a:r>
            <a:r>
              <a:rPr lang="en-US" sz="2400" b="1" baseline="-25000" dirty="0">
                <a:solidFill>
                  <a:srgbClr val="FF0066"/>
                </a:solidFill>
              </a:rPr>
              <a:t>3                       </a:t>
            </a:r>
            <a:r>
              <a:rPr lang="en-US" sz="2400" b="1" dirty="0">
                <a:solidFill>
                  <a:srgbClr val="FF0066"/>
                </a:solidFill>
              </a:rPr>
              <a:t> Na</a:t>
            </a:r>
            <a:r>
              <a:rPr lang="en-US" sz="2400" b="1" baseline="-25000" dirty="0">
                <a:solidFill>
                  <a:srgbClr val="FF0066"/>
                </a:solidFill>
              </a:rPr>
              <a:t>3</a:t>
            </a:r>
            <a:r>
              <a:rPr lang="en-US" sz="2400" b="1" dirty="0">
                <a:solidFill>
                  <a:srgbClr val="FF0066"/>
                </a:solidFill>
              </a:rPr>
              <a:t> [Ag(S</a:t>
            </a:r>
            <a:r>
              <a:rPr lang="en-US" sz="2400" b="1" baseline="-25000" dirty="0">
                <a:solidFill>
                  <a:srgbClr val="FF0066"/>
                </a:solidFill>
              </a:rPr>
              <a:t>2</a:t>
            </a:r>
            <a:r>
              <a:rPr lang="en-US" sz="2400" b="1" dirty="0">
                <a:solidFill>
                  <a:srgbClr val="FF0066"/>
                </a:solidFill>
              </a:rPr>
              <a:t>O</a:t>
            </a:r>
            <a:r>
              <a:rPr lang="en-US" sz="2400" b="1" baseline="-25000" dirty="0">
                <a:solidFill>
                  <a:srgbClr val="FF0066"/>
                </a:solidFill>
              </a:rPr>
              <a:t>3</a:t>
            </a:r>
            <a:r>
              <a:rPr lang="en-US" sz="2400" b="1" dirty="0">
                <a:solidFill>
                  <a:srgbClr val="FF0066"/>
                </a:solidFill>
              </a:rPr>
              <a:t>)</a:t>
            </a:r>
            <a:r>
              <a:rPr lang="en-US" sz="2400" b="1" baseline="-25000" dirty="0">
                <a:solidFill>
                  <a:srgbClr val="FF0066"/>
                </a:solidFill>
              </a:rPr>
              <a:t>2</a:t>
            </a:r>
            <a:r>
              <a:rPr lang="en-US" sz="2400" b="1" dirty="0">
                <a:solidFill>
                  <a:srgbClr val="FF0066"/>
                </a:solidFill>
              </a:rPr>
              <a:t> + 2 </a:t>
            </a:r>
            <a:r>
              <a:rPr lang="en-US" sz="2400" b="1" dirty="0" err="1">
                <a:solidFill>
                  <a:srgbClr val="FF0066"/>
                </a:solidFill>
              </a:rPr>
              <a:t>NaBr</a:t>
            </a:r>
            <a:r>
              <a:rPr lang="en-US" sz="2400" b="1" dirty="0">
                <a:solidFill>
                  <a:srgbClr val="FF0066"/>
                </a:solidFill>
              </a:rPr>
              <a:t> </a:t>
            </a:r>
          </a:p>
          <a:p>
            <a:r>
              <a:rPr lang="en-US" sz="2400" b="1" dirty="0">
                <a:solidFill>
                  <a:srgbClr val="FF0066"/>
                </a:solidFill>
              </a:rPr>
              <a:t> </a:t>
            </a:r>
          </a:p>
        </p:txBody>
      </p:sp>
      <p:cxnSp>
        <p:nvCxnSpPr>
          <p:cNvPr id="5" name="Straight Arrow Connector 4">
            <a:extLst>
              <a:ext uri="{FF2B5EF4-FFF2-40B4-BE49-F238E27FC236}">
                <a16:creationId xmlns:a16="http://schemas.microsoft.com/office/drawing/2014/main" xmlns="" id="{09CBDAF8-0C65-4763-9173-F68CD8788333}"/>
              </a:ext>
            </a:extLst>
          </p:cNvPr>
          <p:cNvCxnSpPr/>
          <p:nvPr/>
        </p:nvCxnSpPr>
        <p:spPr>
          <a:xfrm>
            <a:off x="3746377" y="2379215"/>
            <a:ext cx="67470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074" name="Picture 2" descr="4.2: Precipitation Reactions - Chemistry LibreTexts">
            <a:extLst>
              <a:ext uri="{FF2B5EF4-FFF2-40B4-BE49-F238E27FC236}">
                <a16:creationId xmlns:a16="http://schemas.microsoft.com/office/drawing/2014/main" xmlns="" id="{59C34432-EDCD-4D79-88D7-7EBA99A1B5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820" y="2674136"/>
            <a:ext cx="8815526" cy="398411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062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6F2AD06-A71F-4F78-8EA6-273F7E80644B}"/>
              </a:ext>
            </a:extLst>
          </p:cNvPr>
          <p:cNvSpPr txBox="1"/>
          <p:nvPr/>
        </p:nvSpPr>
        <p:spPr>
          <a:xfrm>
            <a:off x="0" y="-8877"/>
            <a:ext cx="9144000" cy="2862322"/>
          </a:xfrm>
          <a:prstGeom prst="rect">
            <a:avLst/>
          </a:prstGeom>
          <a:noFill/>
        </p:spPr>
        <p:txBody>
          <a:bodyPr wrap="square">
            <a:spAutoFit/>
          </a:bodyPr>
          <a:lstStyle/>
          <a:p>
            <a:pPr algn="l"/>
            <a:r>
              <a:rPr lang="en-US" sz="2400" b="0" i="0" u="none" strike="noStrike" baseline="0" dirty="0">
                <a:latin typeface="SymbolMT"/>
              </a:rPr>
              <a:t>10. </a:t>
            </a:r>
            <a:r>
              <a:rPr lang="en-US" sz="2400" b="1" i="0" u="none" strike="noStrike" baseline="0" dirty="0">
                <a:latin typeface="MinionPro-Bold"/>
              </a:rPr>
              <a:t>Many biological systems contain metal complexes. For example,</a:t>
            </a:r>
          </a:p>
          <a:p>
            <a:pPr algn="l"/>
            <a:r>
              <a:rPr lang="en-US" sz="2400" b="1" i="0" u="none" strike="noStrike" baseline="0" dirty="0">
                <a:solidFill>
                  <a:srgbClr val="002060"/>
                </a:solidFill>
                <a:latin typeface="MinionPro-Regular"/>
              </a:rPr>
              <a:t>(</a:t>
            </a:r>
            <a:r>
              <a:rPr lang="en-US" sz="2400" b="1" i="0" u="none" strike="noStrike" baseline="0" dirty="0" err="1">
                <a:solidFill>
                  <a:srgbClr val="002060"/>
                </a:solidFill>
                <a:latin typeface="MinionPro-Regular"/>
              </a:rPr>
              <a:t>i</a:t>
            </a:r>
            <a:r>
              <a:rPr lang="en-US" sz="2400" b="1" i="0" u="none" strike="noStrike" baseline="0" dirty="0">
                <a:solidFill>
                  <a:srgbClr val="002060"/>
                </a:solidFill>
                <a:latin typeface="MinionPro-Regular"/>
              </a:rPr>
              <a:t>)A red blood corpuscles (RBC) is composed of heme group, which is </a:t>
            </a:r>
          </a:p>
          <a:p>
            <a:pPr algn="l"/>
            <a:r>
              <a:rPr lang="en-US" sz="2400" b="1" i="0" u="none" strike="noStrike" baseline="0" dirty="0">
                <a:solidFill>
                  <a:srgbClr val="002060"/>
                </a:solidFill>
                <a:latin typeface="MinionPro-Regular"/>
              </a:rPr>
              <a:t>Fe</a:t>
            </a:r>
            <a:r>
              <a:rPr lang="en-US" sz="2400" b="1" i="0" u="none" strike="noStrike" baseline="30000" dirty="0">
                <a:solidFill>
                  <a:srgbClr val="002060"/>
                </a:solidFill>
                <a:latin typeface="MinionPro-Regular"/>
              </a:rPr>
              <a:t>2+</a:t>
            </a:r>
            <a:r>
              <a:rPr lang="en-US" sz="2400" b="1" i="0" u="none" strike="noStrike" baseline="0" dirty="0">
                <a:solidFill>
                  <a:srgbClr val="002060"/>
                </a:solidFill>
                <a:latin typeface="MinionPro-Regular"/>
              </a:rPr>
              <a:t>  - Porphyrin complex.it plays an important role in carrying oxygen from lungs to tissues and carbon dioxide from tissues to lungs.</a:t>
            </a:r>
          </a:p>
          <a:p>
            <a:pPr algn="l"/>
            <a:endParaRPr lang="en-US" sz="2800" b="1" i="0" u="none" strike="noStrike" baseline="0" dirty="0">
              <a:solidFill>
                <a:srgbClr val="C00000"/>
              </a:solidFill>
              <a:latin typeface="MinionPro-Regular"/>
            </a:endParaRPr>
          </a:p>
          <a:p>
            <a:pPr algn="l"/>
            <a:endParaRPr lang="en-US" sz="2800" b="1" dirty="0">
              <a:solidFill>
                <a:srgbClr val="C00000"/>
              </a:solidFill>
              <a:latin typeface="MinionPro-Regular"/>
            </a:endParaRPr>
          </a:p>
          <a:p>
            <a:pPr algn="l"/>
            <a:endParaRPr lang="en-US" sz="2800" b="1" i="0" u="none" strike="noStrike" baseline="0" dirty="0">
              <a:solidFill>
                <a:srgbClr val="C00000"/>
              </a:solidFill>
              <a:latin typeface="MinionPro-Regular"/>
            </a:endParaRPr>
          </a:p>
        </p:txBody>
      </p:sp>
      <p:pic>
        <p:nvPicPr>
          <p:cNvPr id="2" name="Picture 1">
            <a:extLst>
              <a:ext uri="{FF2B5EF4-FFF2-40B4-BE49-F238E27FC236}">
                <a16:creationId xmlns:a16="http://schemas.microsoft.com/office/drawing/2014/main" xmlns="" id="{0B61C971-E025-4FCD-8A0F-41693784A6AF}"/>
              </a:ext>
            </a:extLst>
          </p:cNvPr>
          <p:cNvPicPr>
            <a:picLocks noChangeAspect="1"/>
          </p:cNvPicPr>
          <p:nvPr/>
        </p:nvPicPr>
        <p:blipFill>
          <a:blip r:embed="rId2"/>
          <a:stretch>
            <a:fillRect/>
          </a:stretch>
        </p:blipFill>
        <p:spPr>
          <a:xfrm>
            <a:off x="1189608" y="1629779"/>
            <a:ext cx="6205491" cy="4749554"/>
          </a:xfrm>
          <a:prstGeom prst="rect">
            <a:avLst/>
          </a:prstGeom>
        </p:spPr>
      </p:pic>
    </p:spTree>
    <p:extLst>
      <p:ext uri="{BB962C8B-B14F-4D97-AF65-F5344CB8AC3E}">
        <p14:creationId xmlns:p14="http://schemas.microsoft.com/office/powerpoint/2010/main" val="790815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DB86AB0-BEB7-4BEA-80C2-AB637B21B813}"/>
              </a:ext>
            </a:extLst>
          </p:cNvPr>
          <p:cNvSpPr txBox="1"/>
          <p:nvPr/>
        </p:nvSpPr>
        <p:spPr>
          <a:xfrm>
            <a:off x="0" y="0"/>
            <a:ext cx="9144000" cy="1938992"/>
          </a:xfrm>
          <a:prstGeom prst="rect">
            <a:avLst/>
          </a:prstGeom>
          <a:noFill/>
        </p:spPr>
        <p:txBody>
          <a:bodyPr wrap="square">
            <a:spAutoFit/>
          </a:bodyPr>
          <a:lstStyle/>
          <a:p>
            <a:pPr algn="l"/>
            <a:r>
              <a:rPr lang="en-US" sz="2400" b="1" i="0" u="none" strike="noStrike" baseline="0" dirty="0">
                <a:solidFill>
                  <a:srgbClr val="C00000"/>
                </a:solidFill>
                <a:latin typeface="MinionPro-Regular"/>
              </a:rPr>
              <a:t>(ii) Chlorophyll, a green pigment present in green plants and algae, is a coordination complex containing Mg</a:t>
            </a:r>
            <a:r>
              <a:rPr lang="en-US" sz="2400" b="1" i="0" u="none" strike="noStrike" baseline="30000" dirty="0">
                <a:solidFill>
                  <a:srgbClr val="C00000"/>
                </a:solidFill>
                <a:latin typeface="MinionPro-Regular"/>
              </a:rPr>
              <a:t>2+</a:t>
            </a:r>
            <a:r>
              <a:rPr lang="en-US" sz="1000" b="1" i="0" u="none" strike="noStrike" baseline="0" dirty="0">
                <a:solidFill>
                  <a:srgbClr val="C00000"/>
                </a:solidFill>
                <a:latin typeface="MinionPro-Regular"/>
              </a:rPr>
              <a:t> </a:t>
            </a:r>
            <a:r>
              <a:rPr lang="en-US" sz="2400" b="1" i="0" u="none" strike="noStrike" baseline="0" dirty="0">
                <a:solidFill>
                  <a:srgbClr val="C00000"/>
                </a:solidFill>
                <a:latin typeface="MinionPro-Regular"/>
              </a:rPr>
              <a:t>as central metal ion surrounded by a modified Porphyrin ligand called corrin ring. It plays an important role in photosynthesis, by which plants converts CO</a:t>
            </a:r>
            <a:r>
              <a:rPr lang="en-US" sz="1000" b="1" i="0" u="none" strike="noStrike" baseline="0" dirty="0">
                <a:solidFill>
                  <a:srgbClr val="C00000"/>
                </a:solidFill>
                <a:latin typeface="MinionPro-Regular"/>
              </a:rPr>
              <a:t>2 </a:t>
            </a:r>
            <a:r>
              <a:rPr lang="en-US" sz="2400" b="1" i="0" u="none" strike="noStrike" baseline="0" dirty="0">
                <a:solidFill>
                  <a:srgbClr val="C00000"/>
                </a:solidFill>
                <a:latin typeface="MinionPro-Regular"/>
              </a:rPr>
              <a:t>and water into carbohydrates and oxygen.</a:t>
            </a:r>
          </a:p>
        </p:txBody>
      </p:sp>
      <p:pic>
        <p:nvPicPr>
          <p:cNvPr id="4" name="Picture 3">
            <a:extLst>
              <a:ext uri="{FF2B5EF4-FFF2-40B4-BE49-F238E27FC236}">
                <a16:creationId xmlns:a16="http://schemas.microsoft.com/office/drawing/2014/main" xmlns="" id="{7F487D54-C424-4299-89BE-3333C9403F77}"/>
              </a:ext>
            </a:extLst>
          </p:cNvPr>
          <p:cNvPicPr>
            <a:picLocks noChangeAspect="1"/>
          </p:cNvPicPr>
          <p:nvPr/>
        </p:nvPicPr>
        <p:blipFill>
          <a:blip r:embed="rId2"/>
          <a:stretch>
            <a:fillRect/>
          </a:stretch>
        </p:blipFill>
        <p:spPr>
          <a:xfrm>
            <a:off x="401289" y="1938992"/>
            <a:ext cx="4170711" cy="2706117"/>
          </a:xfrm>
          <a:prstGeom prst="rect">
            <a:avLst/>
          </a:prstGeom>
          <a:ln>
            <a:solidFill>
              <a:schemeClr val="accent1"/>
            </a:solidFill>
          </a:ln>
        </p:spPr>
      </p:pic>
      <p:pic>
        <p:nvPicPr>
          <p:cNvPr id="6" name="Picture 5">
            <a:extLst>
              <a:ext uri="{FF2B5EF4-FFF2-40B4-BE49-F238E27FC236}">
                <a16:creationId xmlns:a16="http://schemas.microsoft.com/office/drawing/2014/main" xmlns="" id="{2011FFB7-10AA-4CF3-AADA-9EAC86C31F9D}"/>
              </a:ext>
            </a:extLst>
          </p:cNvPr>
          <p:cNvPicPr>
            <a:picLocks noChangeAspect="1"/>
          </p:cNvPicPr>
          <p:nvPr/>
        </p:nvPicPr>
        <p:blipFill>
          <a:blip r:embed="rId3"/>
          <a:stretch>
            <a:fillRect/>
          </a:stretch>
        </p:blipFill>
        <p:spPr>
          <a:xfrm>
            <a:off x="4662063" y="2022549"/>
            <a:ext cx="4415151" cy="4719260"/>
          </a:xfrm>
          <a:prstGeom prst="rect">
            <a:avLst/>
          </a:prstGeom>
          <a:ln>
            <a:solidFill>
              <a:schemeClr val="accent1"/>
            </a:solidFill>
          </a:ln>
        </p:spPr>
      </p:pic>
      <p:pic>
        <p:nvPicPr>
          <p:cNvPr id="7" name="Picture 6">
            <a:extLst>
              <a:ext uri="{FF2B5EF4-FFF2-40B4-BE49-F238E27FC236}">
                <a16:creationId xmlns:a16="http://schemas.microsoft.com/office/drawing/2014/main" xmlns="" id="{D593B03B-C195-42A7-A2AD-0347903E78DB}"/>
              </a:ext>
            </a:extLst>
          </p:cNvPr>
          <p:cNvPicPr>
            <a:picLocks noChangeAspect="1"/>
          </p:cNvPicPr>
          <p:nvPr/>
        </p:nvPicPr>
        <p:blipFill>
          <a:blip r:embed="rId4"/>
          <a:stretch>
            <a:fillRect/>
          </a:stretch>
        </p:blipFill>
        <p:spPr>
          <a:xfrm>
            <a:off x="401288" y="4717699"/>
            <a:ext cx="4170711" cy="1938991"/>
          </a:xfrm>
          <a:prstGeom prst="rect">
            <a:avLst/>
          </a:prstGeom>
          <a:ln>
            <a:solidFill>
              <a:schemeClr val="accent1"/>
            </a:solidFill>
          </a:ln>
        </p:spPr>
      </p:pic>
    </p:spTree>
    <p:extLst>
      <p:ext uri="{BB962C8B-B14F-4D97-AF65-F5344CB8AC3E}">
        <p14:creationId xmlns:p14="http://schemas.microsoft.com/office/powerpoint/2010/main" val="34496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3277F77-F0D8-4FCA-B89D-72825ED7B265}"/>
              </a:ext>
            </a:extLst>
          </p:cNvPr>
          <p:cNvSpPr txBox="1"/>
          <p:nvPr/>
        </p:nvSpPr>
        <p:spPr>
          <a:xfrm>
            <a:off x="0" y="0"/>
            <a:ext cx="9210582" cy="3170099"/>
          </a:xfrm>
          <a:prstGeom prst="rect">
            <a:avLst/>
          </a:prstGeom>
          <a:noFill/>
        </p:spPr>
        <p:txBody>
          <a:bodyPr wrap="square">
            <a:spAutoFit/>
          </a:bodyPr>
          <a:lstStyle/>
          <a:p>
            <a:r>
              <a:rPr lang="en-US" sz="2800" b="1" i="0" u="none" strike="noStrike" baseline="0" dirty="0">
                <a:solidFill>
                  <a:srgbClr val="7030A0"/>
                </a:solidFill>
                <a:latin typeface="MinionPro-Regular"/>
              </a:rPr>
              <a:t>(iii) Vitamin B</a:t>
            </a:r>
            <a:r>
              <a:rPr lang="en-US" sz="1050" b="1" i="0" u="none" strike="noStrike" baseline="0" dirty="0">
                <a:solidFill>
                  <a:srgbClr val="7030A0"/>
                </a:solidFill>
                <a:latin typeface="MinionPro-Regular"/>
              </a:rPr>
              <a:t>12</a:t>
            </a:r>
            <a:r>
              <a:rPr lang="en-US" sz="2800" b="1" i="0" u="none" strike="noStrike" baseline="0" dirty="0">
                <a:solidFill>
                  <a:srgbClr val="7030A0"/>
                </a:solidFill>
                <a:latin typeface="MinionPro-Regular"/>
              </a:rPr>
              <a:t>(</a:t>
            </a:r>
            <a:r>
              <a:rPr lang="en-US" sz="2800" b="1" i="0" u="none" strike="noStrike" baseline="0" dirty="0" err="1">
                <a:solidFill>
                  <a:srgbClr val="7030A0"/>
                </a:solidFill>
                <a:latin typeface="MinionPro-Regular"/>
              </a:rPr>
              <a:t>cyanocobalamine</a:t>
            </a:r>
            <a:r>
              <a:rPr lang="en-US" sz="2800" b="1" i="0" u="none" strike="noStrike" baseline="0" dirty="0">
                <a:solidFill>
                  <a:srgbClr val="7030A0"/>
                </a:solidFill>
                <a:latin typeface="MinionPro-Regular"/>
              </a:rPr>
              <a:t>) is the only vitamin consist of metal ion. it is a coordination complex in which the central metal ion is </a:t>
            </a:r>
            <a:r>
              <a:rPr lang="en-US" sz="3200" b="1" i="0" u="none" strike="noStrike" baseline="0" dirty="0">
                <a:solidFill>
                  <a:srgbClr val="7030A0"/>
                </a:solidFill>
                <a:latin typeface="MinionPro-Regular"/>
              </a:rPr>
              <a:t>Co</a:t>
            </a:r>
            <a:r>
              <a:rPr lang="en-US" sz="3200" b="1" i="0" u="none" strike="noStrike" baseline="30000" dirty="0">
                <a:solidFill>
                  <a:srgbClr val="7030A0"/>
                </a:solidFill>
                <a:latin typeface="MinionPro-Regular"/>
              </a:rPr>
              <a:t>+</a:t>
            </a:r>
            <a:r>
              <a:rPr lang="en-US" sz="3200" b="1" i="0" u="none" strike="noStrike" baseline="0" dirty="0">
                <a:solidFill>
                  <a:srgbClr val="7030A0"/>
                </a:solidFill>
                <a:latin typeface="MinionPro-Regular"/>
              </a:rPr>
              <a:t>  </a:t>
            </a:r>
            <a:r>
              <a:rPr lang="en-US" sz="1050" b="1" i="0" u="none" strike="noStrike" baseline="0" dirty="0">
                <a:solidFill>
                  <a:srgbClr val="7030A0"/>
                </a:solidFill>
                <a:latin typeface="Symbol" panose="05050102010706020507" pitchFamily="18" charset="2"/>
              </a:rPr>
              <a:t> </a:t>
            </a:r>
            <a:r>
              <a:rPr lang="en-US" sz="2800" b="1" i="0" u="none" strike="noStrike" baseline="0" dirty="0">
                <a:solidFill>
                  <a:srgbClr val="7030A0"/>
                </a:solidFill>
                <a:latin typeface="MinionPro-Regular"/>
              </a:rPr>
              <a:t>surrounded by Porphyrin like ligand.</a:t>
            </a:r>
          </a:p>
          <a:p>
            <a:pPr algn="l"/>
            <a:endParaRPr lang="en-US" sz="2800" b="1" i="0" u="none" strike="noStrike" baseline="0" dirty="0">
              <a:solidFill>
                <a:srgbClr val="FF0000"/>
              </a:solidFill>
              <a:latin typeface="MinionPro-Regular"/>
            </a:endParaRPr>
          </a:p>
          <a:p>
            <a:pPr algn="l"/>
            <a:endParaRPr lang="en-US" sz="2800" b="1" dirty="0">
              <a:solidFill>
                <a:srgbClr val="FF0000"/>
              </a:solidFill>
              <a:latin typeface="MinionPro-Regular"/>
            </a:endParaRPr>
          </a:p>
          <a:p>
            <a:pPr algn="l"/>
            <a:endParaRPr lang="en-US" sz="2800" b="1" i="0" u="none" strike="noStrike" baseline="0" dirty="0">
              <a:solidFill>
                <a:srgbClr val="FF0000"/>
              </a:solidFill>
              <a:latin typeface="MinionPro-Regular"/>
            </a:endParaRPr>
          </a:p>
          <a:p>
            <a:pPr algn="l"/>
            <a:endParaRPr lang="en-US" sz="2800" b="1" dirty="0">
              <a:solidFill>
                <a:srgbClr val="FF0000"/>
              </a:solidFill>
              <a:latin typeface="MinionPro-Regular"/>
            </a:endParaRPr>
          </a:p>
        </p:txBody>
      </p:sp>
      <p:pic>
        <p:nvPicPr>
          <p:cNvPr id="2" name="Picture 1">
            <a:extLst>
              <a:ext uri="{FF2B5EF4-FFF2-40B4-BE49-F238E27FC236}">
                <a16:creationId xmlns:a16="http://schemas.microsoft.com/office/drawing/2014/main" xmlns="" id="{E8A7EA97-D916-4783-A601-0C032F7BE187}"/>
              </a:ext>
            </a:extLst>
          </p:cNvPr>
          <p:cNvPicPr>
            <a:picLocks noChangeAspect="1"/>
          </p:cNvPicPr>
          <p:nvPr/>
        </p:nvPicPr>
        <p:blipFill>
          <a:blip r:embed="rId2"/>
          <a:stretch>
            <a:fillRect/>
          </a:stretch>
        </p:blipFill>
        <p:spPr>
          <a:xfrm>
            <a:off x="107735" y="1585049"/>
            <a:ext cx="4667250" cy="5215630"/>
          </a:xfrm>
          <a:prstGeom prst="rect">
            <a:avLst/>
          </a:prstGeom>
          <a:ln>
            <a:solidFill>
              <a:schemeClr val="accent1"/>
            </a:solidFill>
          </a:ln>
        </p:spPr>
      </p:pic>
      <p:pic>
        <p:nvPicPr>
          <p:cNvPr id="4" name="Picture 3">
            <a:extLst>
              <a:ext uri="{FF2B5EF4-FFF2-40B4-BE49-F238E27FC236}">
                <a16:creationId xmlns:a16="http://schemas.microsoft.com/office/drawing/2014/main" xmlns="" id="{EED3C35B-7901-45B2-970C-00D63B8E64D2}"/>
              </a:ext>
            </a:extLst>
          </p:cNvPr>
          <p:cNvPicPr>
            <a:picLocks noChangeAspect="1"/>
          </p:cNvPicPr>
          <p:nvPr/>
        </p:nvPicPr>
        <p:blipFill>
          <a:blip r:embed="rId3"/>
          <a:stretch>
            <a:fillRect/>
          </a:stretch>
        </p:blipFill>
        <p:spPr>
          <a:xfrm>
            <a:off x="4992503" y="1585049"/>
            <a:ext cx="4043761" cy="2409594"/>
          </a:xfrm>
          <a:prstGeom prst="rect">
            <a:avLst/>
          </a:prstGeom>
          <a:ln>
            <a:solidFill>
              <a:schemeClr val="accent1"/>
            </a:solidFill>
          </a:ln>
        </p:spPr>
      </p:pic>
      <p:pic>
        <p:nvPicPr>
          <p:cNvPr id="5" name="Picture 4">
            <a:extLst>
              <a:ext uri="{FF2B5EF4-FFF2-40B4-BE49-F238E27FC236}">
                <a16:creationId xmlns:a16="http://schemas.microsoft.com/office/drawing/2014/main" xmlns="" id="{64AF82B3-8AC3-4B17-B586-35FE0573B3D3}"/>
              </a:ext>
            </a:extLst>
          </p:cNvPr>
          <p:cNvPicPr>
            <a:picLocks noChangeAspect="1"/>
          </p:cNvPicPr>
          <p:nvPr/>
        </p:nvPicPr>
        <p:blipFill>
          <a:blip r:embed="rId4"/>
          <a:stretch>
            <a:fillRect/>
          </a:stretch>
        </p:blipFill>
        <p:spPr>
          <a:xfrm>
            <a:off x="4992502" y="4192864"/>
            <a:ext cx="4043761" cy="2543452"/>
          </a:xfrm>
          <a:prstGeom prst="rect">
            <a:avLst/>
          </a:prstGeom>
          <a:ln>
            <a:solidFill>
              <a:schemeClr val="accent1"/>
            </a:solidFill>
          </a:ln>
        </p:spPr>
      </p:pic>
    </p:spTree>
    <p:extLst>
      <p:ext uri="{BB962C8B-B14F-4D97-AF65-F5344CB8AC3E}">
        <p14:creationId xmlns:p14="http://schemas.microsoft.com/office/powerpoint/2010/main" val="2323443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7439F76-9EEC-4261-8400-23AB42E39FCE}"/>
              </a:ext>
            </a:extLst>
          </p:cNvPr>
          <p:cNvSpPr txBox="1"/>
          <p:nvPr/>
        </p:nvSpPr>
        <p:spPr>
          <a:xfrm>
            <a:off x="0" y="-77434"/>
            <a:ext cx="9144000" cy="6370975"/>
          </a:xfrm>
          <a:prstGeom prst="rect">
            <a:avLst/>
          </a:prstGeom>
          <a:noFill/>
        </p:spPr>
        <p:txBody>
          <a:bodyPr wrap="square">
            <a:spAutoFit/>
          </a:bodyPr>
          <a:lstStyle/>
          <a:p>
            <a:pPr algn="l"/>
            <a:r>
              <a:rPr lang="en-IN" sz="2400" b="1" i="0" u="none" strike="noStrike" baseline="0" dirty="0">
                <a:solidFill>
                  <a:srgbClr val="001AE6"/>
                </a:solidFill>
                <a:latin typeface="MinionPro-Bold"/>
              </a:rPr>
              <a:t>Coordination sphere:</a:t>
            </a:r>
          </a:p>
          <a:p>
            <a:pPr algn="l"/>
            <a:r>
              <a:rPr lang="en-US" sz="2400" b="1" i="0" u="none" strike="noStrike" baseline="0" dirty="0">
                <a:solidFill>
                  <a:srgbClr val="000000"/>
                </a:solidFill>
                <a:latin typeface="MinionPro-Regular"/>
              </a:rPr>
              <a:t>The complex ion of the coordination compound containing the central metal atom/ion and the ligands attached to it, is collectively called coordination sphere and are usually enclosed in square brackets with the net charge. The other </a:t>
            </a:r>
            <a:r>
              <a:rPr lang="en-US" sz="2400" b="1" i="0" u="none" strike="noStrike" baseline="0" dirty="0" err="1">
                <a:solidFill>
                  <a:srgbClr val="000000"/>
                </a:solidFill>
                <a:latin typeface="MinionPro-Regular"/>
              </a:rPr>
              <a:t>ionisable</a:t>
            </a:r>
            <a:r>
              <a:rPr lang="en-US" sz="2400" b="1" i="0" u="none" strike="noStrike" baseline="0" dirty="0">
                <a:solidFill>
                  <a:srgbClr val="000000"/>
                </a:solidFill>
                <a:latin typeface="MinionPro-Regular"/>
              </a:rPr>
              <a:t> ions, are written outside the bracket are called counter ions. </a:t>
            </a:r>
          </a:p>
          <a:p>
            <a:pPr algn="l"/>
            <a:r>
              <a:rPr lang="en-US" sz="2400" b="1" i="0" u="none" strike="noStrike" baseline="0" dirty="0">
                <a:solidFill>
                  <a:srgbClr val="FF0000"/>
                </a:solidFill>
                <a:latin typeface="MinionPro-Regular"/>
              </a:rPr>
              <a:t>For example, the coordination compound K</a:t>
            </a:r>
            <a:r>
              <a:rPr lang="en-US" sz="1000" b="1" i="0" u="none" strike="noStrike" baseline="0" dirty="0">
                <a:solidFill>
                  <a:srgbClr val="FF0000"/>
                </a:solidFill>
                <a:latin typeface="MinionPro-Regular"/>
              </a:rPr>
              <a:t>4</a:t>
            </a:r>
            <a:r>
              <a:rPr lang="en-US" sz="2400" b="1" i="0" u="none" strike="noStrike" baseline="0" dirty="0">
                <a:solidFill>
                  <a:srgbClr val="FF0000"/>
                </a:solidFill>
                <a:latin typeface="MinionPro-Regular"/>
              </a:rPr>
              <a:t>[Fe(CN)</a:t>
            </a:r>
            <a:r>
              <a:rPr lang="en-US" sz="1000" b="1" i="0" u="none" strike="noStrike" baseline="0" dirty="0">
                <a:solidFill>
                  <a:srgbClr val="FF0000"/>
                </a:solidFill>
                <a:latin typeface="MinionPro-Regular"/>
              </a:rPr>
              <a:t>6</a:t>
            </a:r>
            <a:r>
              <a:rPr lang="en-US" sz="2400" b="1" i="0" u="none" strike="noStrike" baseline="0" dirty="0">
                <a:solidFill>
                  <a:srgbClr val="FF0000"/>
                </a:solidFill>
                <a:latin typeface="MinionPro-Regular"/>
              </a:rPr>
              <a:t>] contains the</a:t>
            </a:r>
          </a:p>
          <a:p>
            <a:pPr algn="l"/>
            <a:r>
              <a:rPr lang="en-US" sz="2400" b="1" i="0" u="none" strike="noStrike" baseline="0" dirty="0">
                <a:solidFill>
                  <a:srgbClr val="FF0000"/>
                </a:solidFill>
                <a:latin typeface="MinionPro-Regular"/>
              </a:rPr>
              <a:t>complex ion [Fe(CN)</a:t>
            </a:r>
            <a:r>
              <a:rPr lang="en-US" sz="1000" b="1" i="0" u="none" strike="noStrike" baseline="0" dirty="0">
                <a:solidFill>
                  <a:srgbClr val="FF0000"/>
                </a:solidFill>
                <a:latin typeface="MinionPro-Regular"/>
              </a:rPr>
              <a:t>6</a:t>
            </a:r>
            <a:r>
              <a:rPr lang="en-US" sz="2400" b="1" i="0" u="none" strike="noStrike" baseline="0" dirty="0">
                <a:solidFill>
                  <a:srgbClr val="FF0000"/>
                </a:solidFill>
                <a:latin typeface="MinionPro-Regular"/>
              </a:rPr>
              <a:t>]</a:t>
            </a:r>
            <a:r>
              <a:rPr lang="en-US" sz="1400" b="1" baseline="30000" dirty="0">
                <a:solidFill>
                  <a:srgbClr val="FF0000"/>
                </a:solidFill>
                <a:latin typeface="MinionPro-Regular"/>
              </a:rPr>
              <a:t>4-</a:t>
            </a:r>
            <a:r>
              <a:rPr lang="en-US" sz="2400" b="1" i="0" u="none" strike="noStrike" baseline="0" dirty="0">
                <a:solidFill>
                  <a:srgbClr val="FF0000"/>
                </a:solidFill>
                <a:latin typeface="MinionPro-Regular"/>
              </a:rPr>
              <a:t> and is referred as the coordination sphere.</a:t>
            </a:r>
          </a:p>
          <a:p>
            <a:pPr algn="l"/>
            <a:r>
              <a:rPr lang="en-US" sz="2400" b="1" i="0" u="none" strike="noStrike" baseline="0" dirty="0">
                <a:solidFill>
                  <a:srgbClr val="FF0000"/>
                </a:solidFill>
                <a:latin typeface="MinionPro-Regular"/>
              </a:rPr>
              <a:t> The other associated ion K</a:t>
            </a:r>
            <a:r>
              <a:rPr lang="en-US" sz="2400" b="1" baseline="30000" dirty="0">
                <a:solidFill>
                  <a:srgbClr val="FF0000"/>
                </a:solidFill>
                <a:latin typeface="MinionPro-Regular"/>
              </a:rPr>
              <a:t>+</a:t>
            </a:r>
            <a:r>
              <a:rPr lang="en-US" sz="1000" b="1" dirty="0">
                <a:solidFill>
                  <a:srgbClr val="FF0000"/>
                </a:solidFill>
                <a:latin typeface="MinionPro-Regular"/>
              </a:rPr>
              <a:t>   </a:t>
            </a:r>
            <a:r>
              <a:rPr lang="en-US" sz="2400" b="1" i="0" u="none" strike="noStrike" baseline="0" dirty="0">
                <a:solidFill>
                  <a:srgbClr val="FF0000"/>
                </a:solidFill>
                <a:latin typeface="MinionPro-Regular"/>
              </a:rPr>
              <a:t>is called the counter ion.</a:t>
            </a:r>
          </a:p>
          <a:p>
            <a:pPr algn="l"/>
            <a:endParaRPr lang="en-IN" sz="2400" b="1" i="0" u="none" strike="noStrike" baseline="0" dirty="0">
              <a:solidFill>
                <a:srgbClr val="001AE6"/>
              </a:solidFill>
              <a:latin typeface="MinionPro-Bold"/>
            </a:endParaRPr>
          </a:p>
          <a:p>
            <a:pPr algn="l"/>
            <a:r>
              <a:rPr lang="en-IN" sz="2400" b="1" i="0" u="none" strike="noStrike" baseline="0" dirty="0">
                <a:solidFill>
                  <a:srgbClr val="001AE6"/>
                </a:solidFill>
                <a:latin typeface="MinionPro-Bold"/>
              </a:rPr>
              <a:t>Coordination polyhedron:</a:t>
            </a:r>
          </a:p>
          <a:p>
            <a:pPr algn="l"/>
            <a:r>
              <a:rPr lang="en-US" sz="2400" b="1" i="0" u="none" strike="noStrike" baseline="0" dirty="0">
                <a:solidFill>
                  <a:srgbClr val="000000"/>
                </a:solidFill>
                <a:latin typeface="MinionPro-Regular"/>
              </a:rPr>
              <a:t>The three dimensional </a:t>
            </a:r>
            <a:r>
              <a:rPr lang="en-US" sz="2400" b="1" i="0" u="none" strike="noStrike" baseline="0" dirty="0" err="1">
                <a:solidFill>
                  <a:srgbClr val="000000"/>
                </a:solidFill>
                <a:latin typeface="MinionPro-Regular"/>
              </a:rPr>
              <a:t>spacial</a:t>
            </a:r>
            <a:r>
              <a:rPr lang="en-US" sz="2400" b="1" i="0" u="none" strike="noStrike" baseline="0" dirty="0">
                <a:solidFill>
                  <a:srgbClr val="000000"/>
                </a:solidFill>
                <a:latin typeface="MinionPro-Regular"/>
              </a:rPr>
              <a:t> arrangement of ligand atoms/ions that are directly attached to the central atom is known as the coordination polyhedron (or polygon). </a:t>
            </a:r>
          </a:p>
          <a:p>
            <a:pPr algn="l"/>
            <a:r>
              <a:rPr lang="en-US" sz="2400" b="1" i="0" u="none" strike="noStrike" baseline="0" dirty="0">
                <a:solidFill>
                  <a:srgbClr val="FF0000"/>
                </a:solidFill>
                <a:latin typeface="MinionPro-Regular"/>
              </a:rPr>
              <a:t>For example,</a:t>
            </a:r>
          </a:p>
          <a:p>
            <a:pPr algn="l"/>
            <a:r>
              <a:rPr lang="en-US" sz="2400" b="1" i="0" u="none" strike="noStrike" baseline="0" dirty="0">
                <a:solidFill>
                  <a:srgbClr val="FF0000"/>
                </a:solidFill>
                <a:latin typeface="MinionPro-Regular"/>
              </a:rPr>
              <a:t>in K</a:t>
            </a:r>
            <a:r>
              <a:rPr lang="en-US" sz="1000" b="1" i="0" u="none" strike="noStrike" baseline="0" dirty="0">
                <a:solidFill>
                  <a:srgbClr val="FF0000"/>
                </a:solidFill>
                <a:latin typeface="MinionPro-Regular"/>
              </a:rPr>
              <a:t>4</a:t>
            </a:r>
            <a:r>
              <a:rPr lang="en-US" sz="2400" b="1" i="0" u="none" strike="noStrike" baseline="0" dirty="0">
                <a:solidFill>
                  <a:srgbClr val="FF0000"/>
                </a:solidFill>
                <a:latin typeface="MinionPro-Regular"/>
              </a:rPr>
              <a:t>[Fe(CN)</a:t>
            </a:r>
            <a:r>
              <a:rPr lang="en-US" sz="1000" b="1" i="0" u="none" strike="noStrike" baseline="0" dirty="0">
                <a:solidFill>
                  <a:srgbClr val="FF0000"/>
                </a:solidFill>
                <a:latin typeface="MinionPro-Regular"/>
              </a:rPr>
              <a:t>6</a:t>
            </a:r>
            <a:r>
              <a:rPr lang="en-US" sz="2400" b="1" i="0" u="none" strike="noStrike" baseline="0" dirty="0">
                <a:solidFill>
                  <a:srgbClr val="FF0000"/>
                </a:solidFill>
                <a:latin typeface="MinionPro-Regular"/>
              </a:rPr>
              <a:t>], the coordination </a:t>
            </a:r>
            <a:r>
              <a:rPr lang="en-US" sz="2400" b="1" i="0" u="none" strike="noStrike" baseline="0" dirty="0" err="1">
                <a:solidFill>
                  <a:srgbClr val="FF0000"/>
                </a:solidFill>
                <a:latin typeface="MinionPro-Regular"/>
              </a:rPr>
              <a:t>polyhedra</a:t>
            </a:r>
            <a:r>
              <a:rPr lang="en-US" sz="2400" b="1" i="0" u="none" strike="noStrike" baseline="0" dirty="0">
                <a:solidFill>
                  <a:srgbClr val="FF0000"/>
                </a:solidFill>
                <a:latin typeface="MinionPro-Regular"/>
              </a:rPr>
              <a:t> is </a:t>
            </a:r>
            <a:r>
              <a:rPr lang="en-US" sz="2400" b="1" i="0" u="none" strike="noStrike" baseline="0" dirty="0" err="1">
                <a:solidFill>
                  <a:srgbClr val="FF0000"/>
                </a:solidFill>
                <a:latin typeface="MinionPro-Regular"/>
              </a:rPr>
              <a:t>octrahedral</a:t>
            </a:r>
            <a:r>
              <a:rPr lang="en-US" sz="2400" b="1" i="0" u="none" strike="noStrike" baseline="0" dirty="0">
                <a:solidFill>
                  <a:srgbClr val="FF0000"/>
                </a:solidFill>
                <a:latin typeface="MinionPro-Regular"/>
              </a:rPr>
              <a:t>. </a:t>
            </a:r>
          </a:p>
          <a:p>
            <a:pPr algn="l"/>
            <a:r>
              <a:rPr lang="en-US" sz="2400" b="1" i="0" u="none" strike="noStrike" baseline="0" dirty="0">
                <a:solidFill>
                  <a:srgbClr val="FF0000"/>
                </a:solidFill>
                <a:latin typeface="MinionPro-Regular"/>
              </a:rPr>
              <a:t>The coordination </a:t>
            </a:r>
            <a:r>
              <a:rPr lang="en-US" sz="2400" b="1" i="0" u="none" strike="noStrike" baseline="0" dirty="0" err="1">
                <a:solidFill>
                  <a:srgbClr val="FF0000"/>
                </a:solidFill>
                <a:latin typeface="MinionPro-Regular"/>
              </a:rPr>
              <a:t>polyhedra</a:t>
            </a:r>
            <a:r>
              <a:rPr lang="en-US" sz="2400" b="1" i="0" u="none" strike="noStrike" baseline="0" dirty="0">
                <a:solidFill>
                  <a:srgbClr val="FF0000"/>
                </a:solidFill>
                <a:latin typeface="MinionPro-Regular"/>
              </a:rPr>
              <a:t> of [Ni(CO)</a:t>
            </a:r>
            <a:r>
              <a:rPr lang="en-US" sz="1000" b="1" i="0" u="none" strike="noStrike" baseline="0" dirty="0">
                <a:solidFill>
                  <a:srgbClr val="FF0000"/>
                </a:solidFill>
                <a:latin typeface="MinionPro-Regular"/>
              </a:rPr>
              <a:t>4</a:t>
            </a:r>
            <a:r>
              <a:rPr lang="en-US" sz="2400" b="1" i="0" u="none" strike="noStrike" baseline="0" dirty="0">
                <a:solidFill>
                  <a:srgbClr val="FF0000"/>
                </a:solidFill>
                <a:latin typeface="MinionPro-Regular"/>
              </a:rPr>
              <a:t>] is tetrahedral.</a:t>
            </a:r>
            <a:endParaRPr lang="en-IN" sz="2400" b="1" dirty="0">
              <a:solidFill>
                <a:srgbClr val="FF0000"/>
              </a:solidFill>
            </a:endParaRPr>
          </a:p>
        </p:txBody>
      </p:sp>
    </p:spTree>
    <p:extLst>
      <p:ext uri="{BB962C8B-B14F-4D97-AF65-F5344CB8AC3E}">
        <p14:creationId xmlns:p14="http://schemas.microsoft.com/office/powerpoint/2010/main" val="753182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5D4E361-BF67-4F78-996B-FB507259AF9E}"/>
              </a:ext>
            </a:extLst>
          </p:cNvPr>
          <p:cNvSpPr txBox="1"/>
          <p:nvPr/>
        </p:nvSpPr>
        <p:spPr>
          <a:xfrm>
            <a:off x="0" y="0"/>
            <a:ext cx="9144000" cy="1569660"/>
          </a:xfrm>
          <a:prstGeom prst="rect">
            <a:avLst/>
          </a:prstGeom>
          <a:noFill/>
        </p:spPr>
        <p:txBody>
          <a:bodyPr wrap="square">
            <a:spAutoFit/>
          </a:bodyPr>
          <a:lstStyle/>
          <a:p>
            <a:pPr algn="l"/>
            <a:r>
              <a:rPr lang="en-US" sz="2400" b="1" i="0" u="none" strike="noStrike" baseline="0" dirty="0">
                <a:solidFill>
                  <a:srgbClr val="FF0000"/>
                </a:solidFill>
                <a:latin typeface="MinionPro-Regular"/>
              </a:rPr>
              <a:t>(iv) Many enzymes are known to be metal complexes, they regulate biological processes. For example, Carboxypeptidase is a protease enzyme that hydrolytic enzyme important in digestion, contains a zinc ion coordinated to the protein.</a:t>
            </a:r>
            <a:endParaRPr lang="en-IN" sz="2400" b="1" dirty="0">
              <a:solidFill>
                <a:srgbClr val="FF0000"/>
              </a:solidFill>
            </a:endParaRPr>
          </a:p>
        </p:txBody>
      </p:sp>
      <p:pic>
        <p:nvPicPr>
          <p:cNvPr id="4" name="Picture 3">
            <a:extLst>
              <a:ext uri="{FF2B5EF4-FFF2-40B4-BE49-F238E27FC236}">
                <a16:creationId xmlns:a16="http://schemas.microsoft.com/office/drawing/2014/main" xmlns="" id="{9A830B85-98DA-466F-B6FA-F10206F93D1F}"/>
              </a:ext>
            </a:extLst>
          </p:cNvPr>
          <p:cNvPicPr>
            <a:picLocks noChangeAspect="1"/>
          </p:cNvPicPr>
          <p:nvPr/>
        </p:nvPicPr>
        <p:blipFill>
          <a:blip r:embed="rId2"/>
          <a:stretch>
            <a:fillRect/>
          </a:stretch>
        </p:blipFill>
        <p:spPr>
          <a:xfrm>
            <a:off x="1269507" y="1819921"/>
            <a:ext cx="6782539" cy="4714043"/>
          </a:xfrm>
          <a:prstGeom prst="rect">
            <a:avLst/>
          </a:prstGeom>
        </p:spPr>
      </p:pic>
    </p:spTree>
    <p:extLst>
      <p:ext uri="{BB962C8B-B14F-4D97-AF65-F5344CB8AC3E}">
        <p14:creationId xmlns:p14="http://schemas.microsoft.com/office/powerpoint/2010/main" val="2957538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5B00D72-4584-4228-B11F-013759C71734}"/>
              </a:ext>
            </a:extLst>
          </p:cNvPr>
          <p:cNvPicPr>
            <a:picLocks noChangeAspect="1"/>
          </p:cNvPicPr>
          <p:nvPr/>
        </p:nvPicPr>
        <p:blipFill>
          <a:blip r:embed="rId2"/>
          <a:stretch>
            <a:fillRect/>
          </a:stretch>
        </p:blipFill>
        <p:spPr>
          <a:xfrm>
            <a:off x="1562472" y="198772"/>
            <a:ext cx="6462942" cy="4701701"/>
          </a:xfrm>
          <a:prstGeom prst="rect">
            <a:avLst/>
          </a:prstGeom>
        </p:spPr>
      </p:pic>
      <p:sp>
        <p:nvSpPr>
          <p:cNvPr id="3" name="TextBox 2">
            <a:extLst>
              <a:ext uri="{FF2B5EF4-FFF2-40B4-BE49-F238E27FC236}">
                <a16:creationId xmlns:a16="http://schemas.microsoft.com/office/drawing/2014/main" xmlns="" id="{A308E4A4-83D4-4042-89CC-C6E8A32E2E96}"/>
              </a:ext>
            </a:extLst>
          </p:cNvPr>
          <p:cNvSpPr txBox="1"/>
          <p:nvPr/>
        </p:nvSpPr>
        <p:spPr>
          <a:xfrm>
            <a:off x="3462292" y="4720236"/>
            <a:ext cx="5379868" cy="2308324"/>
          </a:xfrm>
          <a:prstGeom prst="rect">
            <a:avLst/>
          </a:prstGeom>
          <a:noFill/>
        </p:spPr>
        <p:txBody>
          <a:bodyPr wrap="square" rtlCol="0">
            <a:spAutoFit/>
          </a:bodyPr>
          <a:lstStyle/>
          <a:p>
            <a:r>
              <a:rPr lang="en-US" sz="2400" b="1" dirty="0">
                <a:solidFill>
                  <a:srgbClr val="002060"/>
                </a:solidFill>
                <a:latin typeface="Algerian" panose="04020705040A02060702" pitchFamily="82" charset="0"/>
              </a:rPr>
              <a:t>UTHRAKUMAR B</a:t>
            </a:r>
          </a:p>
          <a:p>
            <a:r>
              <a:rPr lang="en-US" sz="2400" b="1" dirty="0">
                <a:solidFill>
                  <a:srgbClr val="FF0066"/>
                </a:solidFill>
                <a:latin typeface="Algerian" panose="04020705040A02060702" pitchFamily="82" charset="0"/>
              </a:rPr>
              <a:t>PGT CHEMISTRY</a:t>
            </a:r>
          </a:p>
          <a:p>
            <a:r>
              <a:rPr lang="en-US" sz="2400" b="1" dirty="0">
                <a:solidFill>
                  <a:srgbClr val="FF0066"/>
                </a:solidFill>
                <a:latin typeface="Algerian" panose="04020705040A02060702" pitchFamily="82" charset="0"/>
              </a:rPr>
              <a:t>VELAMMAL MATRIC HR SEC SCHOOL-SURAPET,CHENNAI</a:t>
            </a:r>
          </a:p>
          <a:p>
            <a:r>
              <a:rPr lang="en-US" sz="2400" b="1" dirty="0">
                <a:solidFill>
                  <a:srgbClr val="7030A0"/>
                </a:solidFill>
                <a:latin typeface="Algerian" panose="04020705040A02060702" pitchFamily="82" charset="0"/>
              </a:rPr>
              <a:t>9790815359</a:t>
            </a:r>
          </a:p>
          <a:p>
            <a:endParaRPr lang="en-IN" sz="2400" b="1" dirty="0">
              <a:solidFill>
                <a:srgbClr val="FF0066"/>
              </a:solidFill>
              <a:latin typeface="Algerian" panose="04020705040A02060702" pitchFamily="82" charset="0"/>
            </a:endParaRPr>
          </a:p>
        </p:txBody>
      </p:sp>
    </p:spTree>
    <p:extLst>
      <p:ext uri="{BB962C8B-B14F-4D97-AF65-F5344CB8AC3E}">
        <p14:creationId xmlns:p14="http://schemas.microsoft.com/office/powerpoint/2010/main" val="422767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C0D3833-9F33-4020-A61D-B6DAB55346FA}"/>
              </a:ext>
            </a:extLst>
          </p:cNvPr>
          <p:cNvSpPr txBox="1"/>
          <p:nvPr/>
        </p:nvSpPr>
        <p:spPr>
          <a:xfrm>
            <a:off x="0" y="0"/>
            <a:ext cx="9144000" cy="6555641"/>
          </a:xfrm>
          <a:prstGeom prst="rect">
            <a:avLst/>
          </a:prstGeom>
          <a:noFill/>
        </p:spPr>
        <p:txBody>
          <a:bodyPr wrap="square">
            <a:spAutoFit/>
          </a:bodyPr>
          <a:lstStyle/>
          <a:p>
            <a:pPr algn="l"/>
            <a:r>
              <a:rPr lang="en-IN" sz="2800" b="1" i="0" u="none" strike="noStrike" baseline="0" dirty="0">
                <a:solidFill>
                  <a:srgbClr val="001AE6"/>
                </a:solidFill>
                <a:latin typeface="MinionPro-Bold"/>
              </a:rPr>
              <a:t>Coordination number:</a:t>
            </a:r>
          </a:p>
          <a:p>
            <a:pPr algn="l"/>
            <a:r>
              <a:rPr lang="en-US" sz="2800" b="1" i="0" u="none" strike="noStrike" baseline="0" dirty="0">
                <a:solidFill>
                  <a:srgbClr val="000000"/>
                </a:solidFill>
                <a:latin typeface="MinionPro-Regular"/>
              </a:rPr>
              <a:t>The number of ligand donor atoms bonded to a central metal ion in a complex is called the coordination number of the metal. In other words, the coordination number is equal to the number of σ-bonds between ligands and the central atom.</a:t>
            </a:r>
          </a:p>
          <a:p>
            <a:pPr algn="l"/>
            <a:r>
              <a:rPr lang="en-IN" sz="2800" b="1" i="0" u="none" strike="noStrike" baseline="0" dirty="0">
                <a:solidFill>
                  <a:srgbClr val="FF00FF"/>
                </a:solidFill>
                <a:latin typeface="MinionPro-Bold"/>
              </a:rPr>
              <a:t>For example,</a:t>
            </a:r>
          </a:p>
          <a:p>
            <a:pPr algn="l"/>
            <a:r>
              <a:rPr lang="en-US" sz="2800" b="1" i="0" u="none" strike="noStrike" baseline="0" dirty="0" err="1">
                <a:solidFill>
                  <a:srgbClr val="FF0000"/>
                </a:solidFill>
                <a:latin typeface="MinionPro-Regular"/>
              </a:rPr>
              <a:t>i</a:t>
            </a:r>
            <a:r>
              <a:rPr lang="en-US" sz="2800" b="1" i="0" u="none" strike="noStrike" baseline="0" dirty="0">
                <a:solidFill>
                  <a:srgbClr val="FF0000"/>
                </a:solidFill>
                <a:latin typeface="MinionPro-Regular"/>
              </a:rPr>
              <a:t>. In K</a:t>
            </a:r>
            <a:r>
              <a:rPr lang="en-US" sz="1050" b="1" i="0" u="none" strike="noStrike" baseline="0" dirty="0">
                <a:solidFill>
                  <a:srgbClr val="FF0000"/>
                </a:solidFill>
                <a:latin typeface="MinionPro-Regular"/>
              </a:rPr>
              <a:t>4</a:t>
            </a:r>
            <a:r>
              <a:rPr lang="en-US" sz="2800" b="1" i="0" u="none" strike="noStrike" baseline="0" dirty="0">
                <a:solidFill>
                  <a:srgbClr val="FF0000"/>
                </a:solidFill>
                <a:latin typeface="MinionPro-Regular"/>
              </a:rPr>
              <a:t>[Fe(CN)</a:t>
            </a:r>
            <a:r>
              <a:rPr lang="en-US" sz="1050" b="1" i="0" u="none" strike="noStrike" baseline="0" dirty="0">
                <a:solidFill>
                  <a:srgbClr val="FF0000"/>
                </a:solidFill>
                <a:latin typeface="MinionPro-Regular"/>
              </a:rPr>
              <a:t>6</a:t>
            </a:r>
            <a:r>
              <a:rPr lang="en-US" sz="2800" b="1" i="0" u="none" strike="noStrike" baseline="0" dirty="0">
                <a:solidFill>
                  <a:srgbClr val="FF0000"/>
                </a:solidFill>
                <a:latin typeface="MinionPro-Regular"/>
              </a:rPr>
              <a:t>], the coordination number of Fe</a:t>
            </a:r>
            <a:r>
              <a:rPr lang="en-US" sz="2800" b="1" i="0" u="none" strike="noStrike" baseline="30000" dirty="0">
                <a:solidFill>
                  <a:srgbClr val="FF0000"/>
                </a:solidFill>
                <a:latin typeface="MinionPro-Regular"/>
              </a:rPr>
              <a:t>2+</a:t>
            </a:r>
            <a:r>
              <a:rPr lang="en-US" sz="2800" b="1" i="0" u="none" strike="noStrike" baseline="0" dirty="0">
                <a:solidFill>
                  <a:srgbClr val="FF0000"/>
                </a:solidFill>
                <a:latin typeface="MinionPro-Regular"/>
              </a:rPr>
              <a:t> </a:t>
            </a:r>
            <a:r>
              <a:rPr lang="en-US" sz="1050" b="1" i="0" u="none" strike="noStrike" baseline="0" dirty="0">
                <a:solidFill>
                  <a:srgbClr val="FF0000"/>
                </a:solidFill>
                <a:latin typeface="MinionPro-Regular"/>
              </a:rPr>
              <a:t> </a:t>
            </a:r>
            <a:r>
              <a:rPr lang="en-US" sz="2800" b="1" i="0" u="none" strike="noStrike" baseline="0" dirty="0">
                <a:solidFill>
                  <a:srgbClr val="FF0000"/>
                </a:solidFill>
                <a:latin typeface="MinionPro-Regular"/>
              </a:rPr>
              <a:t>is 6.</a:t>
            </a:r>
          </a:p>
          <a:p>
            <a:pPr algn="l"/>
            <a:endParaRPr lang="en-US" sz="2800" b="1" i="0" u="none" strike="noStrike" baseline="0" dirty="0">
              <a:solidFill>
                <a:srgbClr val="FF0000"/>
              </a:solidFill>
              <a:latin typeface="MinionPro-Regular"/>
            </a:endParaRPr>
          </a:p>
          <a:p>
            <a:pPr algn="l"/>
            <a:r>
              <a:rPr lang="en-US" sz="2800" b="1" i="0" u="none" strike="noStrike" baseline="0" dirty="0">
                <a:solidFill>
                  <a:srgbClr val="FF0000"/>
                </a:solidFill>
                <a:latin typeface="MinionPro-Regular"/>
              </a:rPr>
              <a:t>ii. In [Ni(</a:t>
            </a:r>
            <a:r>
              <a:rPr lang="en-US" sz="2800" b="1" i="0" u="none" strike="noStrike" baseline="0" dirty="0" err="1">
                <a:solidFill>
                  <a:srgbClr val="FF0000"/>
                </a:solidFill>
                <a:latin typeface="MinionPro-Regular"/>
              </a:rPr>
              <a:t>en</a:t>
            </a:r>
            <a:r>
              <a:rPr lang="en-US" sz="2800" b="1" i="0" u="none" strike="noStrike" baseline="0" dirty="0">
                <a:solidFill>
                  <a:srgbClr val="FF0000"/>
                </a:solidFill>
                <a:latin typeface="MinionPro-Regular"/>
              </a:rPr>
              <a:t>)</a:t>
            </a:r>
            <a:r>
              <a:rPr lang="en-US" sz="1050" b="1" i="0" u="none" strike="noStrike" baseline="0" dirty="0">
                <a:solidFill>
                  <a:srgbClr val="FF0000"/>
                </a:solidFill>
                <a:latin typeface="MinionPro-Regular"/>
              </a:rPr>
              <a:t>3</a:t>
            </a:r>
            <a:r>
              <a:rPr lang="en-US" sz="2800" b="1" i="0" u="none" strike="noStrike" baseline="0" dirty="0">
                <a:solidFill>
                  <a:srgbClr val="FF0000"/>
                </a:solidFill>
                <a:latin typeface="MinionPro-Regular"/>
              </a:rPr>
              <a:t>]Cl</a:t>
            </a:r>
            <a:r>
              <a:rPr lang="en-US" sz="1050" b="1" i="0" u="none" strike="noStrike" baseline="0" dirty="0">
                <a:solidFill>
                  <a:srgbClr val="FF0000"/>
                </a:solidFill>
                <a:latin typeface="MinionPro-Regular"/>
              </a:rPr>
              <a:t>2</a:t>
            </a:r>
            <a:r>
              <a:rPr lang="en-US" sz="2800" b="1" i="0" u="none" strike="noStrike" baseline="0" dirty="0">
                <a:solidFill>
                  <a:srgbClr val="FF0000"/>
                </a:solidFill>
                <a:latin typeface="MinionPro-Regular"/>
              </a:rPr>
              <a:t>, the coordination number of Ni</a:t>
            </a:r>
            <a:r>
              <a:rPr lang="en-US" sz="2800" b="1" i="0" u="none" strike="noStrike" baseline="30000" dirty="0">
                <a:solidFill>
                  <a:srgbClr val="FF0000"/>
                </a:solidFill>
                <a:latin typeface="MinionPro-Regular"/>
              </a:rPr>
              <a:t>2+</a:t>
            </a:r>
            <a:r>
              <a:rPr lang="en-US" sz="2800" b="1" i="0" u="none" strike="noStrike" baseline="0" dirty="0">
                <a:solidFill>
                  <a:srgbClr val="FF0000"/>
                </a:solidFill>
                <a:latin typeface="MinionPro-Regular"/>
              </a:rPr>
              <a:t> </a:t>
            </a:r>
            <a:r>
              <a:rPr lang="en-US" sz="1050" b="1" i="0" u="none" strike="noStrike" baseline="0" dirty="0">
                <a:solidFill>
                  <a:srgbClr val="FF0000"/>
                </a:solidFill>
                <a:latin typeface="MinionPro-Regular"/>
              </a:rPr>
              <a:t> </a:t>
            </a:r>
            <a:r>
              <a:rPr lang="en-US" sz="2800" b="1" i="0" u="none" strike="noStrike" baseline="0" dirty="0">
                <a:solidFill>
                  <a:srgbClr val="FF0000"/>
                </a:solidFill>
                <a:latin typeface="MinionPro-Regular"/>
              </a:rPr>
              <a:t>is also 6. Here the ligand '</a:t>
            </a:r>
            <a:r>
              <a:rPr lang="en-US" sz="2800" b="1" i="0" u="none" strike="noStrike" baseline="0" dirty="0" err="1">
                <a:solidFill>
                  <a:srgbClr val="FF0000"/>
                </a:solidFill>
                <a:latin typeface="MinionPro-Regular"/>
              </a:rPr>
              <a:t>en</a:t>
            </a:r>
            <a:r>
              <a:rPr lang="en-US" sz="2800" b="1" i="0" u="none" strike="noStrike" baseline="0" dirty="0">
                <a:solidFill>
                  <a:srgbClr val="FF0000"/>
                </a:solidFill>
                <a:latin typeface="MinionPro-Regular"/>
              </a:rPr>
              <a:t>' represents ethane-1,2-diamine</a:t>
            </a:r>
          </a:p>
          <a:p>
            <a:pPr algn="l"/>
            <a:r>
              <a:rPr lang="en-US" sz="2800" b="1" i="0" u="none" strike="noStrike" baseline="0" dirty="0">
                <a:solidFill>
                  <a:srgbClr val="FF0000"/>
                </a:solidFill>
                <a:latin typeface="MinionPro-Regular"/>
              </a:rPr>
              <a:t> (NH</a:t>
            </a:r>
            <a:r>
              <a:rPr lang="en-US" sz="1050" b="1" i="0" u="none" strike="noStrike" baseline="0" dirty="0">
                <a:solidFill>
                  <a:srgbClr val="FF0000"/>
                </a:solidFill>
                <a:latin typeface="MinionPro-Regular"/>
              </a:rPr>
              <a:t>2</a:t>
            </a:r>
            <a:r>
              <a:rPr lang="en-US" sz="2800" b="1" i="0" u="none" strike="noStrike" baseline="0" dirty="0">
                <a:solidFill>
                  <a:srgbClr val="FF0000"/>
                </a:solidFill>
                <a:latin typeface="MinionPro-Regular"/>
              </a:rPr>
              <a:t>-CH</a:t>
            </a:r>
            <a:r>
              <a:rPr lang="en-US" sz="1050" b="1" i="0" u="none" strike="noStrike" baseline="0" dirty="0">
                <a:solidFill>
                  <a:srgbClr val="FF0000"/>
                </a:solidFill>
                <a:latin typeface="MinionPro-Regular"/>
              </a:rPr>
              <a:t>2</a:t>
            </a:r>
            <a:r>
              <a:rPr lang="en-US" sz="2800" b="1" i="0" u="none" strike="noStrike" baseline="0" dirty="0">
                <a:solidFill>
                  <a:srgbClr val="FF0000"/>
                </a:solidFill>
                <a:latin typeface="MinionPro-Regular"/>
              </a:rPr>
              <a:t>-CH</a:t>
            </a:r>
            <a:r>
              <a:rPr lang="en-US" sz="1050" b="1" i="0" u="none" strike="noStrike" baseline="0" dirty="0">
                <a:solidFill>
                  <a:srgbClr val="FF0000"/>
                </a:solidFill>
                <a:latin typeface="MinionPro-Regular"/>
              </a:rPr>
              <a:t>2</a:t>
            </a:r>
            <a:r>
              <a:rPr lang="en-US" sz="2800" b="1" i="0" u="none" strike="noStrike" baseline="0" dirty="0">
                <a:solidFill>
                  <a:srgbClr val="FF0000"/>
                </a:solidFill>
                <a:latin typeface="MinionPro-Regular"/>
              </a:rPr>
              <a:t>-NH</a:t>
            </a:r>
            <a:r>
              <a:rPr lang="en-US" sz="1050" b="1" i="0" u="none" strike="noStrike" baseline="0" dirty="0">
                <a:solidFill>
                  <a:srgbClr val="FF0000"/>
                </a:solidFill>
                <a:latin typeface="MinionPro-Regular"/>
              </a:rPr>
              <a:t>2</a:t>
            </a:r>
            <a:r>
              <a:rPr lang="en-US" sz="2800" b="1" i="0" u="none" strike="noStrike" baseline="0" dirty="0">
                <a:solidFill>
                  <a:srgbClr val="FF0000"/>
                </a:solidFill>
                <a:latin typeface="MinionPro-Regular"/>
              </a:rPr>
              <a:t>) and it contains two donor atoms (Nitrogen)</a:t>
            </a:r>
          </a:p>
          <a:p>
            <a:pPr algn="l"/>
            <a:r>
              <a:rPr lang="en-US" sz="2800" b="1" i="0" u="none" strike="noStrike" baseline="0" dirty="0">
                <a:solidFill>
                  <a:srgbClr val="FF0000"/>
                </a:solidFill>
                <a:latin typeface="MinionPro-Regular"/>
              </a:rPr>
              <a:t>Each ligand forms two coordination bonds with nickel. </a:t>
            </a:r>
            <a:r>
              <a:rPr lang="en-US" sz="2800" b="1" i="0" u="none" strike="noStrike" baseline="0" dirty="0" err="1">
                <a:solidFill>
                  <a:srgbClr val="FF0000"/>
                </a:solidFill>
                <a:latin typeface="MinionPro-Regular"/>
              </a:rPr>
              <a:t>So,totally</a:t>
            </a:r>
            <a:r>
              <a:rPr lang="en-US" sz="2800" b="1" i="0" u="none" strike="noStrike" baseline="0" dirty="0">
                <a:solidFill>
                  <a:srgbClr val="FF0000"/>
                </a:solidFill>
                <a:latin typeface="MinionPro-Regular"/>
              </a:rPr>
              <a:t> there are six </a:t>
            </a:r>
            <a:r>
              <a:rPr lang="en-US" sz="2800" b="1" i="0" u="none" strike="noStrike" baseline="0" dirty="0" err="1">
                <a:solidFill>
                  <a:srgbClr val="FF0000"/>
                </a:solidFill>
                <a:latin typeface="MinionPro-Regular"/>
              </a:rPr>
              <a:t>coordinationn</a:t>
            </a:r>
            <a:r>
              <a:rPr lang="en-IN" sz="2800" b="1" i="0" u="none" strike="noStrike" baseline="0" dirty="0">
                <a:solidFill>
                  <a:srgbClr val="FF0000"/>
                </a:solidFill>
                <a:latin typeface="MinionPro-Regular"/>
              </a:rPr>
              <a:t>bonds between them.</a:t>
            </a:r>
            <a:endParaRPr lang="en-IN" sz="2800" b="1" dirty="0">
              <a:solidFill>
                <a:srgbClr val="FF0000"/>
              </a:solidFill>
            </a:endParaRPr>
          </a:p>
        </p:txBody>
      </p:sp>
    </p:spTree>
    <p:extLst>
      <p:ext uri="{BB962C8B-B14F-4D97-AF65-F5344CB8AC3E}">
        <p14:creationId xmlns:p14="http://schemas.microsoft.com/office/powerpoint/2010/main" val="3950015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753A847-4251-4AA0-BB67-B41E5DCADA80}"/>
              </a:ext>
            </a:extLst>
          </p:cNvPr>
          <p:cNvSpPr txBox="1"/>
          <p:nvPr/>
        </p:nvSpPr>
        <p:spPr>
          <a:xfrm>
            <a:off x="0" y="0"/>
            <a:ext cx="9144000" cy="6555641"/>
          </a:xfrm>
          <a:prstGeom prst="rect">
            <a:avLst/>
          </a:prstGeom>
          <a:noFill/>
        </p:spPr>
        <p:txBody>
          <a:bodyPr wrap="square">
            <a:spAutoFit/>
          </a:bodyPr>
          <a:lstStyle/>
          <a:p>
            <a:pPr algn="l"/>
            <a:r>
              <a:rPr lang="en-IN" sz="2800" b="1" i="0" u="none" strike="noStrike" baseline="0" dirty="0">
                <a:solidFill>
                  <a:srgbClr val="001AE6"/>
                </a:solidFill>
                <a:latin typeface="MinionPro-Bold"/>
              </a:rPr>
              <a:t>Oxidation state (number):</a:t>
            </a:r>
          </a:p>
          <a:p>
            <a:pPr algn="l"/>
            <a:r>
              <a:rPr lang="en-US" sz="2800" b="1" i="0" u="none" strike="noStrike" baseline="0" dirty="0">
                <a:solidFill>
                  <a:srgbClr val="000000"/>
                </a:solidFill>
                <a:latin typeface="MinionPro-Regular"/>
              </a:rPr>
              <a:t>The oxidation state of a central atom in a coordination entity is defined as the charge it would bear if all the ligands were removed along with the electron pairs that were shared with the central atom.</a:t>
            </a:r>
          </a:p>
          <a:p>
            <a:pPr algn="l"/>
            <a:r>
              <a:rPr lang="en-US" sz="2800" b="1" i="0" u="none" strike="noStrike" baseline="0" dirty="0">
                <a:solidFill>
                  <a:srgbClr val="000000"/>
                </a:solidFill>
                <a:latin typeface="MinionPro-Regular"/>
              </a:rPr>
              <a:t> In naming a complex, it is represented by a Roman</a:t>
            </a:r>
          </a:p>
          <a:p>
            <a:pPr algn="l"/>
            <a:r>
              <a:rPr lang="en-US" sz="2800" b="1" i="0" u="none" strike="noStrike" baseline="0" dirty="0">
                <a:solidFill>
                  <a:srgbClr val="000000"/>
                </a:solidFill>
                <a:latin typeface="MinionPro-Regular"/>
              </a:rPr>
              <a:t>numeral. </a:t>
            </a:r>
          </a:p>
          <a:p>
            <a:pPr algn="l"/>
            <a:endParaRPr lang="en-US" sz="2800" b="1" dirty="0">
              <a:solidFill>
                <a:srgbClr val="000000"/>
              </a:solidFill>
              <a:latin typeface="MinionPro-Regular"/>
            </a:endParaRPr>
          </a:p>
          <a:p>
            <a:pPr algn="l"/>
            <a:r>
              <a:rPr lang="en-US" sz="2800" b="1" i="0" u="none" strike="noStrike" baseline="0" dirty="0">
                <a:solidFill>
                  <a:srgbClr val="FF0000"/>
                </a:solidFill>
                <a:latin typeface="MinionPro-Regular"/>
              </a:rPr>
              <a:t>For example,</a:t>
            </a:r>
          </a:p>
          <a:p>
            <a:pPr algn="l"/>
            <a:r>
              <a:rPr lang="en-US" sz="2400" b="1" i="0" u="none" strike="noStrike" baseline="0" dirty="0">
                <a:solidFill>
                  <a:srgbClr val="FF0000"/>
                </a:solidFill>
                <a:latin typeface="MinionPro-Regular"/>
              </a:rPr>
              <a:t> in the coordination entity [Fe(CN)6]</a:t>
            </a:r>
            <a:r>
              <a:rPr lang="en-US" sz="2400" b="1" i="0" u="none" strike="noStrike" baseline="30000" dirty="0">
                <a:solidFill>
                  <a:srgbClr val="FF0000"/>
                </a:solidFill>
                <a:latin typeface="MinionPro-Regular"/>
              </a:rPr>
              <a:t>4-</a:t>
            </a:r>
            <a:r>
              <a:rPr lang="en-US" sz="2400" b="1" i="0" u="none" strike="noStrike" baseline="0" dirty="0">
                <a:solidFill>
                  <a:srgbClr val="FF0000"/>
                </a:solidFill>
                <a:latin typeface="MinionPro-Regular"/>
              </a:rPr>
              <a:t>   the oxidation state of</a:t>
            </a:r>
          </a:p>
          <a:p>
            <a:pPr algn="l"/>
            <a:r>
              <a:rPr lang="en-US" sz="2400" b="1" i="0" u="none" strike="noStrike" baseline="0" dirty="0">
                <a:solidFill>
                  <a:srgbClr val="FF0000"/>
                </a:solidFill>
                <a:latin typeface="MinionPro-Regular"/>
              </a:rPr>
              <a:t>iron is represented as (II). </a:t>
            </a:r>
          </a:p>
          <a:p>
            <a:pPr algn="l"/>
            <a:r>
              <a:rPr lang="en-US" sz="2400" b="1" i="0" u="none" strike="noStrike" baseline="0" dirty="0">
                <a:solidFill>
                  <a:srgbClr val="0070C0"/>
                </a:solidFill>
                <a:latin typeface="MinionPro-Regular"/>
              </a:rPr>
              <a:t>The net charge on the complex ion is equal to the sum of the oxidation state of the central metal and the charge the on the ligands attached to it. </a:t>
            </a:r>
          </a:p>
          <a:p>
            <a:pPr algn="l"/>
            <a:endParaRPr lang="en-US" sz="2400" b="1" dirty="0">
              <a:solidFill>
                <a:srgbClr val="0070C0"/>
              </a:solidFill>
              <a:latin typeface="MinionPro-Regular"/>
            </a:endParaRPr>
          </a:p>
          <a:p>
            <a:pPr algn="l"/>
            <a:r>
              <a:rPr lang="en-US" sz="2400" b="1" i="0" u="none" strike="noStrike" baseline="0" dirty="0">
                <a:solidFill>
                  <a:srgbClr val="0070C0"/>
                </a:solidFill>
                <a:latin typeface="MinionPro-Regular"/>
              </a:rPr>
              <a:t>Using this relation the oxidation number can be calculated as follows</a:t>
            </a:r>
            <a:endParaRPr lang="en-IN" sz="2400" b="1" dirty="0">
              <a:solidFill>
                <a:srgbClr val="0070C0"/>
              </a:solidFill>
            </a:endParaRPr>
          </a:p>
        </p:txBody>
      </p:sp>
    </p:spTree>
    <p:extLst>
      <p:ext uri="{BB962C8B-B14F-4D97-AF65-F5344CB8AC3E}">
        <p14:creationId xmlns:p14="http://schemas.microsoft.com/office/powerpoint/2010/main" val="2592772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9055B1-D998-491A-A810-5328FC5A98C6}"/>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249889" y="603681"/>
            <a:ext cx="8644222" cy="4731798"/>
          </a:xfrm>
          <a:prstGeom prst="rect">
            <a:avLst/>
          </a:prstGeom>
        </p:spPr>
      </p:pic>
    </p:spTree>
    <p:extLst>
      <p:ext uri="{BB962C8B-B14F-4D97-AF65-F5344CB8AC3E}">
        <p14:creationId xmlns:p14="http://schemas.microsoft.com/office/powerpoint/2010/main" val="658964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59DB227-FA17-4787-A476-87ACFF15E170}"/>
              </a:ext>
            </a:extLst>
          </p:cNvPr>
          <p:cNvSpPr txBox="1"/>
          <p:nvPr/>
        </p:nvSpPr>
        <p:spPr>
          <a:xfrm>
            <a:off x="0" y="0"/>
            <a:ext cx="9144000" cy="2431435"/>
          </a:xfrm>
          <a:prstGeom prst="rect">
            <a:avLst/>
          </a:prstGeom>
          <a:noFill/>
        </p:spPr>
        <p:txBody>
          <a:bodyPr wrap="square">
            <a:spAutoFit/>
          </a:bodyPr>
          <a:lstStyle/>
          <a:p>
            <a:r>
              <a:rPr lang="en-US" sz="3200" b="1" dirty="0">
                <a:solidFill>
                  <a:srgbClr val="FF0000"/>
                </a:solidFill>
              </a:rPr>
              <a:t>Types of complexes:</a:t>
            </a:r>
          </a:p>
          <a:p>
            <a:r>
              <a:rPr lang="en-US" sz="2400" b="1" dirty="0">
                <a:solidFill>
                  <a:srgbClr val="0070C0"/>
                </a:solidFill>
              </a:rPr>
              <a:t>The coordination compounds can be classified into the following types based on </a:t>
            </a:r>
          </a:p>
          <a:p>
            <a:pPr marL="514350" indent="-514350">
              <a:buAutoNum type="romanLcParenBoth"/>
            </a:pPr>
            <a:r>
              <a:rPr lang="en-US" sz="2400" b="1" dirty="0">
                <a:solidFill>
                  <a:srgbClr val="E321BE"/>
                </a:solidFill>
              </a:rPr>
              <a:t>The net charge of the complex ion</a:t>
            </a:r>
          </a:p>
          <a:p>
            <a:endParaRPr lang="en-US" sz="2400" b="1" dirty="0">
              <a:solidFill>
                <a:srgbClr val="E321BE"/>
              </a:solidFill>
            </a:endParaRPr>
          </a:p>
          <a:p>
            <a:r>
              <a:rPr lang="en-US" sz="2400" b="1" dirty="0">
                <a:solidFill>
                  <a:srgbClr val="E321BE"/>
                </a:solidFill>
              </a:rPr>
              <a:t>(ii) kinds of ligands present in the coordination entity.</a:t>
            </a:r>
            <a:endParaRPr lang="en-IN" sz="2400" b="1" dirty="0">
              <a:solidFill>
                <a:srgbClr val="E321BE"/>
              </a:solidFill>
            </a:endParaRPr>
          </a:p>
        </p:txBody>
      </p:sp>
      <p:sp>
        <p:nvSpPr>
          <p:cNvPr id="5" name="TextBox 4">
            <a:extLst>
              <a:ext uri="{FF2B5EF4-FFF2-40B4-BE49-F238E27FC236}">
                <a16:creationId xmlns:a16="http://schemas.microsoft.com/office/drawing/2014/main" xmlns="" id="{FFE49819-1EF2-4E77-BE9E-0AF74B58CDBD}"/>
              </a:ext>
            </a:extLst>
          </p:cNvPr>
          <p:cNvSpPr txBox="1"/>
          <p:nvPr/>
        </p:nvSpPr>
        <p:spPr>
          <a:xfrm>
            <a:off x="-1" y="2579906"/>
            <a:ext cx="9143999" cy="3922612"/>
          </a:xfrm>
          <a:prstGeom prst="rect">
            <a:avLst/>
          </a:prstGeom>
          <a:noFill/>
        </p:spPr>
        <p:txBody>
          <a:bodyPr wrap="square">
            <a:spAutoFit/>
          </a:bodyPr>
          <a:lstStyle/>
          <a:p>
            <a:pPr>
              <a:lnSpc>
                <a:spcPct val="150000"/>
              </a:lnSpc>
            </a:pPr>
            <a:r>
              <a:rPr lang="en-US" sz="2800" b="1" dirty="0">
                <a:solidFill>
                  <a:srgbClr val="C00000"/>
                </a:solidFill>
              </a:rPr>
              <a:t>Classification based on the net charge on the complex:</a:t>
            </a:r>
          </a:p>
          <a:p>
            <a:pPr>
              <a:lnSpc>
                <a:spcPct val="150000"/>
              </a:lnSpc>
            </a:pPr>
            <a:r>
              <a:rPr lang="en-US" sz="2000" b="1" dirty="0"/>
              <a:t>A coordination compound in which the complex ion</a:t>
            </a:r>
          </a:p>
          <a:p>
            <a:pPr>
              <a:lnSpc>
                <a:spcPct val="150000"/>
              </a:lnSpc>
            </a:pPr>
            <a:r>
              <a:rPr lang="en-US" sz="2000" b="1" dirty="0">
                <a:solidFill>
                  <a:srgbClr val="0070C0"/>
                </a:solidFill>
              </a:rPr>
              <a:t>I. carries a net positive charge is called a cationic complex.</a:t>
            </a:r>
            <a:r>
              <a:rPr lang="en-US" dirty="0"/>
              <a:t> </a:t>
            </a:r>
          </a:p>
          <a:p>
            <a:pPr>
              <a:lnSpc>
                <a:spcPct val="150000"/>
              </a:lnSpc>
            </a:pPr>
            <a:r>
              <a:rPr lang="en-US" sz="2000" b="1" dirty="0">
                <a:solidFill>
                  <a:srgbClr val="7030A0"/>
                </a:solidFill>
              </a:rPr>
              <a:t>Examples: [Ag(NH</a:t>
            </a:r>
            <a:r>
              <a:rPr lang="en-US" sz="2000" b="1" baseline="-25000" dirty="0">
                <a:solidFill>
                  <a:srgbClr val="7030A0"/>
                </a:solidFill>
              </a:rPr>
              <a:t>3</a:t>
            </a:r>
            <a:r>
              <a:rPr lang="en-US" sz="2000" b="1" dirty="0">
                <a:solidFill>
                  <a:srgbClr val="7030A0"/>
                </a:solidFill>
              </a:rPr>
              <a:t>)</a:t>
            </a:r>
            <a:r>
              <a:rPr lang="en-US" sz="2000" b="1" baseline="-25000" dirty="0">
                <a:solidFill>
                  <a:srgbClr val="7030A0"/>
                </a:solidFill>
              </a:rPr>
              <a:t>2</a:t>
            </a:r>
            <a:r>
              <a:rPr lang="en-US" sz="2000" b="1" dirty="0">
                <a:solidFill>
                  <a:srgbClr val="7030A0"/>
                </a:solidFill>
              </a:rPr>
              <a:t>]</a:t>
            </a:r>
            <a:r>
              <a:rPr lang="en-US" sz="2000" b="1" baseline="30000" dirty="0">
                <a:solidFill>
                  <a:srgbClr val="7030A0"/>
                </a:solidFill>
              </a:rPr>
              <a:t>+</a:t>
            </a:r>
            <a:r>
              <a:rPr lang="en-US" sz="2000" b="1" dirty="0">
                <a:solidFill>
                  <a:srgbClr val="7030A0"/>
                </a:solidFill>
              </a:rPr>
              <a:t>, [Co(NH</a:t>
            </a:r>
            <a:r>
              <a:rPr lang="en-US" sz="2000" b="1" baseline="-25000" dirty="0">
                <a:solidFill>
                  <a:srgbClr val="7030A0"/>
                </a:solidFill>
              </a:rPr>
              <a:t>3</a:t>
            </a:r>
            <a:r>
              <a:rPr lang="en-US" sz="2000" b="1" dirty="0">
                <a:solidFill>
                  <a:srgbClr val="7030A0"/>
                </a:solidFill>
              </a:rPr>
              <a:t>)</a:t>
            </a:r>
            <a:r>
              <a:rPr lang="en-US" sz="2000" b="1" baseline="-25000" dirty="0">
                <a:solidFill>
                  <a:srgbClr val="7030A0"/>
                </a:solidFill>
              </a:rPr>
              <a:t>6</a:t>
            </a:r>
            <a:r>
              <a:rPr lang="en-US" sz="2000" b="1" dirty="0">
                <a:solidFill>
                  <a:srgbClr val="7030A0"/>
                </a:solidFill>
              </a:rPr>
              <a:t>]</a:t>
            </a:r>
            <a:r>
              <a:rPr lang="en-US" sz="2000" b="1" baseline="30000" dirty="0">
                <a:solidFill>
                  <a:srgbClr val="7030A0"/>
                </a:solidFill>
              </a:rPr>
              <a:t>3+</a:t>
            </a:r>
            <a:r>
              <a:rPr lang="en-US" sz="2000" b="1" dirty="0">
                <a:solidFill>
                  <a:srgbClr val="7030A0"/>
                </a:solidFill>
              </a:rPr>
              <a:t> , [Fe(H</a:t>
            </a:r>
            <a:r>
              <a:rPr lang="en-US" sz="2000" b="1" baseline="-25000" dirty="0">
                <a:solidFill>
                  <a:srgbClr val="7030A0"/>
                </a:solidFill>
              </a:rPr>
              <a:t>2</a:t>
            </a:r>
            <a:r>
              <a:rPr lang="en-US" sz="2000" b="1" dirty="0">
                <a:solidFill>
                  <a:srgbClr val="7030A0"/>
                </a:solidFill>
              </a:rPr>
              <a:t>O)</a:t>
            </a:r>
            <a:r>
              <a:rPr lang="en-US" sz="2000" b="1" baseline="-25000" dirty="0">
                <a:solidFill>
                  <a:srgbClr val="7030A0"/>
                </a:solidFill>
              </a:rPr>
              <a:t>6</a:t>
            </a:r>
            <a:r>
              <a:rPr lang="en-US" sz="2000" b="1" dirty="0">
                <a:solidFill>
                  <a:srgbClr val="7030A0"/>
                </a:solidFill>
              </a:rPr>
              <a:t>]</a:t>
            </a:r>
            <a:r>
              <a:rPr lang="en-US" sz="2000" b="1" baseline="30000" dirty="0">
                <a:solidFill>
                  <a:srgbClr val="7030A0"/>
                </a:solidFill>
              </a:rPr>
              <a:t>2+</a:t>
            </a:r>
            <a:r>
              <a:rPr lang="en-US" sz="2000" b="1" dirty="0">
                <a:solidFill>
                  <a:srgbClr val="7030A0"/>
                </a:solidFill>
              </a:rPr>
              <a:t>, </a:t>
            </a:r>
            <a:r>
              <a:rPr lang="en-US" sz="2000" b="1" dirty="0" err="1">
                <a:solidFill>
                  <a:srgbClr val="7030A0"/>
                </a:solidFill>
              </a:rPr>
              <a:t>etc</a:t>
            </a:r>
            <a:endParaRPr lang="en-US" sz="2000" b="1" dirty="0">
              <a:solidFill>
                <a:srgbClr val="7030A0"/>
              </a:solidFill>
            </a:endParaRPr>
          </a:p>
          <a:p>
            <a:pPr>
              <a:lnSpc>
                <a:spcPct val="150000"/>
              </a:lnSpc>
            </a:pPr>
            <a:r>
              <a:rPr lang="en-US" sz="2000" b="1" dirty="0">
                <a:solidFill>
                  <a:srgbClr val="0070C0"/>
                </a:solidFill>
              </a:rPr>
              <a:t>ii. carries a net negative charge is called an anionic complex. </a:t>
            </a:r>
          </a:p>
          <a:p>
            <a:pPr>
              <a:lnSpc>
                <a:spcPct val="150000"/>
              </a:lnSpc>
            </a:pPr>
            <a:r>
              <a:rPr lang="en-US" sz="2000" b="1" dirty="0">
                <a:solidFill>
                  <a:srgbClr val="7030A0"/>
                </a:solidFill>
              </a:rPr>
              <a:t>Examples: [Ag(CN)</a:t>
            </a:r>
            <a:r>
              <a:rPr lang="en-US" sz="2000" b="1" baseline="-25000" dirty="0">
                <a:solidFill>
                  <a:srgbClr val="7030A0"/>
                </a:solidFill>
              </a:rPr>
              <a:t>2</a:t>
            </a:r>
            <a:r>
              <a:rPr lang="en-US" sz="2000" b="1" dirty="0">
                <a:solidFill>
                  <a:srgbClr val="7030A0"/>
                </a:solidFill>
              </a:rPr>
              <a:t>]</a:t>
            </a:r>
            <a:r>
              <a:rPr lang="en-US" sz="2000" b="1" baseline="30000" dirty="0">
                <a:solidFill>
                  <a:srgbClr val="7030A0"/>
                </a:solidFill>
              </a:rPr>
              <a:t>-</a:t>
            </a:r>
            <a:r>
              <a:rPr lang="en-US" sz="2000" b="1" dirty="0">
                <a:solidFill>
                  <a:srgbClr val="7030A0"/>
                </a:solidFill>
              </a:rPr>
              <a:t>, [Co(CN)</a:t>
            </a:r>
            <a:r>
              <a:rPr lang="en-US" sz="2000" b="1" baseline="-25000" dirty="0">
                <a:solidFill>
                  <a:srgbClr val="7030A0"/>
                </a:solidFill>
              </a:rPr>
              <a:t>6</a:t>
            </a:r>
            <a:r>
              <a:rPr lang="en-US" sz="2000" b="1" dirty="0">
                <a:solidFill>
                  <a:srgbClr val="7030A0"/>
                </a:solidFill>
              </a:rPr>
              <a:t>]</a:t>
            </a:r>
            <a:r>
              <a:rPr lang="en-US" sz="2000" b="1" baseline="30000" dirty="0">
                <a:solidFill>
                  <a:srgbClr val="7030A0"/>
                </a:solidFill>
              </a:rPr>
              <a:t>3-</a:t>
            </a:r>
            <a:r>
              <a:rPr lang="en-US" sz="2000" b="1" dirty="0">
                <a:solidFill>
                  <a:srgbClr val="7030A0"/>
                </a:solidFill>
              </a:rPr>
              <a:t> , [Fe(CN)</a:t>
            </a:r>
            <a:r>
              <a:rPr lang="en-US" sz="2000" b="1" baseline="-25000" dirty="0">
                <a:solidFill>
                  <a:srgbClr val="7030A0"/>
                </a:solidFill>
              </a:rPr>
              <a:t>6</a:t>
            </a:r>
            <a:r>
              <a:rPr lang="en-US" sz="2000" b="1" dirty="0">
                <a:solidFill>
                  <a:srgbClr val="7030A0"/>
                </a:solidFill>
              </a:rPr>
              <a:t>]</a:t>
            </a:r>
            <a:r>
              <a:rPr lang="en-US" sz="2000" b="1" baseline="30000" dirty="0">
                <a:solidFill>
                  <a:srgbClr val="7030A0"/>
                </a:solidFill>
              </a:rPr>
              <a:t>4-</a:t>
            </a:r>
            <a:r>
              <a:rPr lang="en-US" sz="2000" b="1" dirty="0">
                <a:solidFill>
                  <a:srgbClr val="7030A0"/>
                </a:solidFill>
              </a:rPr>
              <a:t>, </a:t>
            </a:r>
            <a:r>
              <a:rPr lang="en-US" sz="2000" b="1" dirty="0" err="1">
                <a:solidFill>
                  <a:srgbClr val="7030A0"/>
                </a:solidFill>
              </a:rPr>
              <a:t>etc</a:t>
            </a:r>
            <a:endParaRPr lang="en-US" sz="2000" b="1" dirty="0">
              <a:solidFill>
                <a:srgbClr val="7030A0"/>
              </a:solidFill>
            </a:endParaRPr>
          </a:p>
          <a:p>
            <a:pPr>
              <a:lnSpc>
                <a:spcPct val="150000"/>
              </a:lnSpc>
            </a:pPr>
            <a:r>
              <a:rPr lang="en-US" sz="2000" b="1" dirty="0">
                <a:solidFill>
                  <a:srgbClr val="0070C0"/>
                </a:solidFill>
              </a:rPr>
              <a:t>iii. bears no net charge, is called a neutral complex.</a:t>
            </a:r>
          </a:p>
          <a:p>
            <a:pPr>
              <a:lnSpc>
                <a:spcPct val="150000"/>
              </a:lnSpc>
            </a:pPr>
            <a:r>
              <a:rPr lang="en-US" dirty="0"/>
              <a:t> </a:t>
            </a:r>
            <a:r>
              <a:rPr lang="en-US" sz="2000" b="1" dirty="0">
                <a:solidFill>
                  <a:srgbClr val="7030A0"/>
                </a:solidFill>
              </a:rPr>
              <a:t>Examples: [Ni(CO)</a:t>
            </a:r>
            <a:r>
              <a:rPr lang="en-US" sz="2000" b="1" baseline="-25000" dirty="0">
                <a:solidFill>
                  <a:srgbClr val="7030A0"/>
                </a:solidFill>
              </a:rPr>
              <a:t>4</a:t>
            </a:r>
            <a:r>
              <a:rPr lang="en-US" sz="2000" b="1" dirty="0">
                <a:solidFill>
                  <a:srgbClr val="7030A0"/>
                </a:solidFill>
              </a:rPr>
              <a:t>], [Fe(CO)</a:t>
            </a:r>
            <a:r>
              <a:rPr lang="en-US" sz="2000" b="1" baseline="-25000" dirty="0">
                <a:solidFill>
                  <a:srgbClr val="7030A0"/>
                </a:solidFill>
              </a:rPr>
              <a:t>5</a:t>
            </a:r>
            <a:r>
              <a:rPr lang="en-US" sz="2000" b="1" dirty="0">
                <a:solidFill>
                  <a:srgbClr val="7030A0"/>
                </a:solidFill>
              </a:rPr>
              <a:t>] , [Co(NH</a:t>
            </a:r>
            <a:r>
              <a:rPr lang="en-US" sz="2000" b="1" baseline="-25000" dirty="0">
                <a:solidFill>
                  <a:srgbClr val="7030A0"/>
                </a:solidFill>
              </a:rPr>
              <a:t>3</a:t>
            </a:r>
            <a:r>
              <a:rPr lang="en-US" sz="2000" b="1" dirty="0">
                <a:solidFill>
                  <a:srgbClr val="7030A0"/>
                </a:solidFill>
              </a:rPr>
              <a:t>)</a:t>
            </a:r>
            <a:r>
              <a:rPr lang="en-US" sz="2000" b="1" baseline="-25000" dirty="0">
                <a:solidFill>
                  <a:srgbClr val="7030A0"/>
                </a:solidFill>
              </a:rPr>
              <a:t>3</a:t>
            </a:r>
            <a:r>
              <a:rPr lang="en-US" sz="2000" b="1" dirty="0">
                <a:solidFill>
                  <a:srgbClr val="7030A0"/>
                </a:solidFill>
              </a:rPr>
              <a:t>(Cl)</a:t>
            </a:r>
            <a:r>
              <a:rPr lang="en-US" sz="2000" b="1" baseline="-25000" dirty="0">
                <a:solidFill>
                  <a:srgbClr val="7030A0"/>
                </a:solidFill>
              </a:rPr>
              <a:t>3</a:t>
            </a:r>
            <a:r>
              <a:rPr lang="en-US" sz="2000" b="1" dirty="0">
                <a:solidFill>
                  <a:srgbClr val="7030A0"/>
                </a:solidFill>
              </a:rPr>
              <a:t>], </a:t>
            </a:r>
            <a:r>
              <a:rPr lang="en-US" sz="2000" b="1" dirty="0" err="1">
                <a:solidFill>
                  <a:srgbClr val="7030A0"/>
                </a:solidFill>
              </a:rPr>
              <a:t>etc</a:t>
            </a:r>
            <a:endParaRPr lang="en-IN" b="1" dirty="0">
              <a:solidFill>
                <a:srgbClr val="7030A0"/>
              </a:solidFill>
            </a:endParaRPr>
          </a:p>
        </p:txBody>
      </p:sp>
    </p:spTree>
    <p:extLst>
      <p:ext uri="{BB962C8B-B14F-4D97-AF65-F5344CB8AC3E}">
        <p14:creationId xmlns:p14="http://schemas.microsoft.com/office/powerpoint/2010/main" val="2101196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3816C88-E128-4E12-A77C-2A8F508B16BC}"/>
              </a:ext>
            </a:extLst>
          </p:cNvPr>
          <p:cNvSpPr txBox="1"/>
          <p:nvPr/>
        </p:nvSpPr>
        <p:spPr>
          <a:xfrm>
            <a:off x="0" y="0"/>
            <a:ext cx="9144000" cy="2739211"/>
          </a:xfrm>
          <a:prstGeom prst="rect">
            <a:avLst/>
          </a:prstGeom>
          <a:noFill/>
        </p:spPr>
        <p:txBody>
          <a:bodyPr wrap="square">
            <a:spAutoFit/>
          </a:bodyPr>
          <a:lstStyle/>
          <a:p>
            <a:pPr algn="l"/>
            <a:r>
              <a:rPr lang="en-US" sz="3200" b="1" i="0" u="none" strike="noStrike" baseline="0" dirty="0">
                <a:solidFill>
                  <a:srgbClr val="C00000"/>
                </a:solidFill>
                <a:latin typeface="MinionPro-Bold"/>
              </a:rPr>
              <a:t>Classification based on kind of ligands:</a:t>
            </a:r>
          </a:p>
          <a:p>
            <a:pPr algn="l"/>
            <a:r>
              <a:rPr lang="en-US" sz="2000" b="1" i="0" u="none" strike="noStrike" baseline="0" dirty="0">
                <a:solidFill>
                  <a:srgbClr val="E321BE"/>
                </a:solidFill>
                <a:latin typeface="MinionPro-Regular"/>
              </a:rPr>
              <a:t>A coordination compound in which</a:t>
            </a:r>
          </a:p>
          <a:p>
            <a:pPr algn="l"/>
            <a:r>
              <a:rPr lang="en-US" sz="2400" b="1" i="0" u="none" strike="noStrike" baseline="0" dirty="0" err="1">
                <a:solidFill>
                  <a:srgbClr val="0070C0"/>
                </a:solidFill>
                <a:latin typeface="MinionPro-Regular"/>
              </a:rPr>
              <a:t>i</a:t>
            </a:r>
            <a:r>
              <a:rPr lang="en-US" sz="2400" b="1" i="0" u="none" strike="noStrike" baseline="0" dirty="0">
                <a:solidFill>
                  <a:srgbClr val="0070C0"/>
                </a:solidFill>
                <a:latin typeface="MinionPro-Regular"/>
              </a:rPr>
              <a:t>. the central metal ion/atom is coordinated to only one kind of ligands is called a </a:t>
            </a:r>
            <a:r>
              <a:rPr lang="en-US" sz="2400" b="1" i="0" u="none" strike="noStrike" baseline="0" dirty="0">
                <a:solidFill>
                  <a:srgbClr val="0070C0"/>
                </a:solidFill>
                <a:highlight>
                  <a:srgbClr val="FFFF00"/>
                </a:highlight>
                <a:latin typeface="MinionPro-Regular"/>
              </a:rPr>
              <a:t>homoleptic </a:t>
            </a:r>
            <a:r>
              <a:rPr lang="pt-BR" sz="2400" b="1" i="0" u="none" strike="noStrike" baseline="0" dirty="0">
                <a:solidFill>
                  <a:srgbClr val="0070C0"/>
                </a:solidFill>
                <a:highlight>
                  <a:srgbClr val="FFFF00"/>
                </a:highlight>
                <a:latin typeface="MinionPro-Regular"/>
              </a:rPr>
              <a:t>complex.</a:t>
            </a:r>
            <a:r>
              <a:rPr lang="pt-BR" sz="1800" b="0" i="0" u="none" strike="noStrike" baseline="0" dirty="0">
                <a:solidFill>
                  <a:srgbClr val="000000"/>
                </a:solidFill>
                <a:latin typeface="MinionPro-Regular"/>
              </a:rPr>
              <a:t> </a:t>
            </a:r>
          </a:p>
          <a:p>
            <a:pPr algn="l"/>
            <a:r>
              <a:rPr lang="pt-BR" sz="2400" b="1" i="0" u="none" strike="noStrike" baseline="0" dirty="0">
                <a:solidFill>
                  <a:srgbClr val="FF0000"/>
                </a:solidFill>
                <a:latin typeface="MinionPro-Regular"/>
              </a:rPr>
              <a:t>Examples: [Co(NH</a:t>
            </a:r>
            <a:r>
              <a:rPr lang="pt-BR" sz="1000" b="1" i="0" u="none" strike="noStrike" baseline="0" dirty="0">
                <a:solidFill>
                  <a:srgbClr val="FF0000"/>
                </a:solidFill>
                <a:latin typeface="MinionPro-Regular"/>
              </a:rPr>
              <a:t>3</a:t>
            </a:r>
            <a:r>
              <a:rPr lang="pt-BR" sz="2400" b="1" i="0" u="none" strike="noStrike" baseline="0" dirty="0">
                <a:solidFill>
                  <a:srgbClr val="FF0000"/>
                </a:solidFill>
                <a:latin typeface="MinionPro-Regular"/>
              </a:rPr>
              <a:t>)</a:t>
            </a:r>
            <a:r>
              <a:rPr lang="pt-BR" sz="1000" b="1" i="0" u="none" strike="noStrike" baseline="0" dirty="0">
                <a:solidFill>
                  <a:srgbClr val="FF0000"/>
                </a:solidFill>
                <a:latin typeface="MinionPro-Regular"/>
              </a:rPr>
              <a:t>6</a:t>
            </a:r>
            <a:r>
              <a:rPr lang="pt-BR" sz="2400" b="1" i="0" u="none" strike="noStrike" baseline="0" dirty="0">
                <a:solidFill>
                  <a:srgbClr val="FF0000"/>
                </a:solidFill>
                <a:latin typeface="MinionPro-Regular"/>
              </a:rPr>
              <a:t>]</a:t>
            </a:r>
            <a:r>
              <a:rPr lang="pt-BR" sz="2400" b="1" i="0" u="none" strike="noStrike" baseline="30000" dirty="0">
                <a:solidFill>
                  <a:srgbClr val="FF0000"/>
                </a:solidFill>
                <a:latin typeface="MinionPro-Regular"/>
              </a:rPr>
              <a:t>3+</a:t>
            </a:r>
            <a:r>
              <a:rPr lang="pt-BR" sz="2400" b="1" i="0" u="none" strike="noStrike" baseline="0" dirty="0">
                <a:solidFill>
                  <a:srgbClr val="FF0000"/>
                </a:solidFill>
                <a:latin typeface="MinionPro-Regular"/>
              </a:rPr>
              <a:t> </a:t>
            </a:r>
            <a:r>
              <a:rPr lang="pt-BR" sz="1000" b="1" i="0" u="none" strike="noStrike" baseline="0" dirty="0">
                <a:solidFill>
                  <a:srgbClr val="FF0000"/>
                </a:solidFill>
                <a:latin typeface="MinionPro-Regular"/>
              </a:rPr>
              <a:t> </a:t>
            </a:r>
            <a:r>
              <a:rPr lang="pt-BR" sz="2400" b="1" i="0" u="none" strike="noStrike" baseline="0" dirty="0">
                <a:solidFill>
                  <a:srgbClr val="FF0000"/>
                </a:solidFill>
                <a:latin typeface="MinionPro-Regular"/>
              </a:rPr>
              <a:t>, [Fe(H</a:t>
            </a:r>
            <a:r>
              <a:rPr lang="pt-BR" sz="1000" b="1" i="0" u="none" strike="noStrike" baseline="0" dirty="0">
                <a:solidFill>
                  <a:srgbClr val="FF0000"/>
                </a:solidFill>
                <a:latin typeface="MinionPro-Regular"/>
              </a:rPr>
              <a:t>2</a:t>
            </a:r>
            <a:r>
              <a:rPr lang="pt-BR" sz="2400" b="1" i="0" u="none" strike="noStrike" baseline="0" dirty="0">
                <a:solidFill>
                  <a:srgbClr val="FF0000"/>
                </a:solidFill>
                <a:latin typeface="MinionPro-Regular"/>
              </a:rPr>
              <a:t>O)</a:t>
            </a:r>
            <a:r>
              <a:rPr lang="pt-BR" sz="1000" b="1" i="0" u="none" strike="noStrike" baseline="0" dirty="0">
                <a:solidFill>
                  <a:srgbClr val="FF0000"/>
                </a:solidFill>
                <a:latin typeface="MinionPro-Regular"/>
              </a:rPr>
              <a:t>6</a:t>
            </a:r>
            <a:r>
              <a:rPr lang="pt-BR" sz="2400" b="1" i="0" u="none" strike="noStrike" baseline="0" dirty="0">
                <a:solidFill>
                  <a:srgbClr val="FF0000"/>
                </a:solidFill>
                <a:latin typeface="MinionPro-Regular"/>
              </a:rPr>
              <a:t>]</a:t>
            </a:r>
            <a:r>
              <a:rPr lang="pt-BR" sz="2400" b="1" i="0" u="none" strike="noStrike" baseline="30000" dirty="0">
                <a:solidFill>
                  <a:srgbClr val="FF0000"/>
                </a:solidFill>
                <a:latin typeface="MinionPro-Regular"/>
              </a:rPr>
              <a:t>2+</a:t>
            </a:r>
            <a:r>
              <a:rPr lang="pt-BR" sz="2400" b="1" i="0" u="none" strike="noStrike" baseline="0" dirty="0">
                <a:solidFill>
                  <a:srgbClr val="FF0000"/>
                </a:solidFill>
                <a:latin typeface="MinionPro-Regular"/>
              </a:rPr>
              <a:t> ,</a:t>
            </a:r>
          </a:p>
          <a:p>
            <a:pPr algn="l"/>
            <a:endParaRPr lang="pt-BR" sz="2400" b="1" dirty="0">
              <a:solidFill>
                <a:srgbClr val="FF0000"/>
              </a:solidFill>
              <a:latin typeface="MinionPro-Regular"/>
            </a:endParaRPr>
          </a:p>
          <a:p>
            <a:pPr algn="l"/>
            <a:endParaRPr lang="en-IN" sz="2400" b="1" dirty="0">
              <a:solidFill>
                <a:srgbClr val="FF0000"/>
              </a:solidFill>
            </a:endParaRPr>
          </a:p>
        </p:txBody>
      </p:sp>
      <p:sp>
        <p:nvSpPr>
          <p:cNvPr id="5" name="TextBox 4">
            <a:extLst>
              <a:ext uri="{FF2B5EF4-FFF2-40B4-BE49-F238E27FC236}">
                <a16:creationId xmlns:a16="http://schemas.microsoft.com/office/drawing/2014/main" xmlns="" id="{AEFB3906-D434-4D0E-AA03-3AC7C14B9C9D}"/>
              </a:ext>
            </a:extLst>
          </p:cNvPr>
          <p:cNvSpPr txBox="1"/>
          <p:nvPr/>
        </p:nvSpPr>
        <p:spPr>
          <a:xfrm>
            <a:off x="106532" y="2462632"/>
            <a:ext cx="8930936" cy="3693319"/>
          </a:xfrm>
          <a:prstGeom prst="rect">
            <a:avLst/>
          </a:prstGeom>
          <a:noFill/>
        </p:spPr>
        <p:txBody>
          <a:bodyPr wrap="square">
            <a:spAutoFit/>
          </a:bodyPr>
          <a:lstStyle/>
          <a:p>
            <a:pPr algn="l"/>
            <a:endParaRPr lang="en-US" sz="2400" b="1" i="0" u="none" strike="noStrike" baseline="0" dirty="0">
              <a:solidFill>
                <a:srgbClr val="0070C0"/>
              </a:solidFill>
              <a:latin typeface="MinionPro-Regular"/>
            </a:endParaRPr>
          </a:p>
          <a:p>
            <a:pPr algn="l"/>
            <a:endParaRPr lang="en-US" sz="2400" b="1" dirty="0">
              <a:solidFill>
                <a:srgbClr val="0070C0"/>
              </a:solidFill>
              <a:latin typeface="MinionPro-Regular"/>
            </a:endParaRPr>
          </a:p>
          <a:p>
            <a:pPr algn="l"/>
            <a:endParaRPr lang="en-US" sz="2400" b="1" dirty="0">
              <a:solidFill>
                <a:srgbClr val="0070C0"/>
              </a:solidFill>
              <a:latin typeface="MinionPro-Regular"/>
            </a:endParaRPr>
          </a:p>
          <a:p>
            <a:pPr algn="l"/>
            <a:endParaRPr lang="en-US" sz="2400" b="1" i="0" u="none" strike="noStrike" baseline="0" dirty="0">
              <a:solidFill>
                <a:srgbClr val="0070C0"/>
              </a:solidFill>
              <a:latin typeface="MinionPro-Regular"/>
            </a:endParaRPr>
          </a:p>
          <a:p>
            <a:pPr algn="l"/>
            <a:endParaRPr lang="en-US" sz="2400" b="1" dirty="0">
              <a:solidFill>
                <a:srgbClr val="0070C0"/>
              </a:solidFill>
              <a:latin typeface="MinionPro-Regular"/>
            </a:endParaRPr>
          </a:p>
          <a:p>
            <a:pPr algn="l"/>
            <a:endParaRPr lang="en-US" sz="2400" b="1" i="0" u="none" strike="noStrike" baseline="0" dirty="0">
              <a:solidFill>
                <a:srgbClr val="0070C0"/>
              </a:solidFill>
              <a:latin typeface="MinionPro-Regular"/>
            </a:endParaRPr>
          </a:p>
          <a:p>
            <a:pPr algn="l"/>
            <a:r>
              <a:rPr lang="en-US" sz="2400" b="1" i="0" u="none" strike="noStrike" baseline="0" dirty="0">
                <a:solidFill>
                  <a:srgbClr val="0070C0"/>
                </a:solidFill>
                <a:latin typeface="MinionPro-Regular"/>
              </a:rPr>
              <a:t>ii. the central metal ion/atom is coordinated to more than one kind of ligands is called a </a:t>
            </a:r>
            <a:r>
              <a:rPr lang="en-US" sz="2400" b="1" i="0" u="none" strike="noStrike" baseline="0" dirty="0" err="1">
                <a:solidFill>
                  <a:srgbClr val="0070C0"/>
                </a:solidFill>
                <a:highlight>
                  <a:srgbClr val="FFFF00"/>
                </a:highlight>
                <a:latin typeface="MinionPro-Regular"/>
              </a:rPr>
              <a:t>heteroleptic</a:t>
            </a:r>
            <a:r>
              <a:rPr lang="en-US" sz="2400" b="1" i="0" u="none" strike="noStrike" baseline="0" dirty="0">
                <a:solidFill>
                  <a:srgbClr val="0070C0"/>
                </a:solidFill>
                <a:highlight>
                  <a:srgbClr val="FFFF00"/>
                </a:highlight>
                <a:latin typeface="MinionPro-Regular"/>
              </a:rPr>
              <a:t> complex.</a:t>
            </a:r>
          </a:p>
          <a:p>
            <a:pPr algn="l"/>
            <a:endParaRPr lang="en-US" dirty="0">
              <a:latin typeface="MinionPro-Regular"/>
            </a:endParaRPr>
          </a:p>
          <a:p>
            <a:pPr algn="l"/>
            <a:r>
              <a:rPr lang="en-US" sz="1800" b="0" i="0" u="none" strike="noStrike" baseline="0" dirty="0">
                <a:latin typeface="MinionPro-Regular"/>
              </a:rPr>
              <a:t> </a:t>
            </a:r>
            <a:r>
              <a:rPr lang="en-US" sz="2400" b="1" i="0" u="none" strike="noStrike" baseline="0" dirty="0">
                <a:solidFill>
                  <a:srgbClr val="FF0000"/>
                </a:solidFill>
                <a:latin typeface="MinionPro-Regular"/>
              </a:rPr>
              <a:t>Example, [Co(NH</a:t>
            </a:r>
            <a:r>
              <a:rPr lang="en-US" sz="1000" b="1" i="0" u="none" strike="noStrike" baseline="0" dirty="0">
                <a:solidFill>
                  <a:srgbClr val="FF0000"/>
                </a:solidFill>
                <a:latin typeface="MinionPro-Regular"/>
              </a:rPr>
              <a:t>3</a:t>
            </a:r>
            <a:r>
              <a:rPr lang="en-US" sz="2400" b="1" i="0" u="none" strike="noStrike" baseline="0" dirty="0">
                <a:solidFill>
                  <a:srgbClr val="FF0000"/>
                </a:solidFill>
                <a:latin typeface="MinionPro-Regular"/>
              </a:rPr>
              <a:t>)</a:t>
            </a:r>
            <a:r>
              <a:rPr lang="en-US" sz="1000" b="1" i="0" u="none" strike="noStrike" baseline="0" dirty="0">
                <a:solidFill>
                  <a:srgbClr val="FF0000"/>
                </a:solidFill>
                <a:latin typeface="MinionPro-Regular"/>
              </a:rPr>
              <a:t>5</a:t>
            </a:r>
            <a:r>
              <a:rPr lang="en-US" sz="2400" b="1" i="0" u="none" strike="noStrike" baseline="0" dirty="0">
                <a:solidFill>
                  <a:srgbClr val="FF0000"/>
                </a:solidFill>
                <a:latin typeface="MinionPro-Regular"/>
              </a:rPr>
              <a:t>Cl</a:t>
            </a:r>
            <a:r>
              <a:rPr lang="en-US" sz="2400" b="1" i="0" u="none" strike="noStrike" dirty="0">
                <a:solidFill>
                  <a:srgbClr val="FF0000"/>
                </a:solidFill>
                <a:latin typeface="MinionPro-Regular"/>
              </a:rPr>
              <a:t>]</a:t>
            </a:r>
            <a:r>
              <a:rPr lang="en-US" sz="2400" b="1" i="0" u="none" strike="noStrike" baseline="30000" dirty="0">
                <a:solidFill>
                  <a:srgbClr val="FF0000"/>
                </a:solidFill>
                <a:latin typeface="MinionPro-Regular"/>
              </a:rPr>
              <a:t>2+ </a:t>
            </a:r>
            <a:r>
              <a:rPr lang="en-US" sz="2400" b="1" i="0" u="none" strike="noStrike" dirty="0">
                <a:solidFill>
                  <a:srgbClr val="FF0000"/>
                </a:solidFill>
                <a:latin typeface="MinionPro-Regular"/>
              </a:rPr>
              <a:t> ,</a:t>
            </a:r>
            <a:r>
              <a:rPr lang="en-US" sz="2400" b="1" i="0" u="none" strike="noStrike" baseline="0" dirty="0">
                <a:solidFill>
                  <a:srgbClr val="FF0000"/>
                </a:solidFill>
                <a:latin typeface="MinionPro-Regular"/>
              </a:rPr>
              <a:t> [Pt(NH</a:t>
            </a:r>
            <a:r>
              <a:rPr lang="en-US" sz="1000" b="1" i="0" u="none" strike="noStrike" baseline="0" dirty="0">
                <a:solidFill>
                  <a:srgbClr val="FF0000"/>
                </a:solidFill>
                <a:latin typeface="MinionPro-Regular"/>
              </a:rPr>
              <a:t>3</a:t>
            </a:r>
            <a:r>
              <a:rPr lang="en-US" sz="2400" b="1" i="0" u="none" strike="noStrike" baseline="0" dirty="0">
                <a:solidFill>
                  <a:srgbClr val="FF0000"/>
                </a:solidFill>
                <a:latin typeface="MinionPro-Regular"/>
              </a:rPr>
              <a:t>)</a:t>
            </a:r>
            <a:r>
              <a:rPr lang="en-US" sz="1000" b="1" i="0" u="none" strike="noStrike" baseline="0" dirty="0">
                <a:solidFill>
                  <a:srgbClr val="FF0000"/>
                </a:solidFill>
                <a:latin typeface="MinionPro-Regular"/>
              </a:rPr>
              <a:t>2</a:t>
            </a:r>
            <a:r>
              <a:rPr lang="en-US" sz="2400" b="1" i="0" u="none" strike="noStrike" baseline="0" dirty="0">
                <a:solidFill>
                  <a:srgbClr val="FF0000"/>
                </a:solidFill>
                <a:latin typeface="MinionPro-Regular"/>
              </a:rPr>
              <a:t>Cl</a:t>
            </a:r>
            <a:r>
              <a:rPr lang="en-US" sz="1000" b="1" i="0" u="none" strike="noStrike" baseline="0" dirty="0">
                <a:solidFill>
                  <a:srgbClr val="FF0000"/>
                </a:solidFill>
                <a:latin typeface="MinionPro-Regular"/>
              </a:rPr>
              <a:t>2</a:t>
            </a:r>
            <a:r>
              <a:rPr lang="en-US" sz="2400" b="1" i="0" u="none" strike="noStrike" baseline="0" dirty="0">
                <a:solidFill>
                  <a:srgbClr val="FF0000"/>
                </a:solidFill>
                <a:latin typeface="MinionPro-Regular"/>
              </a:rPr>
              <a:t>)]</a:t>
            </a:r>
            <a:endParaRPr lang="en-IN" sz="2400" b="1" dirty="0">
              <a:solidFill>
                <a:srgbClr val="FF0000"/>
              </a:solidFill>
            </a:endParaRPr>
          </a:p>
        </p:txBody>
      </p:sp>
      <p:pic>
        <p:nvPicPr>
          <p:cNvPr id="1026" name="Picture 2" descr="Homoleptic and Heteroleptic Complexes - YouTube">
            <a:extLst>
              <a:ext uri="{FF2B5EF4-FFF2-40B4-BE49-F238E27FC236}">
                <a16:creationId xmlns:a16="http://schemas.microsoft.com/office/drawing/2014/main" xmlns="" id="{1E72F1A9-202D-4242-BD94-CEBF3E81BC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145" t="31212" r="2622" b="23463"/>
          <a:stretch/>
        </p:blipFill>
        <p:spPr bwMode="auto">
          <a:xfrm>
            <a:off x="1837678" y="2082845"/>
            <a:ext cx="5149048" cy="2196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09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4A31B82-7C32-47B8-94C3-BCC93960867E}"/>
              </a:ext>
            </a:extLst>
          </p:cNvPr>
          <p:cNvSpPr txBox="1"/>
          <p:nvPr/>
        </p:nvSpPr>
        <p:spPr>
          <a:xfrm>
            <a:off x="0" y="0"/>
            <a:ext cx="9144000" cy="6313716"/>
          </a:xfrm>
          <a:prstGeom prst="rect">
            <a:avLst/>
          </a:prstGeom>
          <a:noFill/>
        </p:spPr>
        <p:txBody>
          <a:bodyPr wrap="square">
            <a:spAutoFit/>
          </a:bodyPr>
          <a:lstStyle/>
          <a:p>
            <a:pPr>
              <a:lnSpc>
                <a:spcPct val="150000"/>
              </a:lnSpc>
            </a:pPr>
            <a:r>
              <a:rPr lang="en-US" sz="3200" b="1" dirty="0">
                <a:solidFill>
                  <a:srgbClr val="C00000"/>
                </a:solidFill>
              </a:rPr>
              <a:t>Nomenclature of coordination compounds</a:t>
            </a:r>
          </a:p>
          <a:p>
            <a:pPr marL="342900" indent="-342900">
              <a:lnSpc>
                <a:spcPct val="150000"/>
              </a:lnSpc>
              <a:buFont typeface="Arial" panose="020B0604020202020204" pitchFamily="34" charset="0"/>
              <a:buChar char="•"/>
            </a:pPr>
            <a:r>
              <a:rPr lang="en-US" sz="2400" b="1" dirty="0"/>
              <a:t>In the earlier days, the compounds were named after their discoverers.</a:t>
            </a:r>
          </a:p>
          <a:p>
            <a:pPr>
              <a:lnSpc>
                <a:spcPct val="150000"/>
              </a:lnSpc>
            </a:pPr>
            <a:r>
              <a:rPr lang="en-US" sz="2400" b="1" dirty="0">
                <a:highlight>
                  <a:srgbClr val="FFFF00"/>
                </a:highlight>
              </a:rPr>
              <a:t> For example,</a:t>
            </a:r>
          </a:p>
          <a:p>
            <a:pPr marL="342900" indent="-342900">
              <a:lnSpc>
                <a:spcPct val="150000"/>
              </a:lnSpc>
              <a:buFont typeface="Arial" panose="020B0604020202020204" pitchFamily="34" charset="0"/>
              <a:buChar char="•"/>
            </a:pPr>
            <a:r>
              <a:rPr lang="en-US" sz="2400" b="1" dirty="0">
                <a:solidFill>
                  <a:srgbClr val="00B050"/>
                </a:solidFill>
              </a:rPr>
              <a:t>K[PtCl</a:t>
            </a:r>
            <a:r>
              <a:rPr lang="en-US" sz="2400" b="1" baseline="-25000" dirty="0">
                <a:solidFill>
                  <a:srgbClr val="00B050"/>
                </a:solidFill>
              </a:rPr>
              <a:t>3</a:t>
            </a:r>
            <a:r>
              <a:rPr lang="en-US" sz="2400" b="1" dirty="0">
                <a:solidFill>
                  <a:srgbClr val="00B050"/>
                </a:solidFill>
              </a:rPr>
              <a:t>(C</a:t>
            </a:r>
            <a:r>
              <a:rPr lang="en-US" sz="2400" b="1" baseline="-25000" dirty="0">
                <a:solidFill>
                  <a:srgbClr val="00B050"/>
                </a:solidFill>
              </a:rPr>
              <a:t>2</a:t>
            </a:r>
            <a:r>
              <a:rPr lang="en-US" sz="2400" b="1" dirty="0">
                <a:solidFill>
                  <a:srgbClr val="00B050"/>
                </a:solidFill>
              </a:rPr>
              <a:t>H</a:t>
            </a:r>
            <a:r>
              <a:rPr lang="en-US" sz="2400" b="1" baseline="-25000" dirty="0">
                <a:solidFill>
                  <a:srgbClr val="00B050"/>
                </a:solidFill>
              </a:rPr>
              <a:t>4</a:t>
            </a:r>
            <a:r>
              <a:rPr lang="en-US" sz="2400" b="1" dirty="0">
                <a:solidFill>
                  <a:srgbClr val="00B050"/>
                </a:solidFill>
              </a:rPr>
              <a:t>)] was called </a:t>
            </a:r>
            <a:r>
              <a:rPr lang="en-US" sz="2400" b="1" dirty="0" err="1">
                <a:solidFill>
                  <a:srgbClr val="00B050"/>
                </a:solidFill>
              </a:rPr>
              <a:t>Zeise’s</a:t>
            </a:r>
            <a:r>
              <a:rPr lang="en-US" sz="2400" b="1" dirty="0">
                <a:solidFill>
                  <a:srgbClr val="00B050"/>
                </a:solidFill>
              </a:rPr>
              <a:t> salt </a:t>
            </a:r>
          </a:p>
          <a:p>
            <a:pPr marL="342900" indent="-342900">
              <a:lnSpc>
                <a:spcPct val="150000"/>
              </a:lnSpc>
              <a:buFont typeface="Arial" panose="020B0604020202020204" pitchFamily="34" charset="0"/>
              <a:buChar char="•"/>
            </a:pPr>
            <a:r>
              <a:rPr lang="en-US" sz="2400" b="1" dirty="0">
                <a:solidFill>
                  <a:srgbClr val="00B0F0"/>
                </a:solidFill>
              </a:rPr>
              <a:t>[Pt(NH</a:t>
            </a:r>
            <a:r>
              <a:rPr lang="en-US" sz="2400" b="1" baseline="-25000" dirty="0">
                <a:solidFill>
                  <a:srgbClr val="00B0F0"/>
                </a:solidFill>
              </a:rPr>
              <a:t>3</a:t>
            </a:r>
            <a:r>
              <a:rPr lang="en-US" sz="2400" b="1" dirty="0">
                <a:solidFill>
                  <a:srgbClr val="00B0F0"/>
                </a:solidFill>
              </a:rPr>
              <a:t>)</a:t>
            </a:r>
            <a:r>
              <a:rPr lang="en-US" sz="2400" b="1" baseline="-25000" dirty="0">
                <a:solidFill>
                  <a:srgbClr val="00B0F0"/>
                </a:solidFill>
              </a:rPr>
              <a:t>4</a:t>
            </a:r>
            <a:r>
              <a:rPr lang="en-US" sz="2400" b="1" dirty="0">
                <a:solidFill>
                  <a:srgbClr val="00B0F0"/>
                </a:solidFill>
              </a:rPr>
              <a:t>][PtCl</a:t>
            </a:r>
            <a:r>
              <a:rPr lang="en-US" sz="2400" b="1" baseline="-25000" dirty="0">
                <a:solidFill>
                  <a:srgbClr val="00B0F0"/>
                </a:solidFill>
              </a:rPr>
              <a:t>4</a:t>
            </a:r>
            <a:r>
              <a:rPr lang="en-US" sz="2400" b="1" dirty="0">
                <a:solidFill>
                  <a:srgbClr val="00B0F0"/>
                </a:solidFill>
              </a:rPr>
              <a:t>] is called Magnus’s green salt etc...</a:t>
            </a:r>
          </a:p>
          <a:p>
            <a:pPr marL="342900" indent="-342900">
              <a:lnSpc>
                <a:spcPct val="150000"/>
              </a:lnSpc>
              <a:buFont typeface="Arial" panose="020B0604020202020204" pitchFamily="34" charset="0"/>
              <a:buChar char="•"/>
            </a:pPr>
            <a:r>
              <a:rPr lang="en-US" sz="2400" b="1" dirty="0">
                <a:solidFill>
                  <a:srgbClr val="7030A0"/>
                </a:solidFill>
              </a:rPr>
              <a:t>There are numerous coordination compounds that have been </a:t>
            </a:r>
            <a:r>
              <a:rPr lang="en-US" sz="2400" b="1" dirty="0" err="1">
                <a:solidFill>
                  <a:srgbClr val="7030A0"/>
                </a:solidFill>
              </a:rPr>
              <a:t>synthesised</a:t>
            </a:r>
            <a:r>
              <a:rPr lang="en-US" sz="2400" b="1" dirty="0">
                <a:solidFill>
                  <a:srgbClr val="7030A0"/>
                </a:solidFill>
              </a:rPr>
              <a:t> and </a:t>
            </a:r>
            <a:r>
              <a:rPr lang="en-US" sz="2400" b="1" dirty="0" err="1">
                <a:solidFill>
                  <a:srgbClr val="7030A0"/>
                </a:solidFill>
              </a:rPr>
              <a:t>characterised</a:t>
            </a:r>
            <a:r>
              <a:rPr lang="en-US" sz="2400" b="1" dirty="0">
                <a:solidFill>
                  <a:srgbClr val="7030A0"/>
                </a:solidFill>
              </a:rPr>
              <a:t>.</a:t>
            </a:r>
          </a:p>
          <a:p>
            <a:pPr marL="342900" indent="-342900">
              <a:lnSpc>
                <a:spcPct val="150000"/>
              </a:lnSpc>
              <a:buFont typeface="Arial" panose="020B0604020202020204" pitchFamily="34" charset="0"/>
              <a:buChar char="•"/>
            </a:pPr>
            <a:r>
              <a:rPr lang="en-US" sz="2400" b="1" dirty="0">
                <a:solidFill>
                  <a:srgbClr val="E321BE"/>
                </a:solidFill>
              </a:rPr>
              <a:t>The International Union of Pure and Applied Chemistry (IUPAC) has developed an elaborate system of nomenclature to name them systematically.</a:t>
            </a:r>
            <a:endParaRPr lang="en-IN" sz="2400" b="1" dirty="0">
              <a:solidFill>
                <a:srgbClr val="E321BE"/>
              </a:solidFill>
            </a:endParaRPr>
          </a:p>
        </p:txBody>
      </p:sp>
    </p:spTree>
    <p:extLst>
      <p:ext uri="{BB962C8B-B14F-4D97-AF65-F5344CB8AC3E}">
        <p14:creationId xmlns:p14="http://schemas.microsoft.com/office/powerpoint/2010/main" val="2173526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4E3AD70-3870-4410-A500-7A974804ABFB}"/>
              </a:ext>
            </a:extLst>
          </p:cNvPr>
          <p:cNvSpPr txBox="1"/>
          <p:nvPr/>
        </p:nvSpPr>
        <p:spPr>
          <a:xfrm>
            <a:off x="0" y="0"/>
            <a:ext cx="9144000" cy="954107"/>
          </a:xfrm>
          <a:prstGeom prst="rect">
            <a:avLst/>
          </a:prstGeom>
          <a:noFill/>
        </p:spPr>
        <p:txBody>
          <a:bodyPr wrap="square">
            <a:spAutoFit/>
          </a:bodyPr>
          <a:lstStyle/>
          <a:p>
            <a:pPr algn="l"/>
            <a:r>
              <a:rPr lang="en-US" sz="2800" b="1" i="0" u="none" strike="noStrike" baseline="0" dirty="0">
                <a:solidFill>
                  <a:srgbClr val="7030A0"/>
                </a:solidFill>
                <a:latin typeface="MinionPro-Regular"/>
              </a:rPr>
              <a:t>The guidelines for naming coordination compounds based on IUPAC recommendations (2005) are as follows:</a:t>
            </a:r>
            <a:endParaRPr lang="en-IN" sz="2800" b="1" dirty="0">
              <a:solidFill>
                <a:srgbClr val="7030A0"/>
              </a:solidFill>
            </a:endParaRPr>
          </a:p>
        </p:txBody>
      </p:sp>
      <p:pic>
        <p:nvPicPr>
          <p:cNvPr id="5" name="Picture 4">
            <a:extLst>
              <a:ext uri="{FF2B5EF4-FFF2-40B4-BE49-F238E27FC236}">
                <a16:creationId xmlns:a16="http://schemas.microsoft.com/office/drawing/2014/main" xmlns="" id="{385F8CD7-5FB6-44BD-98FD-4E442FEABF9D}"/>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7654" y="1287262"/>
            <a:ext cx="8966447" cy="4492101"/>
          </a:xfrm>
          <a:prstGeom prst="rect">
            <a:avLst/>
          </a:prstGeom>
          <a:ln w="28575">
            <a:solidFill>
              <a:srgbClr val="C00000"/>
            </a:solidFill>
          </a:ln>
        </p:spPr>
      </p:pic>
    </p:spTree>
    <p:extLst>
      <p:ext uri="{BB962C8B-B14F-4D97-AF65-F5344CB8AC3E}">
        <p14:creationId xmlns:p14="http://schemas.microsoft.com/office/powerpoint/2010/main" val="3315266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CD9DB9D-6A25-465D-BAFF-57911A26CD5A}"/>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48442" y="313800"/>
            <a:ext cx="8862393" cy="3115200"/>
          </a:xfrm>
          <a:prstGeom prst="rect">
            <a:avLst/>
          </a:prstGeom>
          <a:ln w="28575">
            <a:solidFill>
              <a:srgbClr val="C00000"/>
            </a:solidFill>
          </a:ln>
        </p:spPr>
      </p:pic>
      <p:pic>
        <p:nvPicPr>
          <p:cNvPr id="5" name="Picture 4">
            <a:extLst>
              <a:ext uri="{FF2B5EF4-FFF2-40B4-BE49-F238E27FC236}">
                <a16:creationId xmlns:a16="http://schemas.microsoft.com/office/drawing/2014/main" xmlns="" id="{CAEC6232-B445-4468-A56B-6091396DB36D}"/>
              </a:ext>
            </a:extLst>
          </p:cNvPr>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48442" y="3934359"/>
            <a:ext cx="8862393" cy="1498775"/>
          </a:xfrm>
          <a:prstGeom prst="rect">
            <a:avLst/>
          </a:prstGeom>
          <a:ln w="28575">
            <a:solidFill>
              <a:srgbClr val="C00000"/>
            </a:solidFill>
          </a:ln>
        </p:spPr>
      </p:pic>
    </p:spTree>
    <p:extLst>
      <p:ext uri="{BB962C8B-B14F-4D97-AF65-F5344CB8AC3E}">
        <p14:creationId xmlns:p14="http://schemas.microsoft.com/office/powerpoint/2010/main" val="2261419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20F6EB5-116A-4700-83CF-2E02092E12F5}"/>
              </a:ext>
            </a:extLst>
          </p:cNvPr>
          <p:cNvPicPr>
            <a:picLocks noChangeAspect="1"/>
          </p:cNvPicPr>
          <p:nvPr/>
        </p:nvPicPr>
        <p:blipFill>
          <a:blip r:embed="rId2"/>
          <a:stretch>
            <a:fillRect/>
          </a:stretch>
        </p:blipFill>
        <p:spPr>
          <a:xfrm>
            <a:off x="-397" y="0"/>
            <a:ext cx="9215417" cy="6858000"/>
          </a:xfrm>
          <a:prstGeom prst="rect">
            <a:avLst/>
          </a:prstGeom>
        </p:spPr>
      </p:pic>
    </p:spTree>
    <p:extLst>
      <p:ext uri="{BB962C8B-B14F-4D97-AF65-F5344CB8AC3E}">
        <p14:creationId xmlns:p14="http://schemas.microsoft.com/office/powerpoint/2010/main" val="496535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FC73F4-C37C-42FA-BC93-A76AD1168C1F}"/>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44000" cy="3429000"/>
          </a:xfrm>
          <a:prstGeom prst="rect">
            <a:avLst/>
          </a:prstGeom>
          <a:ln w="28575">
            <a:solidFill>
              <a:srgbClr val="E321BE"/>
            </a:solidFill>
          </a:ln>
        </p:spPr>
      </p:pic>
      <p:pic>
        <p:nvPicPr>
          <p:cNvPr id="8" name="Picture 7">
            <a:extLst>
              <a:ext uri="{FF2B5EF4-FFF2-40B4-BE49-F238E27FC236}">
                <a16:creationId xmlns:a16="http://schemas.microsoft.com/office/drawing/2014/main" xmlns="" id="{7E8B1E78-1B33-48D1-98EC-7216A48D6826}"/>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0" y="3429000"/>
            <a:ext cx="9144000" cy="3429000"/>
          </a:xfrm>
          <a:prstGeom prst="rect">
            <a:avLst/>
          </a:prstGeom>
          <a:ln w="28575">
            <a:solidFill>
              <a:srgbClr val="E321BE"/>
            </a:solidFill>
          </a:ln>
        </p:spPr>
      </p:pic>
    </p:spTree>
    <p:extLst>
      <p:ext uri="{BB962C8B-B14F-4D97-AF65-F5344CB8AC3E}">
        <p14:creationId xmlns:p14="http://schemas.microsoft.com/office/powerpoint/2010/main" val="1158065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42E721-D62E-467F-AA53-5E5AF520C8CE}"/>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450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6E9AE21-372A-47A8-B7E4-AC668781BCCB}"/>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1021" y="112954"/>
            <a:ext cx="9010836" cy="2603614"/>
          </a:xfrm>
          <a:prstGeom prst="rect">
            <a:avLst/>
          </a:prstGeom>
          <a:ln w="28575">
            <a:solidFill>
              <a:srgbClr val="E321BE"/>
            </a:solidFill>
          </a:ln>
        </p:spPr>
      </p:pic>
      <p:pic>
        <p:nvPicPr>
          <p:cNvPr id="5" name="Picture 4">
            <a:extLst>
              <a:ext uri="{FF2B5EF4-FFF2-40B4-BE49-F238E27FC236}">
                <a16:creationId xmlns:a16="http://schemas.microsoft.com/office/drawing/2014/main" xmlns="" id="{DB16D532-A8D7-45D9-BB9D-55F336093178}"/>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71022" y="3330757"/>
            <a:ext cx="9010836" cy="2430852"/>
          </a:xfrm>
          <a:prstGeom prst="rect">
            <a:avLst/>
          </a:prstGeom>
          <a:ln w="28575">
            <a:solidFill>
              <a:srgbClr val="C00000"/>
            </a:solidFill>
          </a:ln>
        </p:spPr>
      </p:pic>
    </p:spTree>
    <p:extLst>
      <p:ext uri="{BB962C8B-B14F-4D97-AF65-F5344CB8AC3E}">
        <p14:creationId xmlns:p14="http://schemas.microsoft.com/office/powerpoint/2010/main" val="2740691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48F26AC-0ACA-4AD1-BB9E-597664D19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ln w="19050">
            <a:solidFill>
              <a:srgbClr val="C00000"/>
            </a:solidFill>
          </a:ln>
        </p:spPr>
      </p:pic>
    </p:spTree>
    <p:extLst>
      <p:ext uri="{BB962C8B-B14F-4D97-AF65-F5344CB8AC3E}">
        <p14:creationId xmlns:p14="http://schemas.microsoft.com/office/powerpoint/2010/main" val="2701776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8BC2B31-F17C-4A7D-882E-2184460896CF}"/>
              </a:ext>
            </a:extLst>
          </p:cNvPr>
          <p:cNvSpPr txBox="1"/>
          <p:nvPr/>
        </p:nvSpPr>
        <p:spPr>
          <a:xfrm>
            <a:off x="0" y="0"/>
            <a:ext cx="9144000" cy="461665"/>
          </a:xfrm>
          <a:prstGeom prst="rect">
            <a:avLst/>
          </a:prstGeom>
          <a:noFill/>
        </p:spPr>
        <p:txBody>
          <a:bodyPr wrap="square">
            <a:spAutoFit/>
          </a:bodyPr>
          <a:lstStyle/>
          <a:p>
            <a:r>
              <a:rPr lang="en-US" sz="2400" b="1" i="0" u="none" strike="noStrike" dirty="0">
                <a:solidFill>
                  <a:srgbClr val="FF0000"/>
                </a:solidFill>
                <a:latin typeface="MinionPro-Regular"/>
              </a:rPr>
              <a:t>Naming of coordination compounds using IUPAC guidelines.</a:t>
            </a:r>
            <a:endParaRPr lang="en-IN" sz="2400" b="1" dirty="0">
              <a:solidFill>
                <a:srgbClr val="FF0000"/>
              </a:solidFill>
            </a:endParaRPr>
          </a:p>
        </p:txBody>
      </p:sp>
      <p:pic>
        <p:nvPicPr>
          <p:cNvPr id="5" name="Picture 4">
            <a:extLst>
              <a:ext uri="{FF2B5EF4-FFF2-40B4-BE49-F238E27FC236}">
                <a16:creationId xmlns:a16="http://schemas.microsoft.com/office/drawing/2014/main" xmlns="" id="{99E48FF4-683B-42A6-B230-43EF80A48B0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11111"/>
          <a:stretch/>
        </p:blipFill>
        <p:spPr>
          <a:xfrm>
            <a:off x="44388" y="461665"/>
            <a:ext cx="9064101" cy="5610661"/>
          </a:xfrm>
          <a:prstGeom prst="rect">
            <a:avLst/>
          </a:prstGeom>
          <a:ln>
            <a:noFill/>
          </a:ln>
        </p:spPr>
      </p:pic>
      <p:pic>
        <p:nvPicPr>
          <p:cNvPr id="4" name="Picture 3">
            <a:extLst>
              <a:ext uri="{FF2B5EF4-FFF2-40B4-BE49-F238E27FC236}">
                <a16:creationId xmlns:a16="http://schemas.microsoft.com/office/drawing/2014/main" xmlns="" id="{514D5264-DCEA-4A40-B54B-C9FC0C8A0BF9}"/>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14632" y="6057831"/>
            <a:ext cx="8884980" cy="800169"/>
          </a:xfrm>
          <a:prstGeom prst="rect">
            <a:avLst/>
          </a:prstGeom>
        </p:spPr>
      </p:pic>
    </p:spTree>
    <p:extLst>
      <p:ext uri="{BB962C8B-B14F-4D97-AF65-F5344CB8AC3E}">
        <p14:creationId xmlns:p14="http://schemas.microsoft.com/office/powerpoint/2010/main" val="1342707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282472B-A50F-4FCB-AF84-C75EED7EFF1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b="6868"/>
          <a:stretch/>
        </p:blipFill>
        <p:spPr>
          <a:xfrm>
            <a:off x="186978" y="92174"/>
            <a:ext cx="8752836" cy="5971276"/>
          </a:xfrm>
          <a:prstGeom prst="rect">
            <a:avLst/>
          </a:prstGeom>
          <a:ln>
            <a:solidFill>
              <a:srgbClr val="C00000"/>
            </a:solidFill>
          </a:ln>
        </p:spPr>
      </p:pic>
      <p:pic>
        <p:nvPicPr>
          <p:cNvPr id="4" name="Picture 3">
            <a:extLst>
              <a:ext uri="{FF2B5EF4-FFF2-40B4-BE49-F238E27FC236}">
                <a16:creationId xmlns:a16="http://schemas.microsoft.com/office/drawing/2014/main" xmlns="" id="{2FC0BC51-C280-4862-93FC-1F5A39F0C58C}"/>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95582" y="6063450"/>
            <a:ext cx="8735628" cy="608120"/>
          </a:xfrm>
          <a:prstGeom prst="rect">
            <a:avLst/>
          </a:prstGeom>
          <a:ln>
            <a:solidFill>
              <a:srgbClr val="00B0F0"/>
            </a:solidFill>
          </a:ln>
        </p:spPr>
      </p:pic>
    </p:spTree>
    <p:extLst>
      <p:ext uri="{BB962C8B-B14F-4D97-AF65-F5344CB8AC3E}">
        <p14:creationId xmlns:p14="http://schemas.microsoft.com/office/powerpoint/2010/main" val="3862144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8E00B0D-8406-4930-A529-2E9255360B8A}"/>
              </a:ext>
            </a:extLst>
          </p:cNvPr>
          <p:cNvPicPr>
            <a:picLocks noChangeAspect="1"/>
          </p:cNvPicPr>
          <p:nvPr/>
        </p:nvPicPr>
        <p:blipFill rotWithShape="1">
          <a:blip r:embed="rId2">
            <a:extLst>
              <a:ext uri="{28A0092B-C50C-407E-A947-70E740481C1C}">
                <a14:useLocalDpi xmlns:a14="http://schemas.microsoft.com/office/drawing/2010/main" val="0"/>
              </a:ext>
            </a:extLst>
          </a:blip>
          <a:srcRect b="4854"/>
          <a:stretch/>
        </p:blipFill>
        <p:spPr>
          <a:xfrm>
            <a:off x="79899" y="1"/>
            <a:ext cx="8993079" cy="6072326"/>
          </a:xfrm>
          <a:prstGeom prst="rect">
            <a:avLst/>
          </a:prstGeom>
          <a:ln w="28575">
            <a:solidFill>
              <a:srgbClr val="C00000"/>
            </a:solidFill>
          </a:ln>
        </p:spPr>
      </p:pic>
      <p:pic>
        <p:nvPicPr>
          <p:cNvPr id="4" name="Picture 3">
            <a:extLst>
              <a:ext uri="{FF2B5EF4-FFF2-40B4-BE49-F238E27FC236}">
                <a16:creationId xmlns:a16="http://schemas.microsoft.com/office/drawing/2014/main" xmlns="" id="{F06F845F-713E-4F99-A8F8-7CDDB9D98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98" y="6211285"/>
            <a:ext cx="8993079" cy="482478"/>
          </a:xfrm>
          <a:prstGeom prst="rect">
            <a:avLst/>
          </a:prstGeom>
          <a:ln>
            <a:solidFill>
              <a:srgbClr val="00B0F0"/>
            </a:solidFill>
          </a:ln>
        </p:spPr>
      </p:pic>
    </p:spTree>
    <p:extLst>
      <p:ext uri="{BB962C8B-B14F-4D97-AF65-F5344CB8AC3E}">
        <p14:creationId xmlns:p14="http://schemas.microsoft.com/office/powerpoint/2010/main" val="582312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AC90693-AEB7-44EF-947C-A591ECDA3F10}"/>
              </a:ext>
            </a:extLst>
          </p:cNvPr>
          <p:cNvPicPr>
            <a:picLocks noChangeAspect="1"/>
          </p:cNvPicPr>
          <p:nvPr/>
        </p:nvPicPr>
        <p:blipFill rotWithShape="1">
          <a:blip r:embed="rId2">
            <a:biLevel thresh="75000"/>
            <a:extLst>
              <a:ext uri="{28A0092B-C50C-407E-A947-70E740481C1C}">
                <a14:useLocalDpi xmlns:a14="http://schemas.microsoft.com/office/drawing/2010/main" val="0"/>
              </a:ext>
            </a:extLst>
          </a:blip>
          <a:srcRect t="9643" r="55424"/>
          <a:stretch/>
        </p:blipFill>
        <p:spPr>
          <a:xfrm>
            <a:off x="71021" y="807868"/>
            <a:ext cx="4012707" cy="5965794"/>
          </a:xfrm>
          <a:prstGeom prst="rect">
            <a:avLst/>
          </a:prstGeom>
        </p:spPr>
      </p:pic>
      <p:sp>
        <p:nvSpPr>
          <p:cNvPr id="5" name="TextBox 4">
            <a:extLst>
              <a:ext uri="{FF2B5EF4-FFF2-40B4-BE49-F238E27FC236}">
                <a16:creationId xmlns:a16="http://schemas.microsoft.com/office/drawing/2014/main" xmlns="" id="{46D91340-94E3-4265-A42D-EDA8C4177128}"/>
              </a:ext>
            </a:extLst>
          </p:cNvPr>
          <p:cNvSpPr txBox="1"/>
          <p:nvPr/>
        </p:nvSpPr>
        <p:spPr>
          <a:xfrm>
            <a:off x="0" y="0"/>
            <a:ext cx="9144000" cy="830997"/>
          </a:xfrm>
          <a:prstGeom prst="rect">
            <a:avLst/>
          </a:prstGeom>
          <a:noFill/>
        </p:spPr>
        <p:txBody>
          <a:bodyPr wrap="square">
            <a:spAutoFit/>
          </a:bodyPr>
          <a:lstStyle/>
          <a:p>
            <a:pPr algn="l"/>
            <a:r>
              <a:rPr lang="en-US" sz="2400" b="1" i="0" u="none" strike="noStrike" baseline="0" dirty="0">
                <a:solidFill>
                  <a:srgbClr val="FF00FF"/>
                </a:solidFill>
                <a:highlight>
                  <a:srgbClr val="FFFF00"/>
                </a:highlight>
                <a:latin typeface="MinionPro-Bold"/>
              </a:rPr>
              <a:t>More examples with names are given in the list below for better understanding of IUPAC  </a:t>
            </a:r>
            <a:r>
              <a:rPr lang="en-IN" sz="2400" b="1" i="0" u="none" strike="noStrike" baseline="0" dirty="0">
                <a:solidFill>
                  <a:srgbClr val="FF00FF"/>
                </a:solidFill>
                <a:highlight>
                  <a:srgbClr val="FFFF00"/>
                </a:highlight>
                <a:latin typeface="MinionPro-Bold"/>
              </a:rPr>
              <a:t>Nomenclature:</a:t>
            </a:r>
            <a:endParaRPr lang="en-IN" sz="2400" dirty="0">
              <a:highlight>
                <a:srgbClr val="FFFF00"/>
              </a:highlight>
            </a:endParaRPr>
          </a:p>
        </p:txBody>
      </p:sp>
      <p:pic>
        <p:nvPicPr>
          <p:cNvPr id="7" name="Picture 6">
            <a:extLst>
              <a:ext uri="{FF2B5EF4-FFF2-40B4-BE49-F238E27FC236}">
                <a16:creationId xmlns:a16="http://schemas.microsoft.com/office/drawing/2014/main" xmlns="" id="{0CF01F04-8B10-4A38-BE7E-03210D87E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728" y="839875"/>
            <a:ext cx="4709568" cy="701101"/>
          </a:xfrm>
          <a:prstGeom prst="rect">
            <a:avLst/>
          </a:prstGeom>
        </p:spPr>
      </p:pic>
      <p:pic>
        <p:nvPicPr>
          <p:cNvPr id="9" name="Picture 8">
            <a:extLst>
              <a:ext uri="{FF2B5EF4-FFF2-40B4-BE49-F238E27FC236}">
                <a16:creationId xmlns:a16="http://schemas.microsoft.com/office/drawing/2014/main" xmlns="" id="{5204D184-7D63-4BEB-81E0-9D20655AE307}"/>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083728" y="1507980"/>
            <a:ext cx="4732430" cy="876376"/>
          </a:xfrm>
          <a:prstGeom prst="rect">
            <a:avLst/>
          </a:prstGeom>
        </p:spPr>
      </p:pic>
      <p:pic>
        <p:nvPicPr>
          <p:cNvPr id="11" name="Picture 10">
            <a:extLst>
              <a:ext uri="{FF2B5EF4-FFF2-40B4-BE49-F238E27FC236}">
                <a16:creationId xmlns:a16="http://schemas.microsoft.com/office/drawing/2014/main" xmlns="" id="{BD9EC6C6-A84A-4679-86D6-399104F9ECD6}"/>
              </a:ext>
            </a:extLst>
          </p:cNvPr>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055760" y="2384356"/>
            <a:ext cx="4732430" cy="701101"/>
          </a:xfrm>
          <a:prstGeom prst="rect">
            <a:avLst/>
          </a:prstGeom>
        </p:spPr>
      </p:pic>
      <p:pic>
        <p:nvPicPr>
          <p:cNvPr id="13" name="Picture 12">
            <a:extLst>
              <a:ext uri="{FF2B5EF4-FFF2-40B4-BE49-F238E27FC236}">
                <a16:creationId xmlns:a16="http://schemas.microsoft.com/office/drawing/2014/main" xmlns="" id="{00A6E252-037F-4331-8184-EDB561C98556}"/>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086243" y="3101230"/>
            <a:ext cx="4701947" cy="701100"/>
          </a:xfrm>
          <a:prstGeom prst="rect">
            <a:avLst/>
          </a:prstGeom>
        </p:spPr>
      </p:pic>
      <p:pic>
        <p:nvPicPr>
          <p:cNvPr id="15" name="Picture 14">
            <a:extLst>
              <a:ext uri="{FF2B5EF4-FFF2-40B4-BE49-F238E27FC236}">
                <a16:creationId xmlns:a16="http://schemas.microsoft.com/office/drawing/2014/main" xmlns="" id="{70B5E435-A153-4554-88A9-3398507EAAA0}"/>
              </a:ext>
            </a:extLst>
          </p:cNvPr>
          <p:cNvPicPr>
            <a:picLocks noChangeAspect="1"/>
          </p:cNvPicPr>
          <p:nvPr/>
        </p:nvPicPr>
        <p:blipFill>
          <a:blip r:embed="rId7">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055760" y="3818103"/>
            <a:ext cx="4694327" cy="678239"/>
          </a:xfrm>
          <a:prstGeom prst="rect">
            <a:avLst/>
          </a:prstGeom>
        </p:spPr>
      </p:pic>
      <p:pic>
        <p:nvPicPr>
          <p:cNvPr id="17" name="Picture 16">
            <a:extLst>
              <a:ext uri="{FF2B5EF4-FFF2-40B4-BE49-F238E27FC236}">
                <a16:creationId xmlns:a16="http://schemas.microsoft.com/office/drawing/2014/main" xmlns="" id="{D34DE8BC-2637-42E1-B12D-B0D0BC5D7927}"/>
              </a:ext>
            </a:extLst>
          </p:cNvPr>
          <p:cNvPicPr>
            <a:picLocks noChangeAspect="1"/>
          </p:cNvPicPr>
          <p:nvPr/>
        </p:nvPicPr>
        <p:blipFill>
          <a:blip r:embed="rId8">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083728" y="4512115"/>
            <a:ext cx="4686706" cy="662997"/>
          </a:xfrm>
          <a:prstGeom prst="rect">
            <a:avLst/>
          </a:prstGeom>
        </p:spPr>
      </p:pic>
      <p:pic>
        <p:nvPicPr>
          <p:cNvPr id="19" name="Picture 18">
            <a:extLst>
              <a:ext uri="{FF2B5EF4-FFF2-40B4-BE49-F238E27FC236}">
                <a16:creationId xmlns:a16="http://schemas.microsoft.com/office/drawing/2014/main" xmlns="" id="{4612EC70-4DDA-4BD8-A983-95717D1C02BD}"/>
              </a:ext>
            </a:extLst>
          </p:cNvPr>
          <p:cNvPicPr>
            <a:picLocks noChangeAspect="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062124" y="5175112"/>
            <a:ext cx="4709568" cy="861135"/>
          </a:xfrm>
          <a:prstGeom prst="rect">
            <a:avLst/>
          </a:prstGeom>
        </p:spPr>
      </p:pic>
      <p:pic>
        <p:nvPicPr>
          <p:cNvPr id="21" name="Picture 20">
            <a:extLst>
              <a:ext uri="{FF2B5EF4-FFF2-40B4-BE49-F238E27FC236}">
                <a16:creationId xmlns:a16="http://schemas.microsoft.com/office/drawing/2014/main" xmlns="" id="{145559DA-3856-4A31-A0A6-36271A9DBD81}"/>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098969" y="6055765"/>
            <a:ext cx="4717189" cy="693480"/>
          </a:xfrm>
          <a:prstGeom prst="rect">
            <a:avLst/>
          </a:prstGeom>
        </p:spPr>
      </p:pic>
    </p:spTree>
    <p:extLst>
      <p:ext uri="{BB962C8B-B14F-4D97-AF65-F5344CB8AC3E}">
        <p14:creationId xmlns:p14="http://schemas.microsoft.com/office/powerpoint/2010/main" val="3082157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360"/>
                                          </p:val>
                                        </p:tav>
                                        <p:tav tm="100000">
                                          <p:val>
                                            <p:fltVal val="0"/>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 calcmode="lin" valueType="num">
                                      <p:cBhvr>
                                        <p:cTn id="33" dur="500" fill="hold"/>
                                        <p:tgtEl>
                                          <p:spTgt spid="13"/>
                                        </p:tgtEl>
                                        <p:attrNameLst>
                                          <p:attrName>style.rotation</p:attrName>
                                        </p:attrNameLst>
                                      </p:cBhvr>
                                      <p:tavLst>
                                        <p:tav tm="0">
                                          <p:val>
                                            <p:fltVal val="360"/>
                                          </p:val>
                                        </p:tav>
                                        <p:tav tm="100000">
                                          <p:val>
                                            <p:fltVal val="0"/>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 calcmode="lin" valueType="num">
                                      <p:cBhvr>
                                        <p:cTn id="41" dur="500" fill="hold"/>
                                        <p:tgtEl>
                                          <p:spTgt spid="15"/>
                                        </p:tgtEl>
                                        <p:attrNameLst>
                                          <p:attrName>style.rotation</p:attrName>
                                        </p:attrNameLst>
                                      </p:cBhvr>
                                      <p:tavLst>
                                        <p:tav tm="0">
                                          <p:val>
                                            <p:fltVal val="360"/>
                                          </p:val>
                                        </p:tav>
                                        <p:tav tm="100000">
                                          <p:val>
                                            <p:fltVal val="0"/>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 calcmode="lin" valueType="num">
                                      <p:cBhvr>
                                        <p:cTn id="49" dur="500" fill="hold"/>
                                        <p:tgtEl>
                                          <p:spTgt spid="17"/>
                                        </p:tgtEl>
                                        <p:attrNameLst>
                                          <p:attrName>style.rotation</p:attrName>
                                        </p:attrNameLst>
                                      </p:cBhvr>
                                      <p:tavLst>
                                        <p:tav tm="0">
                                          <p:val>
                                            <p:fltVal val="360"/>
                                          </p:val>
                                        </p:tav>
                                        <p:tav tm="100000">
                                          <p:val>
                                            <p:fltVal val="0"/>
                                          </p:val>
                                        </p:tav>
                                      </p:tavLst>
                                    </p:anim>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 calcmode="lin" valueType="num">
                                      <p:cBhvr>
                                        <p:cTn id="57" dur="500" fill="hold"/>
                                        <p:tgtEl>
                                          <p:spTgt spid="19"/>
                                        </p:tgtEl>
                                        <p:attrNameLst>
                                          <p:attrName>style.rotation</p:attrName>
                                        </p:attrNameLst>
                                      </p:cBhvr>
                                      <p:tavLst>
                                        <p:tav tm="0">
                                          <p:val>
                                            <p:fltVal val="360"/>
                                          </p:val>
                                        </p:tav>
                                        <p:tav tm="100000">
                                          <p:val>
                                            <p:fltVal val="0"/>
                                          </p:val>
                                        </p:tav>
                                      </p:tavLst>
                                    </p:anim>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 calcmode="lin" valueType="num">
                                      <p:cBhvr>
                                        <p:cTn id="65" dur="500" fill="hold"/>
                                        <p:tgtEl>
                                          <p:spTgt spid="21"/>
                                        </p:tgtEl>
                                        <p:attrNameLst>
                                          <p:attrName>style.rotation</p:attrName>
                                        </p:attrNameLst>
                                      </p:cBhvr>
                                      <p:tavLst>
                                        <p:tav tm="0">
                                          <p:val>
                                            <p:fltVal val="360"/>
                                          </p:val>
                                        </p:tav>
                                        <p:tav tm="100000">
                                          <p:val>
                                            <p:fltVal val="0"/>
                                          </p:val>
                                        </p:tav>
                                      </p:tavLst>
                                    </p:anim>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DE79542-34EC-4BE1-9A21-2A6036A79A80}"/>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26634" y="40114"/>
            <a:ext cx="4048217" cy="6742259"/>
          </a:xfrm>
          <a:prstGeom prst="rect">
            <a:avLst/>
          </a:prstGeom>
          <a:ln>
            <a:solidFill>
              <a:srgbClr val="00B0F0"/>
            </a:solidFill>
          </a:ln>
        </p:spPr>
      </p:pic>
      <p:pic>
        <p:nvPicPr>
          <p:cNvPr id="7" name="Picture 6">
            <a:extLst>
              <a:ext uri="{FF2B5EF4-FFF2-40B4-BE49-F238E27FC236}">
                <a16:creationId xmlns:a16="http://schemas.microsoft.com/office/drawing/2014/main" xmlns="" id="{BEAA67B8-344F-40D4-B287-8C94FF166DE3}"/>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074851" y="8878"/>
            <a:ext cx="4918229" cy="745724"/>
          </a:xfrm>
          <a:prstGeom prst="rect">
            <a:avLst/>
          </a:prstGeom>
        </p:spPr>
      </p:pic>
      <p:pic>
        <p:nvPicPr>
          <p:cNvPr id="9" name="Picture 8">
            <a:extLst>
              <a:ext uri="{FF2B5EF4-FFF2-40B4-BE49-F238E27FC236}">
                <a16:creationId xmlns:a16="http://schemas.microsoft.com/office/drawing/2014/main" xmlns="" id="{A2672602-2424-4738-A523-06A901B64A8D}"/>
              </a:ext>
            </a:extLst>
          </p:cNvPr>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074850" y="719091"/>
            <a:ext cx="4918229" cy="994299"/>
          </a:xfrm>
          <a:prstGeom prst="rect">
            <a:avLst/>
          </a:prstGeom>
        </p:spPr>
      </p:pic>
      <p:pic>
        <p:nvPicPr>
          <p:cNvPr id="11" name="Picture 10">
            <a:extLst>
              <a:ext uri="{FF2B5EF4-FFF2-40B4-BE49-F238E27FC236}">
                <a16:creationId xmlns:a16="http://schemas.microsoft.com/office/drawing/2014/main" xmlns="" id="{A38B2EBB-D354-4DF6-86AA-8FB4B1A0E13D}"/>
              </a:ext>
            </a:extLst>
          </p:cNvPr>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4074850" y="1606858"/>
            <a:ext cx="4918228" cy="994299"/>
          </a:xfrm>
          <a:prstGeom prst="rect">
            <a:avLst/>
          </a:prstGeom>
        </p:spPr>
      </p:pic>
      <p:pic>
        <p:nvPicPr>
          <p:cNvPr id="13" name="Picture 12">
            <a:extLst>
              <a:ext uri="{FF2B5EF4-FFF2-40B4-BE49-F238E27FC236}">
                <a16:creationId xmlns:a16="http://schemas.microsoft.com/office/drawing/2014/main" xmlns="" id="{4DFCD166-076B-48C8-946D-E186C8DC9B9A}"/>
              </a:ext>
            </a:extLst>
          </p:cNvPr>
          <p:cNvPicPr>
            <a:picLocks noChangeAspect="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074849" y="2601157"/>
            <a:ext cx="4918228" cy="914400"/>
          </a:xfrm>
          <a:prstGeom prst="rect">
            <a:avLst/>
          </a:prstGeom>
          <a:ln>
            <a:solidFill>
              <a:schemeClr val="tx1">
                <a:lumMod val="95000"/>
                <a:lumOff val="5000"/>
              </a:schemeClr>
            </a:solidFill>
          </a:ln>
        </p:spPr>
      </p:pic>
      <p:pic>
        <p:nvPicPr>
          <p:cNvPr id="15" name="Picture 14">
            <a:extLst>
              <a:ext uri="{FF2B5EF4-FFF2-40B4-BE49-F238E27FC236}">
                <a16:creationId xmlns:a16="http://schemas.microsoft.com/office/drawing/2014/main" xmlns="" id="{C2A4C2EF-C02F-49B3-BC17-6BA363BBC37D}"/>
              </a:ext>
            </a:extLst>
          </p:cNvPr>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074849" y="3542190"/>
            <a:ext cx="4918228" cy="914400"/>
          </a:xfrm>
          <a:prstGeom prst="rect">
            <a:avLst/>
          </a:prstGeom>
        </p:spPr>
      </p:pic>
      <p:pic>
        <p:nvPicPr>
          <p:cNvPr id="17" name="Picture 16">
            <a:extLst>
              <a:ext uri="{FF2B5EF4-FFF2-40B4-BE49-F238E27FC236}">
                <a16:creationId xmlns:a16="http://schemas.microsoft.com/office/drawing/2014/main" xmlns="" id="{91E2FD0A-BB75-46EA-AF6B-373C347ABE2D}"/>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4074849" y="4456591"/>
            <a:ext cx="4918228" cy="792392"/>
          </a:xfrm>
          <a:prstGeom prst="rect">
            <a:avLst/>
          </a:prstGeom>
        </p:spPr>
      </p:pic>
      <p:pic>
        <p:nvPicPr>
          <p:cNvPr id="19" name="Picture 18">
            <a:extLst>
              <a:ext uri="{FF2B5EF4-FFF2-40B4-BE49-F238E27FC236}">
                <a16:creationId xmlns:a16="http://schemas.microsoft.com/office/drawing/2014/main" xmlns="" id="{27F4F9CA-F9FF-40F2-8C7B-71CE65888BCA}"/>
              </a:ext>
            </a:extLst>
          </p:cNvPr>
          <p:cNvPicPr>
            <a:picLocks noChangeAspect="1"/>
          </p:cNvPicPr>
          <p:nvPr/>
        </p:nvPicPr>
        <p:blipFill>
          <a:blip r:embed="rId9">
            <a:duotone>
              <a:prstClr val="black"/>
              <a:srgbClr val="FFFBD1">
                <a:tint val="45000"/>
                <a:satMod val="400000"/>
              </a:srgbClr>
            </a:duotone>
            <a:extLst>
              <a:ext uri="{28A0092B-C50C-407E-A947-70E740481C1C}">
                <a14:useLocalDpi xmlns:a14="http://schemas.microsoft.com/office/drawing/2010/main" val="0"/>
              </a:ext>
            </a:extLst>
          </a:blip>
          <a:stretch>
            <a:fillRect/>
          </a:stretch>
        </p:blipFill>
        <p:spPr>
          <a:xfrm>
            <a:off x="4074848" y="5228948"/>
            <a:ext cx="4918227" cy="792392"/>
          </a:xfrm>
          <a:prstGeom prst="rect">
            <a:avLst/>
          </a:prstGeom>
        </p:spPr>
      </p:pic>
      <p:pic>
        <p:nvPicPr>
          <p:cNvPr id="21" name="Picture 20">
            <a:extLst>
              <a:ext uri="{FF2B5EF4-FFF2-40B4-BE49-F238E27FC236}">
                <a16:creationId xmlns:a16="http://schemas.microsoft.com/office/drawing/2014/main" xmlns="" id="{EA4681BF-FC2F-4FAA-988A-54BDDA965C5B}"/>
              </a:ext>
            </a:extLst>
          </p:cNvPr>
          <p:cNvPicPr>
            <a:picLocks noChangeAspect="1"/>
          </p:cNvPicPr>
          <p:nvPr/>
        </p:nvPicPr>
        <p:blipFill>
          <a:blip r:embed="rId10">
            <a:duotone>
              <a:prstClr val="black"/>
              <a:srgbClr val="E321BE">
                <a:tint val="45000"/>
                <a:satMod val="400000"/>
              </a:srgbClr>
            </a:duotone>
            <a:extLst>
              <a:ext uri="{28A0092B-C50C-407E-A947-70E740481C1C}">
                <a14:useLocalDpi xmlns:a14="http://schemas.microsoft.com/office/drawing/2010/main" val="0"/>
              </a:ext>
            </a:extLst>
          </a:blip>
          <a:stretch>
            <a:fillRect/>
          </a:stretch>
        </p:blipFill>
        <p:spPr>
          <a:xfrm>
            <a:off x="4074848" y="6012177"/>
            <a:ext cx="4918227" cy="792392"/>
          </a:xfrm>
          <a:prstGeom prst="rect">
            <a:avLst/>
          </a:prstGeom>
        </p:spPr>
      </p:pic>
    </p:spTree>
    <p:extLst>
      <p:ext uri="{BB962C8B-B14F-4D97-AF65-F5344CB8AC3E}">
        <p14:creationId xmlns:p14="http://schemas.microsoft.com/office/powerpoint/2010/main" val="2168616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style.rotation</p:attrName>
                                        </p:attrNameLst>
                                      </p:cBhvr>
                                      <p:tavLst>
                                        <p:tav tm="0">
                                          <p:val>
                                            <p:fltVal val="360"/>
                                          </p:val>
                                        </p:tav>
                                        <p:tav tm="100000">
                                          <p:val>
                                            <p:fltVal val="0"/>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 calcmode="lin" valueType="num">
                                      <p:cBhvr>
                                        <p:cTn id="33" dur="500" fill="hold"/>
                                        <p:tgtEl>
                                          <p:spTgt spid="13"/>
                                        </p:tgtEl>
                                        <p:attrNameLst>
                                          <p:attrName>style.rotation</p:attrName>
                                        </p:attrNameLst>
                                      </p:cBhvr>
                                      <p:tavLst>
                                        <p:tav tm="0">
                                          <p:val>
                                            <p:fltVal val="360"/>
                                          </p:val>
                                        </p:tav>
                                        <p:tav tm="100000">
                                          <p:val>
                                            <p:fltVal val="0"/>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 calcmode="lin" valueType="num">
                                      <p:cBhvr>
                                        <p:cTn id="41" dur="500" fill="hold"/>
                                        <p:tgtEl>
                                          <p:spTgt spid="15"/>
                                        </p:tgtEl>
                                        <p:attrNameLst>
                                          <p:attrName>style.rotation</p:attrName>
                                        </p:attrNameLst>
                                      </p:cBhvr>
                                      <p:tavLst>
                                        <p:tav tm="0">
                                          <p:val>
                                            <p:fltVal val="360"/>
                                          </p:val>
                                        </p:tav>
                                        <p:tav tm="100000">
                                          <p:val>
                                            <p:fltVal val="0"/>
                                          </p:val>
                                        </p:tav>
                                      </p:tavLst>
                                    </p:anim>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 calcmode="lin" valueType="num">
                                      <p:cBhvr>
                                        <p:cTn id="49" dur="500" fill="hold"/>
                                        <p:tgtEl>
                                          <p:spTgt spid="17"/>
                                        </p:tgtEl>
                                        <p:attrNameLst>
                                          <p:attrName>style.rotation</p:attrName>
                                        </p:attrNameLst>
                                      </p:cBhvr>
                                      <p:tavLst>
                                        <p:tav tm="0">
                                          <p:val>
                                            <p:fltVal val="360"/>
                                          </p:val>
                                        </p:tav>
                                        <p:tav tm="100000">
                                          <p:val>
                                            <p:fltVal val="0"/>
                                          </p:val>
                                        </p:tav>
                                      </p:tavLst>
                                    </p:anim>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 calcmode="lin" valueType="num">
                                      <p:cBhvr>
                                        <p:cTn id="57" dur="500" fill="hold"/>
                                        <p:tgtEl>
                                          <p:spTgt spid="19"/>
                                        </p:tgtEl>
                                        <p:attrNameLst>
                                          <p:attrName>style.rotation</p:attrName>
                                        </p:attrNameLst>
                                      </p:cBhvr>
                                      <p:tavLst>
                                        <p:tav tm="0">
                                          <p:val>
                                            <p:fltVal val="360"/>
                                          </p:val>
                                        </p:tav>
                                        <p:tav tm="100000">
                                          <p:val>
                                            <p:fltVal val="0"/>
                                          </p:val>
                                        </p:tav>
                                      </p:tavLst>
                                    </p:anim>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 calcmode="lin" valueType="num">
                                      <p:cBhvr>
                                        <p:cTn id="65" dur="500" fill="hold"/>
                                        <p:tgtEl>
                                          <p:spTgt spid="21"/>
                                        </p:tgtEl>
                                        <p:attrNameLst>
                                          <p:attrName>style.rotation</p:attrName>
                                        </p:attrNameLst>
                                      </p:cBhvr>
                                      <p:tavLst>
                                        <p:tav tm="0">
                                          <p:val>
                                            <p:fltVal val="360"/>
                                          </p:val>
                                        </p:tav>
                                        <p:tav tm="100000">
                                          <p:val>
                                            <p:fltVal val="0"/>
                                          </p:val>
                                        </p:tav>
                                      </p:tavLst>
                                    </p:anim>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BB13C58-02D3-49DB-A2AB-512AC4A81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827" y="1555025"/>
            <a:ext cx="8248302" cy="4250970"/>
          </a:xfrm>
          <a:prstGeom prst="rect">
            <a:avLst/>
          </a:prstGeom>
          <a:ln>
            <a:solidFill>
              <a:schemeClr val="tx1">
                <a:lumMod val="95000"/>
                <a:lumOff val="5000"/>
              </a:schemeClr>
            </a:solidFill>
          </a:ln>
        </p:spPr>
      </p:pic>
      <p:sp>
        <p:nvSpPr>
          <p:cNvPr id="4" name="TextBox 3">
            <a:extLst>
              <a:ext uri="{FF2B5EF4-FFF2-40B4-BE49-F238E27FC236}">
                <a16:creationId xmlns:a16="http://schemas.microsoft.com/office/drawing/2014/main" xmlns="" id="{AFF7BEC1-E58B-4FB4-805D-A8E4CC58B6DD}"/>
              </a:ext>
            </a:extLst>
          </p:cNvPr>
          <p:cNvSpPr txBox="1"/>
          <p:nvPr/>
        </p:nvSpPr>
        <p:spPr>
          <a:xfrm flipH="1">
            <a:off x="489600" y="426128"/>
            <a:ext cx="2679727" cy="523220"/>
          </a:xfrm>
          <a:prstGeom prst="rect">
            <a:avLst/>
          </a:prstGeom>
          <a:noFill/>
        </p:spPr>
        <p:txBody>
          <a:bodyPr wrap="square" rtlCol="0">
            <a:spAutoFit/>
          </a:bodyPr>
          <a:lstStyle/>
          <a:p>
            <a:r>
              <a:rPr lang="en-IN" sz="2800" dirty="0">
                <a:solidFill>
                  <a:srgbClr val="C00000"/>
                </a:solidFill>
                <a:highlight>
                  <a:srgbClr val="FFFF00"/>
                </a:highlight>
                <a:latin typeface="Algerian" panose="04020705040A02060702" pitchFamily="82" charset="0"/>
              </a:rPr>
              <a:t>HOME WORK</a:t>
            </a:r>
          </a:p>
        </p:txBody>
      </p:sp>
    </p:spTree>
    <p:extLst>
      <p:ext uri="{BB962C8B-B14F-4D97-AF65-F5344CB8AC3E}">
        <p14:creationId xmlns:p14="http://schemas.microsoft.com/office/powerpoint/2010/main" val="37307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CF1C465-6B25-4473-9FBE-0801185DFAAA}"/>
              </a:ext>
            </a:extLst>
          </p:cNvPr>
          <p:cNvSpPr txBox="1"/>
          <p:nvPr/>
        </p:nvSpPr>
        <p:spPr>
          <a:xfrm>
            <a:off x="0" y="0"/>
            <a:ext cx="9144000" cy="6863417"/>
          </a:xfrm>
          <a:prstGeom prst="rect">
            <a:avLst/>
          </a:prstGeom>
          <a:noFill/>
        </p:spPr>
        <p:txBody>
          <a:bodyPr wrap="square">
            <a:spAutoFit/>
          </a:bodyPr>
          <a:lstStyle/>
          <a:p>
            <a:pPr algn="l"/>
            <a:r>
              <a:rPr lang="en-US" sz="2800" b="1" i="1" u="none" strike="noStrike" baseline="0" dirty="0">
                <a:solidFill>
                  <a:srgbClr val="002060"/>
                </a:solidFill>
                <a:latin typeface="MinionPro-Bold"/>
              </a:rPr>
              <a:t>Coordination compounds and double salts:</a:t>
            </a:r>
          </a:p>
          <a:p>
            <a:pPr marL="342900" indent="-342900" algn="l">
              <a:buFont typeface="Wingdings" panose="05000000000000000000" pitchFamily="2" charset="2"/>
              <a:buChar char="q"/>
            </a:pPr>
            <a:r>
              <a:rPr lang="en-US" sz="2400" b="1" i="0" u="none" strike="noStrike" baseline="0" dirty="0">
                <a:solidFill>
                  <a:srgbClr val="FF0066"/>
                </a:solidFill>
                <a:latin typeface="MinionPro-Regular"/>
              </a:rPr>
              <a:t>When two or more stable compounds in solution are mixed together and allowed to evaporate, in certain cases there is a possibility for the formation of double salts or coordination compounds. </a:t>
            </a:r>
          </a:p>
          <a:p>
            <a:pPr marL="342900" indent="-342900" algn="l">
              <a:buFont typeface="Wingdings" panose="05000000000000000000" pitchFamily="2" charset="2"/>
              <a:buChar char="q"/>
            </a:pPr>
            <a:r>
              <a:rPr lang="en-US" sz="2400" b="1" i="0" u="none" strike="noStrike" baseline="0" dirty="0">
                <a:solidFill>
                  <a:srgbClr val="C00000"/>
                </a:solidFill>
                <a:latin typeface="MinionPro-Regular"/>
              </a:rPr>
              <a:t>For example when an equimolar solution of ferrous sulphate</a:t>
            </a:r>
          </a:p>
          <a:p>
            <a:pPr algn="l"/>
            <a:r>
              <a:rPr lang="en-US" sz="2400" b="1" i="0" u="none" strike="noStrike" baseline="0" dirty="0">
                <a:solidFill>
                  <a:srgbClr val="C00000"/>
                </a:solidFill>
                <a:latin typeface="MinionPro-Regular"/>
              </a:rPr>
              <a:t>     and ammonium sulphate are mixed and allowed to </a:t>
            </a:r>
            <a:r>
              <a:rPr lang="en-US" sz="2400" b="1" i="0" u="none" strike="noStrike" baseline="0" dirty="0" err="1">
                <a:solidFill>
                  <a:srgbClr val="C00000"/>
                </a:solidFill>
                <a:latin typeface="MinionPro-Regular"/>
              </a:rPr>
              <a:t>crystallise</a:t>
            </a:r>
            <a:r>
              <a:rPr lang="en-US" sz="2400" b="1" i="0" u="none" strike="noStrike" baseline="0" dirty="0">
                <a:solidFill>
                  <a:srgbClr val="C00000"/>
                </a:solidFill>
                <a:latin typeface="MinionPro-Regular"/>
              </a:rPr>
              <a:t>, a        </a:t>
            </a:r>
          </a:p>
          <a:p>
            <a:pPr algn="l"/>
            <a:r>
              <a:rPr lang="en-US" sz="2400" b="1" dirty="0">
                <a:solidFill>
                  <a:srgbClr val="C00000"/>
                </a:solidFill>
                <a:latin typeface="MinionPro-Regular"/>
              </a:rPr>
              <a:t>     </a:t>
            </a:r>
            <a:r>
              <a:rPr lang="en-US" sz="2400" b="1" i="0" u="none" strike="noStrike" baseline="0" dirty="0">
                <a:solidFill>
                  <a:srgbClr val="C00000"/>
                </a:solidFill>
                <a:latin typeface="MinionPro-Regular"/>
              </a:rPr>
              <a:t>double salt namely Mohr's salt (Ferrous ammonium sulphate,    </a:t>
            </a:r>
          </a:p>
          <a:p>
            <a:pPr algn="l"/>
            <a:r>
              <a:rPr lang="en-US" sz="2400" b="1" dirty="0">
                <a:solidFill>
                  <a:srgbClr val="C00000"/>
                </a:solidFill>
                <a:latin typeface="MinionPro-Regular"/>
              </a:rPr>
              <a:t>     </a:t>
            </a:r>
            <a:r>
              <a:rPr lang="en-US" sz="2400" dirty="0">
                <a:solidFill>
                  <a:srgbClr val="000000"/>
                </a:solidFill>
                <a:latin typeface="MinionPro-Regular"/>
              </a:rPr>
              <a:t>    </a:t>
            </a:r>
            <a:r>
              <a:rPr lang="en-US" sz="2400" b="1" i="0" u="none" strike="noStrike" baseline="0" dirty="0">
                <a:solidFill>
                  <a:srgbClr val="00B0F0"/>
                </a:solidFill>
                <a:latin typeface="MinionPro-Regular"/>
              </a:rPr>
              <a:t>FeSO</a:t>
            </a:r>
            <a:r>
              <a:rPr lang="en-US" sz="1000" b="1" i="0" u="none" strike="noStrike" baseline="0" dirty="0">
                <a:solidFill>
                  <a:srgbClr val="00B0F0"/>
                </a:solidFill>
                <a:latin typeface="MinionPro-Regular"/>
              </a:rPr>
              <a:t>4</a:t>
            </a:r>
            <a:r>
              <a:rPr lang="en-US" sz="2400" b="1" i="0" u="none" strike="noStrike" baseline="0" dirty="0">
                <a:solidFill>
                  <a:srgbClr val="00B0F0"/>
                </a:solidFill>
                <a:latin typeface="MinionPro-Regular"/>
              </a:rPr>
              <a:t>.(NH</a:t>
            </a:r>
            <a:r>
              <a:rPr lang="en-US" sz="1000" b="1" i="0" u="none" strike="noStrike" baseline="0" dirty="0">
                <a:solidFill>
                  <a:srgbClr val="00B0F0"/>
                </a:solidFill>
                <a:latin typeface="MinionPro-Regular"/>
              </a:rPr>
              <a:t>4</a:t>
            </a:r>
            <a:r>
              <a:rPr lang="en-US" sz="2400" b="1" i="0" u="none" strike="noStrike" baseline="0" dirty="0">
                <a:solidFill>
                  <a:srgbClr val="00B0F0"/>
                </a:solidFill>
                <a:latin typeface="MinionPro-Regular"/>
              </a:rPr>
              <a:t>)</a:t>
            </a:r>
            <a:r>
              <a:rPr lang="en-US" sz="1000" b="1" i="0" u="none" strike="noStrike" baseline="0" dirty="0">
                <a:solidFill>
                  <a:srgbClr val="00B0F0"/>
                </a:solidFill>
                <a:latin typeface="MinionPro-Regular"/>
              </a:rPr>
              <a:t>2</a:t>
            </a:r>
            <a:r>
              <a:rPr lang="en-US" sz="2400" b="1" i="0" u="none" strike="noStrike" baseline="0" dirty="0">
                <a:solidFill>
                  <a:srgbClr val="00B0F0"/>
                </a:solidFill>
                <a:latin typeface="MinionPro-Regular"/>
              </a:rPr>
              <a:t>SO</a:t>
            </a:r>
            <a:r>
              <a:rPr lang="en-US" sz="1000" b="1" i="0" u="none" strike="noStrike" baseline="0" dirty="0">
                <a:solidFill>
                  <a:srgbClr val="00B0F0"/>
                </a:solidFill>
                <a:latin typeface="MinionPro-Regular"/>
              </a:rPr>
              <a:t>4</a:t>
            </a:r>
            <a:r>
              <a:rPr lang="en-US" sz="2400" b="1" i="0" u="none" strike="noStrike" baseline="0" dirty="0">
                <a:solidFill>
                  <a:srgbClr val="00B0F0"/>
                </a:solidFill>
                <a:latin typeface="MinionPro-Regular"/>
              </a:rPr>
              <a:t>.6H</a:t>
            </a:r>
            <a:r>
              <a:rPr lang="en-US" sz="1000" b="1" i="0" u="none" strike="noStrike" baseline="0" dirty="0">
                <a:solidFill>
                  <a:srgbClr val="00B0F0"/>
                </a:solidFill>
                <a:latin typeface="MinionPro-Regular"/>
              </a:rPr>
              <a:t>2</a:t>
            </a:r>
            <a:r>
              <a:rPr lang="en-US" sz="2400" b="1" i="0" u="none" strike="noStrike" baseline="0" dirty="0">
                <a:solidFill>
                  <a:srgbClr val="00B0F0"/>
                </a:solidFill>
                <a:latin typeface="MinionPro-Regular"/>
              </a:rPr>
              <a:t>O is formed.</a:t>
            </a:r>
          </a:p>
          <a:p>
            <a:pPr marL="342900" indent="-342900" algn="l">
              <a:buFont typeface="Wingdings" panose="05000000000000000000" pitchFamily="2" charset="2"/>
              <a:buChar char="q"/>
            </a:pPr>
            <a:r>
              <a:rPr lang="en-US" sz="2000" b="1" i="0" u="none" strike="noStrike" baseline="0" dirty="0">
                <a:solidFill>
                  <a:srgbClr val="7030A0"/>
                </a:solidFill>
                <a:latin typeface="MinionPro-Regular"/>
              </a:rPr>
              <a:t>Let us recall the blood red </a:t>
            </a:r>
            <a:r>
              <a:rPr lang="en-US" sz="2000" b="1" i="0" u="none" strike="noStrike" baseline="0" dirty="0" err="1">
                <a:solidFill>
                  <a:srgbClr val="7030A0"/>
                </a:solidFill>
                <a:latin typeface="MinionPro-Regular"/>
              </a:rPr>
              <a:t>colour</a:t>
            </a:r>
            <a:r>
              <a:rPr lang="en-US" sz="2000" b="1" i="0" u="none" strike="noStrike" baseline="0" dirty="0">
                <a:solidFill>
                  <a:srgbClr val="7030A0"/>
                </a:solidFill>
                <a:latin typeface="MinionPro-Regular"/>
              </a:rPr>
              <a:t> formation in the inorganic qualitative analysis of ferric ion, the reaction between ferric chloride and potassium thiocyanate solution gives a blood red </a:t>
            </a:r>
            <a:r>
              <a:rPr lang="en-US" sz="2000" b="1" i="0" u="none" strike="noStrike" baseline="0" dirty="0" err="1">
                <a:solidFill>
                  <a:srgbClr val="7030A0"/>
                </a:solidFill>
                <a:latin typeface="MinionPro-Regular"/>
              </a:rPr>
              <a:t>coloured</a:t>
            </a:r>
            <a:r>
              <a:rPr lang="en-US" sz="2000" b="1" i="0" u="none" strike="noStrike" baseline="0" dirty="0">
                <a:solidFill>
                  <a:srgbClr val="7030A0"/>
                </a:solidFill>
                <a:latin typeface="MinionPro-Regular"/>
              </a:rPr>
              <a:t> coordination compound, potassium </a:t>
            </a:r>
            <a:r>
              <a:rPr lang="en-US" sz="2000" b="1" i="0" u="none" strike="noStrike" baseline="0" dirty="0" err="1">
                <a:solidFill>
                  <a:srgbClr val="7030A0"/>
                </a:solidFill>
                <a:latin typeface="MinionPro-Regular"/>
              </a:rPr>
              <a:t>ferrithiocyanate</a:t>
            </a:r>
            <a:r>
              <a:rPr lang="en-US" sz="2000" b="1" i="0" u="none" strike="noStrike" baseline="0" dirty="0">
                <a:solidFill>
                  <a:srgbClr val="7030A0"/>
                </a:solidFill>
                <a:latin typeface="MinionPro-Regular"/>
              </a:rPr>
              <a:t> K</a:t>
            </a:r>
            <a:r>
              <a:rPr lang="en-US" sz="900" b="1" i="0" u="none" strike="noStrike" baseline="0" dirty="0">
                <a:solidFill>
                  <a:srgbClr val="7030A0"/>
                </a:solidFill>
                <a:latin typeface="MinionPro-Regular"/>
              </a:rPr>
              <a:t>3</a:t>
            </a:r>
            <a:r>
              <a:rPr lang="en-US" sz="2000" b="1" i="0" u="none" strike="noStrike" baseline="0" dirty="0">
                <a:solidFill>
                  <a:srgbClr val="7030A0"/>
                </a:solidFill>
                <a:latin typeface="MinionPro-Regular"/>
              </a:rPr>
              <a:t>[Fe(SCN)</a:t>
            </a:r>
            <a:r>
              <a:rPr lang="en-US" sz="900" b="1" i="0" u="none" strike="noStrike" baseline="0" dirty="0">
                <a:solidFill>
                  <a:srgbClr val="7030A0"/>
                </a:solidFill>
                <a:latin typeface="MinionPro-Regular"/>
              </a:rPr>
              <a:t>6</a:t>
            </a:r>
            <a:r>
              <a:rPr lang="en-US" sz="2000" b="1" i="0" u="none" strike="noStrike" baseline="0" dirty="0">
                <a:solidFill>
                  <a:srgbClr val="7030A0"/>
                </a:solidFill>
                <a:latin typeface="MinionPro-Regular"/>
              </a:rPr>
              <a:t>].</a:t>
            </a:r>
          </a:p>
          <a:p>
            <a:pPr marL="342900" indent="-342900" algn="l">
              <a:buFont typeface="Wingdings" panose="05000000000000000000" pitchFamily="2" charset="2"/>
              <a:buChar char="q"/>
            </a:pPr>
            <a:r>
              <a:rPr lang="en-US" sz="2000" b="1" i="0" u="none" strike="noStrike" baseline="0" dirty="0">
                <a:solidFill>
                  <a:srgbClr val="00B050"/>
                </a:solidFill>
                <a:latin typeface="MinionPro-Regular"/>
              </a:rPr>
              <a:t>If we perform a qualitative analysis to identify the constituent ions present in both the compounds, Mohr's salt answers the presence of Fe</a:t>
            </a:r>
            <a:r>
              <a:rPr lang="en-US" sz="2000" b="1" i="0" u="none" strike="noStrike" baseline="30000" dirty="0">
                <a:solidFill>
                  <a:srgbClr val="00B050"/>
                </a:solidFill>
                <a:latin typeface="MinionPro-Regular"/>
              </a:rPr>
              <a:t>2+</a:t>
            </a:r>
            <a:r>
              <a:rPr lang="en-US" sz="900" b="1" i="0" u="none" strike="noStrike" baseline="0" dirty="0">
                <a:solidFill>
                  <a:srgbClr val="00B050"/>
                </a:solidFill>
                <a:latin typeface="MinionPro-Regular"/>
              </a:rPr>
              <a:t> </a:t>
            </a:r>
            <a:r>
              <a:rPr lang="en-US" sz="2000" b="1" i="0" u="none" strike="noStrike" baseline="0" dirty="0">
                <a:solidFill>
                  <a:srgbClr val="00B050"/>
                </a:solidFill>
                <a:latin typeface="MinionPro-Regular"/>
              </a:rPr>
              <a:t>,NH</a:t>
            </a:r>
            <a:r>
              <a:rPr lang="en-US" sz="2000" b="1" i="0" u="none" strike="noStrike" baseline="-25000" dirty="0">
                <a:solidFill>
                  <a:srgbClr val="00B050"/>
                </a:solidFill>
                <a:latin typeface="MinionPro-Regular"/>
              </a:rPr>
              <a:t>4</a:t>
            </a:r>
            <a:r>
              <a:rPr lang="en-US" sz="2000" b="1" i="0" u="none" strike="noStrike" baseline="30000" dirty="0">
                <a:solidFill>
                  <a:srgbClr val="00B050"/>
                </a:solidFill>
                <a:latin typeface="MinionPro-Regular"/>
              </a:rPr>
              <a:t>+</a:t>
            </a:r>
            <a:r>
              <a:rPr lang="en-IN" sz="900" b="1" i="0" u="none" strike="noStrike" baseline="0" dirty="0">
                <a:solidFill>
                  <a:srgbClr val="00B050"/>
                </a:solidFill>
                <a:latin typeface="MinionPro-Regular"/>
              </a:rPr>
              <a:t> </a:t>
            </a:r>
            <a:r>
              <a:rPr lang="en-IN" sz="2000" b="1" i="0" u="none" strike="noStrike" baseline="0" dirty="0">
                <a:solidFill>
                  <a:srgbClr val="00B050"/>
                </a:solidFill>
                <a:latin typeface="MinionPro-Regular"/>
              </a:rPr>
              <a:t>and </a:t>
            </a:r>
            <a:r>
              <a:rPr lang="en-IN" sz="2000" b="1" i="0" u="none" strike="noStrike" dirty="0">
                <a:solidFill>
                  <a:srgbClr val="00B050"/>
                </a:solidFill>
                <a:latin typeface="MinionPro-Regular"/>
              </a:rPr>
              <a:t>SO</a:t>
            </a:r>
            <a:r>
              <a:rPr lang="en-IN" sz="2000" b="1" i="0" u="none" strike="noStrike" baseline="30000" dirty="0">
                <a:solidFill>
                  <a:srgbClr val="00B050"/>
                </a:solidFill>
                <a:latin typeface="MinionPro-Regular"/>
              </a:rPr>
              <a:t>2-</a:t>
            </a:r>
            <a:r>
              <a:rPr lang="en-IN" sz="900" b="1" i="0" u="none" strike="noStrike" baseline="-25000" dirty="0">
                <a:solidFill>
                  <a:srgbClr val="00B050"/>
                </a:solidFill>
                <a:latin typeface="MinionPro-Regular"/>
              </a:rPr>
              <a:t>4</a:t>
            </a:r>
            <a:r>
              <a:rPr lang="en-IN" sz="900" b="1" baseline="-25000" dirty="0">
                <a:solidFill>
                  <a:srgbClr val="00B050"/>
                </a:solidFill>
                <a:latin typeface="MinionPro-Regular"/>
              </a:rPr>
              <a:t>     </a:t>
            </a:r>
            <a:r>
              <a:rPr lang="en-IN" sz="2000" b="1" dirty="0">
                <a:solidFill>
                  <a:srgbClr val="00B050"/>
                </a:solidFill>
                <a:latin typeface="MinionPro-Regular"/>
              </a:rPr>
              <a:t>io</a:t>
            </a:r>
            <a:r>
              <a:rPr lang="en-IN" sz="2000" b="1" i="0" u="none" strike="noStrike" baseline="0" dirty="0">
                <a:solidFill>
                  <a:srgbClr val="00B050"/>
                </a:solidFill>
                <a:latin typeface="MinionPro-Regular"/>
              </a:rPr>
              <a:t>ns, whereas the </a:t>
            </a:r>
            <a:r>
              <a:rPr lang="en-US" sz="2000" b="1" i="0" u="none" strike="noStrike" baseline="0" dirty="0">
                <a:solidFill>
                  <a:srgbClr val="00B050"/>
                </a:solidFill>
                <a:latin typeface="MinionPro-Regular"/>
              </a:rPr>
              <a:t>potassium </a:t>
            </a:r>
            <a:r>
              <a:rPr lang="en-US" sz="2000" b="1" i="0" u="none" strike="noStrike" baseline="0" dirty="0" err="1">
                <a:solidFill>
                  <a:srgbClr val="00B050"/>
                </a:solidFill>
                <a:latin typeface="MinionPro-Regular"/>
              </a:rPr>
              <a:t>ferrithiocyanate</a:t>
            </a:r>
            <a:r>
              <a:rPr lang="en-US" sz="2000" b="1" i="0" u="none" strike="noStrike" baseline="0" dirty="0">
                <a:solidFill>
                  <a:srgbClr val="00B050"/>
                </a:solidFill>
                <a:latin typeface="MinionPro-Regular"/>
              </a:rPr>
              <a:t> will not answer Fe</a:t>
            </a:r>
            <a:r>
              <a:rPr lang="en-US" sz="2000" b="1" i="0" u="none" strike="noStrike" baseline="30000" dirty="0">
                <a:solidFill>
                  <a:srgbClr val="00B050"/>
                </a:solidFill>
                <a:latin typeface="MinionPro-Regular"/>
              </a:rPr>
              <a:t>3+</a:t>
            </a:r>
            <a:r>
              <a:rPr lang="en-US" sz="2000" b="1" i="0" u="none" strike="noStrike" baseline="0" dirty="0">
                <a:solidFill>
                  <a:srgbClr val="00B050"/>
                </a:solidFill>
                <a:latin typeface="MinionPro-Regular"/>
              </a:rPr>
              <a:t>  </a:t>
            </a:r>
            <a:r>
              <a:rPr lang="en-US" sz="900" b="1" i="0" u="none" strike="noStrike" baseline="0" dirty="0">
                <a:solidFill>
                  <a:srgbClr val="00B050"/>
                </a:solidFill>
                <a:latin typeface="MinionPro-Regular"/>
              </a:rPr>
              <a:t> </a:t>
            </a:r>
            <a:r>
              <a:rPr lang="en-US" sz="2000" b="1" i="0" u="none" strike="noStrike" baseline="0" dirty="0">
                <a:solidFill>
                  <a:srgbClr val="00B050"/>
                </a:solidFill>
                <a:latin typeface="MinionPro-Regular"/>
              </a:rPr>
              <a:t>and SCN</a:t>
            </a:r>
            <a:r>
              <a:rPr lang="en-US" sz="2000" b="1" i="0" u="none" strike="noStrike" baseline="30000" dirty="0">
                <a:solidFill>
                  <a:srgbClr val="00B050"/>
                </a:solidFill>
                <a:latin typeface="MinionPro-Regular"/>
              </a:rPr>
              <a:t>-</a:t>
            </a:r>
            <a:r>
              <a:rPr lang="en-US" sz="2000" b="1" i="0" u="none" strike="noStrike" baseline="0" dirty="0">
                <a:solidFill>
                  <a:srgbClr val="00B050"/>
                </a:solidFill>
                <a:latin typeface="MinionPro-Regular"/>
              </a:rPr>
              <a:t> ions. </a:t>
            </a:r>
          </a:p>
          <a:p>
            <a:pPr marL="342900" indent="-342900" algn="l">
              <a:buFont typeface="Wingdings" panose="05000000000000000000" pitchFamily="2" charset="2"/>
              <a:buChar char="q"/>
            </a:pPr>
            <a:r>
              <a:rPr lang="en-US" sz="2000" b="1" i="0" u="none" strike="noStrike" baseline="0" dirty="0">
                <a:solidFill>
                  <a:srgbClr val="0070C0"/>
                </a:solidFill>
                <a:latin typeface="MinionPro-Regular"/>
              </a:rPr>
              <a:t>From this we can infer that the double salts lose their identity and dissociates into their constituent simple ions in solutions , whereas the complex ion in coordination compound, does not loose its identity and never dissociate to give simple ions.</a:t>
            </a:r>
            <a:endParaRPr lang="en-IN" sz="2000" b="1" dirty="0">
              <a:solidFill>
                <a:srgbClr val="0070C0"/>
              </a:solidFill>
            </a:endParaRPr>
          </a:p>
        </p:txBody>
      </p:sp>
    </p:spTree>
    <p:extLst>
      <p:ext uri="{BB962C8B-B14F-4D97-AF65-F5344CB8AC3E}">
        <p14:creationId xmlns:p14="http://schemas.microsoft.com/office/powerpoint/2010/main" val="2614672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C8AD646-8DD7-4AF1-ABEE-801E1C8AA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075" y="154435"/>
            <a:ext cx="8754760" cy="6548206"/>
          </a:xfrm>
          <a:prstGeom prst="rect">
            <a:avLst/>
          </a:prstGeom>
          <a:ln>
            <a:solidFill>
              <a:schemeClr val="tx1">
                <a:lumMod val="95000"/>
                <a:lumOff val="5000"/>
              </a:schemeClr>
            </a:solidFill>
          </a:ln>
        </p:spPr>
      </p:pic>
    </p:spTree>
    <p:extLst>
      <p:ext uri="{BB962C8B-B14F-4D97-AF65-F5344CB8AC3E}">
        <p14:creationId xmlns:p14="http://schemas.microsoft.com/office/powerpoint/2010/main" val="1187185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F5778BF-FF6F-4E7F-96C7-764065B16FA8}"/>
              </a:ext>
            </a:extLst>
          </p:cNvPr>
          <p:cNvSpPr txBox="1"/>
          <p:nvPr/>
        </p:nvSpPr>
        <p:spPr>
          <a:xfrm>
            <a:off x="-1" y="0"/>
            <a:ext cx="7128769" cy="584775"/>
          </a:xfrm>
          <a:prstGeom prst="rect">
            <a:avLst/>
          </a:prstGeom>
          <a:noFill/>
        </p:spPr>
        <p:txBody>
          <a:bodyPr wrap="square">
            <a:spAutoFit/>
          </a:bodyPr>
          <a:lstStyle/>
          <a:p>
            <a:r>
              <a:rPr lang="en-IN" sz="3200" b="1" i="0" u="none" strike="noStrike" baseline="0" dirty="0">
                <a:solidFill>
                  <a:srgbClr val="FF0300"/>
                </a:solidFill>
                <a:latin typeface="MinionPro-Bold"/>
              </a:rPr>
              <a:t>Isomerism in coordination compounds</a:t>
            </a:r>
            <a:endParaRPr lang="en-IN" sz="3200" b="1" dirty="0"/>
          </a:p>
        </p:txBody>
      </p:sp>
      <p:sp>
        <p:nvSpPr>
          <p:cNvPr id="5" name="TextBox 4">
            <a:extLst>
              <a:ext uri="{FF2B5EF4-FFF2-40B4-BE49-F238E27FC236}">
                <a16:creationId xmlns:a16="http://schemas.microsoft.com/office/drawing/2014/main" xmlns="" id="{372F98C1-CC2E-4564-9B38-36F3625D6933}"/>
              </a:ext>
            </a:extLst>
          </p:cNvPr>
          <p:cNvSpPr txBox="1"/>
          <p:nvPr/>
        </p:nvSpPr>
        <p:spPr>
          <a:xfrm>
            <a:off x="-2" y="566678"/>
            <a:ext cx="9144001" cy="2308324"/>
          </a:xfrm>
          <a:prstGeom prst="rect">
            <a:avLst/>
          </a:prstGeom>
          <a:noFill/>
        </p:spPr>
        <p:txBody>
          <a:bodyPr wrap="square">
            <a:spAutoFit/>
          </a:bodyPr>
          <a:lstStyle/>
          <a:p>
            <a:pPr marL="342900" indent="-342900" algn="l">
              <a:buFont typeface="Wingdings" panose="05000000000000000000" pitchFamily="2" charset="2"/>
              <a:buChar char="q"/>
            </a:pPr>
            <a:r>
              <a:rPr lang="en-US" sz="2400" b="1" i="0" u="none" strike="noStrike" baseline="0" dirty="0">
                <a:solidFill>
                  <a:srgbClr val="00B050"/>
                </a:solidFill>
                <a:latin typeface="MinionPro-Regular"/>
              </a:rPr>
              <a:t>Isomerism is the phenomenon in which more than one coordination compounds having the same molecular formula have different physical and chemical properties due to different arrangement of ligands around the central metal atom. </a:t>
            </a:r>
          </a:p>
          <a:p>
            <a:pPr marL="342900" indent="-342900" algn="l">
              <a:buFont typeface="Wingdings" panose="05000000000000000000" pitchFamily="2" charset="2"/>
              <a:buChar char="q"/>
            </a:pPr>
            <a:r>
              <a:rPr lang="en-US" sz="2400" b="1" i="0" u="none" strike="noStrike" baseline="0" dirty="0">
                <a:solidFill>
                  <a:srgbClr val="7030A0"/>
                </a:solidFill>
                <a:latin typeface="MinionPro-Regular"/>
              </a:rPr>
              <a:t>The following flow chart gives an overview of the common types of isomerism observed in  coordination compounds,</a:t>
            </a:r>
            <a:endParaRPr lang="en-IN" sz="2400" b="1" dirty="0">
              <a:solidFill>
                <a:srgbClr val="7030A0"/>
              </a:solidFill>
            </a:endParaRPr>
          </a:p>
        </p:txBody>
      </p:sp>
      <p:pic>
        <p:nvPicPr>
          <p:cNvPr id="7" name="Picture 6">
            <a:extLst>
              <a:ext uri="{FF2B5EF4-FFF2-40B4-BE49-F238E27FC236}">
                <a16:creationId xmlns:a16="http://schemas.microsoft.com/office/drawing/2014/main" xmlns="" id="{4BA82086-C6AF-40A0-BC26-AB6128F4D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507" y="2875002"/>
            <a:ext cx="1656982" cy="672483"/>
          </a:xfrm>
          <a:prstGeom prst="rect">
            <a:avLst/>
          </a:prstGeom>
        </p:spPr>
      </p:pic>
      <p:pic>
        <p:nvPicPr>
          <p:cNvPr id="9" name="Picture 8">
            <a:extLst>
              <a:ext uri="{FF2B5EF4-FFF2-40B4-BE49-F238E27FC236}">
                <a16:creationId xmlns:a16="http://schemas.microsoft.com/office/drawing/2014/main" xmlns="" id="{7F6EA864-660A-4307-A1C9-6A03E3FFD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433" y="4001684"/>
            <a:ext cx="1396976" cy="759649"/>
          </a:xfrm>
          <a:prstGeom prst="rect">
            <a:avLst/>
          </a:prstGeom>
        </p:spPr>
      </p:pic>
      <p:pic>
        <p:nvPicPr>
          <p:cNvPr id="11" name="Picture 10">
            <a:extLst>
              <a:ext uri="{FF2B5EF4-FFF2-40B4-BE49-F238E27FC236}">
                <a16:creationId xmlns:a16="http://schemas.microsoft.com/office/drawing/2014/main" xmlns="" id="{FFA0EA5F-F4D1-4B4F-B1D9-54FEA68A1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834" y="4001685"/>
            <a:ext cx="1396975" cy="759648"/>
          </a:xfrm>
          <a:prstGeom prst="rect">
            <a:avLst/>
          </a:prstGeom>
        </p:spPr>
      </p:pic>
      <p:cxnSp>
        <p:nvCxnSpPr>
          <p:cNvPr id="13" name="Straight Connector 12">
            <a:extLst>
              <a:ext uri="{FF2B5EF4-FFF2-40B4-BE49-F238E27FC236}">
                <a16:creationId xmlns:a16="http://schemas.microsoft.com/office/drawing/2014/main" xmlns="" id="{120AA808-3CFA-4EA7-83B9-6307C13BB6B7}"/>
              </a:ext>
            </a:extLst>
          </p:cNvPr>
          <p:cNvCxnSpPr>
            <a:cxnSpLocks/>
            <a:stCxn id="7" idx="1"/>
          </p:cNvCxnSpPr>
          <p:nvPr/>
        </p:nvCxnSpPr>
        <p:spPr>
          <a:xfrm flipH="1">
            <a:off x="1997476" y="3211244"/>
            <a:ext cx="1746031" cy="789784"/>
          </a:xfrm>
          <a:prstGeom prst="line">
            <a:avLst/>
          </a:prstGeom>
          <a:ln w="28575"/>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xmlns="" id="{957F7854-B5ED-482F-8194-618D9B40704B}"/>
              </a:ext>
            </a:extLst>
          </p:cNvPr>
          <p:cNvCxnSpPr>
            <a:cxnSpLocks/>
            <a:stCxn id="7" idx="3"/>
          </p:cNvCxnSpPr>
          <p:nvPr/>
        </p:nvCxnSpPr>
        <p:spPr>
          <a:xfrm>
            <a:off x="5400489" y="3211244"/>
            <a:ext cx="1905833" cy="7717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xmlns="" id="{C78F25A5-AB61-475D-A13F-9D44CF663A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176" y="4761333"/>
            <a:ext cx="4497723" cy="1612833"/>
          </a:xfrm>
          <a:prstGeom prst="rect">
            <a:avLst/>
          </a:prstGeom>
        </p:spPr>
      </p:pic>
      <p:pic>
        <p:nvPicPr>
          <p:cNvPr id="29" name="Picture 28">
            <a:extLst>
              <a:ext uri="{FF2B5EF4-FFF2-40B4-BE49-F238E27FC236}">
                <a16:creationId xmlns:a16="http://schemas.microsoft.com/office/drawing/2014/main" xmlns="" id="{F7E18E89-B1FF-4FFF-AA8A-80BA139EAE45}"/>
              </a:ext>
            </a:extLst>
          </p:cNvPr>
          <p:cNvPicPr>
            <a:picLocks noChangeAspect="1"/>
          </p:cNvPicPr>
          <p:nvPr/>
        </p:nvPicPr>
        <p:blipFill rotWithShape="1">
          <a:blip r:embed="rId6">
            <a:extLst>
              <a:ext uri="{28A0092B-C50C-407E-A947-70E740481C1C}">
                <a14:useLocalDpi xmlns:a14="http://schemas.microsoft.com/office/drawing/2010/main" val="0"/>
              </a:ext>
            </a:extLst>
          </a:blip>
          <a:srcRect t="8076"/>
          <a:stretch/>
        </p:blipFill>
        <p:spPr>
          <a:xfrm>
            <a:off x="5616310" y="4808753"/>
            <a:ext cx="3373514" cy="1482569"/>
          </a:xfrm>
          <a:prstGeom prst="rect">
            <a:avLst/>
          </a:prstGeom>
        </p:spPr>
      </p:pic>
    </p:spTree>
    <p:extLst>
      <p:ext uri="{BB962C8B-B14F-4D97-AF65-F5344CB8AC3E}">
        <p14:creationId xmlns:p14="http://schemas.microsoft.com/office/powerpoint/2010/main" val="124059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D612D8E-B9CC-4F06-A5C1-5D1623FCAEA5}"/>
              </a:ext>
            </a:extLst>
          </p:cNvPr>
          <p:cNvSpPr txBox="1"/>
          <p:nvPr/>
        </p:nvSpPr>
        <p:spPr>
          <a:xfrm>
            <a:off x="0" y="0"/>
            <a:ext cx="9144000" cy="1631216"/>
          </a:xfrm>
          <a:prstGeom prst="rect">
            <a:avLst/>
          </a:prstGeom>
          <a:noFill/>
        </p:spPr>
        <p:txBody>
          <a:bodyPr wrap="square">
            <a:spAutoFit/>
          </a:bodyPr>
          <a:lstStyle/>
          <a:p>
            <a:pPr algn="l"/>
            <a:r>
              <a:rPr lang="en-IN" sz="2800" b="1" i="0" u="none" strike="noStrike" baseline="0" dirty="0">
                <a:solidFill>
                  <a:srgbClr val="001AE6"/>
                </a:solidFill>
                <a:latin typeface="MinionPro-Bold"/>
              </a:rPr>
              <a:t>Structural isomers</a:t>
            </a:r>
          </a:p>
          <a:p>
            <a:pPr marL="342900" indent="-342900" algn="l">
              <a:buFont typeface="Wingdings" panose="05000000000000000000" pitchFamily="2" charset="2"/>
              <a:buChar char="q"/>
            </a:pPr>
            <a:r>
              <a:rPr lang="en-US" sz="2400" b="1" i="0" u="none" strike="noStrike" baseline="0" dirty="0">
                <a:solidFill>
                  <a:srgbClr val="00B050"/>
                </a:solidFill>
                <a:latin typeface="MinionPro-Regular"/>
              </a:rPr>
              <a:t>The coordination compounds with same formula, but have different connections among their constituent atoms are called structural isomers or constitutional isomers.</a:t>
            </a:r>
            <a:endParaRPr lang="en-IN" sz="2400" b="1" dirty="0">
              <a:solidFill>
                <a:srgbClr val="00B050"/>
              </a:solidFill>
            </a:endParaRPr>
          </a:p>
        </p:txBody>
      </p:sp>
      <p:sp>
        <p:nvSpPr>
          <p:cNvPr id="5" name="TextBox 4">
            <a:extLst>
              <a:ext uri="{FF2B5EF4-FFF2-40B4-BE49-F238E27FC236}">
                <a16:creationId xmlns:a16="http://schemas.microsoft.com/office/drawing/2014/main" xmlns="" id="{8736CC1B-B210-4806-8CAF-EADDF00C2EF8}"/>
              </a:ext>
            </a:extLst>
          </p:cNvPr>
          <p:cNvSpPr txBox="1"/>
          <p:nvPr/>
        </p:nvSpPr>
        <p:spPr>
          <a:xfrm>
            <a:off x="-1" y="1569660"/>
            <a:ext cx="9143999" cy="3170099"/>
          </a:xfrm>
          <a:prstGeom prst="rect">
            <a:avLst/>
          </a:prstGeom>
          <a:noFill/>
        </p:spPr>
        <p:txBody>
          <a:bodyPr wrap="square">
            <a:spAutoFit/>
          </a:bodyPr>
          <a:lstStyle/>
          <a:p>
            <a:pPr algn="l"/>
            <a:r>
              <a:rPr lang="en-IN" sz="3200" b="1" i="0" u="none" strike="noStrike" baseline="0" dirty="0">
                <a:solidFill>
                  <a:srgbClr val="FF0000"/>
                </a:solidFill>
                <a:latin typeface="MinionPro-Bold"/>
              </a:rPr>
              <a:t>Linkage isomers:</a:t>
            </a:r>
          </a:p>
          <a:p>
            <a:pPr marL="342900" indent="-342900" algn="l">
              <a:buFont typeface="Wingdings" panose="05000000000000000000" pitchFamily="2" charset="2"/>
              <a:buChar char="q"/>
            </a:pPr>
            <a:r>
              <a:rPr lang="en-US" sz="2400" b="1" i="0" u="none" strike="noStrike" baseline="0" dirty="0">
                <a:solidFill>
                  <a:srgbClr val="7030A0"/>
                </a:solidFill>
                <a:latin typeface="MinionPro-Regular"/>
              </a:rPr>
              <a:t>This type of isomers arises when an </a:t>
            </a:r>
            <a:r>
              <a:rPr lang="en-US" sz="2400" b="1" i="1" u="none" strike="noStrike" baseline="0" dirty="0">
                <a:solidFill>
                  <a:srgbClr val="7030A0"/>
                </a:solidFill>
                <a:highlight>
                  <a:srgbClr val="FFFF00"/>
                </a:highlight>
                <a:latin typeface="MinionPro-Regular"/>
              </a:rPr>
              <a:t>ambidentate ligand </a:t>
            </a:r>
            <a:r>
              <a:rPr lang="en-US" sz="2400" b="1" i="0" u="none" strike="noStrike" baseline="0" dirty="0">
                <a:solidFill>
                  <a:srgbClr val="7030A0"/>
                </a:solidFill>
                <a:latin typeface="MinionPro-Regular"/>
              </a:rPr>
              <a:t>is bonded to the central metal atom/ion through either of its two different donor atoms. </a:t>
            </a:r>
          </a:p>
          <a:p>
            <a:pPr marL="342900" indent="-342900" algn="l">
              <a:buFont typeface="Wingdings" panose="05000000000000000000" pitchFamily="2" charset="2"/>
              <a:buChar char="q"/>
            </a:pPr>
            <a:r>
              <a:rPr lang="en-US" sz="2400" b="1" i="0" u="none" strike="noStrike" baseline="0" dirty="0">
                <a:solidFill>
                  <a:srgbClr val="00B0F0"/>
                </a:solidFill>
                <a:latin typeface="MinionPro-Regular"/>
              </a:rPr>
              <a:t>In the below mentioned examples, the nitrite ion is bound to the central metal ion Co</a:t>
            </a:r>
            <a:r>
              <a:rPr lang="en-US" sz="2400" b="1" i="0" u="none" strike="noStrike" baseline="30000" dirty="0">
                <a:solidFill>
                  <a:srgbClr val="00B0F0"/>
                </a:solidFill>
                <a:latin typeface="MinionPro-Regular"/>
              </a:rPr>
              <a:t>3+</a:t>
            </a:r>
            <a:r>
              <a:rPr lang="en-US" sz="2400" b="1" i="0" u="none" strike="noStrike" baseline="0" dirty="0">
                <a:solidFill>
                  <a:srgbClr val="00B0F0"/>
                </a:solidFill>
                <a:latin typeface="MinionPro-Regular"/>
              </a:rPr>
              <a:t> through a nitrogen atom in one complex, and</a:t>
            </a:r>
          </a:p>
          <a:p>
            <a:pPr algn="l"/>
            <a:r>
              <a:rPr lang="en-US" sz="2400" b="1" dirty="0">
                <a:solidFill>
                  <a:srgbClr val="00B0F0"/>
                </a:solidFill>
                <a:latin typeface="MinionPro-Regular"/>
              </a:rPr>
              <a:t>     </a:t>
            </a:r>
            <a:r>
              <a:rPr lang="en-US" sz="2400" b="1" i="0" u="none" strike="noStrike" baseline="0" dirty="0">
                <a:solidFill>
                  <a:srgbClr val="00B0F0"/>
                </a:solidFill>
                <a:latin typeface="MinionPro-Regular"/>
              </a:rPr>
              <a:t>through oxygen atom in other complex.</a:t>
            </a:r>
          </a:p>
          <a:p>
            <a:pPr algn="l"/>
            <a:r>
              <a:rPr lang="en-IN" sz="2400" b="1" i="0" u="none" strike="noStrike" baseline="0" dirty="0">
                <a:solidFill>
                  <a:srgbClr val="00B0F0"/>
                </a:solidFill>
                <a:latin typeface="MinionPro-Bold"/>
              </a:rPr>
              <a:t>            </a:t>
            </a:r>
            <a:r>
              <a:rPr lang="en-IN" sz="2400" b="1" i="0" u="none" strike="noStrike" baseline="0" dirty="0">
                <a:solidFill>
                  <a:srgbClr val="C00000"/>
                </a:solidFill>
                <a:latin typeface="MinionPro-Bold"/>
              </a:rPr>
              <a:t>[Co(NH</a:t>
            </a:r>
            <a:r>
              <a:rPr lang="en-IN" sz="2400" b="1" i="0" u="none" strike="noStrike" baseline="-25000" dirty="0">
                <a:solidFill>
                  <a:srgbClr val="C00000"/>
                </a:solidFill>
                <a:latin typeface="MinionPro-Bold"/>
              </a:rPr>
              <a:t>3</a:t>
            </a:r>
            <a:r>
              <a:rPr lang="en-IN" sz="2400" b="1" i="0" u="none" strike="noStrike" baseline="0" dirty="0">
                <a:solidFill>
                  <a:srgbClr val="C00000"/>
                </a:solidFill>
                <a:latin typeface="MinionPro-Bold"/>
              </a:rPr>
              <a:t>)</a:t>
            </a:r>
            <a:r>
              <a:rPr lang="en-IN" sz="2400" b="1" i="0" u="none" strike="noStrike" baseline="-25000" dirty="0">
                <a:solidFill>
                  <a:srgbClr val="C00000"/>
                </a:solidFill>
                <a:latin typeface="MinionPro-Bold"/>
              </a:rPr>
              <a:t>5</a:t>
            </a:r>
            <a:r>
              <a:rPr lang="en-IN" sz="2400" b="1" i="0" u="none" strike="noStrike" baseline="0" dirty="0">
                <a:solidFill>
                  <a:srgbClr val="C00000"/>
                </a:solidFill>
                <a:latin typeface="MinionPro-Bold"/>
              </a:rPr>
              <a:t>(NO</a:t>
            </a:r>
            <a:r>
              <a:rPr lang="en-IN" sz="2400" b="1" i="0" u="none" strike="noStrike" baseline="-25000" dirty="0">
                <a:solidFill>
                  <a:srgbClr val="C00000"/>
                </a:solidFill>
                <a:latin typeface="MinionPro-Bold"/>
              </a:rPr>
              <a:t>2</a:t>
            </a:r>
            <a:r>
              <a:rPr lang="en-IN" sz="2400" b="1" i="0" u="none" strike="noStrike" baseline="0" dirty="0">
                <a:solidFill>
                  <a:srgbClr val="C00000"/>
                </a:solidFill>
                <a:latin typeface="MinionPro-Bold"/>
              </a:rPr>
              <a:t>)]</a:t>
            </a:r>
            <a:r>
              <a:rPr lang="en-IN" sz="2400" b="1" i="0" u="none" strike="noStrike" baseline="30000" dirty="0">
                <a:solidFill>
                  <a:srgbClr val="C00000"/>
                </a:solidFill>
                <a:latin typeface="MinionPro-Bold"/>
              </a:rPr>
              <a:t>2+</a:t>
            </a:r>
            <a:endParaRPr lang="en-IN" sz="2400" baseline="30000" dirty="0">
              <a:solidFill>
                <a:srgbClr val="C00000"/>
              </a:solidFill>
            </a:endParaRPr>
          </a:p>
        </p:txBody>
      </p:sp>
      <p:pic>
        <p:nvPicPr>
          <p:cNvPr id="7" name="Picture 6">
            <a:extLst>
              <a:ext uri="{FF2B5EF4-FFF2-40B4-BE49-F238E27FC236}">
                <a16:creationId xmlns:a16="http://schemas.microsoft.com/office/drawing/2014/main" xmlns="" id="{1DD9472A-95EB-4B94-A730-02BEA37971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92790" y="4844732"/>
            <a:ext cx="2455934" cy="1840154"/>
          </a:xfrm>
          <a:prstGeom prst="rect">
            <a:avLst/>
          </a:prstGeom>
        </p:spPr>
      </p:pic>
      <p:pic>
        <p:nvPicPr>
          <p:cNvPr id="9" name="Picture 8">
            <a:extLst>
              <a:ext uri="{FF2B5EF4-FFF2-40B4-BE49-F238E27FC236}">
                <a16:creationId xmlns:a16="http://schemas.microsoft.com/office/drawing/2014/main" xmlns="" id="{F219ACAE-3672-4BD2-8F5B-968C71EFC66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5495278" y="4844732"/>
            <a:ext cx="2455934" cy="1840154"/>
          </a:xfrm>
          <a:prstGeom prst="rect">
            <a:avLst/>
          </a:prstGeom>
        </p:spPr>
      </p:pic>
    </p:spTree>
    <p:extLst>
      <p:ext uri="{BB962C8B-B14F-4D97-AF65-F5344CB8AC3E}">
        <p14:creationId xmlns:p14="http://schemas.microsoft.com/office/powerpoint/2010/main" val="85331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4B0B63E-971C-47CE-AE1E-AAA3D2F3651D}"/>
              </a:ext>
            </a:extLst>
          </p:cNvPr>
          <p:cNvPicPr>
            <a:picLocks noChangeAspect="1"/>
          </p:cNvPicPr>
          <p:nvPr/>
        </p:nvPicPr>
        <p:blipFill>
          <a:blip r:embed="rId2"/>
          <a:stretch>
            <a:fillRect/>
          </a:stretch>
        </p:blipFill>
        <p:spPr>
          <a:xfrm>
            <a:off x="1" y="0"/>
            <a:ext cx="9143999" cy="6858000"/>
          </a:xfrm>
          <a:prstGeom prst="rect">
            <a:avLst/>
          </a:prstGeom>
        </p:spPr>
      </p:pic>
    </p:spTree>
    <p:extLst>
      <p:ext uri="{BB962C8B-B14F-4D97-AF65-F5344CB8AC3E}">
        <p14:creationId xmlns:p14="http://schemas.microsoft.com/office/powerpoint/2010/main" val="2127649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E0E1F07-DE01-429F-92F0-14EBF9B410D2}"/>
              </a:ext>
            </a:extLst>
          </p:cNvPr>
          <p:cNvSpPr txBox="1"/>
          <p:nvPr/>
        </p:nvSpPr>
        <p:spPr>
          <a:xfrm>
            <a:off x="0" y="0"/>
            <a:ext cx="9144000" cy="3539430"/>
          </a:xfrm>
          <a:prstGeom prst="rect">
            <a:avLst/>
          </a:prstGeom>
          <a:noFill/>
        </p:spPr>
        <p:txBody>
          <a:bodyPr wrap="square">
            <a:spAutoFit/>
          </a:bodyPr>
          <a:lstStyle/>
          <a:p>
            <a:pPr algn="l"/>
            <a:r>
              <a:rPr lang="en-IN" sz="3200" b="1" i="0" u="none" strike="noStrike" baseline="0" dirty="0">
                <a:solidFill>
                  <a:srgbClr val="FF0000"/>
                </a:solidFill>
                <a:latin typeface="MinionPro-Bold"/>
              </a:rPr>
              <a:t>Coordination isomers:</a:t>
            </a:r>
          </a:p>
          <a:p>
            <a:pPr marL="342900" indent="-342900" algn="l">
              <a:buFont typeface="Wingdings" panose="05000000000000000000" pitchFamily="2" charset="2"/>
              <a:buChar char="q"/>
            </a:pPr>
            <a:r>
              <a:rPr lang="en-US" sz="2400" b="1" i="0" u="none" strike="noStrike" baseline="0" dirty="0">
                <a:solidFill>
                  <a:srgbClr val="7030A0"/>
                </a:solidFill>
                <a:latin typeface="MinionPro-Regular"/>
              </a:rPr>
              <a:t>This type of isomers arises in the coordination compounds having both the cation and anion as complex ions. The interchange of one or more ligands between the cationic and the anionic coordination entities result in different isomers.</a:t>
            </a:r>
          </a:p>
          <a:p>
            <a:pPr marL="342900" indent="-342900" algn="l">
              <a:buFont typeface="Wingdings" panose="05000000000000000000" pitchFamily="2" charset="2"/>
              <a:buChar char="q"/>
            </a:pPr>
            <a:r>
              <a:rPr lang="en-US" sz="2400" b="1" i="0" u="none" strike="noStrike" baseline="0" dirty="0">
                <a:solidFill>
                  <a:srgbClr val="00B0F0"/>
                </a:solidFill>
                <a:latin typeface="MinionPro-Regular"/>
              </a:rPr>
              <a:t>For example, in the coordination compound,</a:t>
            </a:r>
            <a:r>
              <a:rPr lang="en-US" sz="2400" b="1" i="0" u="none" strike="noStrike" baseline="0" dirty="0">
                <a:solidFill>
                  <a:srgbClr val="C00000"/>
                </a:solidFill>
                <a:latin typeface="MinionPro-Regular"/>
              </a:rPr>
              <a:t> [Co(NH</a:t>
            </a:r>
            <a:r>
              <a:rPr lang="en-US" sz="2400" b="1" i="0" u="none" strike="noStrike" baseline="-25000" dirty="0">
                <a:solidFill>
                  <a:srgbClr val="C00000"/>
                </a:solidFill>
                <a:latin typeface="MinionPro-Regular"/>
              </a:rPr>
              <a:t>3</a:t>
            </a:r>
            <a:r>
              <a:rPr lang="en-US" sz="2400" b="1" i="0" u="none" strike="noStrike" baseline="0" dirty="0">
                <a:solidFill>
                  <a:srgbClr val="C00000"/>
                </a:solidFill>
                <a:latin typeface="MinionPro-Regular"/>
              </a:rPr>
              <a:t>)</a:t>
            </a:r>
            <a:r>
              <a:rPr lang="en-US" sz="2400" b="1" i="0" u="none" strike="noStrike" baseline="-25000" dirty="0">
                <a:solidFill>
                  <a:srgbClr val="C00000"/>
                </a:solidFill>
                <a:latin typeface="MinionPro-Regular"/>
              </a:rPr>
              <a:t>6</a:t>
            </a:r>
            <a:r>
              <a:rPr lang="en-US" sz="2400" b="1" i="0" u="none" strike="noStrike" baseline="0" dirty="0">
                <a:solidFill>
                  <a:srgbClr val="C00000"/>
                </a:solidFill>
                <a:latin typeface="MinionPro-Regular"/>
              </a:rPr>
              <a:t>][Cr(CN)</a:t>
            </a:r>
            <a:r>
              <a:rPr lang="en-US" sz="2400" b="1" i="0" u="none" strike="noStrike" baseline="-25000" dirty="0">
                <a:solidFill>
                  <a:srgbClr val="C00000"/>
                </a:solidFill>
                <a:latin typeface="MinionPro-Regular"/>
              </a:rPr>
              <a:t>6</a:t>
            </a:r>
            <a:r>
              <a:rPr lang="en-US" sz="2400" b="1" i="0" u="none" strike="noStrike" baseline="0" dirty="0">
                <a:solidFill>
                  <a:srgbClr val="C00000"/>
                </a:solidFill>
                <a:latin typeface="MinionPro-Regular"/>
              </a:rPr>
              <a:t>] </a:t>
            </a:r>
            <a:r>
              <a:rPr lang="en-US" sz="2400" b="1" i="0" u="none" strike="noStrike" baseline="0" dirty="0">
                <a:solidFill>
                  <a:srgbClr val="00B0F0"/>
                </a:solidFill>
                <a:latin typeface="MinionPro-Regular"/>
              </a:rPr>
              <a:t>the ligands ammonia and cyanide were bound respectively to cobalt and chromium while in its coordination isomer</a:t>
            </a:r>
          </a:p>
          <a:p>
            <a:pPr algn="l"/>
            <a:r>
              <a:rPr lang="en-US" sz="2400" b="1" i="0" u="none" strike="noStrike" baseline="0" dirty="0">
                <a:solidFill>
                  <a:srgbClr val="00B0F0"/>
                </a:solidFill>
                <a:latin typeface="MinionPro-Regular"/>
              </a:rPr>
              <a:t>   </a:t>
            </a:r>
            <a:r>
              <a:rPr lang="en-US" sz="2400" b="1" i="0" u="none" strike="noStrike" baseline="0" dirty="0">
                <a:solidFill>
                  <a:srgbClr val="C00000"/>
                </a:solidFill>
                <a:latin typeface="MinionPro-Regular"/>
              </a:rPr>
              <a:t> [Cr(NH</a:t>
            </a:r>
            <a:r>
              <a:rPr lang="en-US" sz="2400" b="1" i="0" u="none" strike="noStrike" baseline="-25000" dirty="0">
                <a:solidFill>
                  <a:srgbClr val="C00000"/>
                </a:solidFill>
                <a:latin typeface="MinionPro-Regular"/>
              </a:rPr>
              <a:t>3</a:t>
            </a:r>
            <a:r>
              <a:rPr lang="en-US" sz="2400" b="1" i="0" u="none" strike="noStrike" baseline="0" dirty="0">
                <a:solidFill>
                  <a:srgbClr val="C00000"/>
                </a:solidFill>
                <a:latin typeface="MinionPro-Regular"/>
              </a:rPr>
              <a:t>)</a:t>
            </a:r>
            <a:r>
              <a:rPr lang="en-US" sz="2400" b="1" i="0" u="none" strike="noStrike" baseline="-25000" dirty="0">
                <a:solidFill>
                  <a:srgbClr val="C00000"/>
                </a:solidFill>
                <a:latin typeface="MinionPro-Regular"/>
              </a:rPr>
              <a:t>6</a:t>
            </a:r>
            <a:r>
              <a:rPr lang="en-US" sz="2400" b="1" i="0" u="none" strike="noStrike" baseline="0" dirty="0">
                <a:solidFill>
                  <a:srgbClr val="C00000"/>
                </a:solidFill>
                <a:latin typeface="MinionPro-Regular"/>
              </a:rPr>
              <a:t>][Co(CN)</a:t>
            </a:r>
            <a:r>
              <a:rPr lang="en-US" sz="2400" b="1" i="0" u="none" strike="noStrike" baseline="-25000" dirty="0">
                <a:solidFill>
                  <a:srgbClr val="C00000"/>
                </a:solidFill>
                <a:latin typeface="MinionPro-Regular"/>
              </a:rPr>
              <a:t>6</a:t>
            </a:r>
            <a:r>
              <a:rPr lang="en-US" sz="2400" b="1" i="0" u="none" strike="noStrike" baseline="0" dirty="0">
                <a:solidFill>
                  <a:srgbClr val="C00000"/>
                </a:solidFill>
                <a:latin typeface="MinionPro-Regular"/>
              </a:rPr>
              <a:t>]</a:t>
            </a:r>
            <a:r>
              <a:rPr lang="en-US" sz="2400" b="1" i="0" u="none" strike="noStrike" baseline="0" dirty="0">
                <a:solidFill>
                  <a:srgbClr val="00B0F0"/>
                </a:solidFill>
                <a:latin typeface="MinionPro-Regular"/>
              </a:rPr>
              <a:t> they are reversed.</a:t>
            </a:r>
            <a:endParaRPr lang="en-IN" sz="2400" b="1" dirty="0">
              <a:solidFill>
                <a:srgbClr val="00B0F0"/>
              </a:solidFill>
            </a:endParaRPr>
          </a:p>
        </p:txBody>
      </p:sp>
      <p:pic>
        <p:nvPicPr>
          <p:cNvPr id="5" name="Picture 4">
            <a:extLst>
              <a:ext uri="{FF2B5EF4-FFF2-40B4-BE49-F238E27FC236}">
                <a16:creationId xmlns:a16="http://schemas.microsoft.com/office/drawing/2014/main" xmlns="" id="{7FB79DE7-83B2-4BA9-97DC-BFE121F59E94}"/>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37351" y="3773008"/>
            <a:ext cx="8273988" cy="2610035"/>
          </a:xfrm>
          <a:prstGeom prst="rect">
            <a:avLst/>
          </a:prstGeom>
          <a:ln w="38100">
            <a:solidFill>
              <a:srgbClr val="C00000"/>
            </a:solidFill>
          </a:ln>
        </p:spPr>
      </p:pic>
    </p:spTree>
    <p:extLst>
      <p:ext uri="{BB962C8B-B14F-4D97-AF65-F5344CB8AC3E}">
        <p14:creationId xmlns:p14="http://schemas.microsoft.com/office/powerpoint/2010/main" val="3140920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9302C2F-9DEF-435C-8585-76DF5EFDA702}"/>
              </a:ext>
            </a:extLst>
          </p:cNvPr>
          <p:cNvSpPr txBox="1"/>
          <p:nvPr/>
        </p:nvSpPr>
        <p:spPr>
          <a:xfrm>
            <a:off x="0" y="0"/>
            <a:ext cx="9144000" cy="4647426"/>
          </a:xfrm>
          <a:prstGeom prst="rect">
            <a:avLst/>
          </a:prstGeom>
          <a:noFill/>
        </p:spPr>
        <p:txBody>
          <a:bodyPr wrap="square">
            <a:spAutoFit/>
          </a:bodyPr>
          <a:lstStyle/>
          <a:p>
            <a:pPr algn="l"/>
            <a:r>
              <a:rPr lang="en-IN" sz="3200" b="1" i="0" u="none" strike="noStrike" baseline="0" dirty="0">
                <a:solidFill>
                  <a:srgbClr val="FF0000"/>
                </a:solidFill>
                <a:latin typeface="MinionPro-Bold"/>
              </a:rPr>
              <a:t>Ionisation isomers:</a:t>
            </a:r>
          </a:p>
          <a:p>
            <a:pPr marL="342900" indent="-342900" algn="l">
              <a:buFont typeface="Wingdings" panose="05000000000000000000" pitchFamily="2" charset="2"/>
              <a:buChar char="q"/>
            </a:pPr>
            <a:r>
              <a:rPr lang="en-US" sz="2400" b="1" i="0" u="none" strike="noStrike" baseline="0" dirty="0">
                <a:solidFill>
                  <a:srgbClr val="7030A0"/>
                </a:solidFill>
                <a:latin typeface="MinionPro-Regular"/>
              </a:rPr>
              <a:t>This type of isomers arises when an </a:t>
            </a:r>
            <a:r>
              <a:rPr lang="en-US" sz="2400" b="1" i="0" u="none" strike="noStrike" baseline="0" dirty="0" err="1">
                <a:solidFill>
                  <a:srgbClr val="7030A0"/>
                </a:solidFill>
                <a:latin typeface="MinionPro-Regular"/>
              </a:rPr>
              <a:t>ionisable</a:t>
            </a:r>
            <a:r>
              <a:rPr lang="en-US" sz="2400" b="1" i="0" u="none" strike="noStrike" baseline="0" dirty="0">
                <a:solidFill>
                  <a:srgbClr val="7030A0"/>
                </a:solidFill>
                <a:latin typeface="MinionPro-Regular"/>
              </a:rPr>
              <a:t> counter ion (simple ion) itself can act as a ligand. The exchange of such counter ions with one or more ligands in the coordination entity will result in ionisation isomers. These isomers will give different ions in solution.</a:t>
            </a:r>
            <a:r>
              <a:rPr lang="en-US" sz="2400" b="0" i="0" u="none" strike="noStrike" baseline="0" dirty="0">
                <a:solidFill>
                  <a:srgbClr val="000000"/>
                </a:solidFill>
                <a:latin typeface="MinionPro-Regular"/>
              </a:rPr>
              <a:t> </a:t>
            </a:r>
          </a:p>
          <a:p>
            <a:pPr marL="342900" indent="-342900" algn="l">
              <a:buFont typeface="Wingdings" panose="05000000000000000000" pitchFamily="2" charset="2"/>
              <a:buChar char="q"/>
            </a:pPr>
            <a:r>
              <a:rPr lang="en-US" sz="2400" b="1" i="0" u="none" strike="noStrike" baseline="0" dirty="0">
                <a:solidFill>
                  <a:srgbClr val="00B0F0"/>
                </a:solidFill>
                <a:latin typeface="MinionPro-Regular"/>
              </a:rPr>
              <a:t>For</a:t>
            </a:r>
            <a:r>
              <a:rPr lang="en-US" sz="2400" b="1" dirty="0">
                <a:solidFill>
                  <a:srgbClr val="00B0F0"/>
                </a:solidFill>
                <a:latin typeface="MinionPro-Regular"/>
              </a:rPr>
              <a:t> </a:t>
            </a:r>
            <a:r>
              <a:rPr lang="en-US" sz="2400" b="1" i="0" u="none" strike="noStrike" baseline="0" dirty="0">
                <a:solidFill>
                  <a:srgbClr val="00B0F0"/>
                </a:solidFill>
                <a:latin typeface="MinionPro-Regular"/>
              </a:rPr>
              <a:t>example, consider the coordination compound</a:t>
            </a:r>
            <a:r>
              <a:rPr lang="en-US" sz="2400" b="1" i="0" u="none" strike="noStrike" baseline="0" dirty="0">
                <a:solidFill>
                  <a:srgbClr val="C00000"/>
                </a:solidFill>
                <a:latin typeface="MinionPro-Regular"/>
              </a:rPr>
              <a:t> [Pt(</a:t>
            </a:r>
            <a:r>
              <a:rPr lang="en-US" sz="2400" b="1" i="0" u="none" strike="noStrike" baseline="0" dirty="0" err="1">
                <a:solidFill>
                  <a:srgbClr val="C00000"/>
                </a:solidFill>
                <a:latin typeface="MinionPro-Regular"/>
              </a:rPr>
              <a:t>en</a:t>
            </a:r>
            <a:r>
              <a:rPr lang="en-US" sz="2400" b="1" i="0" u="none" strike="noStrike" baseline="0" dirty="0">
                <a:solidFill>
                  <a:srgbClr val="C00000"/>
                </a:solidFill>
                <a:latin typeface="MinionPro-Regular"/>
              </a:rPr>
              <a:t>)</a:t>
            </a:r>
            <a:r>
              <a:rPr lang="en-US" sz="2400" b="1" i="0" u="none" strike="noStrike" baseline="-25000" dirty="0">
                <a:solidFill>
                  <a:srgbClr val="C00000"/>
                </a:solidFill>
                <a:latin typeface="MinionPro-Regular"/>
              </a:rPr>
              <a:t>2</a:t>
            </a:r>
            <a:r>
              <a:rPr lang="en-US" sz="2400" b="1" i="0" u="none" strike="noStrike" baseline="0" dirty="0">
                <a:solidFill>
                  <a:srgbClr val="C00000"/>
                </a:solidFill>
                <a:latin typeface="MinionPro-Regular"/>
              </a:rPr>
              <a:t>Cl</a:t>
            </a:r>
            <a:r>
              <a:rPr lang="en-US" sz="2400" b="1" i="0" u="none" strike="noStrike" baseline="-25000" dirty="0">
                <a:solidFill>
                  <a:srgbClr val="C00000"/>
                </a:solidFill>
                <a:latin typeface="MinionPro-Regular"/>
              </a:rPr>
              <a:t>2</a:t>
            </a:r>
            <a:r>
              <a:rPr lang="en-US" sz="2400" b="1" i="0" u="none" strike="noStrike" baseline="0" dirty="0">
                <a:solidFill>
                  <a:srgbClr val="C00000"/>
                </a:solidFill>
                <a:latin typeface="MinionPro-Regular"/>
              </a:rPr>
              <a:t>]Br</a:t>
            </a:r>
            <a:r>
              <a:rPr lang="en-US" sz="2400" b="1" i="0" u="none" strike="noStrike" baseline="-25000" dirty="0">
                <a:solidFill>
                  <a:srgbClr val="C00000"/>
                </a:solidFill>
                <a:latin typeface="MinionPro-Regular"/>
              </a:rPr>
              <a:t>2</a:t>
            </a:r>
            <a:r>
              <a:rPr lang="en-US" sz="2400" b="1" i="0" u="none" strike="noStrike" baseline="0" dirty="0">
                <a:solidFill>
                  <a:srgbClr val="C00000"/>
                </a:solidFill>
                <a:latin typeface="MinionPro-Regular"/>
              </a:rPr>
              <a:t>.</a:t>
            </a:r>
            <a:r>
              <a:rPr lang="en-US" sz="2400" b="1" i="0" u="none" strike="noStrike" baseline="0" dirty="0">
                <a:solidFill>
                  <a:srgbClr val="00B0F0"/>
                </a:solidFill>
                <a:latin typeface="MinionPro-Regular"/>
              </a:rPr>
              <a:t> In this compound, both </a:t>
            </a:r>
            <a:r>
              <a:rPr lang="en-US" sz="2400" b="1" i="0" u="none" strike="noStrike" baseline="0" dirty="0">
                <a:solidFill>
                  <a:srgbClr val="C00000"/>
                </a:solidFill>
                <a:latin typeface="MinionPro-Regular"/>
              </a:rPr>
              <a:t>Br</a:t>
            </a:r>
            <a:r>
              <a:rPr lang="en-US" sz="2400" b="1" i="0" u="none" strike="noStrike" baseline="30000" dirty="0">
                <a:solidFill>
                  <a:srgbClr val="C00000"/>
                </a:solidFill>
                <a:latin typeface="MinionPro-Regular"/>
              </a:rPr>
              <a:t>-</a:t>
            </a:r>
            <a:r>
              <a:rPr lang="en-US" sz="2400" b="1" i="0" u="none" strike="noStrike" baseline="0" dirty="0">
                <a:solidFill>
                  <a:srgbClr val="00B0F0"/>
                </a:solidFill>
                <a:latin typeface="MinionPro-Regular"/>
              </a:rPr>
              <a:t> and</a:t>
            </a:r>
            <a:r>
              <a:rPr lang="en-US" sz="2400" b="1" i="0" u="none" strike="noStrike" dirty="0">
                <a:solidFill>
                  <a:srgbClr val="00B0F0"/>
                </a:solidFill>
                <a:latin typeface="MinionPro-Regular"/>
              </a:rPr>
              <a:t> </a:t>
            </a:r>
            <a:r>
              <a:rPr lang="en-US" sz="2400" b="1" i="0" u="none" strike="noStrike" baseline="0" dirty="0">
                <a:solidFill>
                  <a:srgbClr val="C00000"/>
                </a:solidFill>
                <a:latin typeface="MinionPro-Regular"/>
              </a:rPr>
              <a:t>Cl</a:t>
            </a:r>
            <a:r>
              <a:rPr lang="en-US" sz="2400" b="1" i="0" u="none" strike="noStrike" baseline="30000" dirty="0">
                <a:solidFill>
                  <a:srgbClr val="C00000"/>
                </a:solidFill>
                <a:latin typeface="MinionPro-Regular"/>
              </a:rPr>
              <a:t>-</a:t>
            </a:r>
            <a:r>
              <a:rPr lang="en-US" sz="2400" b="1" i="0" u="none" strike="noStrike" baseline="0" dirty="0">
                <a:solidFill>
                  <a:srgbClr val="00B0F0"/>
                </a:solidFill>
                <a:latin typeface="MinionPro-Regular"/>
              </a:rPr>
              <a:t> have the ability to act as a ligand and the exchange of these two ions result in a different</a:t>
            </a:r>
            <a:r>
              <a:rPr lang="en-US" sz="2400" b="1" i="0" u="none" strike="noStrike" dirty="0">
                <a:solidFill>
                  <a:srgbClr val="00B0F0"/>
                </a:solidFill>
                <a:latin typeface="MinionPro-Regular"/>
              </a:rPr>
              <a:t> </a:t>
            </a:r>
            <a:r>
              <a:rPr lang="en-US" sz="2400" b="1" i="0" u="none" strike="noStrike" baseline="0" dirty="0">
                <a:solidFill>
                  <a:srgbClr val="00B0F0"/>
                </a:solidFill>
                <a:latin typeface="MinionPro-Regular"/>
              </a:rPr>
              <a:t>isomer </a:t>
            </a:r>
            <a:r>
              <a:rPr lang="en-US" sz="2400" b="1" i="0" u="none" strike="noStrike" baseline="0" dirty="0">
                <a:solidFill>
                  <a:srgbClr val="C00000"/>
                </a:solidFill>
                <a:latin typeface="MinionPro-Regular"/>
              </a:rPr>
              <a:t>[Pt(</a:t>
            </a:r>
            <a:r>
              <a:rPr lang="en-US" sz="2400" b="1" i="0" u="none" strike="noStrike" baseline="0" dirty="0" err="1">
                <a:solidFill>
                  <a:srgbClr val="C00000"/>
                </a:solidFill>
                <a:latin typeface="MinionPro-Regular"/>
              </a:rPr>
              <a:t>en</a:t>
            </a:r>
            <a:r>
              <a:rPr lang="en-US" sz="2400" b="1" i="0" u="none" strike="noStrike" baseline="0" dirty="0">
                <a:solidFill>
                  <a:srgbClr val="C00000"/>
                </a:solidFill>
                <a:latin typeface="MinionPro-Regular"/>
              </a:rPr>
              <a:t>)</a:t>
            </a:r>
            <a:r>
              <a:rPr lang="en-US" sz="2400" b="1" i="0" u="none" strike="noStrike" baseline="-25000" dirty="0">
                <a:solidFill>
                  <a:srgbClr val="C00000"/>
                </a:solidFill>
                <a:latin typeface="MinionPro-Regular"/>
              </a:rPr>
              <a:t>2</a:t>
            </a:r>
            <a:r>
              <a:rPr lang="en-US" sz="2400" b="1" i="0" u="none" strike="noStrike" baseline="0" dirty="0">
                <a:solidFill>
                  <a:srgbClr val="C00000"/>
                </a:solidFill>
                <a:latin typeface="MinionPro-Regular"/>
              </a:rPr>
              <a:t>Br</a:t>
            </a:r>
            <a:r>
              <a:rPr lang="en-US" sz="2400" b="1" i="0" u="none" strike="noStrike" baseline="-25000" dirty="0">
                <a:solidFill>
                  <a:srgbClr val="C00000"/>
                </a:solidFill>
                <a:latin typeface="MinionPro-Regular"/>
              </a:rPr>
              <a:t>2</a:t>
            </a:r>
            <a:r>
              <a:rPr lang="en-US" sz="2400" b="1" i="0" u="none" strike="noStrike" baseline="0" dirty="0">
                <a:solidFill>
                  <a:srgbClr val="C00000"/>
                </a:solidFill>
                <a:latin typeface="MinionPro-Regular"/>
              </a:rPr>
              <a:t>]Cl</a:t>
            </a:r>
            <a:r>
              <a:rPr lang="en-US" sz="2400" b="1" i="0" u="none" strike="noStrike" baseline="-25000" dirty="0">
                <a:solidFill>
                  <a:srgbClr val="C00000"/>
                </a:solidFill>
                <a:latin typeface="MinionPro-Regular"/>
              </a:rPr>
              <a:t>2</a:t>
            </a:r>
            <a:r>
              <a:rPr lang="en-US" sz="2400" b="1" i="0" u="none" strike="noStrike" baseline="0" dirty="0">
                <a:solidFill>
                  <a:srgbClr val="00B0F0"/>
                </a:solidFill>
                <a:latin typeface="MinionPro-Regular"/>
              </a:rPr>
              <a:t>. In solution the first compound gives </a:t>
            </a:r>
            <a:r>
              <a:rPr lang="en-US" sz="2400" b="1" i="0" u="none" strike="noStrike" baseline="0" dirty="0">
                <a:solidFill>
                  <a:srgbClr val="C00000"/>
                </a:solidFill>
                <a:latin typeface="MinionPro-Regular"/>
              </a:rPr>
              <a:t>Br</a:t>
            </a:r>
            <a:r>
              <a:rPr lang="en-US" sz="2400" b="1" i="0" u="none" strike="noStrike" baseline="30000" dirty="0">
                <a:solidFill>
                  <a:srgbClr val="C00000"/>
                </a:solidFill>
                <a:latin typeface="MinionPro-Regular"/>
              </a:rPr>
              <a:t>-</a:t>
            </a:r>
            <a:r>
              <a:rPr lang="en-US" sz="2400" b="1" i="0" u="none" strike="noStrike" baseline="0" dirty="0">
                <a:solidFill>
                  <a:srgbClr val="00B0F0"/>
                </a:solidFill>
                <a:latin typeface="MinionPro-Regular"/>
              </a:rPr>
              <a:t> ions while the later gives </a:t>
            </a:r>
            <a:r>
              <a:rPr lang="en-US" sz="2400" b="1" i="0" u="none" strike="noStrike" baseline="0" dirty="0">
                <a:solidFill>
                  <a:srgbClr val="C00000"/>
                </a:solidFill>
                <a:latin typeface="MinionPro-Regular"/>
              </a:rPr>
              <a:t>Cl</a:t>
            </a:r>
            <a:r>
              <a:rPr lang="en-US" sz="2400" b="1" i="0" u="none" strike="noStrike" baseline="30000" dirty="0">
                <a:solidFill>
                  <a:srgbClr val="C00000"/>
                </a:solidFill>
                <a:latin typeface="MinionPro-Regular"/>
              </a:rPr>
              <a:t>-</a:t>
            </a:r>
            <a:r>
              <a:rPr lang="en-US" sz="2400" b="1" i="0" u="none" strike="noStrike" baseline="0" dirty="0">
                <a:solidFill>
                  <a:srgbClr val="C00000"/>
                </a:solidFill>
                <a:latin typeface="MinionPro-Regular"/>
              </a:rPr>
              <a:t>  </a:t>
            </a:r>
            <a:r>
              <a:rPr lang="en-US" sz="2400" b="1" i="0" u="none" strike="noStrike" baseline="0" dirty="0">
                <a:solidFill>
                  <a:srgbClr val="00B0F0"/>
                </a:solidFill>
                <a:latin typeface="MinionPro-Regular"/>
              </a:rPr>
              <a:t>ions</a:t>
            </a:r>
            <a:r>
              <a:rPr lang="en-US" sz="2400" b="1" dirty="0">
                <a:solidFill>
                  <a:srgbClr val="00B0F0"/>
                </a:solidFill>
                <a:latin typeface="MinionPro-Regular"/>
              </a:rPr>
              <a:t> </a:t>
            </a:r>
            <a:r>
              <a:rPr lang="en-US" sz="2400" b="1" i="0" u="none" strike="noStrike" baseline="0" dirty="0">
                <a:solidFill>
                  <a:srgbClr val="00B0F0"/>
                </a:solidFill>
                <a:latin typeface="MinionPro-Regular"/>
              </a:rPr>
              <a:t>and hence these compounds are called ionisation isomers.</a:t>
            </a:r>
            <a:endParaRPr lang="en-IN" sz="2400" b="1" dirty="0">
              <a:solidFill>
                <a:srgbClr val="00B0F0"/>
              </a:solidFill>
            </a:endParaRPr>
          </a:p>
        </p:txBody>
      </p:sp>
      <p:pic>
        <p:nvPicPr>
          <p:cNvPr id="7" name="Picture 6">
            <a:extLst>
              <a:ext uri="{FF2B5EF4-FFF2-40B4-BE49-F238E27FC236}">
                <a16:creationId xmlns:a16="http://schemas.microsoft.com/office/drawing/2014/main" xmlns="" id="{AAF37370-0B33-4B7B-BE32-B1BA0D540019}"/>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52449" y="4647426"/>
            <a:ext cx="7643481" cy="2035639"/>
          </a:xfrm>
          <a:prstGeom prst="rect">
            <a:avLst/>
          </a:prstGeom>
          <a:ln w="38100">
            <a:solidFill>
              <a:srgbClr val="C00000"/>
            </a:solidFill>
          </a:ln>
        </p:spPr>
      </p:pic>
    </p:spTree>
    <p:extLst>
      <p:ext uri="{BB962C8B-B14F-4D97-AF65-F5344CB8AC3E}">
        <p14:creationId xmlns:p14="http://schemas.microsoft.com/office/powerpoint/2010/main" val="705447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D0284B2-2E1F-4D5E-B2CC-3A22B1BD7822}"/>
              </a:ext>
            </a:extLst>
          </p:cNvPr>
          <p:cNvSpPr txBox="1"/>
          <p:nvPr/>
        </p:nvSpPr>
        <p:spPr>
          <a:xfrm>
            <a:off x="0" y="12680"/>
            <a:ext cx="9144000" cy="3539430"/>
          </a:xfrm>
          <a:prstGeom prst="rect">
            <a:avLst/>
          </a:prstGeom>
          <a:noFill/>
        </p:spPr>
        <p:txBody>
          <a:bodyPr wrap="square">
            <a:spAutoFit/>
          </a:bodyPr>
          <a:lstStyle/>
          <a:p>
            <a:pPr algn="l"/>
            <a:r>
              <a:rPr lang="en-IN" sz="3200" b="1" i="0" u="none" strike="noStrike" baseline="0" dirty="0">
                <a:solidFill>
                  <a:srgbClr val="FF0000"/>
                </a:solidFill>
                <a:latin typeface="MinionPro-Bold"/>
              </a:rPr>
              <a:t>Solvate isomers.</a:t>
            </a:r>
          </a:p>
          <a:p>
            <a:pPr marL="342900" indent="-342900" algn="l">
              <a:buFont typeface="Wingdings" panose="05000000000000000000" pitchFamily="2" charset="2"/>
              <a:buChar char="q"/>
            </a:pPr>
            <a:r>
              <a:rPr lang="en-US" sz="2400" b="1" i="0" u="none" strike="noStrike" baseline="0" dirty="0">
                <a:solidFill>
                  <a:srgbClr val="7030A0"/>
                </a:solidFill>
                <a:latin typeface="MinionPro-Regular"/>
              </a:rPr>
              <a:t>The exchange of free solvent molecules such as water , ammonia, alcohol etc.. in the crystal lattice with a ligand in the coordination entity will give different isomers. These type of isomers are called solvate isomers. </a:t>
            </a:r>
          </a:p>
          <a:p>
            <a:pPr marL="342900" indent="-342900" algn="l">
              <a:buFont typeface="Wingdings" panose="05000000000000000000" pitchFamily="2" charset="2"/>
              <a:buChar char="q"/>
            </a:pPr>
            <a:r>
              <a:rPr lang="en-US" sz="2400" b="1" i="0" u="none" strike="noStrike" baseline="0" dirty="0">
                <a:solidFill>
                  <a:srgbClr val="E610CD"/>
                </a:solidFill>
                <a:latin typeface="MinionPro-Regular"/>
              </a:rPr>
              <a:t>If the solvent molecule is water, then these isomers are called hydrate isomers.</a:t>
            </a:r>
            <a:r>
              <a:rPr lang="en-US" sz="2400" b="1" i="0" u="none" strike="noStrike" baseline="0" dirty="0">
                <a:solidFill>
                  <a:srgbClr val="00B0F0"/>
                </a:solidFill>
                <a:latin typeface="MinionPro-Regular"/>
              </a:rPr>
              <a:t> </a:t>
            </a:r>
          </a:p>
          <a:p>
            <a:pPr marL="342900" indent="-342900" algn="l">
              <a:buFont typeface="Wingdings" panose="05000000000000000000" pitchFamily="2" charset="2"/>
              <a:buChar char="q"/>
            </a:pPr>
            <a:r>
              <a:rPr lang="en-US" sz="2400" b="1" i="0" u="none" strike="noStrike" baseline="0" dirty="0">
                <a:solidFill>
                  <a:srgbClr val="00B0F0"/>
                </a:solidFill>
                <a:latin typeface="MinionPro-Regular"/>
              </a:rPr>
              <a:t>For example, the complex with chemical formula </a:t>
            </a:r>
            <a:r>
              <a:rPr lang="en-US" sz="2400" b="1" i="0" u="none" strike="noStrike" baseline="0" dirty="0">
                <a:solidFill>
                  <a:srgbClr val="C00000"/>
                </a:solidFill>
                <a:latin typeface="MinionPro-Regular"/>
              </a:rPr>
              <a:t>CrCl</a:t>
            </a:r>
            <a:r>
              <a:rPr lang="en-US" sz="2400" b="1" i="0" u="none" strike="noStrike" baseline="-25000" dirty="0">
                <a:solidFill>
                  <a:srgbClr val="C00000"/>
                </a:solidFill>
                <a:latin typeface="MinionPro-Regular"/>
              </a:rPr>
              <a:t>3</a:t>
            </a:r>
            <a:r>
              <a:rPr lang="en-US" sz="2400" b="1" i="0" u="none" strike="noStrike" baseline="0" dirty="0">
                <a:solidFill>
                  <a:srgbClr val="C00000"/>
                </a:solidFill>
                <a:latin typeface="MinionPro-Regular"/>
              </a:rPr>
              <a:t>.6H</a:t>
            </a:r>
            <a:r>
              <a:rPr lang="en-US" sz="2400" b="1" i="0" u="none" strike="noStrike" baseline="-25000" dirty="0">
                <a:solidFill>
                  <a:srgbClr val="C00000"/>
                </a:solidFill>
                <a:latin typeface="MinionPro-Regular"/>
              </a:rPr>
              <a:t>2</a:t>
            </a:r>
            <a:r>
              <a:rPr lang="en-US" sz="2400" b="1" i="0" u="none" strike="noStrike" baseline="0" dirty="0">
                <a:solidFill>
                  <a:srgbClr val="C00000"/>
                </a:solidFill>
                <a:latin typeface="MinionPro-Regular"/>
              </a:rPr>
              <a:t>O</a:t>
            </a:r>
            <a:r>
              <a:rPr lang="en-US" sz="2400" b="1" i="0" u="none" strike="noStrike" baseline="0" dirty="0">
                <a:solidFill>
                  <a:srgbClr val="00B0F0"/>
                </a:solidFill>
                <a:latin typeface="MinionPro-Regular"/>
              </a:rPr>
              <a:t> has three hydrate isomers as shown below.</a:t>
            </a:r>
            <a:endParaRPr lang="en-IN" sz="2400" b="1" dirty="0">
              <a:solidFill>
                <a:srgbClr val="00B0F0"/>
              </a:solidFill>
            </a:endParaRPr>
          </a:p>
        </p:txBody>
      </p:sp>
      <p:pic>
        <p:nvPicPr>
          <p:cNvPr id="5" name="Picture 4">
            <a:extLst>
              <a:ext uri="{FF2B5EF4-FFF2-40B4-BE49-F238E27FC236}">
                <a16:creationId xmlns:a16="http://schemas.microsoft.com/office/drawing/2014/main" xmlns="" id="{13959094-8442-4AAF-927E-1AC9F8C7FB39}"/>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 y="3630967"/>
            <a:ext cx="9144000" cy="3098307"/>
          </a:xfrm>
          <a:prstGeom prst="rect">
            <a:avLst/>
          </a:prstGeom>
          <a:ln>
            <a:solidFill>
              <a:srgbClr val="C00000"/>
            </a:solidFill>
          </a:ln>
        </p:spPr>
      </p:pic>
    </p:spTree>
    <p:extLst>
      <p:ext uri="{BB962C8B-B14F-4D97-AF65-F5344CB8AC3E}">
        <p14:creationId xmlns:p14="http://schemas.microsoft.com/office/powerpoint/2010/main" val="1199943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C7A4CED-A5A6-4129-8E8F-190C9C969588}"/>
              </a:ext>
            </a:extLst>
          </p:cNvPr>
          <p:cNvSpPr txBox="1"/>
          <p:nvPr/>
        </p:nvSpPr>
        <p:spPr>
          <a:xfrm>
            <a:off x="0" y="0"/>
            <a:ext cx="9144000" cy="6313716"/>
          </a:xfrm>
          <a:prstGeom prst="rect">
            <a:avLst/>
          </a:prstGeom>
          <a:noFill/>
        </p:spPr>
        <p:txBody>
          <a:bodyPr wrap="square">
            <a:spAutoFit/>
          </a:bodyPr>
          <a:lstStyle/>
          <a:p>
            <a:pPr algn="l">
              <a:lnSpc>
                <a:spcPct val="150000"/>
              </a:lnSpc>
            </a:pPr>
            <a:r>
              <a:rPr lang="en-IN" sz="4000" b="1" i="0" u="none" strike="noStrike" baseline="0" dirty="0">
                <a:solidFill>
                  <a:srgbClr val="001AE6"/>
                </a:solidFill>
                <a:latin typeface="MinionPro-Bold"/>
              </a:rPr>
              <a:t>Stereoisomers:</a:t>
            </a:r>
          </a:p>
          <a:p>
            <a:pPr marL="342900" indent="-342900" algn="l">
              <a:lnSpc>
                <a:spcPct val="150000"/>
              </a:lnSpc>
              <a:buFont typeface="Wingdings" panose="05000000000000000000" pitchFamily="2" charset="2"/>
              <a:buChar char="q"/>
            </a:pPr>
            <a:r>
              <a:rPr lang="en-US" sz="2400" b="1" i="0" u="none" strike="noStrike" baseline="0" dirty="0">
                <a:solidFill>
                  <a:srgbClr val="C00000"/>
                </a:solidFill>
                <a:latin typeface="MinionPro-Regular"/>
              </a:rPr>
              <a:t>Similar to organic compounds, coordination compounds also exhibit stereoisomerism.</a:t>
            </a:r>
          </a:p>
          <a:p>
            <a:pPr marL="342900" indent="-342900" algn="l">
              <a:lnSpc>
                <a:spcPct val="150000"/>
              </a:lnSpc>
              <a:buFont typeface="Wingdings" panose="05000000000000000000" pitchFamily="2" charset="2"/>
              <a:buChar char="q"/>
            </a:pPr>
            <a:r>
              <a:rPr lang="en-US" sz="2800" b="1" i="0" u="none" strike="noStrike" baseline="0" dirty="0">
                <a:solidFill>
                  <a:srgbClr val="00B050"/>
                </a:solidFill>
                <a:latin typeface="MinionPro-Regular"/>
              </a:rPr>
              <a:t>The stereoisomers of a coordination compound have the same chemical formula and connectivity between the central metal atom and the ligands. But they differ in the spatial arrangement of ligands in three dimensional space.</a:t>
            </a:r>
          </a:p>
          <a:p>
            <a:pPr marL="342900" indent="-342900" algn="l">
              <a:lnSpc>
                <a:spcPct val="150000"/>
              </a:lnSpc>
              <a:buFont typeface="Wingdings" panose="05000000000000000000" pitchFamily="2" charset="2"/>
              <a:buChar char="q"/>
            </a:pPr>
            <a:r>
              <a:rPr lang="en-US" sz="2400" b="1" i="0" u="none" strike="noStrike" baseline="0" dirty="0">
                <a:solidFill>
                  <a:srgbClr val="E610CD"/>
                </a:solidFill>
                <a:latin typeface="MinionPro-Regular"/>
              </a:rPr>
              <a:t>They can be further classified as </a:t>
            </a:r>
          </a:p>
          <a:p>
            <a:pPr marL="342900" indent="-342900" algn="l">
              <a:lnSpc>
                <a:spcPct val="150000"/>
              </a:lnSpc>
              <a:buFont typeface="Wingdings" panose="05000000000000000000" pitchFamily="2" charset="2"/>
              <a:buChar char="Ø"/>
            </a:pPr>
            <a:r>
              <a:rPr lang="en-US" sz="2400" b="1" dirty="0">
                <a:solidFill>
                  <a:srgbClr val="E610CD"/>
                </a:solidFill>
                <a:latin typeface="MinionPro-Regular"/>
              </a:rPr>
              <a:t>     G</a:t>
            </a:r>
            <a:r>
              <a:rPr lang="en-US" sz="2400" b="1" i="0" u="none" strike="noStrike" baseline="0" dirty="0">
                <a:solidFill>
                  <a:srgbClr val="E610CD"/>
                </a:solidFill>
                <a:latin typeface="MinionPro-Regular"/>
              </a:rPr>
              <a:t>eometrical </a:t>
            </a:r>
            <a:r>
              <a:rPr lang="en-IN" sz="2400" b="1" i="0" u="none" strike="noStrike" baseline="0" dirty="0">
                <a:solidFill>
                  <a:srgbClr val="E610CD"/>
                </a:solidFill>
                <a:latin typeface="MinionPro-Regular"/>
              </a:rPr>
              <a:t>isomers </a:t>
            </a:r>
          </a:p>
          <a:p>
            <a:pPr marL="342900" indent="-342900" algn="l">
              <a:lnSpc>
                <a:spcPct val="150000"/>
              </a:lnSpc>
              <a:buFont typeface="Wingdings" panose="05000000000000000000" pitchFamily="2" charset="2"/>
              <a:buChar char="Ø"/>
            </a:pPr>
            <a:r>
              <a:rPr lang="en-IN" sz="2400" b="1" i="0" u="none" strike="noStrike" baseline="0" dirty="0">
                <a:solidFill>
                  <a:srgbClr val="E610CD"/>
                </a:solidFill>
                <a:latin typeface="MinionPro-Regular"/>
              </a:rPr>
              <a:t>     Optical isomers</a:t>
            </a:r>
            <a:r>
              <a:rPr lang="en-IN" sz="2400" b="0" i="0" u="none" strike="noStrike" baseline="0" dirty="0">
                <a:solidFill>
                  <a:srgbClr val="000000"/>
                </a:solidFill>
                <a:latin typeface="MinionPro-Regular"/>
              </a:rPr>
              <a:t>.</a:t>
            </a:r>
            <a:endParaRPr lang="en-IN" sz="2400" dirty="0"/>
          </a:p>
        </p:txBody>
      </p:sp>
    </p:spTree>
    <p:extLst>
      <p:ext uri="{BB962C8B-B14F-4D97-AF65-F5344CB8AC3E}">
        <p14:creationId xmlns:p14="http://schemas.microsoft.com/office/powerpoint/2010/main" val="2641500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F802DE75-6152-493A-A481-D28BD89C210C}"/>
              </a:ext>
            </a:extLst>
          </p:cNvPr>
          <p:cNvSpPr txBox="1"/>
          <p:nvPr/>
        </p:nvSpPr>
        <p:spPr>
          <a:xfrm>
            <a:off x="-1" y="0"/>
            <a:ext cx="9144001" cy="2431435"/>
          </a:xfrm>
          <a:prstGeom prst="rect">
            <a:avLst/>
          </a:prstGeom>
          <a:noFill/>
        </p:spPr>
        <p:txBody>
          <a:bodyPr wrap="square">
            <a:spAutoFit/>
          </a:bodyPr>
          <a:lstStyle/>
          <a:p>
            <a:pPr algn="l"/>
            <a:r>
              <a:rPr lang="en-IN" sz="3200" b="1" i="0" u="none" strike="noStrike" baseline="0" dirty="0">
                <a:solidFill>
                  <a:srgbClr val="001AE6"/>
                </a:solidFill>
                <a:latin typeface="MinionPro-Bold"/>
              </a:rPr>
              <a:t>Geometrical isomers:</a:t>
            </a:r>
          </a:p>
          <a:p>
            <a:pPr marL="342900" indent="-342900" algn="l">
              <a:buFont typeface="Wingdings" panose="05000000000000000000" pitchFamily="2" charset="2"/>
              <a:buChar char="q"/>
            </a:pPr>
            <a:r>
              <a:rPr lang="en-US" sz="2400" b="1" i="0" u="none" strike="noStrike" baseline="0" dirty="0">
                <a:solidFill>
                  <a:srgbClr val="00B050"/>
                </a:solidFill>
                <a:latin typeface="MinionPro-Regular"/>
              </a:rPr>
              <a:t>Geometrical isomerism exists in </a:t>
            </a:r>
            <a:r>
              <a:rPr lang="en-US" sz="2400" b="1" i="0" u="none" strike="noStrike" baseline="0" dirty="0" err="1">
                <a:solidFill>
                  <a:srgbClr val="00B050"/>
                </a:solidFill>
                <a:latin typeface="MinionPro-Regular"/>
              </a:rPr>
              <a:t>heteroleptic</a:t>
            </a:r>
            <a:r>
              <a:rPr lang="en-US" sz="2400" b="1" i="0" u="none" strike="noStrike" baseline="0" dirty="0">
                <a:solidFill>
                  <a:srgbClr val="00B050"/>
                </a:solidFill>
                <a:latin typeface="MinionPro-Regular"/>
              </a:rPr>
              <a:t> complexes due to different possible three dimensional spatial arrangements of the ligands around the central metal atom.</a:t>
            </a:r>
          </a:p>
          <a:p>
            <a:pPr marL="342900" indent="-342900" algn="l">
              <a:buFont typeface="Wingdings" panose="05000000000000000000" pitchFamily="2" charset="2"/>
              <a:buChar char="q"/>
            </a:pPr>
            <a:r>
              <a:rPr lang="en-US" sz="2400" b="1" i="0" u="none" strike="noStrike" baseline="0" dirty="0">
                <a:solidFill>
                  <a:srgbClr val="FF0000"/>
                </a:solidFill>
                <a:latin typeface="MinionPro-Regular"/>
              </a:rPr>
              <a:t> This type of isomerism exists in </a:t>
            </a:r>
            <a:r>
              <a:rPr lang="en-US" sz="2400" b="1" i="0" u="none" strike="noStrike" baseline="0" dirty="0">
                <a:solidFill>
                  <a:srgbClr val="00B0F0"/>
                </a:solidFill>
                <a:latin typeface="MinionPro-Regular"/>
              </a:rPr>
              <a:t>square planer and octahedral complexes.</a:t>
            </a:r>
            <a:endParaRPr lang="en-IN" sz="2400" b="1" dirty="0">
              <a:solidFill>
                <a:srgbClr val="00B0F0"/>
              </a:solidFill>
            </a:endParaRPr>
          </a:p>
        </p:txBody>
      </p:sp>
      <p:pic>
        <p:nvPicPr>
          <p:cNvPr id="15" name="Picture 14">
            <a:extLst>
              <a:ext uri="{FF2B5EF4-FFF2-40B4-BE49-F238E27FC236}">
                <a16:creationId xmlns:a16="http://schemas.microsoft.com/office/drawing/2014/main" xmlns="" id="{235EC0AD-4908-44D0-B09F-8014C3BCF134}"/>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8123" y="2556769"/>
            <a:ext cx="8947752" cy="4208015"/>
          </a:xfrm>
          <a:prstGeom prst="rect">
            <a:avLst/>
          </a:prstGeom>
          <a:ln>
            <a:solidFill>
              <a:schemeClr val="accent1"/>
            </a:solidFill>
          </a:ln>
        </p:spPr>
      </p:pic>
    </p:spTree>
    <p:extLst>
      <p:ext uri="{BB962C8B-B14F-4D97-AF65-F5344CB8AC3E}">
        <p14:creationId xmlns:p14="http://schemas.microsoft.com/office/powerpoint/2010/main" val="103160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8F19503-7DA0-4993-91AF-9BD5B68DBAE3}"/>
              </a:ext>
            </a:extLst>
          </p:cNvPr>
          <p:cNvSpPr txBox="1"/>
          <p:nvPr/>
        </p:nvSpPr>
        <p:spPr>
          <a:xfrm>
            <a:off x="0" y="0"/>
            <a:ext cx="8828843" cy="400110"/>
          </a:xfrm>
          <a:prstGeom prst="rect">
            <a:avLst/>
          </a:prstGeom>
          <a:noFill/>
        </p:spPr>
        <p:txBody>
          <a:bodyPr wrap="square">
            <a:spAutoFit/>
          </a:bodyPr>
          <a:lstStyle/>
          <a:p>
            <a:r>
              <a:rPr lang="en-IN" sz="2000" b="1" u="sng" dirty="0">
                <a:solidFill>
                  <a:srgbClr val="FF0000"/>
                </a:solidFill>
                <a:latin typeface="Arial Rounded MT Bold" panose="020F0704030504030204" pitchFamily="34" charset="0"/>
              </a:rPr>
              <a:t> Square planar complex - MA</a:t>
            </a:r>
            <a:r>
              <a:rPr lang="en-IN" sz="2000" b="1" u="sng" baseline="-25000" dirty="0">
                <a:solidFill>
                  <a:srgbClr val="FF0000"/>
                </a:solidFill>
                <a:latin typeface="Arial Rounded MT Bold" panose="020F0704030504030204" pitchFamily="34" charset="0"/>
              </a:rPr>
              <a:t>2</a:t>
            </a:r>
            <a:r>
              <a:rPr lang="en-IN" sz="2000" b="1" u="sng" dirty="0">
                <a:solidFill>
                  <a:srgbClr val="FF0000"/>
                </a:solidFill>
                <a:latin typeface="Arial Rounded MT Bold" panose="020F0704030504030204" pitchFamily="34" charset="0"/>
              </a:rPr>
              <a:t>B</a:t>
            </a:r>
            <a:r>
              <a:rPr lang="en-IN" sz="2000" b="1" u="sng" baseline="-25000" dirty="0">
                <a:solidFill>
                  <a:srgbClr val="FF0000"/>
                </a:solidFill>
                <a:latin typeface="Arial Rounded MT Bold" panose="020F0704030504030204" pitchFamily="34" charset="0"/>
              </a:rPr>
              <a:t>2 ,</a:t>
            </a:r>
            <a:r>
              <a:rPr lang="en-IN" sz="2000" b="1" u="sng" dirty="0">
                <a:solidFill>
                  <a:srgbClr val="FF0000"/>
                </a:solidFill>
                <a:latin typeface="Arial Rounded MT Bold" panose="020F0704030504030204" pitchFamily="34" charset="0"/>
              </a:rPr>
              <a:t> MA</a:t>
            </a:r>
            <a:r>
              <a:rPr lang="en-IN" sz="2000" b="1" u="sng" baseline="-25000" dirty="0">
                <a:solidFill>
                  <a:srgbClr val="FF0000"/>
                </a:solidFill>
                <a:latin typeface="Arial Rounded MT Bold" panose="020F0704030504030204" pitchFamily="34" charset="0"/>
              </a:rPr>
              <a:t>2</a:t>
            </a:r>
            <a:r>
              <a:rPr lang="en-IN" sz="2000" b="1" u="sng" dirty="0">
                <a:solidFill>
                  <a:srgbClr val="FF0000"/>
                </a:solidFill>
                <a:latin typeface="Arial Rounded MT Bold" panose="020F0704030504030204" pitchFamily="34" charset="0"/>
              </a:rPr>
              <a:t>BC , M(</a:t>
            </a:r>
            <a:r>
              <a:rPr lang="en-IN" sz="2000" b="1" u="sng" dirty="0" err="1">
                <a:solidFill>
                  <a:srgbClr val="FF0000"/>
                </a:solidFill>
                <a:latin typeface="Arial Rounded MT Bold" panose="020F0704030504030204" pitchFamily="34" charset="0"/>
              </a:rPr>
              <a:t>xy</a:t>
            </a:r>
            <a:r>
              <a:rPr lang="en-IN" sz="2000" b="1" u="sng" dirty="0">
                <a:solidFill>
                  <a:srgbClr val="FF0000"/>
                </a:solidFill>
                <a:latin typeface="Arial Rounded MT Bold" panose="020F0704030504030204" pitchFamily="34" charset="0"/>
              </a:rPr>
              <a:t>)</a:t>
            </a:r>
            <a:r>
              <a:rPr lang="en-IN" sz="2000" b="1" u="sng" baseline="-25000" dirty="0">
                <a:solidFill>
                  <a:srgbClr val="FF0000"/>
                </a:solidFill>
                <a:latin typeface="Arial Rounded MT Bold" panose="020F0704030504030204" pitchFamily="34" charset="0"/>
              </a:rPr>
              <a:t>2 ,</a:t>
            </a:r>
            <a:r>
              <a:rPr lang="en-IN" sz="2000" b="1" u="sng" dirty="0">
                <a:solidFill>
                  <a:srgbClr val="FF0000"/>
                </a:solidFill>
                <a:latin typeface="Arial Rounded MT Bold" panose="020F0704030504030204" pitchFamily="34" charset="0"/>
              </a:rPr>
              <a:t> MABCD - isomers</a:t>
            </a:r>
          </a:p>
        </p:txBody>
      </p:sp>
      <p:sp>
        <p:nvSpPr>
          <p:cNvPr id="6" name="TextBox 5">
            <a:extLst>
              <a:ext uri="{FF2B5EF4-FFF2-40B4-BE49-F238E27FC236}">
                <a16:creationId xmlns:a16="http://schemas.microsoft.com/office/drawing/2014/main" xmlns="" id="{A706F0EB-EE25-4022-B1CF-3CB9E33059C8}"/>
              </a:ext>
            </a:extLst>
          </p:cNvPr>
          <p:cNvSpPr txBox="1"/>
          <p:nvPr/>
        </p:nvSpPr>
        <p:spPr>
          <a:xfrm>
            <a:off x="62144" y="635476"/>
            <a:ext cx="4572000" cy="1015663"/>
          </a:xfrm>
          <a:prstGeom prst="rect">
            <a:avLst/>
          </a:prstGeom>
          <a:noFill/>
        </p:spPr>
        <p:txBody>
          <a:bodyPr wrap="square">
            <a:spAutoFit/>
          </a:bodyPr>
          <a:lstStyle/>
          <a:p>
            <a:r>
              <a:rPr lang="en-IN" sz="2400" b="1" dirty="0">
                <a:solidFill>
                  <a:srgbClr val="E610CD"/>
                </a:solidFill>
                <a:latin typeface="Arial Rounded MT Bold" panose="020F0704030504030204" pitchFamily="34" charset="0"/>
              </a:rPr>
              <a:t>MA</a:t>
            </a:r>
            <a:r>
              <a:rPr lang="en-IN" sz="2400" b="1" baseline="-25000" dirty="0">
                <a:solidFill>
                  <a:srgbClr val="E610CD"/>
                </a:solidFill>
                <a:latin typeface="Arial Rounded MT Bold" panose="020F0704030504030204" pitchFamily="34" charset="0"/>
              </a:rPr>
              <a:t>2</a:t>
            </a:r>
            <a:r>
              <a:rPr lang="en-IN" sz="2400" b="1" dirty="0">
                <a:solidFill>
                  <a:srgbClr val="E610CD"/>
                </a:solidFill>
                <a:latin typeface="Arial Rounded MT Bold" panose="020F0704030504030204" pitchFamily="34" charset="0"/>
              </a:rPr>
              <a:t>B</a:t>
            </a:r>
            <a:r>
              <a:rPr lang="en-IN" sz="2400" b="1" baseline="-25000" dirty="0">
                <a:solidFill>
                  <a:srgbClr val="E610CD"/>
                </a:solidFill>
                <a:latin typeface="Arial Rounded MT Bold" panose="020F0704030504030204" pitchFamily="34" charset="0"/>
              </a:rPr>
              <a:t>2</a:t>
            </a:r>
            <a:r>
              <a:rPr lang="en-IN" sz="2400" b="1" dirty="0">
                <a:solidFill>
                  <a:srgbClr val="E610CD"/>
                </a:solidFill>
                <a:latin typeface="Arial Rounded MT Bold" panose="020F0704030504030204" pitchFamily="34" charset="0"/>
              </a:rPr>
              <a:t> : </a:t>
            </a:r>
          </a:p>
          <a:p>
            <a:endParaRPr lang="en-IN" b="1" dirty="0">
              <a:solidFill>
                <a:srgbClr val="FF0000"/>
              </a:solidFill>
              <a:latin typeface="Arial Rounded MT Bold" panose="020F0704030504030204" pitchFamily="34" charset="0"/>
            </a:endParaRPr>
          </a:p>
          <a:p>
            <a:r>
              <a:rPr lang="en-IN" sz="1800" b="1" dirty="0">
                <a:solidFill>
                  <a:srgbClr val="00B0F0"/>
                </a:solidFill>
                <a:latin typeface="Arial Black" panose="020B0A04020102020204" pitchFamily="34" charset="0"/>
              </a:rPr>
              <a:t>Example</a:t>
            </a:r>
            <a:r>
              <a:rPr lang="en-IN" sz="1800" b="1" dirty="0">
                <a:solidFill>
                  <a:srgbClr val="FF0000"/>
                </a:solidFill>
                <a:latin typeface="Arial Black" panose="020B0A04020102020204" pitchFamily="34" charset="0"/>
              </a:rPr>
              <a:t> </a:t>
            </a:r>
            <a:r>
              <a:rPr lang="en-IN" sz="1800" b="1" dirty="0">
                <a:solidFill>
                  <a:srgbClr val="C00000"/>
                </a:solidFill>
                <a:latin typeface="Arial Black" panose="020B0A04020102020204" pitchFamily="34" charset="0"/>
              </a:rPr>
              <a:t>[ Pt(NH</a:t>
            </a:r>
            <a:r>
              <a:rPr lang="en-IN" sz="1800" b="1" baseline="-25000" dirty="0">
                <a:solidFill>
                  <a:srgbClr val="C00000"/>
                </a:solidFill>
                <a:latin typeface="Arial Black" panose="020B0A04020102020204" pitchFamily="34" charset="0"/>
              </a:rPr>
              <a:t>3</a:t>
            </a:r>
            <a:r>
              <a:rPr lang="en-IN" sz="1800" b="1" dirty="0">
                <a:solidFill>
                  <a:srgbClr val="C00000"/>
                </a:solidFill>
                <a:latin typeface="Arial Black" panose="020B0A04020102020204" pitchFamily="34" charset="0"/>
              </a:rPr>
              <a:t>)</a:t>
            </a:r>
            <a:r>
              <a:rPr lang="en-IN" sz="1800" b="1" baseline="-25000" dirty="0">
                <a:solidFill>
                  <a:srgbClr val="C00000"/>
                </a:solidFill>
                <a:latin typeface="Arial Black" panose="020B0A04020102020204" pitchFamily="34" charset="0"/>
              </a:rPr>
              <a:t>2</a:t>
            </a:r>
            <a:r>
              <a:rPr lang="en-IN" sz="1800" b="1" dirty="0">
                <a:solidFill>
                  <a:srgbClr val="C00000"/>
                </a:solidFill>
                <a:latin typeface="Arial Black" panose="020B0A04020102020204" pitchFamily="34" charset="0"/>
              </a:rPr>
              <a:t>Cl</a:t>
            </a:r>
            <a:r>
              <a:rPr lang="en-IN" sz="1800" b="1" baseline="-25000" dirty="0">
                <a:solidFill>
                  <a:srgbClr val="C00000"/>
                </a:solidFill>
                <a:latin typeface="Arial Black" panose="020B0A04020102020204" pitchFamily="34" charset="0"/>
              </a:rPr>
              <a:t>2</a:t>
            </a:r>
            <a:r>
              <a:rPr lang="en-IN" sz="1800" b="1" dirty="0">
                <a:solidFill>
                  <a:srgbClr val="C00000"/>
                </a:solidFill>
                <a:latin typeface="Arial Black" panose="020B0A04020102020204" pitchFamily="34" charset="0"/>
              </a:rPr>
              <a:t>]</a:t>
            </a:r>
            <a:r>
              <a:rPr lang="en-IN" sz="1800" b="1" baseline="30000" dirty="0">
                <a:solidFill>
                  <a:srgbClr val="C00000"/>
                </a:solidFill>
                <a:latin typeface="Arial Black" panose="020B0A04020102020204" pitchFamily="34" charset="0"/>
              </a:rPr>
              <a:t>2+</a:t>
            </a:r>
            <a:endParaRPr lang="en-IN" baseline="30000" dirty="0">
              <a:solidFill>
                <a:srgbClr val="C00000"/>
              </a:solidFill>
              <a:latin typeface="Arial Black" panose="020B0A04020102020204" pitchFamily="34" charset="0"/>
            </a:endParaRPr>
          </a:p>
        </p:txBody>
      </p:sp>
      <p:pic>
        <p:nvPicPr>
          <p:cNvPr id="8" name="Picture 7">
            <a:extLst>
              <a:ext uri="{FF2B5EF4-FFF2-40B4-BE49-F238E27FC236}">
                <a16:creationId xmlns:a16="http://schemas.microsoft.com/office/drawing/2014/main" xmlns="" id="{0AAF115F-051D-4153-96FD-D8EAD0B22D1A}"/>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1651139"/>
            <a:ext cx="9144000" cy="5206861"/>
          </a:xfrm>
          <a:prstGeom prst="rect">
            <a:avLst/>
          </a:prstGeom>
        </p:spPr>
      </p:pic>
    </p:spTree>
    <p:extLst>
      <p:ext uri="{BB962C8B-B14F-4D97-AF65-F5344CB8AC3E}">
        <p14:creationId xmlns:p14="http://schemas.microsoft.com/office/powerpoint/2010/main" val="4017016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05DB4D6-7580-4D50-86DE-96C8F69710A4}"/>
              </a:ext>
            </a:extLst>
          </p:cNvPr>
          <p:cNvSpPr txBox="1"/>
          <p:nvPr/>
        </p:nvSpPr>
        <p:spPr>
          <a:xfrm>
            <a:off x="0" y="0"/>
            <a:ext cx="6889072" cy="523220"/>
          </a:xfrm>
          <a:prstGeom prst="rect">
            <a:avLst/>
          </a:prstGeom>
          <a:noFill/>
        </p:spPr>
        <p:txBody>
          <a:bodyPr wrap="square">
            <a:spAutoFit/>
          </a:bodyPr>
          <a:lstStyle/>
          <a:p>
            <a:r>
              <a:rPr lang="en-US" sz="2800" b="1" i="0" u="none" strike="noStrike" baseline="0">
                <a:solidFill>
                  <a:srgbClr val="FF0300"/>
                </a:solidFill>
                <a:latin typeface="MinionPro-Bold"/>
              </a:rPr>
              <a:t>Werner's theory of coordination compounds:</a:t>
            </a:r>
            <a:endParaRPr lang="en-IN" sz="2800" dirty="0"/>
          </a:p>
        </p:txBody>
      </p:sp>
      <p:sp>
        <p:nvSpPr>
          <p:cNvPr id="5" name="TextBox 4">
            <a:extLst>
              <a:ext uri="{FF2B5EF4-FFF2-40B4-BE49-F238E27FC236}">
                <a16:creationId xmlns:a16="http://schemas.microsoft.com/office/drawing/2014/main" xmlns="" id="{6AF19901-9485-4713-9C9D-6ACF9F2D9F86}"/>
              </a:ext>
            </a:extLst>
          </p:cNvPr>
          <p:cNvSpPr txBox="1"/>
          <p:nvPr/>
        </p:nvSpPr>
        <p:spPr>
          <a:xfrm>
            <a:off x="0" y="408308"/>
            <a:ext cx="9144000" cy="2616101"/>
          </a:xfrm>
          <a:prstGeom prst="rect">
            <a:avLst/>
          </a:prstGeom>
          <a:noFill/>
        </p:spPr>
        <p:txBody>
          <a:bodyPr wrap="square">
            <a:spAutoFit/>
          </a:bodyPr>
          <a:lstStyle/>
          <a:p>
            <a:pPr marL="342900" indent="-342900" algn="l">
              <a:buFont typeface="Wingdings" panose="05000000000000000000" pitchFamily="2" charset="2"/>
              <a:buChar char="q"/>
            </a:pPr>
            <a:r>
              <a:rPr lang="en-US" sz="2400" b="1" i="0" u="none" strike="noStrike" baseline="0" dirty="0">
                <a:solidFill>
                  <a:srgbClr val="7030A0"/>
                </a:solidFill>
                <a:latin typeface="MinionPro-Regular"/>
              </a:rPr>
              <a:t>Swiss chemist Alfred Werner was the first one to propose a theory of coordination compounds to explain the observed </a:t>
            </a:r>
            <a:r>
              <a:rPr lang="en-US" sz="2400" b="1" i="0" u="none" strike="noStrike" baseline="0" dirty="0" err="1">
                <a:solidFill>
                  <a:srgbClr val="7030A0"/>
                </a:solidFill>
                <a:latin typeface="MinionPro-Regular"/>
              </a:rPr>
              <a:t>behaviour</a:t>
            </a:r>
            <a:r>
              <a:rPr lang="en-US" sz="2400" b="1" i="0" u="none" strike="noStrike" baseline="0" dirty="0">
                <a:solidFill>
                  <a:srgbClr val="7030A0"/>
                </a:solidFill>
                <a:latin typeface="MinionPro-Regular"/>
              </a:rPr>
              <a:t> of them.</a:t>
            </a:r>
          </a:p>
          <a:p>
            <a:pPr marL="342900" indent="-342900" algn="l">
              <a:buFont typeface="Wingdings" panose="05000000000000000000" pitchFamily="2" charset="2"/>
              <a:buChar char="q"/>
            </a:pPr>
            <a:endParaRPr lang="en-US" sz="2000" b="1" i="0" u="none" strike="noStrike" baseline="0" dirty="0">
              <a:latin typeface="MinionPro-Regular"/>
            </a:endParaRPr>
          </a:p>
          <a:p>
            <a:pPr marL="342900" indent="-342900" algn="l">
              <a:buFont typeface="Wingdings" panose="05000000000000000000" pitchFamily="2" charset="2"/>
              <a:buChar char="q"/>
            </a:pPr>
            <a:r>
              <a:rPr lang="en-US" sz="2400" b="1" i="0" u="none" strike="noStrike" baseline="0" dirty="0">
                <a:solidFill>
                  <a:srgbClr val="00B0F0"/>
                </a:solidFill>
                <a:latin typeface="MinionPro-Regular"/>
              </a:rPr>
              <a:t>Let us consider the different </a:t>
            </a:r>
            <a:r>
              <a:rPr lang="en-US" sz="2400" b="1" i="0" u="none" strike="noStrike" baseline="0" dirty="0" err="1">
                <a:solidFill>
                  <a:srgbClr val="00B0F0"/>
                </a:solidFill>
                <a:latin typeface="MinionPro-Regular"/>
              </a:rPr>
              <a:t>coloured</a:t>
            </a:r>
            <a:r>
              <a:rPr lang="en-US" sz="2400" b="1" i="0" u="none" strike="noStrike" baseline="0" dirty="0">
                <a:solidFill>
                  <a:srgbClr val="00B0F0"/>
                </a:solidFill>
                <a:latin typeface="MinionPro-Regular"/>
              </a:rPr>
              <a:t> complexes of cobalt(III) chloride with ammonia which exhibit different properties as shown below.</a:t>
            </a:r>
            <a:endParaRPr lang="en-IN" sz="2400" b="1" dirty="0">
              <a:solidFill>
                <a:srgbClr val="00B0F0"/>
              </a:solidFill>
            </a:endParaRPr>
          </a:p>
        </p:txBody>
      </p:sp>
      <p:pic>
        <p:nvPicPr>
          <p:cNvPr id="7" name="Picture 6">
            <a:extLst>
              <a:ext uri="{FF2B5EF4-FFF2-40B4-BE49-F238E27FC236}">
                <a16:creationId xmlns:a16="http://schemas.microsoft.com/office/drawing/2014/main" xmlns="" id="{AC8FDD4C-CC65-498D-8995-C58EA2884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326" y="3119026"/>
            <a:ext cx="8169348" cy="2430991"/>
          </a:xfrm>
          <a:prstGeom prst="rect">
            <a:avLst/>
          </a:prstGeom>
        </p:spPr>
      </p:pic>
      <p:sp>
        <p:nvSpPr>
          <p:cNvPr id="9" name="TextBox 8">
            <a:extLst>
              <a:ext uri="{FF2B5EF4-FFF2-40B4-BE49-F238E27FC236}">
                <a16:creationId xmlns:a16="http://schemas.microsoft.com/office/drawing/2014/main" xmlns="" id="{6A69E35C-0235-4D18-8BB2-183F7BBFB414}"/>
              </a:ext>
            </a:extLst>
          </p:cNvPr>
          <p:cNvSpPr txBox="1"/>
          <p:nvPr/>
        </p:nvSpPr>
        <p:spPr>
          <a:xfrm>
            <a:off x="0" y="5745326"/>
            <a:ext cx="9286043" cy="1015663"/>
          </a:xfrm>
          <a:prstGeom prst="rect">
            <a:avLst/>
          </a:prstGeom>
          <a:noFill/>
        </p:spPr>
        <p:txBody>
          <a:bodyPr wrap="square">
            <a:spAutoFit/>
          </a:bodyPr>
          <a:lstStyle/>
          <a:p>
            <a:pPr marL="342900" indent="-342900" algn="l">
              <a:buFont typeface="Wingdings" panose="05000000000000000000" pitchFamily="2" charset="2"/>
              <a:buChar char="q"/>
            </a:pPr>
            <a:r>
              <a:rPr lang="en-US" sz="2000" b="1" i="0" u="none" strike="noStrike" baseline="0" dirty="0">
                <a:solidFill>
                  <a:srgbClr val="FF0066"/>
                </a:solidFill>
                <a:latin typeface="MinionPro-Regular"/>
              </a:rPr>
              <a:t>In this case, the valences of the elements present in both the reacting molecules, cobalt(III) chloride and ammonia are completely satisfied. Yet these substances react to form the above</a:t>
            </a:r>
            <a:r>
              <a:rPr lang="en-IN" sz="2000" b="1" i="0" u="none" strike="noStrike" baseline="0" dirty="0">
                <a:solidFill>
                  <a:srgbClr val="FF0066"/>
                </a:solidFill>
                <a:latin typeface="MinionPro-Regular"/>
              </a:rPr>
              <a:t>mentioned complexes.</a:t>
            </a:r>
            <a:endParaRPr lang="en-IN" sz="2000" b="1" dirty="0">
              <a:solidFill>
                <a:srgbClr val="FF0066"/>
              </a:solidFill>
            </a:endParaRPr>
          </a:p>
        </p:txBody>
      </p:sp>
    </p:spTree>
    <p:extLst>
      <p:ext uri="{BB962C8B-B14F-4D97-AF65-F5344CB8AC3E}">
        <p14:creationId xmlns:p14="http://schemas.microsoft.com/office/powerpoint/2010/main" val="35868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57F4D68-AFDC-4F48-9E40-D33811C7AC4D}"/>
              </a:ext>
            </a:extLst>
          </p:cNvPr>
          <p:cNvSpPr txBox="1"/>
          <p:nvPr/>
        </p:nvSpPr>
        <p:spPr>
          <a:xfrm>
            <a:off x="-1" y="112735"/>
            <a:ext cx="6427433" cy="1200329"/>
          </a:xfrm>
          <a:prstGeom prst="rect">
            <a:avLst/>
          </a:prstGeom>
          <a:noFill/>
        </p:spPr>
        <p:txBody>
          <a:bodyPr wrap="square">
            <a:spAutoFit/>
          </a:bodyPr>
          <a:lstStyle/>
          <a:p>
            <a:r>
              <a:rPr lang="en-IN" sz="2400" b="1" dirty="0">
                <a:solidFill>
                  <a:srgbClr val="E610CD"/>
                </a:solidFill>
                <a:latin typeface="Arial Black" panose="020B0A04020102020204" pitchFamily="34" charset="0"/>
              </a:rPr>
              <a:t>MA</a:t>
            </a:r>
            <a:r>
              <a:rPr lang="en-IN" sz="2400" b="1" baseline="-25000" dirty="0">
                <a:solidFill>
                  <a:srgbClr val="E610CD"/>
                </a:solidFill>
                <a:latin typeface="Arial Black" panose="020B0A04020102020204" pitchFamily="34" charset="0"/>
              </a:rPr>
              <a:t>2</a:t>
            </a:r>
            <a:r>
              <a:rPr lang="en-IN" sz="2400" b="1" dirty="0">
                <a:solidFill>
                  <a:srgbClr val="E610CD"/>
                </a:solidFill>
                <a:latin typeface="Arial Black" panose="020B0A04020102020204" pitchFamily="34" charset="0"/>
              </a:rPr>
              <a:t>BC :</a:t>
            </a:r>
          </a:p>
          <a:p>
            <a:endParaRPr lang="en-IN" sz="2400" b="1" dirty="0">
              <a:solidFill>
                <a:srgbClr val="E610CD"/>
              </a:solidFill>
              <a:latin typeface="Arial Black" panose="020B0A04020102020204" pitchFamily="34" charset="0"/>
            </a:endParaRPr>
          </a:p>
          <a:p>
            <a:r>
              <a:rPr lang="en-IN" sz="2400" b="1" dirty="0">
                <a:solidFill>
                  <a:srgbClr val="00B0F0"/>
                </a:solidFill>
                <a:latin typeface="Arial Black" panose="020B0A04020102020204" pitchFamily="34" charset="0"/>
              </a:rPr>
              <a:t>Example : </a:t>
            </a:r>
            <a:r>
              <a:rPr lang="en-IN" sz="2400" b="1" dirty="0">
                <a:solidFill>
                  <a:srgbClr val="C00000"/>
                </a:solidFill>
                <a:latin typeface="Arial Black" panose="020B0A04020102020204" pitchFamily="34" charset="0"/>
              </a:rPr>
              <a:t>[Pt(NH</a:t>
            </a:r>
            <a:r>
              <a:rPr lang="en-IN" sz="2400" b="1" baseline="-25000" dirty="0">
                <a:solidFill>
                  <a:srgbClr val="C00000"/>
                </a:solidFill>
                <a:latin typeface="Arial Black" panose="020B0A04020102020204" pitchFamily="34" charset="0"/>
              </a:rPr>
              <a:t>3</a:t>
            </a:r>
            <a:r>
              <a:rPr lang="en-IN" sz="2400" b="1" dirty="0">
                <a:solidFill>
                  <a:srgbClr val="C00000"/>
                </a:solidFill>
                <a:latin typeface="Arial Black" panose="020B0A04020102020204" pitchFamily="34" charset="0"/>
              </a:rPr>
              <a:t>)</a:t>
            </a:r>
            <a:r>
              <a:rPr lang="en-IN" sz="2400" b="1" baseline="-25000" dirty="0">
                <a:solidFill>
                  <a:srgbClr val="C00000"/>
                </a:solidFill>
                <a:latin typeface="Arial Black" panose="020B0A04020102020204" pitchFamily="34" charset="0"/>
              </a:rPr>
              <a:t>2</a:t>
            </a:r>
            <a:r>
              <a:rPr lang="en-IN" sz="2400" b="1" dirty="0">
                <a:solidFill>
                  <a:srgbClr val="C00000"/>
                </a:solidFill>
                <a:latin typeface="Arial Black" panose="020B0A04020102020204" pitchFamily="34" charset="0"/>
              </a:rPr>
              <a:t> Cl Br]</a:t>
            </a:r>
            <a:r>
              <a:rPr lang="en-IN" sz="2400" b="1" baseline="30000" dirty="0">
                <a:solidFill>
                  <a:srgbClr val="C00000"/>
                </a:solidFill>
                <a:latin typeface="Arial Black" panose="020B0A04020102020204" pitchFamily="34" charset="0"/>
              </a:rPr>
              <a:t>2+</a:t>
            </a:r>
            <a:r>
              <a:rPr lang="en-IN" sz="2400" b="1" dirty="0">
                <a:solidFill>
                  <a:srgbClr val="C00000"/>
                </a:solidFill>
                <a:latin typeface="Arial Black" panose="020B0A04020102020204" pitchFamily="34" charset="0"/>
              </a:rPr>
              <a:t> </a:t>
            </a:r>
          </a:p>
        </p:txBody>
      </p:sp>
      <p:pic>
        <p:nvPicPr>
          <p:cNvPr id="7" name="Picture 6">
            <a:extLst>
              <a:ext uri="{FF2B5EF4-FFF2-40B4-BE49-F238E27FC236}">
                <a16:creationId xmlns:a16="http://schemas.microsoft.com/office/drawing/2014/main" xmlns="" id="{07DACF4D-C64E-4F77-97F5-DCD384EB8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3065"/>
            <a:ext cx="9144000" cy="1371718"/>
          </a:xfrm>
          <a:prstGeom prst="rect">
            <a:avLst/>
          </a:prstGeom>
        </p:spPr>
      </p:pic>
      <p:pic>
        <p:nvPicPr>
          <p:cNvPr id="9" name="Picture 8">
            <a:extLst>
              <a:ext uri="{FF2B5EF4-FFF2-40B4-BE49-F238E27FC236}">
                <a16:creationId xmlns:a16="http://schemas.microsoft.com/office/drawing/2014/main" xmlns="" id="{B7F87211-AB7E-4544-A9D4-A6942F4E10B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 y="2618914"/>
            <a:ext cx="9143999" cy="4239086"/>
          </a:xfrm>
          <a:prstGeom prst="rect">
            <a:avLst/>
          </a:prstGeom>
        </p:spPr>
      </p:pic>
    </p:spTree>
    <p:extLst>
      <p:ext uri="{BB962C8B-B14F-4D97-AF65-F5344CB8AC3E}">
        <p14:creationId xmlns:p14="http://schemas.microsoft.com/office/powerpoint/2010/main" val="995281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6F920C9-C2AD-4D6C-8724-9EB862DEBBB4}"/>
              </a:ext>
            </a:extLst>
          </p:cNvPr>
          <p:cNvSpPr txBox="1"/>
          <p:nvPr/>
        </p:nvSpPr>
        <p:spPr>
          <a:xfrm>
            <a:off x="-1" y="0"/>
            <a:ext cx="7448365" cy="1384995"/>
          </a:xfrm>
          <a:prstGeom prst="rect">
            <a:avLst/>
          </a:prstGeom>
          <a:noFill/>
        </p:spPr>
        <p:txBody>
          <a:bodyPr wrap="square">
            <a:spAutoFit/>
          </a:bodyPr>
          <a:lstStyle/>
          <a:p>
            <a:r>
              <a:rPr lang="en-IN" sz="2800" b="1" dirty="0">
                <a:solidFill>
                  <a:srgbClr val="E610CD"/>
                </a:solidFill>
                <a:latin typeface="Arial Black" panose="020B0A04020102020204" pitchFamily="34" charset="0"/>
              </a:rPr>
              <a:t> M(</a:t>
            </a:r>
            <a:r>
              <a:rPr lang="en-IN" sz="2800" b="1" dirty="0" err="1">
                <a:solidFill>
                  <a:srgbClr val="E610CD"/>
                </a:solidFill>
                <a:latin typeface="Arial Black" panose="020B0A04020102020204" pitchFamily="34" charset="0"/>
              </a:rPr>
              <a:t>xy</a:t>
            </a:r>
            <a:r>
              <a:rPr lang="en-IN" sz="2800" b="1" dirty="0">
                <a:solidFill>
                  <a:srgbClr val="E610CD"/>
                </a:solidFill>
                <a:latin typeface="Arial Black" panose="020B0A04020102020204" pitchFamily="34" charset="0"/>
              </a:rPr>
              <a:t>)</a:t>
            </a:r>
            <a:r>
              <a:rPr lang="en-IN" sz="2800" b="1" baseline="-25000" dirty="0">
                <a:solidFill>
                  <a:srgbClr val="E610CD"/>
                </a:solidFill>
                <a:latin typeface="Arial Black" panose="020B0A04020102020204" pitchFamily="34" charset="0"/>
              </a:rPr>
              <a:t>2 </a:t>
            </a:r>
            <a:r>
              <a:rPr lang="en-IN" sz="2800" b="1" dirty="0">
                <a:solidFill>
                  <a:srgbClr val="E610CD"/>
                </a:solidFill>
                <a:latin typeface="Arial Black" panose="020B0A04020102020204" pitchFamily="34" charset="0"/>
              </a:rPr>
              <a:t> :</a:t>
            </a:r>
          </a:p>
          <a:p>
            <a:endParaRPr lang="en-IN" sz="2800" b="1" dirty="0">
              <a:solidFill>
                <a:srgbClr val="E610CD"/>
              </a:solidFill>
              <a:latin typeface="Arial Black" panose="020B0A04020102020204" pitchFamily="34" charset="0"/>
            </a:endParaRPr>
          </a:p>
          <a:p>
            <a:r>
              <a:rPr lang="en-IN" sz="2800" b="1" dirty="0">
                <a:solidFill>
                  <a:srgbClr val="00B0F0"/>
                </a:solidFill>
                <a:latin typeface="Arial Black" panose="020B0A04020102020204" pitchFamily="34" charset="0"/>
              </a:rPr>
              <a:t>Example:</a:t>
            </a:r>
            <a:r>
              <a:rPr lang="en-IN" sz="2800" b="1" dirty="0">
                <a:solidFill>
                  <a:srgbClr val="E610CD"/>
                </a:solidFill>
                <a:latin typeface="Arial Black" panose="020B0A04020102020204" pitchFamily="34" charset="0"/>
              </a:rPr>
              <a:t> </a:t>
            </a:r>
            <a:r>
              <a:rPr lang="en-IN" sz="2800" b="1" dirty="0">
                <a:solidFill>
                  <a:srgbClr val="C00000"/>
                </a:solidFill>
                <a:latin typeface="Arial Black" panose="020B0A04020102020204" pitchFamily="34" charset="0"/>
              </a:rPr>
              <a:t>[Pt(NH</a:t>
            </a:r>
            <a:r>
              <a:rPr lang="en-IN" sz="2800" b="1" baseline="-25000" dirty="0">
                <a:solidFill>
                  <a:srgbClr val="C00000"/>
                </a:solidFill>
                <a:latin typeface="Arial Black" panose="020B0A04020102020204" pitchFamily="34" charset="0"/>
              </a:rPr>
              <a:t>2 </a:t>
            </a:r>
            <a:r>
              <a:rPr lang="en-IN" sz="2800" b="1" dirty="0">
                <a:solidFill>
                  <a:srgbClr val="C00000"/>
                </a:solidFill>
                <a:latin typeface="Arial Black" panose="020B0A04020102020204" pitchFamily="34" charset="0"/>
              </a:rPr>
              <a:t> - CH</a:t>
            </a:r>
            <a:r>
              <a:rPr lang="en-IN" sz="2800" b="1" baseline="-25000" dirty="0">
                <a:solidFill>
                  <a:srgbClr val="C00000"/>
                </a:solidFill>
                <a:latin typeface="Arial Black" panose="020B0A04020102020204" pitchFamily="34" charset="0"/>
              </a:rPr>
              <a:t>2</a:t>
            </a:r>
            <a:r>
              <a:rPr lang="en-IN" sz="2800" b="1" dirty="0">
                <a:solidFill>
                  <a:srgbClr val="C00000"/>
                </a:solidFill>
                <a:latin typeface="Arial Black" panose="020B0A04020102020204" pitchFamily="34" charset="0"/>
              </a:rPr>
              <a:t> – COO)</a:t>
            </a:r>
            <a:r>
              <a:rPr lang="en-IN" sz="2800" b="1" baseline="-25000" dirty="0">
                <a:solidFill>
                  <a:srgbClr val="C00000"/>
                </a:solidFill>
                <a:latin typeface="Arial Black" panose="020B0A04020102020204" pitchFamily="34" charset="0"/>
              </a:rPr>
              <a:t>2</a:t>
            </a:r>
            <a:r>
              <a:rPr lang="en-IN" sz="2800" b="1" dirty="0">
                <a:solidFill>
                  <a:srgbClr val="C00000"/>
                </a:solidFill>
                <a:latin typeface="Arial Black" panose="020B0A04020102020204" pitchFamily="34" charset="0"/>
              </a:rPr>
              <a:t> ]</a:t>
            </a:r>
            <a:r>
              <a:rPr lang="en-IN" sz="2800" b="1" dirty="0">
                <a:solidFill>
                  <a:srgbClr val="E610CD"/>
                </a:solidFill>
                <a:latin typeface="Arial Black" panose="020B0A04020102020204" pitchFamily="34" charset="0"/>
              </a:rPr>
              <a:t> </a:t>
            </a:r>
            <a:endParaRPr lang="en-IN" sz="2800" dirty="0">
              <a:solidFill>
                <a:srgbClr val="E610CD"/>
              </a:solidFill>
              <a:latin typeface="Arial Black" panose="020B0A04020102020204" pitchFamily="34" charset="0"/>
            </a:endParaRPr>
          </a:p>
        </p:txBody>
      </p:sp>
      <p:pic>
        <p:nvPicPr>
          <p:cNvPr id="5" name="Picture 4">
            <a:extLst>
              <a:ext uri="{FF2B5EF4-FFF2-40B4-BE49-F238E27FC236}">
                <a16:creationId xmlns:a16="http://schemas.microsoft.com/office/drawing/2014/main" xmlns="" id="{DC85BAD9-F062-46A5-9962-51351CE889B6}"/>
              </a:ext>
            </a:extLst>
          </p:cNvPr>
          <p:cNvPicPr>
            <a:picLocks noChangeAspect="1"/>
          </p:cNvPicPr>
          <p:nvPr/>
        </p:nvPicPr>
        <p:blipFill>
          <a:blip r:embed="rId2"/>
          <a:stretch>
            <a:fillRect/>
          </a:stretch>
        </p:blipFill>
        <p:spPr>
          <a:xfrm>
            <a:off x="0" y="1384995"/>
            <a:ext cx="9144000" cy="1371600"/>
          </a:xfrm>
          <a:prstGeom prst="rect">
            <a:avLst/>
          </a:prstGeom>
        </p:spPr>
      </p:pic>
      <p:pic>
        <p:nvPicPr>
          <p:cNvPr id="7" name="Picture 6">
            <a:extLst>
              <a:ext uri="{FF2B5EF4-FFF2-40B4-BE49-F238E27FC236}">
                <a16:creationId xmlns:a16="http://schemas.microsoft.com/office/drawing/2014/main" xmlns="" id="{81131C7D-AC56-4D80-9F17-E35856E6D7C3}"/>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 y="2756595"/>
            <a:ext cx="9144000" cy="4101405"/>
          </a:xfrm>
          <a:prstGeom prst="rect">
            <a:avLst/>
          </a:prstGeom>
        </p:spPr>
      </p:pic>
    </p:spTree>
    <p:extLst>
      <p:ext uri="{BB962C8B-B14F-4D97-AF65-F5344CB8AC3E}">
        <p14:creationId xmlns:p14="http://schemas.microsoft.com/office/powerpoint/2010/main" val="2755232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0307CBA-A833-4BF4-BC2C-72F8D621CEAC}"/>
              </a:ext>
            </a:extLst>
          </p:cNvPr>
          <p:cNvSpPr txBox="1"/>
          <p:nvPr/>
        </p:nvSpPr>
        <p:spPr>
          <a:xfrm>
            <a:off x="0" y="0"/>
            <a:ext cx="7111014" cy="1384995"/>
          </a:xfrm>
          <a:prstGeom prst="rect">
            <a:avLst/>
          </a:prstGeom>
          <a:noFill/>
        </p:spPr>
        <p:txBody>
          <a:bodyPr wrap="square" rtlCol="0">
            <a:spAutoFit/>
          </a:bodyPr>
          <a:lstStyle/>
          <a:p>
            <a:r>
              <a:rPr lang="en-IN" sz="2800" dirty="0">
                <a:solidFill>
                  <a:srgbClr val="E610CD"/>
                </a:solidFill>
                <a:latin typeface="Arial Black" panose="020B0A04020102020204" pitchFamily="34" charset="0"/>
              </a:rPr>
              <a:t>MABCD</a:t>
            </a:r>
          </a:p>
          <a:p>
            <a:endParaRPr lang="en-IN" sz="2800" dirty="0">
              <a:solidFill>
                <a:srgbClr val="FF0000"/>
              </a:solidFill>
              <a:latin typeface="Arial Black" panose="020B0A04020102020204" pitchFamily="34" charset="0"/>
            </a:endParaRPr>
          </a:p>
          <a:p>
            <a:r>
              <a:rPr lang="en-IN" sz="2800" dirty="0">
                <a:solidFill>
                  <a:srgbClr val="00B0F0"/>
                </a:solidFill>
                <a:latin typeface="Arial Black" panose="020B0A04020102020204" pitchFamily="34" charset="0"/>
              </a:rPr>
              <a:t>Example:</a:t>
            </a:r>
            <a:r>
              <a:rPr lang="en-IN" sz="2800" dirty="0">
                <a:solidFill>
                  <a:srgbClr val="FF0000"/>
                </a:solidFill>
                <a:latin typeface="Arial Black" panose="020B0A04020102020204" pitchFamily="34" charset="0"/>
              </a:rPr>
              <a:t> </a:t>
            </a:r>
            <a:r>
              <a:rPr lang="en-IN" sz="2800" dirty="0">
                <a:solidFill>
                  <a:srgbClr val="C00000"/>
                </a:solidFill>
                <a:latin typeface="Arial Black" panose="020B0A04020102020204" pitchFamily="34" charset="0"/>
              </a:rPr>
              <a:t>[ Pt NH</a:t>
            </a:r>
            <a:r>
              <a:rPr lang="en-IN" sz="2800" baseline="-25000" dirty="0">
                <a:solidFill>
                  <a:srgbClr val="C00000"/>
                </a:solidFill>
                <a:latin typeface="Arial Black" panose="020B0A04020102020204" pitchFamily="34" charset="0"/>
              </a:rPr>
              <a:t>3</a:t>
            </a:r>
            <a:r>
              <a:rPr lang="en-IN" sz="2800" dirty="0">
                <a:solidFill>
                  <a:srgbClr val="C00000"/>
                </a:solidFill>
                <a:latin typeface="Arial Black" panose="020B0A04020102020204" pitchFamily="34" charset="0"/>
              </a:rPr>
              <a:t> Br Cl NO</a:t>
            </a:r>
            <a:r>
              <a:rPr lang="en-IN" sz="2800" baseline="-25000" dirty="0">
                <a:solidFill>
                  <a:srgbClr val="C00000"/>
                </a:solidFill>
                <a:latin typeface="Arial Black" panose="020B0A04020102020204" pitchFamily="34" charset="0"/>
              </a:rPr>
              <a:t>2</a:t>
            </a:r>
            <a:r>
              <a:rPr lang="en-IN" sz="2800" dirty="0">
                <a:solidFill>
                  <a:srgbClr val="C00000"/>
                </a:solidFill>
                <a:latin typeface="Arial Black" panose="020B0A04020102020204" pitchFamily="34" charset="0"/>
              </a:rPr>
              <a:t> ]</a:t>
            </a:r>
          </a:p>
        </p:txBody>
      </p:sp>
      <p:pic>
        <p:nvPicPr>
          <p:cNvPr id="6" name="Picture 5">
            <a:extLst>
              <a:ext uri="{FF2B5EF4-FFF2-40B4-BE49-F238E27FC236}">
                <a16:creationId xmlns:a16="http://schemas.microsoft.com/office/drawing/2014/main" xmlns="" id="{39FFB2CF-089B-4C33-9424-0F288F52B49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1384995"/>
            <a:ext cx="9144000" cy="5473005"/>
          </a:xfrm>
          <a:prstGeom prst="rect">
            <a:avLst/>
          </a:prstGeom>
        </p:spPr>
      </p:pic>
    </p:spTree>
    <p:extLst>
      <p:ext uri="{BB962C8B-B14F-4D97-AF65-F5344CB8AC3E}">
        <p14:creationId xmlns:p14="http://schemas.microsoft.com/office/powerpoint/2010/main" val="2842617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4BEE4D9-62EB-45CB-8A0E-785C04672E05}"/>
              </a:ext>
            </a:extLst>
          </p:cNvPr>
          <p:cNvSpPr txBox="1"/>
          <p:nvPr/>
        </p:nvSpPr>
        <p:spPr>
          <a:xfrm>
            <a:off x="0" y="0"/>
            <a:ext cx="9144000" cy="2431435"/>
          </a:xfrm>
          <a:prstGeom prst="rect">
            <a:avLst/>
          </a:prstGeom>
          <a:noFill/>
        </p:spPr>
        <p:txBody>
          <a:bodyPr wrap="square">
            <a:spAutoFit/>
          </a:bodyPr>
          <a:lstStyle/>
          <a:p>
            <a:r>
              <a:rPr lang="en-US" sz="3200" b="1" dirty="0">
                <a:solidFill>
                  <a:srgbClr val="FF0000"/>
                </a:solidFill>
              </a:rPr>
              <a:t>Octahedral complexes:</a:t>
            </a:r>
          </a:p>
          <a:p>
            <a:pPr marL="342900" indent="-342900">
              <a:buFont typeface="Wingdings" panose="05000000000000000000" pitchFamily="2" charset="2"/>
              <a:buChar char="q"/>
            </a:pPr>
            <a:r>
              <a:rPr lang="en-US" sz="2400" b="1" dirty="0">
                <a:solidFill>
                  <a:srgbClr val="00B0F0"/>
                </a:solidFill>
              </a:rPr>
              <a:t>Octahedral complexes of the type</a:t>
            </a:r>
            <a:r>
              <a:rPr lang="en-US" sz="2400" b="1" dirty="0">
                <a:solidFill>
                  <a:srgbClr val="C00000"/>
                </a:solidFill>
              </a:rPr>
              <a:t> [MA</a:t>
            </a:r>
            <a:r>
              <a:rPr lang="en-US" sz="2400" b="1" baseline="-25000" dirty="0">
                <a:solidFill>
                  <a:srgbClr val="C00000"/>
                </a:solidFill>
              </a:rPr>
              <a:t>2</a:t>
            </a:r>
            <a:r>
              <a:rPr lang="en-US" sz="2400" b="1" dirty="0">
                <a:solidFill>
                  <a:srgbClr val="C00000"/>
                </a:solidFill>
              </a:rPr>
              <a:t>B</a:t>
            </a:r>
            <a:r>
              <a:rPr lang="en-US" sz="2400" b="1" baseline="-25000" dirty="0">
                <a:solidFill>
                  <a:srgbClr val="C00000"/>
                </a:solidFill>
              </a:rPr>
              <a:t>4</a:t>
            </a:r>
            <a:r>
              <a:rPr lang="en-US" sz="2400" b="1" dirty="0">
                <a:solidFill>
                  <a:srgbClr val="C00000"/>
                </a:solidFill>
              </a:rPr>
              <a:t>]</a:t>
            </a:r>
            <a:r>
              <a:rPr lang="en-US" sz="2400" b="1" baseline="30000" dirty="0">
                <a:solidFill>
                  <a:srgbClr val="C00000"/>
                </a:solidFill>
              </a:rPr>
              <a:t>n±</a:t>
            </a:r>
            <a:r>
              <a:rPr lang="en-US" sz="2400" b="1" dirty="0">
                <a:solidFill>
                  <a:srgbClr val="C00000"/>
                </a:solidFill>
              </a:rPr>
              <a:t>, [M(xx)</a:t>
            </a:r>
            <a:r>
              <a:rPr lang="en-US" sz="2400" b="1" baseline="-25000" dirty="0">
                <a:solidFill>
                  <a:srgbClr val="C00000"/>
                </a:solidFill>
              </a:rPr>
              <a:t>2</a:t>
            </a:r>
            <a:r>
              <a:rPr lang="en-US" sz="2400" b="1" dirty="0">
                <a:solidFill>
                  <a:srgbClr val="C00000"/>
                </a:solidFill>
              </a:rPr>
              <a:t>B</a:t>
            </a:r>
            <a:r>
              <a:rPr lang="en-US" sz="2400" b="1" baseline="-25000" dirty="0">
                <a:solidFill>
                  <a:srgbClr val="C00000"/>
                </a:solidFill>
              </a:rPr>
              <a:t>2</a:t>
            </a:r>
            <a:r>
              <a:rPr lang="en-US" sz="2400" b="1" dirty="0">
                <a:solidFill>
                  <a:srgbClr val="C00000"/>
                </a:solidFill>
              </a:rPr>
              <a:t>]</a:t>
            </a:r>
            <a:r>
              <a:rPr lang="en-US" sz="2400" b="1" baseline="30000" dirty="0">
                <a:solidFill>
                  <a:srgbClr val="C00000"/>
                </a:solidFill>
              </a:rPr>
              <a:t>n±</a:t>
            </a:r>
            <a:r>
              <a:rPr lang="en-US" sz="2400" b="1" dirty="0">
                <a:solidFill>
                  <a:srgbClr val="00B0F0"/>
                </a:solidFill>
              </a:rPr>
              <a:t> shows </a:t>
            </a:r>
          </a:p>
          <a:p>
            <a:r>
              <a:rPr lang="en-US" sz="2400" b="1" dirty="0">
                <a:solidFill>
                  <a:srgbClr val="00B0F0"/>
                </a:solidFill>
              </a:rPr>
              <a:t>     cis-trans isomerism.</a:t>
            </a:r>
          </a:p>
          <a:p>
            <a:pPr marL="342900" indent="-342900">
              <a:buFont typeface="Wingdings" panose="05000000000000000000" pitchFamily="2" charset="2"/>
              <a:buChar char="q"/>
            </a:pPr>
            <a:r>
              <a:rPr lang="en-US" sz="2400" b="1" dirty="0">
                <a:solidFill>
                  <a:srgbClr val="C00000"/>
                </a:solidFill>
              </a:rPr>
              <a:t>Here</a:t>
            </a:r>
            <a:r>
              <a:rPr lang="en-US" sz="2400" b="1" dirty="0">
                <a:solidFill>
                  <a:srgbClr val="00B0F0"/>
                </a:solidFill>
              </a:rPr>
              <a:t> A</a:t>
            </a:r>
            <a:r>
              <a:rPr lang="en-US" sz="2400" b="1" dirty="0">
                <a:solidFill>
                  <a:srgbClr val="C00000"/>
                </a:solidFill>
              </a:rPr>
              <a:t> and </a:t>
            </a:r>
            <a:r>
              <a:rPr lang="en-US" sz="2400" b="1" dirty="0">
                <a:solidFill>
                  <a:srgbClr val="00B0F0"/>
                </a:solidFill>
              </a:rPr>
              <a:t>B</a:t>
            </a:r>
            <a:r>
              <a:rPr lang="en-US" sz="2400" b="1" dirty="0">
                <a:solidFill>
                  <a:srgbClr val="C00000"/>
                </a:solidFill>
              </a:rPr>
              <a:t> are </a:t>
            </a:r>
            <a:r>
              <a:rPr lang="en-US" sz="2400" b="1" dirty="0">
                <a:solidFill>
                  <a:srgbClr val="00B0F0"/>
                </a:solidFill>
              </a:rPr>
              <a:t>monodentate ligands</a:t>
            </a:r>
            <a:r>
              <a:rPr lang="en-US" sz="2400" b="1" dirty="0">
                <a:solidFill>
                  <a:srgbClr val="C00000"/>
                </a:solidFill>
              </a:rPr>
              <a:t> and </a:t>
            </a:r>
            <a:r>
              <a:rPr lang="en-US" sz="2400" b="1" dirty="0">
                <a:solidFill>
                  <a:srgbClr val="00B0F0"/>
                </a:solidFill>
              </a:rPr>
              <a:t>xx is bidentate ligand </a:t>
            </a:r>
            <a:r>
              <a:rPr lang="en-US" sz="2400" b="1" dirty="0">
                <a:solidFill>
                  <a:srgbClr val="C00000"/>
                </a:solidFill>
              </a:rPr>
              <a:t>with two same kind of donor atoms. In the octahedral complex, the position of ligands is indicated by the following numbering scheme.</a:t>
            </a:r>
            <a:endParaRPr lang="en-IN" sz="2400" b="1" dirty="0">
              <a:solidFill>
                <a:srgbClr val="C00000"/>
              </a:solidFill>
            </a:endParaRPr>
          </a:p>
        </p:txBody>
      </p:sp>
      <p:pic>
        <p:nvPicPr>
          <p:cNvPr id="5" name="Picture 4">
            <a:extLst>
              <a:ext uri="{FF2B5EF4-FFF2-40B4-BE49-F238E27FC236}">
                <a16:creationId xmlns:a16="http://schemas.microsoft.com/office/drawing/2014/main" xmlns="" id="{5784ADE8-A23F-421E-9486-7147E0CB4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8988"/>
            <a:ext cx="3986074" cy="4138041"/>
          </a:xfrm>
          <a:prstGeom prst="rect">
            <a:avLst/>
          </a:prstGeom>
          <a:ln>
            <a:solidFill>
              <a:schemeClr val="accent1"/>
            </a:solidFill>
          </a:ln>
        </p:spPr>
      </p:pic>
      <p:sp>
        <p:nvSpPr>
          <p:cNvPr id="6" name="Rectangle 5">
            <a:extLst>
              <a:ext uri="{FF2B5EF4-FFF2-40B4-BE49-F238E27FC236}">
                <a16:creationId xmlns:a16="http://schemas.microsoft.com/office/drawing/2014/main" xmlns="" id="{27CB5F56-C030-47B5-8127-F0A5CE591CF2}"/>
              </a:ext>
            </a:extLst>
          </p:cNvPr>
          <p:cNvSpPr/>
          <p:nvPr/>
        </p:nvSpPr>
        <p:spPr>
          <a:xfrm>
            <a:off x="2707689" y="5877016"/>
            <a:ext cx="1278385" cy="87001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IN"/>
          </a:p>
        </p:txBody>
      </p:sp>
      <p:sp>
        <p:nvSpPr>
          <p:cNvPr id="8" name="TextBox 7">
            <a:extLst>
              <a:ext uri="{FF2B5EF4-FFF2-40B4-BE49-F238E27FC236}">
                <a16:creationId xmlns:a16="http://schemas.microsoft.com/office/drawing/2014/main" xmlns="" id="{21289862-4445-48E5-B561-8B4E8E24E6A8}"/>
              </a:ext>
            </a:extLst>
          </p:cNvPr>
          <p:cNvSpPr txBox="1"/>
          <p:nvPr/>
        </p:nvSpPr>
        <p:spPr>
          <a:xfrm>
            <a:off x="4054875" y="2608988"/>
            <a:ext cx="4911571" cy="4093428"/>
          </a:xfrm>
          <a:prstGeom prst="rect">
            <a:avLst/>
          </a:prstGeom>
          <a:noFill/>
          <a:ln>
            <a:solidFill>
              <a:srgbClr val="00B0F0"/>
            </a:solidFill>
          </a:ln>
        </p:spPr>
        <p:txBody>
          <a:bodyPr wrap="square">
            <a:spAutoFit/>
          </a:bodyPr>
          <a:lstStyle/>
          <a:p>
            <a:pPr marL="342900" indent="-342900" algn="l">
              <a:buFont typeface="Wingdings" panose="05000000000000000000" pitchFamily="2" charset="2"/>
              <a:buChar char="§"/>
            </a:pPr>
            <a:r>
              <a:rPr lang="en-US" sz="2000" b="1" i="0" u="none" strike="noStrike" baseline="0" dirty="0">
                <a:solidFill>
                  <a:srgbClr val="E610CD"/>
                </a:solidFill>
                <a:latin typeface="Bookman Old Style" panose="02050604050505020204" pitchFamily="18" charset="0"/>
              </a:rPr>
              <a:t>In the above scheme, the positions (1,2), (1,3), (1,4), (1,5), (2,3), (2,5), (2,6), (3,4), (3,6),(4,5), (4,6), and (5,6) are identical and if two similar groups are present in any one of these</a:t>
            </a:r>
            <a:r>
              <a:rPr lang="en-US" sz="2000" b="1" i="0" u="none" strike="noStrike" dirty="0">
                <a:solidFill>
                  <a:srgbClr val="E610CD"/>
                </a:solidFill>
                <a:latin typeface="Bookman Old Style" panose="02050604050505020204" pitchFamily="18" charset="0"/>
              </a:rPr>
              <a:t> </a:t>
            </a:r>
            <a:r>
              <a:rPr lang="en-US" sz="2000" b="1" i="0" u="none" strike="noStrike" baseline="0" dirty="0">
                <a:solidFill>
                  <a:srgbClr val="E610CD"/>
                </a:solidFill>
                <a:latin typeface="Bookman Old Style" panose="02050604050505020204" pitchFamily="18" charset="0"/>
              </a:rPr>
              <a:t>positions, the isomer is referred as a </a:t>
            </a:r>
            <a:r>
              <a:rPr lang="en-US" sz="2000" b="1" i="0" u="none" strike="noStrike" baseline="0" dirty="0">
                <a:solidFill>
                  <a:srgbClr val="E610CD"/>
                </a:solidFill>
                <a:highlight>
                  <a:srgbClr val="00FFFF"/>
                </a:highlight>
                <a:latin typeface="Bookman Old Style" panose="02050604050505020204" pitchFamily="18" charset="0"/>
              </a:rPr>
              <a:t> </a:t>
            </a:r>
            <a:r>
              <a:rPr lang="en-US" sz="2000" b="1" i="1" u="none" strike="noStrike" baseline="0" dirty="0">
                <a:solidFill>
                  <a:srgbClr val="E610CD"/>
                </a:solidFill>
                <a:highlight>
                  <a:srgbClr val="00FFFF"/>
                </a:highlight>
                <a:latin typeface="Bookman Old Style" panose="02050604050505020204" pitchFamily="18" charset="0"/>
              </a:rPr>
              <a:t>cis- </a:t>
            </a:r>
            <a:r>
              <a:rPr lang="en-US" sz="2000" b="1" i="0" u="none" strike="noStrike" baseline="0" dirty="0">
                <a:solidFill>
                  <a:srgbClr val="E610CD"/>
                </a:solidFill>
                <a:highlight>
                  <a:srgbClr val="00FFFF"/>
                </a:highlight>
                <a:latin typeface="Bookman Old Style" panose="02050604050505020204" pitchFamily="18" charset="0"/>
              </a:rPr>
              <a:t>isomer.</a:t>
            </a:r>
            <a:r>
              <a:rPr lang="en-US" sz="2000" b="1" i="0" u="none" strike="noStrike" baseline="0" dirty="0">
                <a:highlight>
                  <a:srgbClr val="00FFFF"/>
                </a:highlight>
                <a:latin typeface="Bookman Old Style" panose="02050604050505020204" pitchFamily="18" charset="0"/>
              </a:rPr>
              <a:t> </a:t>
            </a:r>
          </a:p>
          <a:p>
            <a:pPr marL="342900" indent="-342900" algn="l">
              <a:buFont typeface="Wingdings" panose="05000000000000000000" pitchFamily="2" charset="2"/>
              <a:buChar char="§"/>
            </a:pPr>
            <a:r>
              <a:rPr lang="en-US" sz="2000" b="1" i="0" u="none" strike="noStrike" baseline="0" dirty="0">
                <a:solidFill>
                  <a:srgbClr val="7030A0"/>
                </a:solidFill>
                <a:latin typeface="Bookman Old Style" panose="02050604050505020204" pitchFamily="18" charset="0"/>
              </a:rPr>
              <a:t>Similarly, positions (1,6), (2,4), and (3,5) are identical and if similar ligands are present in these positions it is referred as a </a:t>
            </a:r>
            <a:r>
              <a:rPr lang="en-US" sz="2000" b="1" i="1" u="none" strike="noStrike" baseline="0" dirty="0">
                <a:solidFill>
                  <a:srgbClr val="7030A0"/>
                </a:solidFill>
                <a:highlight>
                  <a:srgbClr val="00FFFF"/>
                </a:highlight>
                <a:latin typeface="Bookman Old Style" panose="02050604050505020204" pitchFamily="18" charset="0"/>
              </a:rPr>
              <a:t>trans-</a:t>
            </a:r>
            <a:r>
              <a:rPr lang="en-US" sz="2000" b="1" i="0" u="none" strike="noStrike" baseline="0" dirty="0">
                <a:solidFill>
                  <a:srgbClr val="7030A0"/>
                </a:solidFill>
                <a:highlight>
                  <a:srgbClr val="00FFFF"/>
                </a:highlight>
                <a:latin typeface="Bookman Old Style" panose="02050604050505020204" pitchFamily="18" charset="0"/>
              </a:rPr>
              <a:t>isomer.</a:t>
            </a:r>
            <a:endParaRPr lang="en-IN" sz="2000" b="1" dirty="0">
              <a:solidFill>
                <a:srgbClr val="7030A0"/>
              </a:solidFill>
              <a:highlight>
                <a:srgbClr val="00FFFF"/>
              </a:highlight>
              <a:latin typeface="Bookman Old Style" panose="02050604050505020204" pitchFamily="18" charset="0"/>
            </a:endParaRPr>
          </a:p>
        </p:txBody>
      </p:sp>
    </p:spTree>
    <p:extLst>
      <p:ext uri="{BB962C8B-B14F-4D97-AF65-F5344CB8AC3E}">
        <p14:creationId xmlns:p14="http://schemas.microsoft.com/office/powerpoint/2010/main" val="687573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8" presetClass="entr" presetSubtype="0" accel="50000" fill="hold" nodeType="clickEffect">
                                  <p:stCondLst>
                                    <p:cond delay="0"/>
                                  </p:stCondLst>
                                  <p:iterate type="lt">
                                    <p:tmPct val="46541"/>
                                  </p:iterate>
                                  <p:childTnLst>
                                    <p:set>
                                      <p:cBhvr>
                                        <p:cTn id="14" dur="1" fill="hold">
                                          <p:stCondLst>
                                            <p:cond delay="0"/>
                                          </p:stCondLst>
                                        </p:cTn>
                                        <p:tgtEl>
                                          <p:spTgt spid="8">
                                            <p:txEl>
                                              <p:pRg st="0" end="0"/>
                                            </p:txEl>
                                          </p:spTgt>
                                        </p:tgtEl>
                                        <p:attrNameLst>
                                          <p:attrName>style.visibility</p:attrName>
                                        </p:attrNameLst>
                                      </p:cBhvr>
                                      <p:to>
                                        <p:strVal val="visible"/>
                                      </p:to>
                                    </p:set>
                                    <p:set>
                                      <p:cBhvr>
                                        <p:cTn id="15" dur="106" fill="hold">
                                          <p:stCondLst>
                                            <p:cond delay="0"/>
                                          </p:stCondLst>
                                        </p:cTn>
                                        <p:tgtEl>
                                          <p:spTgt spid="8">
                                            <p:txEl>
                                              <p:pRg st="0" end="0"/>
                                            </p:txEl>
                                          </p:spTgt>
                                        </p:tgtEl>
                                        <p:attrNameLst>
                                          <p:attrName>style.rotation</p:attrName>
                                        </p:attrNameLst>
                                      </p:cBhvr>
                                      <p:to>
                                        <p:strVal val="-45.0"/>
                                      </p:to>
                                    </p:set>
                                    <p:anim calcmode="lin" valueType="num">
                                      <p:cBhvr>
                                        <p:cTn id="16" dur="106" fill="hold">
                                          <p:stCondLst>
                                            <p:cond delay="106"/>
                                          </p:stCondLst>
                                        </p:cTn>
                                        <p:tgtEl>
                                          <p:spTgt spid="8">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7" dur="106" fill="hold">
                                          <p:stCondLst>
                                            <p:cond delay="0"/>
                                          </p:stCondLst>
                                        </p:cTn>
                                        <p:tgtEl>
                                          <p:spTgt spid="8">
                                            <p:txEl>
                                              <p:pRg st="0" end="0"/>
                                            </p:txEl>
                                          </p:spTgt>
                                        </p:tgtEl>
                                        <p:attrNameLst>
                                          <p:attrName>ppt_y</p:attrName>
                                        </p:attrNameLst>
                                      </p:cBhvr>
                                      <p:tavLst>
                                        <p:tav tm="0">
                                          <p:val>
                                            <p:strVal val="#ppt_y-1"/>
                                          </p:val>
                                        </p:tav>
                                        <p:tav tm="100000">
                                          <p:val>
                                            <p:strVal val="#ppt_y-(0.354*#ppt_w-0.172*#ppt_h)"/>
                                          </p:val>
                                        </p:tav>
                                      </p:tavLst>
                                    </p:anim>
                                    <p:anim calcmode="lin" valueType="num">
                                      <p:cBhvr>
                                        <p:cTn id="18" dur="2" decel="50000" autoRev="1" fill="hold">
                                          <p:stCondLst>
                                            <p:cond delay="106"/>
                                          </p:stCondLst>
                                        </p:cTn>
                                        <p:tgtEl>
                                          <p:spTgt spid="8">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9" dur="1" fill="hold">
                                          <p:stCondLst>
                                            <p:cond delay="249"/>
                                          </p:stCondLst>
                                        </p:cTn>
                                        <p:tgtEl>
                                          <p:spTgt spid="8">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8" presetClass="entr" presetSubtype="0" accel="50000" fill="hold" nodeType="clickEffect">
                                  <p:stCondLst>
                                    <p:cond delay="0"/>
                                  </p:stCondLst>
                                  <p:iterate type="lt">
                                    <p:tmPct val="49927"/>
                                  </p:iterate>
                                  <p:childTnLst>
                                    <p:set>
                                      <p:cBhvr>
                                        <p:cTn id="23" dur="1" fill="hold">
                                          <p:stCondLst>
                                            <p:cond delay="0"/>
                                          </p:stCondLst>
                                        </p:cTn>
                                        <p:tgtEl>
                                          <p:spTgt spid="8">
                                            <p:txEl>
                                              <p:pRg st="1" end="1"/>
                                            </p:txEl>
                                          </p:spTgt>
                                        </p:tgtEl>
                                        <p:attrNameLst>
                                          <p:attrName>style.visibility</p:attrName>
                                        </p:attrNameLst>
                                      </p:cBhvr>
                                      <p:to>
                                        <p:strVal val="visible"/>
                                      </p:to>
                                    </p:set>
                                    <p:set>
                                      <p:cBhvr>
                                        <p:cTn id="24" dur="114" fill="hold">
                                          <p:stCondLst>
                                            <p:cond delay="0"/>
                                          </p:stCondLst>
                                        </p:cTn>
                                        <p:tgtEl>
                                          <p:spTgt spid="8">
                                            <p:txEl>
                                              <p:pRg st="1" end="1"/>
                                            </p:txEl>
                                          </p:spTgt>
                                        </p:tgtEl>
                                        <p:attrNameLst>
                                          <p:attrName>style.rotation</p:attrName>
                                        </p:attrNameLst>
                                      </p:cBhvr>
                                      <p:to>
                                        <p:strVal val="-45.0"/>
                                      </p:to>
                                    </p:set>
                                    <p:anim calcmode="lin" valueType="num">
                                      <p:cBhvr>
                                        <p:cTn id="25" dur="114" fill="hold">
                                          <p:stCondLst>
                                            <p:cond delay="114"/>
                                          </p:stCondLst>
                                        </p:cTn>
                                        <p:tgtEl>
                                          <p:spTgt spid="8">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26" dur="114" fill="hold">
                                          <p:stCondLst>
                                            <p:cond delay="0"/>
                                          </p:stCondLst>
                                        </p:cTn>
                                        <p:tgtEl>
                                          <p:spTgt spid="8">
                                            <p:txEl>
                                              <p:pRg st="1" end="1"/>
                                            </p:txEl>
                                          </p:spTgt>
                                        </p:tgtEl>
                                        <p:attrNameLst>
                                          <p:attrName>ppt_y</p:attrName>
                                        </p:attrNameLst>
                                      </p:cBhvr>
                                      <p:tavLst>
                                        <p:tav tm="0">
                                          <p:val>
                                            <p:strVal val="#ppt_y-1"/>
                                          </p:val>
                                        </p:tav>
                                        <p:tav tm="100000">
                                          <p:val>
                                            <p:strVal val="#ppt_y-(0.354*#ppt_w-0.172*#ppt_h)"/>
                                          </p:val>
                                        </p:tav>
                                      </p:tavLst>
                                    </p:anim>
                                    <p:anim calcmode="lin" valueType="num">
                                      <p:cBhvr>
                                        <p:cTn id="27" dur="2" decel="50000" autoRev="1" fill="hold">
                                          <p:stCondLst>
                                            <p:cond delay="114"/>
                                          </p:stCondLst>
                                        </p:cTn>
                                        <p:tgtEl>
                                          <p:spTgt spid="8">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8" dur="1" fill="hold">
                                          <p:stCondLst>
                                            <p:cond delay="249"/>
                                          </p:stCondLst>
                                        </p:cTn>
                                        <p:tgtEl>
                                          <p:spTgt spid="8">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ADAD640-FA1D-4227-9364-AAF218D9EE81}"/>
              </a:ext>
            </a:extLst>
          </p:cNvPr>
          <p:cNvSpPr txBox="1"/>
          <p:nvPr/>
        </p:nvSpPr>
        <p:spPr>
          <a:xfrm>
            <a:off x="0" y="0"/>
            <a:ext cx="9144000" cy="2677656"/>
          </a:xfrm>
          <a:prstGeom prst="rect">
            <a:avLst/>
          </a:prstGeom>
          <a:noFill/>
        </p:spPr>
        <p:txBody>
          <a:bodyPr wrap="square">
            <a:spAutoFit/>
          </a:bodyPr>
          <a:lstStyle/>
          <a:p>
            <a:r>
              <a:rPr lang="en-US" sz="2800" b="1" dirty="0">
                <a:solidFill>
                  <a:srgbClr val="FF0000"/>
                </a:solidFill>
              </a:rPr>
              <a:t>Octahedral complex</a:t>
            </a:r>
            <a:r>
              <a:rPr lang="en-US" sz="2800" b="1" dirty="0">
                <a:solidFill>
                  <a:srgbClr val="00B0F0"/>
                </a:solidFill>
              </a:rPr>
              <a:t> of the type </a:t>
            </a:r>
            <a:r>
              <a:rPr lang="en-US" sz="2800" b="1" dirty="0">
                <a:solidFill>
                  <a:srgbClr val="C00000"/>
                </a:solidFill>
              </a:rPr>
              <a:t>[MA</a:t>
            </a:r>
            <a:r>
              <a:rPr lang="en-US" sz="2800" b="1" baseline="-25000" dirty="0">
                <a:solidFill>
                  <a:srgbClr val="C00000"/>
                </a:solidFill>
              </a:rPr>
              <a:t>3</a:t>
            </a:r>
            <a:r>
              <a:rPr lang="en-US" sz="2800" b="1" dirty="0">
                <a:solidFill>
                  <a:srgbClr val="C00000"/>
                </a:solidFill>
              </a:rPr>
              <a:t>B</a:t>
            </a:r>
            <a:r>
              <a:rPr lang="en-US" sz="2800" b="1" baseline="-25000" dirty="0">
                <a:solidFill>
                  <a:srgbClr val="C00000"/>
                </a:solidFill>
              </a:rPr>
              <a:t>3</a:t>
            </a:r>
            <a:r>
              <a:rPr lang="en-US" sz="2800" b="1" dirty="0">
                <a:solidFill>
                  <a:srgbClr val="C00000"/>
                </a:solidFill>
              </a:rPr>
              <a:t>]</a:t>
            </a:r>
            <a:r>
              <a:rPr lang="en-US" sz="2800" b="1" baseline="30000" dirty="0">
                <a:solidFill>
                  <a:srgbClr val="C00000"/>
                </a:solidFill>
              </a:rPr>
              <a:t>n±</a:t>
            </a:r>
            <a:r>
              <a:rPr lang="en-US" sz="2800" b="1" dirty="0">
                <a:solidFill>
                  <a:srgbClr val="00B0F0"/>
                </a:solidFill>
              </a:rPr>
              <a:t> also shows geometrical isomerism. </a:t>
            </a:r>
            <a:r>
              <a:rPr lang="en-US" sz="2800" b="1" i="1" dirty="0">
                <a:solidFill>
                  <a:srgbClr val="E610CD"/>
                </a:solidFill>
              </a:rPr>
              <a:t>If the three similar ligands (A) are present in the corners of one triangular face of the octahedron and the other three ligands (B) are present in the opposing triangular face, </a:t>
            </a:r>
            <a:r>
              <a:rPr lang="en-US" sz="2800" b="1" dirty="0">
                <a:solidFill>
                  <a:srgbClr val="00B0F0"/>
                </a:solidFill>
              </a:rPr>
              <a:t>then the isomer is referred</a:t>
            </a:r>
          </a:p>
          <a:p>
            <a:r>
              <a:rPr lang="en-US" sz="2800" b="1" dirty="0">
                <a:solidFill>
                  <a:srgbClr val="00B0F0"/>
                </a:solidFill>
              </a:rPr>
              <a:t>as a facial isomer</a:t>
            </a:r>
            <a:r>
              <a:rPr lang="en-US" sz="2800" b="1" dirty="0">
                <a:solidFill>
                  <a:srgbClr val="E610CD"/>
                </a:solidFill>
              </a:rPr>
              <a:t> (fac isomer)</a:t>
            </a:r>
            <a:endParaRPr lang="en-IN" sz="2800" b="1" dirty="0">
              <a:solidFill>
                <a:srgbClr val="E610CD"/>
              </a:solidFill>
            </a:endParaRPr>
          </a:p>
        </p:txBody>
      </p:sp>
      <p:pic>
        <p:nvPicPr>
          <p:cNvPr id="5" name="Picture 4">
            <a:extLst>
              <a:ext uri="{FF2B5EF4-FFF2-40B4-BE49-F238E27FC236}">
                <a16:creationId xmlns:a16="http://schemas.microsoft.com/office/drawing/2014/main" xmlns="" id="{BE3C8102-E9C1-4CF1-8078-D33D42F6E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458" y="2840853"/>
            <a:ext cx="3990868" cy="3622089"/>
          </a:xfrm>
          <a:prstGeom prst="rect">
            <a:avLst/>
          </a:prstGeom>
          <a:ln>
            <a:solidFill>
              <a:srgbClr val="00B0F0"/>
            </a:solidFill>
          </a:ln>
        </p:spPr>
      </p:pic>
    </p:spTree>
    <p:extLst>
      <p:ext uri="{BB962C8B-B14F-4D97-AF65-F5344CB8AC3E}">
        <p14:creationId xmlns:p14="http://schemas.microsoft.com/office/powerpoint/2010/main" val="2618270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F46A469-1620-4477-A5F0-66F7D4640962}"/>
              </a:ext>
            </a:extLst>
          </p:cNvPr>
          <p:cNvSpPr txBox="1"/>
          <p:nvPr/>
        </p:nvSpPr>
        <p:spPr>
          <a:xfrm>
            <a:off x="0" y="0"/>
            <a:ext cx="9144000" cy="3108543"/>
          </a:xfrm>
          <a:prstGeom prst="rect">
            <a:avLst/>
          </a:prstGeom>
          <a:noFill/>
        </p:spPr>
        <p:txBody>
          <a:bodyPr wrap="square">
            <a:spAutoFit/>
          </a:bodyPr>
          <a:lstStyle/>
          <a:p>
            <a:pPr marL="457200" indent="-457200" algn="l">
              <a:buFont typeface="Wingdings" panose="05000000000000000000" pitchFamily="2" charset="2"/>
              <a:buChar char="q"/>
            </a:pPr>
            <a:r>
              <a:rPr lang="en-US" sz="2800" b="1" i="1" u="none" strike="noStrike" baseline="0" dirty="0">
                <a:solidFill>
                  <a:srgbClr val="E610CD"/>
                </a:solidFill>
                <a:latin typeface="MinionPro-Regular"/>
              </a:rPr>
              <a:t>If the three similar ligands are present around the meridian which is an imaginary semicircle from one apex of the octahedral to the opposite apex as shown in the </a:t>
            </a:r>
          </a:p>
          <a:p>
            <a:pPr algn="l"/>
            <a:r>
              <a:rPr lang="en-US" sz="2800" b="1" i="1" u="none" strike="noStrike" baseline="0" dirty="0">
                <a:solidFill>
                  <a:srgbClr val="E610CD"/>
                </a:solidFill>
                <a:latin typeface="MinionPro-Regular"/>
              </a:rPr>
              <a:t>     figure</a:t>
            </a:r>
            <a:r>
              <a:rPr lang="en-US" sz="2800" b="1" i="1" dirty="0">
                <a:solidFill>
                  <a:srgbClr val="E610CD"/>
                </a:solidFill>
                <a:latin typeface="MinionPro-Regular"/>
              </a:rPr>
              <a:t>. </a:t>
            </a:r>
            <a:r>
              <a:rPr lang="en-US" sz="2800" b="1" i="1" u="none" strike="noStrike" baseline="0" dirty="0">
                <a:solidFill>
                  <a:srgbClr val="E610CD"/>
                </a:solidFill>
                <a:latin typeface="MinionPro-Regular"/>
              </a:rPr>
              <a:t>the isomer is called as a meridional isomer </a:t>
            </a:r>
          </a:p>
          <a:p>
            <a:pPr algn="l"/>
            <a:r>
              <a:rPr lang="en-US" sz="2800" b="1" i="1" dirty="0">
                <a:solidFill>
                  <a:srgbClr val="E610CD"/>
                </a:solidFill>
                <a:latin typeface="MinionPro-Regular"/>
              </a:rPr>
              <a:t>     </a:t>
            </a:r>
            <a:r>
              <a:rPr lang="en-US" sz="2800" b="1" i="1" u="none" strike="noStrike" baseline="0" dirty="0">
                <a:solidFill>
                  <a:srgbClr val="E610CD"/>
                </a:solidFill>
                <a:latin typeface="MinionPro-Regular"/>
              </a:rPr>
              <a:t>(</a:t>
            </a:r>
            <a:r>
              <a:rPr lang="en-US" sz="2800" b="1" i="1" u="none" strike="noStrike" baseline="0" dirty="0" err="1">
                <a:solidFill>
                  <a:srgbClr val="E610CD"/>
                </a:solidFill>
                <a:latin typeface="MinionPro-It"/>
              </a:rPr>
              <a:t>mer</a:t>
            </a:r>
            <a:r>
              <a:rPr lang="en-US" sz="2800" b="1" i="1" u="none" strike="noStrike" baseline="0" dirty="0">
                <a:solidFill>
                  <a:srgbClr val="E610CD"/>
                </a:solidFill>
                <a:latin typeface="MinionPro-It"/>
              </a:rPr>
              <a:t> </a:t>
            </a:r>
            <a:r>
              <a:rPr lang="en-US" sz="2800" b="1" i="1" u="none" strike="noStrike" baseline="0" dirty="0">
                <a:solidFill>
                  <a:srgbClr val="E610CD"/>
                </a:solidFill>
                <a:latin typeface="MinionPro-Regular"/>
              </a:rPr>
              <a:t>isomer).</a:t>
            </a:r>
          </a:p>
          <a:p>
            <a:pPr marL="457200" indent="-457200" algn="l">
              <a:buFont typeface="Wingdings" panose="05000000000000000000" pitchFamily="2" charset="2"/>
              <a:buChar char="q"/>
            </a:pPr>
            <a:r>
              <a:rPr lang="en-US" sz="2800" b="1" i="0" u="none" strike="noStrike" baseline="0" dirty="0">
                <a:solidFill>
                  <a:srgbClr val="00B0F0"/>
                </a:solidFill>
                <a:latin typeface="MinionPro-Regular"/>
              </a:rPr>
              <a:t>This is called meridional because each set of ligands can be regarded as lying on a meridian of an octahedron.</a:t>
            </a:r>
            <a:endParaRPr lang="en-IN" sz="2800" b="1" dirty="0">
              <a:solidFill>
                <a:srgbClr val="00B0F0"/>
              </a:solidFill>
            </a:endParaRPr>
          </a:p>
        </p:txBody>
      </p:sp>
      <p:pic>
        <p:nvPicPr>
          <p:cNvPr id="5" name="Picture 4">
            <a:extLst>
              <a:ext uri="{FF2B5EF4-FFF2-40B4-BE49-F238E27FC236}">
                <a16:creationId xmlns:a16="http://schemas.microsoft.com/office/drawing/2014/main" xmlns="" id="{1C9F5E99-8C03-4387-85DF-82D5BAAD5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883" y="3108543"/>
            <a:ext cx="4128117" cy="3503950"/>
          </a:xfrm>
          <a:prstGeom prst="rect">
            <a:avLst/>
          </a:prstGeom>
          <a:ln>
            <a:solidFill>
              <a:srgbClr val="00B0F0"/>
            </a:solidFill>
          </a:ln>
        </p:spPr>
      </p:pic>
      <p:sp>
        <p:nvSpPr>
          <p:cNvPr id="7" name="TextBox 6">
            <a:extLst>
              <a:ext uri="{FF2B5EF4-FFF2-40B4-BE49-F238E27FC236}">
                <a16:creationId xmlns:a16="http://schemas.microsoft.com/office/drawing/2014/main" xmlns="" id="{0C0894D0-C043-4F95-936E-7A3D48DAA554}"/>
              </a:ext>
            </a:extLst>
          </p:cNvPr>
          <p:cNvSpPr txBox="1"/>
          <p:nvPr/>
        </p:nvSpPr>
        <p:spPr>
          <a:xfrm>
            <a:off x="4707384" y="3108543"/>
            <a:ext cx="4301231" cy="3477875"/>
          </a:xfrm>
          <a:prstGeom prst="rect">
            <a:avLst/>
          </a:prstGeom>
          <a:noFill/>
          <a:ln w="38100">
            <a:solidFill>
              <a:schemeClr val="tx1"/>
            </a:solidFill>
          </a:ln>
        </p:spPr>
        <p:txBody>
          <a:bodyPr wrap="square">
            <a:spAutoFit/>
          </a:bodyPr>
          <a:lstStyle/>
          <a:p>
            <a:r>
              <a:rPr lang="en-US" sz="2000" b="1" dirty="0">
                <a:solidFill>
                  <a:schemeClr val="accent6"/>
                </a:solidFill>
              </a:rPr>
              <a:t>As the number of different ligands increases, the number of possible isomers also increases. For the octahedral complex of the type </a:t>
            </a:r>
            <a:r>
              <a:rPr lang="en-US" sz="2000" b="1" dirty="0">
                <a:solidFill>
                  <a:srgbClr val="C00000"/>
                </a:solidFill>
              </a:rPr>
              <a:t>[MABCDEF]</a:t>
            </a:r>
            <a:r>
              <a:rPr lang="en-US" sz="2000" b="1" baseline="30000" dirty="0">
                <a:solidFill>
                  <a:srgbClr val="C00000"/>
                </a:solidFill>
              </a:rPr>
              <a:t>n±</a:t>
            </a:r>
            <a:r>
              <a:rPr lang="en-US" sz="2000" b="1" dirty="0">
                <a:solidFill>
                  <a:srgbClr val="C00000"/>
                </a:solidFill>
              </a:rPr>
              <a:t>, </a:t>
            </a:r>
            <a:r>
              <a:rPr lang="en-US" sz="2000" b="1" dirty="0">
                <a:solidFill>
                  <a:schemeClr val="accent6"/>
                </a:solidFill>
              </a:rPr>
              <a:t>where </a:t>
            </a:r>
            <a:r>
              <a:rPr lang="en-US" sz="2000" b="1" dirty="0">
                <a:solidFill>
                  <a:srgbClr val="C00000"/>
                </a:solidFill>
              </a:rPr>
              <a:t>A, B, C, D, E and F are monodentate ligands,</a:t>
            </a:r>
            <a:r>
              <a:rPr lang="en-US" sz="2000" b="1" dirty="0">
                <a:solidFill>
                  <a:schemeClr val="accent6"/>
                </a:solidFill>
              </a:rPr>
              <a:t> fifteen different orientation are possible corresponding to 15 geometrical isomers. </a:t>
            </a:r>
          </a:p>
          <a:p>
            <a:r>
              <a:rPr lang="en-US" sz="2000" b="1" dirty="0">
                <a:solidFill>
                  <a:srgbClr val="FF0000"/>
                </a:solidFill>
              </a:rPr>
              <a:t>It is difficult to generate all the possible isomers.</a:t>
            </a:r>
            <a:endParaRPr lang="en-IN" sz="2000" b="1" dirty="0">
              <a:solidFill>
                <a:srgbClr val="FF0000"/>
              </a:solidFill>
            </a:endParaRPr>
          </a:p>
        </p:txBody>
      </p:sp>
    </p:spTree>
    <p:extLst>
      <p:ext uri="{BB962C8B-B14F-4D97-AF65-F5344CB8AC3E}">
        <p14:creationId xmlns:p14="http://schemas.microsoft.com/office/powerpoint/2010/main" val="84895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D50222-AA61-4346-BAF3-D4D553A87472}"/>
              </a:ext>
            </a:extLst>
          </p:cNvPr>
          <p:cNvPicPr>
            <a:picLocks noChangeAspect="1"/>
          </p:cNvPicPr>
          <p:nvPr/>
        </p:nvPicPr>
        <p:blipFill>
          <a:blip r:embed="rId2"/>
          <a:stretch>
            <a:fillRect/>
          </a:stretch>
        </p:blipFill>
        <p:spPr>
          <a:xfrm>
            <a:off x="0" y="0"/>
            <a:ext cx="9144000" cy="4208016"/>
          </a:xfrm>
          <a:prstGeom prst="rect">
            <a:avLst/>
          </a:prstGeom>
          <a:ln>
            <a:solidFill>
              <a:srgbClr val="00B0F0"/>
            </a:solidFill>
          </a:ln>
        </p:spPr>
      </p:pic>
      <p:sp>
        <p:nvSpPr>
          <p:cNvPr id="6" name="TextBox 5">
            <a:extLst>
              <a:ext uri="{FF2B5EF4-FFF2-40B4-BE49-F238E27FC236}">
                <a16:creationId xmlns:a16="http://schemas.microsoft.com/office/drawing/2014/main" xmlns="" id="{BE15E1D6-127C-427F-8713-B9DDCEF7F816}"/>
              </a:ext>
            </a:extLst>
          </p:cNvPr>
          <p:cNvSpPr txBox="1"/>
          <p:nvPr/>
        </p:nvSpPr>
        <p:spPr>
          <a:xfrm>
            <a:off x="401715" y="4305671"/>
            <a:ext cx="8340570" cy="2308324"/>
          </a:xfrm>
          <a:prstGeom prst="rect">
            <a:avLst/>
          </a:prstGeom>
          <a:noFill/>
          <a:ln w="28575">
            <a:solidFill>
              <a:srgbClr val="E610CD"/>
            </a:solidFill>
          </a:ln>
        </p:spPr>
        <p:txBody>
          <a:bodyPr wrap="square">
            <a:spAutoFit/>
          </a:bodyPr>
          <a:lstStyle/>
          <a:p>
            <a:pPr algn="l"/>
            <a:r>
              <a:rPr lang="en-US" sz="2400" b="1" i="0" dirty="0">
                <a:solidFill>
                  <a:srgbClr val="002060"/>
                </a:solidFill>
                <a:effectLst/>
                <a:latin typeface="arial" panose="020B0604020202020204" pitchFamily="34" charset="0"/>
              </a:rPr>
              <a:t>Fac and Mer Stereoisomers:</a:t>
            </a:r>
          </a:p>
          <a:p>
            <a:r>
              <a:rPr lang="en-US" sz="2400" b="0" i="0" dirty="0">
                <a:solidFill>
                  <a:srgbClr val="FF0000"/>
                </a:solidFill>
                <a:effectLst/>
                <a:latin typeface="arial" panose="020B0604020202020204" pitchFamily="34" charset="0"/>
              </a:rPr>
              <a:t>When three identical ligands occupy one face of an octahedron, the </a:t>
            </a:r>
            <a:r>
              <a:rPr lang="en-US" sz="2400" b="1" i="0" dirty="0">
                <a:solidFill>
                  <a:srgbClr val="FF0000"/>
                </a:solidFill>
                <a:effectLst/>
                <a:latin typeface="arial" panose="020B0604020202020204" pitchFamily="34" charset="0"/>
              </a:rPr>
              <a:t>isomer</a:t>
            </a:r>
            <a:r>
              <a:rPr lang="en-US" sz="2400" b="0" i="0" dirty="0">
                <a:solidFill>
                  <a:srgbClr val="FF0000"/>
                </a:solidFill>
                <a:effectLst/>
                <a:latin typeface="arial" panose="020B0604020202020204" pitchFamily="34" charset="0"/>
              </a:rPr>
              <a:t> is said to be facial, or fac. In a fac </a:t>
            </a:r>
            <a:r>
              <a:rPr lang="en-US" sz="2400" b="1" i="0" dirty="0">
                <a:solidFill>
                  <a:srgbClr val="FF0000"/>
                </a:solidFill>
                <a:effectLst/>
                <a:latin typeface="arial" panose="020B0604020202020204" pitchFamily="34" charset="0"/>
              </a:rPr>
              <a:t>isomer</a:t>
            </a:r>
            <a:r>
              <a:rPr lang="en-US" sz="2400" b="0" i="0" dirty="0">
                <a:solidFill>
                  <a:srgbClr val="FF0000"/>
                </a:solidFill>
                <a:effectLst/>
                <a:latin typeface="arial" panose="020B0604020202020204" pitchFamily="34" charset="0"/>
              </a:rPr>
              <a:t>, any two identical ligands are adjacent or cis to each other. If these three ligands and the metal ion are in one plane, the </a:t>
            </a:r>
            <a:r>
              <a:rPr lang="en-US" sz="2400" b="1" i="0" dirty="0">
                <a:solidFill>
                  <a:srgbClr val="FF0000"/>
                </a:solidFill>
                <a:effectLst/>
                <a:latin typeface="arial" panose="020B0604020202020204" pitchFamily="34" charset="0"/>
              </a:rPr>
              <a:t>isomer</a:t>
            </a:r>
            <a:r>
              <a:rPr lang="en-US" sz="2400" b="0" i="0" dirty="0">
                <a:solidFill>
                  <a:srgbClr val="FF0000"/>
                </a:solidFill>
                <a:effectLst/>
                <a:latin typeface="arial" panose="020B0604020202020204" pitchFamily="34" charset="0"/>
              </a:rPr>
              <a:t> is said to be meridional, or </a:t>
            </a:r>
            <a:r>
              <a:rPr lang="en-US" sz="2400" b="1" i="0" dirty="0">
                <a:solidFill>
                  <a:srgbClr val="FF0000"/>
                </a:solidFill>
                <a:effectLst/>
                <a:latin typeface="arial" panose="020B0604020202020204" pitchFamily="34" charset="0"/>
              </a:rPr>
              <a:t>mer</a:t>
            </a:r>
            <a:r>
              <a:rPr lang="en-US" sz="2400" b="0" i="0" dirty="0">
                <a:solidFill>
                  <a:srgbClr val="FF0000"/>
                </a:solidFill>
                <a:effectLst/>
                <a:latin typeface="arial" panose="020B0604020202020204" pitchFamily="34" charset="0"/>
              </a:rPr>
              <a:t>.</a:t>
            </a:r>
            <a:endParaRPr lang="en-IN" sz="2400" dirty="0">
              <a:solidFill>
                <a:srgbClr val="FF0000"/>
              </a:solidFill>
            </a:endParaRPr>
          </a:p>
        </p:txBody>
      </p:sp>
    </p:spTree>
    <p:extLst>
      <p:ext uri="{BB962C8B-B14F-4D97-AF65-F5344CB8AC3E}">
        <p14:creationId xmlns:p14="http://schemas.microsoft.com/office/powerpoint/2010/main" val="1629665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7AE5F6-92F5-4482-8C08-3CB6A2EDE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802"/>
            <a:ext cx="9050237" cy="6720396"/>
          </a:xfrm>
          <a:prstGeom prst="rect">
            <a:avLst/>
          </a:prstGeom>
        </p:spPr>
      </p:pic>
    </p:spTree>
    <p:extLst>
      <p:ext uri="{BB962C8B-B14F-4D97-AF65-F5344CB8AC3E}">
        <p14:creationId xmlns:p14="http://schemas.microsoft.com/office/powerpoint/2010/main" val="3775573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D80C66-747A-4E6E-96D6-C76D5912AB54}"/>
              </a:ext>
            </a:extLst>
          </p:cNvPr>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57767"/>
          <a:stretch/>
        </p:blipFill>
        <p:spPr>
          <a:xfrm>
            <a:off x="0" y="0"/>
            <a:ext cx="4572000" cy="6858000"/>
          </a:xfrm>
          <a:prstGeom prst="rect">
            <a:avLst/>
          </a:prstGeom>
          <a:ln>
            <a:solidFill>
              <a:srgbClr val="00B0F0"/>
            </a:solidFill>
          </a:ln>
        </p:spPr>
      </p:pic>
      <p:pic>
        <p:nvPicPr>
          <p:cNvPr id="5" name="Picture 4">
            <a:extLst>
              <a:ext uri="{FF2B5EF4-FFF2-40B4-BE49-F238E27FC236}">
                <a16:creationId xmlns:a16="http://schemas.microsoft.com/office/drawing/2014/main" xmlns="" id="{C556E540-7CE4-41F6-AC40-1B09D447D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1" y="-1"/>
            <a:ext cx="4572000" cy="6858001"/>
          </a:xfrm>
          <a:prstGeom prst="rect">
            <a:avLst/>
          </a:prstGeom>
          <a:ln>
            <a:solidFill>
              <a:srgbClr val="00B0F0"/>
            </a:solidFill>
          </a:ln>
        </p:spPr>
      </p:pic>
    </p:spTree>
    <p:extLst>
      <p:ext uri="{BB962C8B-B14F-4D97-AF65-F5344CB8AC3E}">
        <p14:creationId xmlns:p14="http://schemas.microsoft.com/office/powerpoint/2010/main" val="4129953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6B74D3A-0F17-4229-9B10-919D8E32934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5703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77E53E4-A336-4110-9AF3-CBF395CC0140}"/>
              </a:ext>
            </a:extLst>
          </p:cNvPr>
          <p:cNvSpPr txBox="1"/>
          <p:nvPr/>
        </p:nvSpPr>
        <p:spPr>
          <a:xfrm>
            <a:off x="0" y="272300"/>
            <a:ext cx="9144000" cy="5878532"/>
          </a:xfrm>
          <a:prstGeom prst="rect">
            <a:avLst/>
          </a:prstGeom>
          <a:noFill/>
        </p:spPr>
        <p:txBody>
          <a:bodyPr wrap="square">
            <a:spAutoFit/>
          </a:bodyPr>
          <a:lstStyle/>
          <a:p>
            <a:r>
              <a:rPr lang="en-US" sz="2800" b="1" dirty="0">
                <a:solidFill>
                  <a:srgbClr val="002060"/>
                </a:solidFill>
              </a:rPr>
              <a:t>To explain this </a:t>
            </a:r>
            <a:r>
              <a:rPr lang="en-US" sz="2800" b="1" dirty="0" err="1">
                <a:solidFill>
                  <a:srgbClr val="002060"/>
                </a:solidFill>
              </a:rPr>
              <a:t>behaviour</a:t>
            </a:r>
            <a:r>
              <a:rPr lang="en-US" sz="2800" b="1" dirty="0">
                <a:solidFill>
                  <a:srgbClr val="002060"/>
                </a:solidFill>
              </a:rPr>
              <a:t> Werner postulated his theory as follows</a:t>
            </a:r>
          </a:p>
          <a:p>
            <a:r>
              <a:rPr lang="en-US" sz="2000" b="1" dirty="0">
                <a:solidFill>
                  <a:srgbClr val="C00000"/>
                </a:solidFill>
              </a:rPr>
              <a:t>1. Most of the elements exhibit, two types of valence namely primary valence and secondary valence and each element tend to satisfy both the valences. In modern terminology, the primary valence is referred as the oxidation state of the metal atom and the secondary valence as the coordination number. For example, according to Werner, the primary and secondary valences of cobalt are 3 and 6 respectively.</a:t>
            </a:r>
          </a:p>
          <a:p>
            <a:endParaRPr lang="en-US" sz="2000" b="1" dirty="0">
              <a:solidFill>
                <a:srgbClr val="C00000"/>
              </a:solidFill>
            </a:endParaRPr>
          </a:p>
          <a:p>
            <a:r>
              <a:rPr lang="en-US" sz="2000" b="1" dirty="0">
                <a:solidFill>
                  <a:srgbClr val="00B0F0"/>
                </a:solidFill>
              </a:rPr>
              <a:t>2. The primary valence of a metal ion is positive in most of the cases and zero in certain cases. They are always satisfied by negative ions.</a:t>
            </a:r>
          </a:p>
          <a:p>
            <a:r>
              <a:rPr lang="en-US" sz="2000" b="1" dirty="0">
                <a:solidFill>
                  <a:srgbClr val="00B0F0"/>
                </a:solidFill>
              </a:rPr>
              <a:t> </a:t>
            </a:r>
            <a:r>
              <a:rPr lang="en-US" sz="2000" b="1" dirty="0">
                <a:solidFill>
                  <a:srgbClr val="FF0000"/>
                </a:solidFill>
              </a:rPr>
              <a:t>For example in the complex CoCl</a:t>
            </a:r>
            <a:r>
              <a:rPr lang="en-US" sz="2000" b="1" baseline="-25000" dirty="0">
                <a:solidFill>
                  <a:srgbClr val="FF0000"/>
                </a:solidFill>
              </a:rPr>
              <a:t>3</a:t>
            </a:r>
            <a:r>
              <a:rPr lang="en-US" sz="2000" b="1" dirty="0">
                <a:solidFill>
                  <a:srgbClr val="FF0000"/>
                </a:solidFill>
              </a:rPr>
              <a:t>.6NH</a:t>
            </a:r>
            <a:r>
              <a:rPr lang="en-US" sz="2000" b="1" baseline="-25000" dirty="0">
                <a:solidFill>
                  <a:srgbClr val="FF0000"/>
                </a:solidFill>
              </a:rPr>
              <a:t>3</a:t>
            </a:r>
            <a:r>
              <a:rPr lang="en-US" sz="2000" b="1" dirty="0">
                <a:solidFill>
                  <a:srgbClr val="FF0000"/>
                </a:solidFill>
              </a:rPr>
              <a:t>,The primary valence of Co is +3 and is </a:t>
            </a:r>
          </a:p>
          <a:p>
            <a:r>
              <a:rPr lang="en-US" sz="2000" b="1" dirty="0">
                <a:solidFill>
                  <a:srgbClr val="FF0000"/>
                </a:solidFill>
              </a:rPr>
              <a:t>satisfied by 3Cl</a:t>
            </a:r>
            <a:r>
              <a:rPr lang="en-US" sz="2000" b="1" baseline="30000" dirty="0">
                <a:solidFill>
                  <a:srgbClr val="FF0000"/>
                </a:solidFill>
              </a:rPr>
              <a:t>-</a:t>
            </a:r>
            <a:r>
              <a:rPr lang="en-US" sz="2000" b="1" dirty="0">
                <a:solidFill>
                  <a:srgbClr val="FF0000"/>
                </a:solidFill>
              </a:rPr>
              <a:t> ions.</a:t>
            </a:r>
          </a:p>
          <a:p>
            <a:endParaRPr lang="en-US" sz="2000" dirty="0"/>
          </a:p>
          <a:p>
            <a:r>
              <a:rPr lang="en-US" sz="2000" b="1" dirty="0">
                <a:solidFill>
                  <a:srgbClr val="7030A0"/>
                </a:solidFill>
              </a:rPr>
              <a:t>3. The secondary valence is satisfied by negative ions, neutral molecules, positive ions or the combination of these.</a:t>
            </a:r>
          </a:p>
          <a:p>
            <a:r>
              <a:rPr lang="en-US" sz="2000" b="1" dirty="0">
                <a:solidFill>
                  <a:srgbClr val="7030A0"/>
                </a:solidFill>
              </a:rPr>
              <a:t> </a:t>
            </a:r>
            <a:r>
              <a:rPr lang="en-US" sz="2000" b="1" dirty="0">
                <a:solidFill>
                  <a:srgbClr val="FF0000"/>
                </a:solidFill>
              </a:rPr>
              <a:t>For example, in CoCl</a:t>
            </a:r>
            <a:r>
              <a:rPr lang="en-US" sz="2000" b="1" baseline="-25000" dirty="0">
                <a:solidFill>
                  <a:srgbClr val="FF0000"/>
                </a:solidFill>
              </a:rPr>
              <a:t>3</a:t>
            </a:r>
            <a:r>
              <a:rPr lang="en-US" sz="2000" b="1" dirty="0">
                <a:solidFill>
                  <a:srgbClr val="FF0000"/>
                </a:solidFill>
              </a:rPr>
              <a:t>.6NH</a:t>
            </a:r>
            <a:r>
              <a:rPr lang="en-US" sz="2000" b="1" baseline="-25000" dirty="0">
                <a:solidFill>
                  <a:srgbClr val="FF0000"/>
                </a:solidFill>
              </a:rPr>
              <a:t>3</a:t>
            </a:r>
            <a:r>
              <a:rPr lang="en-US" sz="2000" b="1" dirty="0">
                <a:solidFill>
                  <a:srgbClr val="FF0000"/>
                </a:solidFill>
              </a:rPr>
              <a:t> the secondary valence of cobalt is 6 and is satisfied by six neutral ammonia molecules, whereas in CoCl</a:t>
            </a:r>
            <a:r>
              <a:rPr lang="en-US" sz="2000" b="1" baseline="-25000" dirty="0">
                <a:solidFill>
                  <a:srgbClr val="FF0000"/>
                </a:solidFill>
              </a:rPr>
              <a:t>3</a:t>
            </a:r>
            <a:r>
              <a:rPr lang="en-US" sz="2000" b="1" dirty="0">
                <a:solidFill>
                  <a:srgbClr val="FF0000"/>
                </a:solidFill>
              </a:rPr>
              <a:t>.5NH</a:t>
            </a:r>
            <a:r>
              <a:rPr lang="en-US" sz="2000" b="1" baseline="-25000" dirty="0">
                <a:solidFill>
                  <a:srgbClr val="FF0000"/>
                </a:solidFill>
              </a:rPr>
              <a:t>3</a:t>
            </a:r>
            <a:r>
              <a:rPr lang="en-US" sz="2000" b="1" dirty="0">
                <a:solidFill>
                  <a:srgbClr val="FF0000"/>
                </a:solidFill>
              </a:rPr>
              <a:t> the secondary valence of cobalt is satisfied by five neutral ammonia molecules and a Cl</a:t>
            </a:r>
            <a:r>
              <a:rPr lang="en-US" sz="2000" b="1" baseline="30000" dirty="0">
                <a:solidFill>
                  <a:srgbClr val="FF0000"/>
                </a:solidFill>
              </a:rPr>
              <a:t>- </a:t>
            </a:r>
            <a:r>
              <a:rPr lang="en-US" sz="2000" b="1" dirty="0">
                <a:solidFill>
                  <a:srgbClr val="FF0000"/>
                </a:solidFill>
              </a:rPr>
              <a:t> ion.</a:t>
            </a:r>
            <a:endParaRPr lang="en-IN" sz="2000" b="1" dirty="0">
              <a:solidFill>
                <a:srgbClr val="FF0000"/>
              </a:solidFill>
            </a:endParaRPr>
          </a:p>
        </p:txBody>
      </p:sp>
    </p:spTree>
    <p:extLst>
      <p:ext uri="{BB962C8B-B14F-4D97-AF65-F5344CB8AC3E}">
        <p14:creationId xmlns:p14="http://schemas.microsoft.com/office/powerpoint/2010/main" val="3316642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65ECBB3-5C6C-4C5A-9B7F-CE5984F29059}"/>
              </a:ext>
            </a:extLst>
          </p:cNvPr>
          <p:cNvPicPr>
            <a:picLocks noChangeAspect="1"/>
          </p:cNvPicPr>
          <p:nvPr/>
        </p:nvPicPr>
        <p:blipFill>
          <a:blip r:embed="rId2"/>
          <a:stretch>
            <a:fillRect/>
          </a:stretch>
        </p:blipFill>
        <p:spPr>
          <a:xfrm>
            <a:off x="43006" y="59924"/>
            <a:ext cx="9057987" cy="6738151"/>
          </a:xfrm>
          <a:prstGeom prst="rect">
            <a:avLst/>
          </a:prstGeom>
          <a:ln>
            <a:solidFill>
              <a:srgbClr val="00B0F0"/>
            </a:solidFill>
          </a:ln>
        </p:spPr>
      </p:pic>
    </p:spTree>
    <p:extLst>
      <p:ext uri="{BB962C8B-B14F-4D97-AF65-F5344CB8AC3E}">
        <p14:creationId xmlns:p14="http://schemas.microsoft.com/office/powerpoint/2010/main" val="3773559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98CD503-531E-4E10-B087-6B09CFADE1F0}"/>
              </a:ext>
            </a:extLst>
          </p:cNvPr>
          <p:cNvSpPr txBox="1"/>
          <p:nvPr/>
        </p:nvSpPr>
        <p:spPr>
          <a:xfrm>
            <a:off x="0" y="0"/>
            <a:ext cx="9144000" cy="6740307"/>
          </a:xfrm>
          <a:prstGeom prst="rect">
            <a:avLst/>
          </a:prstGeom>
          <a:noFill/>
        </p:spPr>
        <p:txBody>
          <a:bodyPr wrap="square">
            <a:spAutoFit/>
          </a:bodyPr>
          <a:lstStyle/>
          <a:p>
            <a:r>
              <a:rPr lang="en-US" sz="2400" b="1" dirty="0">
                <a:solidFill>
                  <a:srgbClr val="FF0000"/>
                </a:solidFill>
                <a:latin typeface="Algerian" panose="04020705040A02060702" pitchFamily="82" charset="0"/>
              </a:rPr>
              <a:t>Theories of coordination compound</a:t>
            </a:r>
          </a:p>
          <a:p>
            <a:pPr marL="342900" indent="-342900">
              <a:buFont typeface="Wingdings" panose="05000000000000000000" pitchFamily="2" charset="2"/>
              <a:buChar char="q"/>
            </a:pPr>
            <a:r>
              <a:rPr lang="en-US" sz="2400" b="1" dirty="0">
                <a:solidFill>
                  <a:srgbClr val="00B0F0"/>
                </a:solidFill>
                <a:highlight>
                  <a:srgbClr val="FFFF00"/>
                </a:highlight>
              </a:rPr>
              <a:t>Alfred Werner</a:t>
            </a:r>
            <a:r>
              <a:rPr lang="en-US" sz="2400" b="1" dirty="0">
                <a:solidFill>
                  <a:srgbClr val="00B0F0"/>
                </a:solidFill>
              </a:rPr>
              <a:t> considered the bonding in coordination compounds as the bonding between a </a:t>
            </a:r>
            <a:r>
              <a:rPr lang="en-US" sz="2400" b="1" dirty="0" err="1">
                <a:solidFill>
                  <a:srgbClr val="00B0F0"/>
                </a:solidFill>
              </a:rPr>
              <a:t>lewis</a:t>
            </a:r>
            <a:r>
              <a:rPr lang="en-US" sz="2400" b="1" dirty="0">
                <a:solidFill>
                  <a:srgbClr val="00B0F0"/>
                </a:solidFill>
              </a:rPr>
              <a:t> acid and a </a:t>
            </a:r>
            <a:r>
              <a:rPr lang="en-US" sz="2400" b="1" dirty="0" err="1">
                <a:solidFill>
                  <a:srgbClr val="00B0F0"/>
                </a:solidFill>
              </a:rPr>
              <a:t>lewis</a:t>
            </a:r>
            <a:r>
              <a:rPr lang="en-US" sz="2400" b="1" dirty="0">
                <a:solidFill>
                  <a:srgbClr val="00B0F0"/>
                </a:solidFill>
              </a:rPr>
              <a:t> base.</a:t>
            </a:r>
            <a:r>
              <a:rPr lang="en-US" sz="2400" b="1" dirty="0"/>
              <a:t> </a:t>
            </a:r>
          </a:p>
          <a:p>
            <a:pPr marL="342900" indent="-342900">
              <a:buFont typeface="Wingdings" panose="05000000000000000000" pitchFamily="2" charset="2"/>
              <a:buChar char="q"/>
            </a:pPr>
            <a:r>
              <a:rPr lang="en-US" sz="2400" b="1" dirty="0">
                <a:solidFill>
                  <a:srgbClr val="00B050"/>
                </a:solidFill>
              </a:rPr>
              <a:t>His approach is useful in explaining some of the observed properties of coordination compounds. </a:t>
            </a:r>
          </a:p>
          <a:p>
            <a:pPr marL="342900" indent="-342900">
              <a:buFont typeface="Wingdings" panose="05000000000000000000" pitchFamily="2" charset="2"/>
              <a:buChar char="q"/>
            </a:pPr>
            <a:r>
              <a:rPr lang="en-US" sz="2400" b="1" dirty="0">
                <a:solidFill>
                  <a:srgbClr val="7030A0"/>
                </a:solidFill>
              </a:rPr>
              <a:t>However, properties such as </a:t>
            </a:r>
            <a:r>
              <a:rPr lang="en-US" sz="2400" b="1" dirty="0" err="1">
                <a:solidFill>
                  <a:srgbClr val="7030A0"/>
                </a:solidFill>
              </a:rPr>
              <a:t>colour</a:t>
            </a:r>
            <a:r>
              <a:rPr lang="en-US" sz="2400" b="1" dirty="0">
                <a:solidFill>
                  <a:srgbClr val="7030A0"/>
                </a:solidFill>
              </a:rPr>
              <a:t>, magnetic property etc.. of complexes could not be explained on the basis of his approach. </a:t>
            </a:r>
          </a:p>
          <a:p>
            <a:pPr marL="342900" indent="-342900">
              <a:buFont typeface="Wingdings" panose="05000000000000000000" pitchFamily="2" charset="2"/>
              <a:buChar char="q"/>
            </a:pPr>
            <a:r>
              <a:rPr lang="en-US" sz="2400" b="1" dirty="0">
                <a:solidFill>
                  <a:srgbClr val="D60093"/>
                </a:solidFill>
              </a:rPr>
              <a:t>Following </a:t>
            </a:r>
            <a:r>
              <a:rPr lang="en-US" sz="2400" b="1" dirty="0" err="1">
                <a:solidFill>
                  <a:srgbClr val="D60093"/>
                </a:solidFill>
              </a:rPr>
              <a:t>werner</a:t>
            </a:r>
            <a:r>
              <a:rPr lang="en-US" sz="2400" b="1" dirty="0">
                <a:solidFill>
                  <a:srgbClr val="D60093"/>
                </a:solidFill>
              </a:rPr>
              <a:t> theory, </a:t>
            </a:r>
            <a:r>
              <a:rPr lang="en-US" sz="2400" b="1" dirty="0">
                <a:solidFill>
                  <a:srgbClr val="D60093"/>
                </a:solidFill>
                <a:highlight>
                  <a:srgbClr val="FFFF00"/>
                </a:highlight>
              </a:rPr>
              <a:t>Linus </a:t>
            </a:r>
            <a:r>
              <a:rPr lang="en-US" sz="2400" b="1" dirty="0" err="1">
                <a:solidFill>
                  <a:srgbClr val="D60093"/>
                </a:solidFill>
                <a:highlight>
                  <a:srgbClr val="FFFF00"/>
                </a:highlight>
              </a:rPr>
              <a:t>pauling</a:t>
            </a:r>
            <a:r>
              <a:rPr lang="en-US" sz="2400" b="1" dirty="0">
                <a:solidFill>
                  <a:srgbClr val="D60093"/>
                </a:solidFill>
                <a:highlight>
                  <a:srgbClr val="FFFF00"/>
                </a:highlight>
              </a:rPr>
              <a:t> </a:t>
            </a:r>
            <a:r>
              <a:rPr lang="en-US" sz="2400" b="1" dirty="0">
                <a:solidFill>
                  <a:srgbClr val="D60093"/>
                </a:solidFill>
              </a:rPr>
              <a:t>proposed the Valence Bond Theory (VBT) which assumes that the bond formed between the central metal atom and the ligand is purely covalent. </a:t>
            </a:r>
          </a:p>
          <a:p>
            <a:pPr marL="342900" indent="-342900">
              <a:buFont typeface="Wingdings" panose="05000000000000000000" pitchFamily="2" charset="2"/>
              <a:buChar char="q"/>
            </a:pPr>
            <a:r>
              <a:rPr lang="en-US" sz="2400" b="1" dirty="0">
                <a:solidFill>
                  <a:srgbClr val="002060"/>
                </a:solidFill>
                <a:highlight>
                  <a:srgbClr val="FFFF00"/>
                </a:highlight>
              </a:rPr>
              <a:t>Bethe and Van </a:t>
            </a:r>
            <a:r>
              <a:rPr lang="en-US" sz="2400" b="1" dirty="0" err="1">
                <a:solidFill>
                  <a:srgbClr val="002060"/>
                </a:solidFill>
                <a:highlight>
                  <a:srgbClr val="FFFF00"/>
                </a:highlight>
              </a:rPr>
              <a:t>vleck</a:t>
            </a:r>
            <a:r>
              <a:rPr lang="en-US" sz="2400" b="1" dirty="0">
                <a:solidFill>
                  <a:srgbClr val="002060"/>
                </a:solidFill>
              </a:rPr>
              <a:t> treated the interaction between the metal ion and the ligands as electrostatic and extended the Crystal Field Theory (CFT) to explain the properties of coordination compounds. </a:t>
            </a:r>
          </a:p>
          <a:p>
            <a:pPr marL="342900" indent="-342900">
              <a:buFont typeface="Wingdings" panose="05000000000000000000" pitchFamily="2" charset="2"/>
              <a:buChar char="q"/>
            </a:pPr>
            <a:r>
              <a:rPr lang="en-US" sz="2400" b="1" dirty="0">
                <a:solidFill>
                  <a:srgbClr val="C00000"/>
                </a:solidFill>
              </a:rPr>
              <a:t>Further, Ligand field theory and Molecular orbital have been developed to explain the nature of bonding in the coordination compounds.</a:t>
            </a:r>
          </a:p>
          <a:p>
            <a:pPr marL="342900" indent="-342900">
              <a:buFont typeface="Wingdings" panose="05000000000000000000" pitchFamily="2" charset="2"/>
              <a:buChar char="q"/>
            </a:pPr>
            <a:r>
              <a:rPr lang="en-US" sz="2400" b="1" dirty="0"/>
              <a:t> </a:t>
            </a:r>
            <a:r>
              <a:rPr lang="en-US" sz="2400" b="1" dirty="0">
                <a:solidFill>
                  <a:schemeClr val="accent2">
                    <a:lumMod val="50000"/>
                  </a:schemeClr>
                </a:solidFill>
              </a:rPr>
              <a:t>In this </a:t>
            </a:r>
            <a:r>
              <a:rPr lang="en-US" sz="2400" b="1" dirty="0" err="1">
                <a:solidFill>
                  <a:schemeClr val="accent2">
                    <a:lumMod val="50000"/>
                  </a:schemeClr>
                </a:solidFill>
              </a:rPr>
              <a:t>porton</a:t>
            </a:r>
            <a:r>
              <a:rPr lang="en-US" sz="2400" b="1" dirty="0">
                <a:solidFill>
                  <a:schemeClr val="accent2">
                    <a:lumMod val="50000"/>
                  </a:schemeClr>
                </a:solidFill>
              </a:rPr>
              <a:t> we learn the </a:t>
            </a:r>
            <a:r>
              <a:rPr lang="en-US" sz="2400" b="1" dirty="0" err="1">
                <a:solidFill>
                  <a:schemeClr val="accent2">
                    <a:lumMod val="50000"/>
                  </a:schemeClr>
                </a:solidFill>
              </a:rPr>
              <a:t>elementry</a:t>
            </a:r>
            <a:r>
              <a:rPr lang="en-US" sz="2400" b="1" dirty="0">
                <a:solidFill>
                  <a:schemeClr val="accent2">
                    <a:lumMod val="50000"/>
                  </a:schemeClr>
                </a:solidFill>
              </a:rPr>
              <a:t> treatment of VBT and CFT to simple coordination compounds.</a:t>
            </a:r>
            <a:endParaRPr lang="en-IN" sz="2400" b="1" dirty="0">
              <a:solidFill>
                <a:schemeClr val="accent2">
                  <a:lumMod val="50000"/>
                </a:schemeClr>
              </a:solidFill>
            </a:endParaRPr>
          </a:p>
        </p:txBody>
      </p:sp>
    </p:spTree>
    <p:extLst>
      <p:ext uri="{BB962C8B-B14F-4D97-AF65-F5344CB8AC3E}">
        <p14:creationId xmlns:p14="http://schemas.microsoft.com/office/powerpoint/2010/main" val="428618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heckerboard(across)">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F1C9E44-CA64-4B04-9433-43CD59F3AD24}"/>
              </a:ext>
            </a:extLst>
          </p:cNvPr>
          <p:cNvPicPr>
            <a:picLocks noChangeAspect="1"/>
          </p:cNvPicPr>
          <p:nvPr/>
        </p:nvPicPr>
        <p:blipFill>
          <a:blip r:embed="rId2"/>
          <a:stretch>
            <a:fillRect/>
          </a:stretch>
        </p:blipFill>
        <p:spPr>
          <a:xfrm>
            <a:off x="5033638" y="201512"/>
            <a:ext cx="3950923" cy="3193710"/>
          </a:xfrm>
          <a:prstGeom prst="rect">
            <a:avLst/>
          </a:prstGeom>
        </p:spPr>
      </p:pic>
      <p:sp>
        <p:nvSpPr>
          <p:cNvPr id="4" name="TextBox 3">
            <a:extLst>
              <a:ext uri="{FF2B5EF4-FFF2-40B4-BE49-F238E27FC236}">
                <a16:creationId xmlns:a16="http://schemas.microsoft.com/office/drawing/2014/main" xmlns="" id="{7828CD61-F587-43B3-B846-A6D30F75F1AB}"/>
              </a:ext>
            </a:extLst>
          </p:cNvPr>
          <p:cNvSpPr txBox="1"/>
          <p:nvPr/>
        </p:nvSpPr>
        <p:spPr>
          <a:xfrm>
            <a:off x="0" y="786287"/>
            <a:ext cx="4789503" cy="2308324"/>
          </a:xfrm>
          <a:prstGeom prst="rect">
            <a:avLst/>
          </a:prstGeom>
          <a:noFill/>
        </p:spPr>
        <p:txBody>
          <a:bodyPr wrap="square">
            <a:spAutoFit/>
          </a:bodyPr>
          <a:lstStyle/>
          <a:p>
            <a:pPr marL="285750" indent="-285750">
              <a:buFont typeface="Wingdings" panose="05000000000000000000" pitchFamily="2" charset="2"/>
              <a:buChar char="q"/>
            </a:pPr>
            <a:r>
              <a:rPr lang="en-US" sz="2400" b="1" dirty="0">
                <a:solidFill>
                  <a:srgbClr val="002060"/>
                </a:solidFill>
                <a:latin typeface="Times New Roman" panose="02020603050405020304" pitchFamily="18" charset="0"/>
                <a:cs typeface="Times New Roman" panose="02020603050405020304" pitchFamily="18" charset="0"/>
              </a:rPr>
              <a:t>Linus </a:t>
            </a:r>
            <a:r>
              <a:rPr lang="en-US" sz="2400" b="1" dirty="0" err="1">
                <a:solidFill>
                  <a:srgbClr val="002060"/>
                </a:solidFill>
                <a:latin typeface="Times New Roman" panose="02020603050405020304" pitchFamily="18" charset="0"/>
                <a:cs typeface="Times New Roman" panose="02020603050405020304" pitchFamily="18" charset="0"/>
              </a:rPr>
              <a:t>pauling</a:t>
            </a:r>
            <a:r>
              <a:rPr lang="en-US" sz="2400" b="1" dirty="0">
                <a:solidFill>
                  <a:srgbClr val="002060"/>
                </a:solidFill>
                <a:latin typeface="Times New Roman" panose="02020603050405020304" pitchFamily="18" charset="0"/>
                <a:cs typeface="Times New Roman" panose="02020603050405020304" pitchFamily="18" charset="0"/>
              </a:rPr>
              <a:t> proposed the Valence Bond Theory (VBT) which assumes that the bond formed between the central metal atom and the ligand is purely covalent.</a:t>
            </a:r>
            <a:endParaRPr lang="en-IN" sz="2400" b="1"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28F555D3-D679-4F1C-AB32-12F9823D7748}"/>
              </a:ext>
            </a:extLst>
          </p:cNvPr>
          <p:cNvSpPr txBox="1"/>
          <p:nvPr/>
        </p:nvSpPr>
        <p:spPr>
          <a:xfrm>
            <a:off x="159439" y="23959"/>
            <a:ext cx="5144610" cy="584775"/>
          </a:xfrm>
          <a:prstGeom prst="rect">
            <a:avLst/>
          </a:prstGeom>
          <a:noFill/>
        </p:spPr>
        <p:txBody>
          <a:bodyPr wrap="square">
            <a:spAutoFit/>
          </a:bodyPr>
          <a:lstStyle/>
          <a:p>
            <a:r>
              <a:rPr lang="en-IN" sz="3200" b="1" dirty="0">
                <a:solidFill>
                  <a:srgbClr val="C00000"/>
                </a:solidFill>
                <a:latin typeface="Cooper Black" panose="0208090404030B020404" pitchFamily="18" charset="0"/>
              </a:rPr>
              <a:t>Valence Bond Theory</a:t>
            </a:r>
          </a:p>
        </p:txBody>
      </p:sp>
      <p:sp>
        <p:nvSpPr>
          <p:cNvPr id="8" name="TextBox 7">
            <a:extLst>
              <a:ext uri="{FF2B5EF4-FFF2-40B4-BE49-F238E27FC236}">
                <a16:creationId xmlns:a16="http://schemas.microsoft.com/office/drawing/2014/main" xmlns="" id="{71DC308C-69D2-44D2-A350-F39B7A504575}"/>
              </a:ext>
            </a:extLst>
          </p:cNvPr>
          <p:cNvSpPr txBox="1"/>
          <p:nvPr/>
        </p:nvSpPr>
        <p:spPr>
          <a:xfrm>
            <a:off x="159438" y="3539477"/>
            <a:ext cx="8984561" cy="2554545"/>
          </a:xfrm>
          <a:prstGeom prst="rect">
            <a:avLst/>
          </a:prstGeom>
          <a:noFill/>
        </p:spPr>
        <p:txBody>
          <a:bodyPr wrap="square">
            <a:spAutoFit/>
          </a:bodyPr>
          <a:lstStyle/>
          <a:p>
            <a:pPr marL="285750" indent="-285750">
              <a:buFont typeface="Wingdings" panose="05000000000000000000" pitchFamily="2" charset="2"/>
              <a:buChar char="q"/>
            </a:pPr>
            <a:r>
              <a:rPr lang="en-US" sz="3200" dirty="0">
                <a:solidFill>
                  <a:srgbClr val="FF0000"/>
                </a:solidFill>
                <a:latin typeface="Times New Roman" panose="02020603050405020304" pitchFamily="18" charset="0"/>
                <a:cs typeface="Times New Roman" panose="02020603050405020304" pitchFamily="18" charset="0"/>
              </a:rPr>
              <a:t>According to this theory, the bond formed between the central metal atom and the ligand is due to the </a:t>
            </a:r>
            <a:r>
              <a:rPr lang="en-US" sz="3200" b="1" i="1" dirty="0">
                <a:solidFill>
                  <a:srgbClr val="FF0000"/>
                </a:solidFill>
                <a:latin typeface="Times New Roman" panose="02020603050405020304" pitchFamily="18" charset="0"/>
                <a:cs typeface="Times New Roman" panose="02020603050405020304" pitchFamily="18" charset="0"/>
              </a:rPr>
              <a:t>overlap of filled ligand orbitals containing a lone pair of electron with the vacant hybrid orbitals of the central metal atom.</a:t>
            </a:r>
            <a:endParaRPr lang="en-IN"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6327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p:cTn id="12"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482B18F-4110-4EE8-82C0-C661EBEFE119}"/>
              </a:ext>
            </a:extLst>
          </p:cNvPr>
          <p:cNvSpPr txBox="1"/>
          <p:nvPr/>
        </p:nvSpPr>
        <p:spPr>
          <a:xfrm>
            <a:off x="-1" y="0"/>
            <a:ext cx="5415380" cy="646331"/>
          </a:xfrm>
          <a:prstGeom prst="rect">
            <a:avLst/>
          </a:prstGeom>
          <a:noFill/>
        </p:spPr>
        <p:txBody>
          <a:bodyPr wrap="square">
            <a:spAutoFit/>
          </a:bodyPr>
          <a:lstStyle/>
          <a:p>
            <a:r>
              <a:rPr lang="en-IN" sz="3600" b="1" i="0" u="sng" strike="noStrike" baseline="0" dirty="0">
                <a:solidFill>
                  <a:srgbClr val="001AE6"/>
                </a:solidFill>
                <a:latin typeface="MinionPro-Bold"/>
              </a:rPr>
              <a:t>Main assumptions of VBT:</a:t>
            </a:r>
            <a:endParaRPr lang="en-IN" sz="3600" u="sng" dirty="0"/>
          </a:p>
        </p:txBody>
      </p:sp>
      <p:sp>
        <p:nvSpPr>
          <p:cNvPr id="5" name="TextBox 4">
            <a:extLst>
              <a:ext uri="{FF2B5EF4-FFF2-40B4-BE49-F238E27FC236}">
                <a16:creationId xmlns:a16="http://schemas.microsoft.com/office/drawing/2014/main" xmlns="" id="{77D81EB2-48FC-4436-A66E-480CD8CD2CD3}"/>
              </a:ext>
            </a:extLst>
          </p:cNvPr>
          <p:cNvSpPr txBox="1"/>
          <p:nvPr/>
        </p:nvSpPr>
        <p:spPr>
          <a:xfrm>
            <a:off x="-2" y="558064"/>
            <a:ext cx="9081857" cy="1815882"/>
          </a:xfrm>
          <a:prstGeom prst="rect">
            <a:avLst/>
          </a:prstGeom>
          <a:noFill/>
        </p:spPr>
        <p:txBody>
          <a:bodyPr wrap="square">
            <a:spAutoFit/>
          </a:bodyPr>
          <a:lstStyle/>
          <a:p>
            <a:pPr algn="l"/>
            <a:r>
              <a:rPr lang="en-US" sz="2800" b="1" i="0" u="none" strike="noStrike" baseline="0" dirty="0">
                <a:solidFill>
                  <a:srgbClr val="C00000"/>
                </a:solidFill>
                <a:latin typeface="MinionPro-Regular"/>
              </a:rPr>
              <a:t>1. The ligand → metal bond in a coordination complex is covalent in nature. It is formed by sharing of electrons (provided by the ligands) between the central metal atom and the ligand.</a:t>
            </a:r>
          </a:p>
        </p:txBody>
      </p:sp>
      <p:pic>
        <p:nvPicPr>
          <p:cNvPr id="6" name="Picture 5">
            <a:extLst>
              <a:ext uri="{FF2B5EF4-FFF2-40B4-BE49-F238E27FC236}">
                <a16:creationId xmlns:a16="http://schemas.microsoft.com/office/drawing/2014/main" xmlns="" id="{3A42EEE7-1C79-41A3-A131-82D74DE0B0DD}"/>
              </a:ext>
            </a:extLst>
          </p:cNvPr>
          <p:cNvPicPr>
            <a:picLocks noChangeAspect="1"/>
          </p:cNvPicPr>
          <p:nvPr/>
        </p:nvPicPr>
        <p:blipFill>
          <a:blip r:embed="rId2"/>
          <a:stretch>
            <a:fillRect/>
          </a:stretch>
        </p:blipFill>
        <p:spPr>
          <a:xfrm>
            <a:off x="119846" y="2814221"/>
            <a:ext cx="8842160" cy="3559946"/>
          </a:xfrm>
          <a:prstGeom prst="rect">
            <a:avLst/>
          </a:prstGeom>
          <a:ln>
            <a:solidFill>
              <a:schemeClr val="accent1"/>
            </a:solidFill>
          </a:ln>
        </p:spPr>
      </p:pic>
    </p:spTree>
    <p:extLst>
      <p:ext uri="{BB962C8B-B14F-4D97-AF65-F5344CB8AC3E}">
        <p14:creationId xmlns:p14="http://schemas.microsoft.com/office/powerpoint/2010/main" val="408644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A35D61E-B75F-4C4D-941F-33DEC0F28973}"/>
              </a:ext>
            </a:extLst>
          </p:cNvPr>
          <p:cNvSpPr txBox="1"/>
          <p:nvPr/>
        </p:nvSpPr>
        <p:spPr>
          <a:xfrm>
            <a:off x="0" y="0"/>
            <a:ext cx="9144000" cy="954107"/>
          </a:xfrm>
          <a:prstGeom prst="rect">
            <a:avLst/>
          </a:prstGeom>
          <a:noFill/>
        </p:spPr>
        <p:txBody>
          <a:bodyPr wrap="square">
            <a:spAutoFit/>
          </a:bodyPr>
          <a:lstStyle/>
          <a:p>
            <a:r>
              <a:rPr lang="en-US" sz="2800" b="1" i="0" u="none" strike="noStrike" baseline="0" dirty="0">
                <a:solidFill>
                  <a:srgbClr val="C00000"/>
                </a:solidFill>
                <a:latin typeface="MinionPro-Regular"/>
              </a:rPr>
              <a:t>2. Each ligand should have at least one filled orbital containing a lone pair of electrons.</a:t>
            </a:r>
            <a:endParaRPr lang="en-IN" sz="2800" b="1" dirty="0">
              <a:solidFill>
                <a:srgbClr val="C00000"/>
              </a:solidFill>
            </a:endParaRPr>
          </a:p>
        </p:txBody>
      </p:sp>
      <p:pic>
        <p:nvPicPr>
          <p:cNvPr id="5" name="Picture 4">
            <a:extLst>
              <a:ext uri="{FF2B5EF4-FFF2-40B4-BE49-F238E27FC236}">
                <a16:creationId xmlns:a16="http://schemas.microsoft.com/office/drawing/2014/main" xmlns="" id="{6637AFA4-E6DD-428C-84A6-1953EF2C3120}"/>
              </a:ext>
            </a:extLst>
          </p:cNvPr>
          <p:cNvPicPr>
            <a:picLocks noChangeAspect="1"/>
          </p:cNvPicPr>
          <p:nvPr/>
        </p:nvPicPr>
        <p:blipFill>
          <a:blip r:embed="rId2"/>
          <a:stretch>
            <a:fillRect/>
          </a:stretch>
        </p:blipFill>
        <p:spPr>
          <a:xfrm>
            <a:off x="470517" y="954107"/>
            <a:ext cx="2601158" cy="1993280"/>
          </a:xfrm>
          <a:prstGeom prst="rect">
            <a:avLst/>
          </a:prstGeom>
          <a:ln>
            <a:solidFill>
              <a:srgbClr val="002060"/>
            </a:solidFill>
          </a:ln>
        </p:spPr>
      </p:pic>
      <p:pic>
        <p:nvPicPr>
          <p:cNvPr id="6" name="Picture 5">
            <a:extLst>
              <a:ext uri="{FF2B5EF4-FFF2-40B4-BE49-F238E27FC236}">
                <a16:creationId xmlns:a16="http://schemas.microsoft.com/office/drawing/2014/main" xmlns="" id="{C4DC1A8C-23DB-4118-B168-0DE4ABB14BDA}"/>
              </a:ext>
            </a:extLst>
          </p:cNvPr>
          <p:cNvPicPr>
            <a:picLocks noChangeAspect="1"/>
          </p:cNvPicPr>
          <p:nvPr/>
        </p:nvPicPr>
        <p:blipFill>
          <a:blip r:embed="rId3"/>
          <a:stretch>
            <a:fillRect/>
          </a:stretch>
        </p:blipFill>
        <p:spPr>
          <a:xfrm>
            <a:off x="3592994" y="954107"/>
            <a:ext cx="2409825" cy="1993280"/>
          </a:xfrm>
          <a:prstGeom prst="rect">
            <a:avLst/>
          </a:prstGeom>
          <a:ln>
            <a:solidFill>
              <a:srgbClr val="002060"/>
            </a:solidFill>
          </a:ln>
        </p:spPr>
      </p:pic>
      <p:pic>
        <p:nvPicPr>
          <p:cNvPr id="7" name="Picture 6">
            <a:extLst>
              <a:ext uri="{FF2B5EF4-FFF2-40B4-BE49-F238E27FC236}">
                <a16:creationId xmlns:a16="http://schemas.microsoft.com/office/drawing/2014/main" xmlns="" id="{09969C63-373A-46A3-874C-933F4E395E9C}"/>
              </a:ext>
            </a:extLst>
          </p:cNvPr>
          <p:cNvPicPr>
            <a:picLocks noChangeAspect="1"/>
          </p:cNvPicPr>
          <p:nvPr/>
        </p:nvPicPr>
        <p:blipFill>
          <a:blip r:embed="rId4"/>
          <a:stretch>
            <a:fillRect/>
          </a:stretch>
        </p:blipFill>
        <p:spPr>
          <a:xfrm>
            <a:off x="6524138" y="954107"/>
            <a:ext cx="2298762" cy="1993280"/>
          </a:xfrm>
          <a:prstGeom prst="rect">
            <a:avLst/>
          </a:prstGeom>
          <a:ln>
            <a:solidFill>
              <a:srgbClr val="002060"/>
            </a:solidFill>
          </a:ln>
        </p:spPr>
      </p:pic>
      <p:sp>
        <p:nvSpPr>
          <p:cNvPr id="9" name="TextBox 8">
            <a:extLst>
              <a:ext uri="{FF2B5EF4-FFF2-40B4-BE49-F238E27FC236}">
                <a16:creationId xmlns:a16="http://schemas.microsoft.com/office/drawing/2014/main" xmlns="" id="{F7C06B5F-AA6F-4824-9195-0015CEC7DE88}"/>
              </a:ext>
            </a:extLst>
          </p:cNvPr>
          <p:cNvSpPr txBox="1"/>
          <p:nvPr/>
        </p:nvSpPr>
        <p:spPr>
          <a:xfrm>
            <a:off x="0" y="3172846"/>
            <a:ext cx="9143999" cy="1815882"/>
          </a:xfrm>
          <a:prstGeom prst="rect">
            <a:avLst/>
          </a:prstGeom>
          <a:noFill/>
        </p:spPr>
        <p:txBody>
          <a:bodyPr wrap="square">
            <a:spAutoFit/>
          </a:bodyPr>
          <a:lstStyle/>
          <a:p>
            <a:r>
              <a:rPr lang="en-US" sz="2800" b="1" dirty="0">
                <a:solidFill>
                  <a:srgbClr val="C00000"/>
                </a:solidFill>
              </a:rPr>
              <a:t>3. In order to accommodate the electron pairs donated by the ligands, the central metal ion present in a complex provides required number (coordination number) of vacant orbitals.</a:t>
            </a:r>
            <a:endParaRPr lang="en-IN" sz="2800" b="1" dirty="0">
              <a:solidFill>
                <a:srgbClr val="C00000"/>
              </a:solidFill>
            </a:endParaRPr>
          </a:p>
        </p:txBody>
      </p:sp>
      <p:pic>
        <p:nvPicPr>
          <p:cNvPr id="10" name="Picture 9">
            <a:extLst>
              <a:ext uri="{FF2B5EF4-FFF2-40B4-BE49-F238E27FC236}">
                <a16:creationId xmlns:a16="http://schemas.microsoft.com/office/drawing/2014/main" xmlns="" id="{A35AAE4E-6B6D-4E27-9DF8-2D60C494CB55}"/>
              </a:ext>
            </a:extLst>
          </p:cNvPr>
          <p:cNvPicPr>
            <a:picLocks noChangeAspect="1"/>
          </p:cNvPicPr>
          <p:nvPr/>
        </p:nvPicPr>
        <p:blipFill>
          <a:blip r:embed="rId5"/>
          <a:stretch>
            <a:fillRect/>
          </a:stretch>
        </p:blipFill>
        <p:spPr>
          <a:xfrm>
            <a:off x="2979336" y="4834677"/>
            <a:ext cx="2847975" cy="1815882"/>
          </a:xfrm>
          <a:prstGeom prst="rect">
            <a:avLst/>
          </a:prstGeom>
          <a:ln>
            <a:solidFill>
              <a:srgbClr val="002060"/>
            </a:solidFill>
          </a:ln>
        </p:spPr>
      </p:pic>
    </p:spTree>
    <p:extLst>
      <p:ext uri="{BB962C8B-B14F-4D97-AF65-F5344CB8AC3E}">
        <p14:creationId xmlns:p14="http://schemas.microsoft.com/office/powerpoint/2010/main" val="2836043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down)">
                                      <p:cBhvr>
                                        <p:cTn id="40" dur="580">
                                          <p:stCondLst>
                                            <p:cond delay="0"/>
                                          </p:stCondLst>
                                        </p:cTn>
                                        <p:tgtEl>
                                          <p:spTgt spid="9">
                                            <p:txEl>
                                              <p:pRg st="0" end="0"/>
                                            </p:txEl>
                                          </p:spTgt>
                                        </p:tgtEl>
                                      </p:cBhvr>
                                    </p:animEffect>
                                    <p:anim calcmode="lin" valueType="num">
                                      <p:cBhvr>
                                        <p:cTn id="41"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9">
                                            <p:txEl>
                                              <p:pRg st="0" end="0"/>
                                            </p:txEl>
                                          </p:spTgt>
                                        </p:tgtEl>
                                      </p:cBhvr>
                                      <p:to x="100000" y="60000"/>
                                    </p:animScale>
                                    <p:animScale>
                                      <p:cBhvr>
                                        <p:cTn id="47" dur="166" decel="50000">
                                          <p:stCondLst>
                                            <p:cond delay="676"/>
                                          </p:stCondLst>
                                        </p:cTn>
                                        <p:tgtEl>
                                          <p:spTgt spid="9">
                                            <p:txEl>
                                              <p:pRg st="0" end="0"/>
                                            </p:txEl>
                                          </p:spTgt>
                                        </p:tgtEl>
                                      </p:cBhvr>
                                      <p:to x="100000" y="100000"/>
                                    </p:animScale>
                                    <p:animScale>
                                      <p:cBhvr>
                                        <p:cTn id="48" dur="26">
                                          <p:stCondLst>
                                            <p:cond delay="1312"/>
                                          </p:stCondLst>
                                        </p:cTn>
                                        <p:tgtEl>
                                          <p:spTgt spid="9">
                                            <p:txEl>
                                              <p:pRg st="0" end="0"/>
                                            </p:txEl>
                                          </p:spTgt>
                                        </p:tgtEl>
                                      </p:cBhvr>
                                      <p:to x="100000" y="80000"/>
                                    </p:animScale>
                                    <p:animScale>
                                      <p:cBhvr>
                                        <p:cTn id="49" dur="166" decel="50000">
                                          <p:stCondLst>
                                            <p:cond delay="1338"/>
                                          </p:stCondLst>
                                        </p:cTn>
                                        <p:tgtEl>
                                          <p:spTgt spid="9">
                                            <p:txEl>
                                              <p:pRg st="0" end="0"/>
                                            </p:txEl>
                                          </p:spTgt>
                                        </p:tgtEl>
                                      </p:cBhvr>
                                      <p:to x="100000" y="100000"/>
                                    </p:animScale>
                                    <p:animScale>
                                      <p:cBhvr>
                                        <p:cTn id="50" dur="26">
                                          <p:stCondLst>
                                            <p:cond delay="1642"/>
                                          </p:stCondLst>
                                        </p:cTn>
                                        <p:tgtEl>
                                          <p:spTgt spid="9">
                                            <p:txEl>
                                              <p:pRg st="0" end="0"/>
                                            </p:txEl>
                                          </p:spTgt>
                                        </p:tgtEl>
                                      </p:cBhvr>
                                      <p:to x="100000" y="90000"/>
                                    </p:animScale>
                                    <p:animScale>
                                      <p:cBhvr>
                                        <p:cTn id="51" dur="166" decel="50000">
                                          <p:stCondLst>
                                            <p:cond delay="1668"/>
                                          </p:stCondLst>
                                        </p:cTn>
                                        <p:tgtEl>
                                          <p:spTgt spid="9">
                                            <p:txEl>
                                              <p:pRg st="0" end="0"/>
                                            </p:txEl>
                                          </p:spTgt>
                                        </p:tgtEl>
                                      </p:cBhvr>
                                      <p:to x="100000" y="100000"/>
                                    </p:animScale>
                                    <p:animScale>
                                      <p:cBhvr>
                                        <p:cTn id="52" dur="26">
                                          <p:stCondLst>
                                            <p:cond delay="1808"/>
                                          </p:stCondLst>
                                        </p:cTn>
                                        <p:tgtEl>
                                          <p:spTgt spid="9">
                                            <p:txEl>
                                              <p:pRg st="0" end="0"/>
                                            </p:txEl>
                                          </p:spTgt>
                                        </p:tgtEl>
                                      </p:cBhvr>
                                      <p:to x="100000" y="95000"/>
                                    </p:animScale>
                                    <p:animScale>
                                      <p:cBhvr>
                                        <p:cTn id="53" dur="166" decel="50000">
                                          <p:stCondLst>
                                            <p:cond delay="1834"/>
                                          </p:stCondLst>
                                        </p:cTn>
                                        <p:tgtEl>
                                          <p:spTgt spid="9">
                                            <p:txEl>
                                              <p:pRg st="0" end="0"/>
                                            </p:txEl>
                                          </p:spTgt>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E54A25E-41EE-4918-8D1A-CAEE9E42469F}"/>
              </a:ext>
            </a:extLst>
          </p:cNvPr>
          <p:cNvSpPr txBox="1"/>
          <p:nvPr/>
        </p:nvSpPr>
        <p:spPr>
          <a:xfrm>
            <a:off x="0" y="0"/>
            <a:ext cx="9144000" cy="1815882"/>
          </a:xfrm>
          <a:prstGeom prst="rect">
            <a:avLst/>
          </a:prstGeom>
          <a:noFill/>
        </p:spPr>
        <p:txBody>
          <a:bodyPr wrap="square">
            <a:spAutoFit/>
          </a:bodyPr>
          <a:lstStyle/>
          <a:p>
            <a:pPr algn="l"/>
            <a:r>
              <a:rPr lang="en-US" sz="2800" b="1" i="0" u="none" strike="noStrike" baseline="0" dirty="0">
                <a:solidFill>
                  <a:srgbClr val="C00000"/>
                </a:solidFill>
                <a:latin typeface="MinionPro-Regular"/>
              </a:rPr>
              <a:t>4. These vacant orbitals of central metal atom undergo </a:t>
            </a:r>
            <a:r>
              <a:rPr lang="en-US" sz="2800" b="1" i="0" u="none" strike="noStrike" baseline="0" dirty="0" err="1">
                <a:solidFill>
                  <a:srgbClr val="C00000"/>
                </a:solidFill>
                <a:latin typeface="MinionPro-Regular"/>
              </a:rPr>
              <a:t>hybridisation</a:t>
            </a:r>
            <a:r>
              <a:rPr lang="en-US" sz="2800" b="1" i="0" u="none" strike="noStrike" baseline="0" dirty="0">
                <a:solidFill>
                  <a:srgbClr val="C00000"/>
                </a:solidFill>
                <a:latin typeface="MinionPro-Regular"/>
              </a:rPr>
              <a:t>, the process of mixing of atomic orbitals of comparable energy to form equal number of new orbitals called </a:t>
            </a:r>
            <a:r>
              <a:rPr lang="en-US" sz="2800" b="1" i="0" u="none" strike="noStrike" baseline="0" dirty="0" err="1">
                <a:solidFill>
                  <a:srgbClr val="C00000"/>
                </a:solidFill>
                <a:latin typeface="MinionPro-Regular"/>
              </a:rPr>
              <a:t>hybridised</a:t>
            </a:r>
            <a:r>
              <a:rPr lang="en-US" sz="2800" b="1" i="0" u="none" strike="noStrike" baseline="0" dirty="0">
                <a:solidFill>
                  <a:srgbClr val="C00000"/>
                </a:solidFill>
                <a:latin typeface="MinionPro-Regular"/>
              </a:rPr>
              <a:t> orbitals with same energy.</a:t>
            </a:r>
            <a:endParaRPr lang="en-IN" sz="2800" b="1" dirty="0">
              <a:solidFill>
                <a:srgbClr val="C00000"/>
              </a:solidFill>
            </a:endParaRPr>
          </a:p>
        </p:txBody>
      </p:sp>
      <p:pic>
        <p:nvPicPr>
          <p:cNvPr id="5" name="Picture 4">
            <a:extLst>
              <a:ext uri="{FF2B5EF4-FFF2-40B4-BE49-F238E27FC236}">
                <a16:creationId xmlns:a16="http://schemas.microsoft.com/office/drawing/2014/main" xmlns="" id="{C964C922-694C-497D-B87F-8F4AAA39E5EB}"/>
              </a:ext>
            </a:extLst>
          </p:cNvPr>
          <p:cNvPicPr>
            <a:picLocks noChangeAspect="1"/>
          </p:cNvPicPr>
          <p:nvPr/>
        </p:nvPicPr>
        <p:blipFill>
          <a:blip r:embed="rId2"/>
          <a:stretch>
            <a:fillRect/>
          </a:stretch>
        </p:blipFill>
        <p:spPr>
          <a:xfrm>
            <a:off x="213063" y="1961965"/>
            <a:ext cx="8629095" cy="4758431"/>
          </a:xfrm>
          <a:prstGeom prst="rect">
            <a:avLst/>
          </a:prstGeom>
          <a:ln>
            <a:solidFill>
              <a:srgbClr val="D60093"/>
            </a:solidFill>
          </a:ln>
          <a:effectLst>
            <a:glow rad="63500">
              <a:schemeClr val="accent5">
                <a:satMod val="175000"/>
                <a:alpha val="40000"/>
              </a:schemeClr>
            </a:glow>
          </a:effectLst>
        </p:spPr>
        <p:style>
          <a:lnRef idx="3">
            <a:schemeClr val="lt1"/>
          </a:lnRef>
          <a:fillRef idx="1">
            <a:schemeClr val="accent6"/>
          </a:fillRef>
          <a:effectRef idx="1">
            <a:schemeClr val="accent6"/>
          </a:effectRef>
          <a:fontRef idx="minor">
            <a:schemeClr val="lt1"/>
          </a:fontRef>
        </p:style>
      </p:pic>
    </p:spTree>
    <p:extLst>
      <p:ext uri="{BB962C8B-B14F-4D97-AF65-F5344CB8AC3E}">
        <p14:creationId xmlns:p14="http://schemas.microsoft.com/office/powerpoint/2010/main" val="1232692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308D7DC-25B1-4941-B8D4-9405AA4315D7}"/>
              </a:ext>
            </a:extLst>
          </p:cNvPr>
          <p:cNvSpPr txBox="1"/>
          <p:nvPr/>
        </p:nvSpPr>
        <p:spPr>
          <a:xfrm>
            <a:off x="0" y="0"/>
            <a:ext cx="9144000" cy="1815882"/>
          </a:xfrm>
          <a:prstGeom prst="rect">
            <a:avLst/>
          </a:prstGeom>
          <a:noFill/>
        </p:spPr>
        <p:txBody>
          <a:bodyPr wrap="square">
            <a:spAutoFit/>
          </a:bodyPr>
          <a:lstStyle/>
          <a:p>
            <a:pPr algn="l"/>
            <a:r>
              <a:rPr lang="en-US" sz="2800" b="1" i="0" u="none" strike="noStrike" baseline="0" dirty="0">
                <a:solidFill>
                  <a:srgbClr val="C00000"/>
                </a:solidFill>
                <a:latin typeface="MinionPro-Regular"/>
              </a:rPr>
              <a:t>5. The vacant </a:t>
            </a:r>
            <a:r>
              <a:rPr lang="en-US" sz="2800" b="1" i="0" u="none" strike="noStrike" baseline="0" dirty="0" err="1">
                <a:solidFill>
                  <a:srgbClr val="C00000"/>
                </a:solidFill>
                <a:latin typeface="MinionPro-Regular"/>
              </a:rPr>
              <a:t>hybridised</a:t>
            </a:r>
            <a:r>
              <a:rPr lang="en-US" sz="2800" b="1" i="0" u="none" strike="noStrike" baseline="0" dirty="0">
                <a:solidFill>
                  <a:srgbClr val="C00000"/>
                </a:solidFill>
                <a:latin typeface="MinionPro-Regular"/>
              </a:rPr>
              <a:t> orbitals of the central metal ion, linearly overlap with filled orbitals of the ligands to form coordinate covalent sigma bonds between the metal and the ligand.</a:t>
            </a:r>
            <a:endParaRPr lang="en-IN" sz="2800" b="1" dirty="0">
              <a:solidFill>
                <a:srgbClr val="C00000"/>
              </a:solidFill>
            </a:endParaRPr>
          </a:p>
        </p:txBody>
      </p:sp>
      <p:pic>
        <p:nvPicPr>
          <p:cNvPr id="4" name="Picture 3">
            <a:extLst>
              <a:ext uri="{FF2B5EF4-FFF2-40B4-BE49-F238E27FC236}">
                <a16:creationId xmlns:a16="http://schemas.microsoft.com/office/drawing/2014/main" xmlns="" id="{7E331D46-5245-4E70-BF0E-DDA639647152}"/>
              </a:ext>
            </a:extLst>
          </p:cNvPr>
          <p:cNvPicPr>
            <a:picLocks noChangeAspect="1"/>
          </p:cNvPicPr>
          <p:nvPr/>
        </p:nvPicPr>
        <p:blipFill rotWithShape="1">
          <a:blip r:embed="rId2"/>
          <a:srcRect r="47803"/>
          <a:stretch/>
        </p:blipFill>
        <p:spPr>
          <a:xfrm>
            <a:off x="590365" y="1815882"/>
            <a:ext cx="7963270" cy="4931147"/>
          </a:xfrm>
          <a:prstGeom prst="rect">
            <a:avLst/>
          </a:prstGeom>
        </p:spPr>
      </p:pic>
    </p:spTree>
    <p:extLst>
      <p:ext uri="{BB962C8B-B14F-4D97-AF65-F5344CB8AC3E}">
        <p14:creationId xmlns:p14="http://schemas.microsoft.com/office/powerpoint/2010/main" val="396029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7D7AB450-2406-463F-A91E-0CDEC0411EB2}"/>
              </a:ext>
            </a:extLst>
          </p:cNvPr>
          <p:cNvSpPr txBox="1"/>
          <p:nvPr/>
        </p:nvSpPr>
        <p:spPr>
          <a:xfrm>
            <a:off x="0" y="0"/>
            <a:ext cx="9064101" cy="830997"/>
          </a:xfrm>
          <a:prstGeom prst="rect">
            <a:avLst/>
          </a:prstGeom>
          <a:noFill/>
        </p:spPr>
        <p:txBody>
          <a:bodyPr wrap="square">
            <a:spAutoFit/>
          </a:bodyPr>
          <a:lstStyle/>
          <a:p>
            <a:pPr algn="l"/>
            <a:r>
              <a:rPr lang="en-US" sz="2400" b="1" i="0" u="none" strike="noStrike" baseline="0" dirty="0">
                <a:solidFill>
                  <a:srgbClr val="C00000"/>
                </a:solidFill>
                <a:latin typeface="MinionPro-Regular"/>
              </a:rPr>
              <a:t>6. The </a:t>
            </a:r>
            <a:r>
              <a:rPr lang="en-US" sz="2400" b="1" i="0" u="none" strike="noStrike" baseline="0" dirty="0" err="1">
                <a:solidFill>
                  <a:srgbClr val="C00000"/>
                </a:solidFill>
                <a:latin typeface="MinionPro-Regular"/>
              </a:rPr>
              <a:t>hybridised</a:t>
            </a:r>
            <a:r>
              <a:rPr lang="en-US" sz="2400" b="1" i="0" u="none" strike="noStrike" baseline="0" dirty="0">
                <a:solidFill>
                  <a:srgbClr val="C00000"/>
                </a:solidFill>
                <a:latin typeface="MinionPro-Regular"/>
              </a:rPr>
              <a:t> orbitals are directional and their orientation in space gives a </a:t>
            </a:r>
            <a:r>
              <a:rPr lang="en-US" sz="2400" b="1" i="0" u="none" strike="noStrike" baseline="0" dirty="0" err="1">
                <a:solidFill>
                  <a:srgbClr val="C00000"/>
                </a:solidFill>
                <a:latin typeface="MinionPro-Regular"/>
              </a:rPr>
              <a:t>definitengeometry</a:t>
            </a:r>
            <a:r>
              <a:rPr lang="en-US" sz="2400" b="1" i="0" u="none" strike="noStrike" baseline="0" dirty="0">
                <a:solidFill>
                  <a:srgbClr val="C00000"/>
                </a:solidFill>
                <a:latin typeface="MinionPro-Regular"/>
              </a:rPr>
              <a:t> to the complex ion.</a:t>
            </a:r>
            <a:endParaRPr lang="en-IN" sz="2400" b="1" dirty="0">
              <a:solidFill>
                <a:srgbClr val="C00000"/>
              </a:solidFill>
            </a:endParaRPr>
          </a:p>
        </p:txBody>
      </p:sp>
      <p:pic>
        <p:nvPicPr>
          <p:cNvPr id="7" name="Picture 6">
            <a:extLst>
              <a:ext uri="{FF2B5EF4-FFF2-40B4-BE49-F238E27FC236}">
                <a16:creationId xmlns:a16="http://schemas.microsoft.com/office/drawing/2014/main" xmlns="" id="{78C5A999-78C0-44A8-8D6C-19960E640003}"/>
              </a:ext>
            </a:extLst>
          </p:cNvPr>
          <p:cNvPicPr>
            <a:picLocks noChangeAspect="1"/>
          </p:cNvPicPr>
          <p:nvPr/>
        </p:nvPicPr>
        <p:blipFill>
          <a:blip r:embed="rId2">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0981" y="830997"/>
            <a:ext cx="8962138" cy="5924909"/>
          </a:xfrm>
          <a:prstGeom prst="rect">
            <a:avLst/>
          </a:prstGeom>
        </p:spPr>
      </p:pic>
    </p:spTree>
    <p:extLst>
      <p:ext uri="{BB962C8B-B14F-4D97-AF65-F5344CB8AC3E}">
        <p14:creationId xmlns:p14="http://schemas.microsoft.com/office/powerpoint/2010/main" val="1030936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E64D684-0861-4CBB-9E93-2542C90CEFA7}"/>
              </a:ext>
            </a:extLst>
          </p:cNvPr>
          <p:cNvSpPr txBox="1"/>
          <p:nvPr/>
        </p:nvSpPr>
        <p:spPr>
          <a:xfrm>
            <a:off x="0" y="0"/>
            <a:ext cx="9144000" cy="2308324"/>
          </a:xfrm>
          <a:prstGeom prst="rect">
            <a:avLst/>
          </a:prstGeom>
          <a:noFill/>
        </p:spPr>
        <p:txBody>
          <a:bodyPr wrap="square">
            <a:spAutoFit/>
          </a:bodyPr>
          <a:lstStyle/>
          <a:p>
            <a:pPr algn="l"/>
            <a:r>
              <a:rPr lang="en-US" sz="2400" b="1" i="0" u="none" strike="noStrike" baseline="0" dirty="0">
                <a:solidFill>
                  <a:srgbClr val="C00000"/>
                </a:solidFill>
                <a:latin typeface="MinionPro-Regular"/>
              </a:rPr>
              <a:t>7. In the octahedral complexes, if the (n-1) d orbitals are involved in </a:t>
            </a:r>
            <a:r>
              <a:rPr lang="en-US" sz="2400" b="1" i="0" u="none" strike="noStrike" baseline="0" dirty="0" err="1">
                <a:solidFill>
                  <a:srgbClr val="C00000"/>
                </a:solidFill>
                <a:latin typeface="MinionPro-Regular"/>
              </a:rPr>
              <a:t>hybridisation</a:t>
            </a:r>
            <a:r>
              <a:rPr lang="en-US" sz="2400" b="1" i="0" u="none" strike="noStrike" baseline="0" dirty="0">
                <a:solidFill>
                  <a:srgbClr val="C00000"/>
                </a:solidFill>
                <a:latin typeface="MinionPro-Regular"/>
              </a:rPr>
              <a:t>, then they are called inner orbital complexes or low spin complexes or spin paired complexes. If the </a:t>
            </a:r>
            <a:r>
              <a:rPr lang="en-US" sz="2400" b="1" i="0" u="none" strike="noStrike" baseline="0" dirty="0" err="1">
                <a:solidFill>
                  <a:srgbClr val="C00000"/>
                </a:solidFill>
                <a:latin typeface="MinionPro-Regular"/>
              </a:rPr>
              <a:t>nd</a:t>
            </a:r>
            <a:r>
              <a:rPr lang="en-US" sz="2400" b="1" i="0" u="none" strike="noStrike" baseline="0" dirty="0">
                <a:solidFill>
                  <a:srgbClr val="C00000"/>
                </a:solidFill>
                <a:latin typeface="MinionPro-Regular"/>
              </a:rPr>
              <a:t> orbitals are involved in </a:t>
            </a:r>
            <a:r>
              <a:rPr lang="en-US" sz="2400" b="1" i="0" u="none" strike="noStrike" baseline="0" dirty="0" err="1">
                <a:solidFill>
                  <a:srgbClr val="C00000"/>
                </a:solidFill>
                <a:latin typeface="MinionPro-Regular"/>
              </a:rPr>
              <a:t>hybridisation</a:t>
            </a:r>
            <a:r>
              <a:rPr lang="en-US" sz="2400" b="1" i="0" u="none" strike="noStrike" baseline="0" dirty="0">
                <a:solidFill>
                  <a:srgbClr val="C00000"/>
                </a:solidFill>
                <a:latin typeface="MinionPro-Regular"/>
              </a:rPr>
              <a:t>, then such complexes are called outer orbital or</a:t>
            </a:r>
          </a:p>
          <a:p>
            <a:pPr algn="l"/>
            <a:r>
              <a:rPr lang="en-US" sz="2400" b="1" i="0" u="none" strike="noStrike" baseline="0" dirty="0">
                <a:solidFill>
                  <a:srgbClr val="C00000"/>
                </a:solidFill>
                <a:latin typeface="MinionPro-Regular"/>
              </a:rPr>
              <a:t>high spin or spin free complexes. Here n represents the principal quantum number of the</a:t>
            </a:r>
            <a:r>
              <a:rPr lang="en-US" sz="2400" b="1" i="0" u="none" strike="noStrike" dirty="0">
                <a:solidFill>
                  <a:srgbClr val="C00000"/>
                </a:solidFill>
                <a:latin typeface="MinionPro-Regular"/>
              </a:rPr>
              <a:t> </a:t>
            </a:r>
            <a:r>
              <a:rPr lang="en-IN" sz="2400" b="1" i="0" u="none" strike="noStrike" baseline="0" dirty="0">
                <a:solidFill>
                  <a:srgbClr val="C00000"/>
                </a:solidFill>
                <a:latin typeface="MinionPro-Regular"/>
              </a:rPr>
              <a:t>outermost shell.</a:t>
            </a:r>
            <a:endParaRPr lang="en-IN" sz="2400" b="1" dirty="0">
              <a:solidFill>
                <a:srgbClr val="C00000"/>
              </a:solidFill>
            </a:endParaRPr>
          </a:p>
        </p:txBody>
      </p:sp>
      <p:pic>
        <p:nvPicPr>
          <p:cNvPr id="6" name="Picture 5">
            <a:extLst>
              <a:ext uri="{FF2B5EF4-FFF2-40B4-BE49-F238E27FC236}">
                <a16:creationId xmlns:a16="http://schemas.microsoft.com/office/drawing/2014/main" xmlns="" id="{0C8F106C-DA61-4FFD-8A98-1192CA8339A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92963" y="2677656"/>
            <a:ext cx="8389398" cy="4101482"/>
          </a:xfrm>
          <a:prstGeom prst="rect">
            <a:avLst/>
          </a:prstGeom>
        </p:spPr>
      </p:pic>
    </p:spTree>
    <p:extLst>
      <p:ext uri="{BB962C8B-B14F-4D97-AF65-F5344CB8AC3E}">
        <p14:creationId xmlns:p14="http://schemas.microsoft.com/office/powerpoint/2010/main" val="1531746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8E2365F-D5D6-41E3-A73B-BA3ADC2DFA98}"/>
              </a:ext>
            </a:extLst>
          </p:cNvPr>
          <p:cNvSpPr txBox="1"/>
          <p:nvPr/>
        </p:nvSpPr>
        <p:spPr>
          <a:xfrm>
            <a:off x="0" y="0"/>
            <a:ext cx="9144000" cy="1384995"/>
          </a:xfrm>
          <a:prstGeom prst="rect">
            <a:avLst/>
          </a:prstGeom>
          <a:noFill/>
        </p:spPr>
        <p:txBody>
          <a:bodyPr wrap="square">
            <a:spAutoFit/>
          </a:bodyPr>
          <a:lstStyle/>
          <a:p>
            <a:pPr algn="l"/>
            <a:r>
              <a:rPr lang="en-US" sz="2800" b="1" i="0" u="none" strike="noStrike" baseline="0" dirty="0">
                <a:solidFill>
                  <a:srgbClr val="C00000"/>
                </a:solidFill>
                <a:latin typeface="MinionPro-Regular"/>
              </a:rPr>
              <a:t>8. The complexes containing a central metal atom with unpaired electron(s) are paramagnetic . If all the electrons are paired, then the complexes will be diamagnetic.</a:t>
            </a:r>
            <a:endParaRPr lang="en-IN" sz="2800" b="1" dirty="0">
              <a:solidFill>
                <a:srgbClr val="C00000"/>
              </a:solidFill>
            </a:endParaRPr>
          </a:p>
        </p:txBody>
      </p:sp>
      <p:sp>
        <p:nvSpPr>
          <p:cNvPr id="5" name="TextBox 4">
            <a:extLst>
              <a:ext uri="{FF2B5EF4-FFF2-40B4-BE49-F238E27FC236}">
                <a16:creationId xmlns:a16="http://schemas.microsoft.com/office/drawing/2014/main" xmlns="" id="{ED33F632-E3B0-4D44-8410-012BF8C039D3}"/>
              </a:ext>
            </a:extLst>
          </p:cNvPr>
          <p:cNvSpPr txBox="1"/>
          <p:nvPr/>
        </p:nvSpPr>
        <p:spPr>
          <a:xfrm>
            <a:off x="1" y="2281970"/>
            <a:ext cx="9143999" cy="1384995"/>
          </a:xfrm>
          <a:prstGeom prst="rect">
            <a:avLst/>
          </a:prstGeom>
          <a:noFill/>
        </p:spPr>
        <p:txBody>
          <a:bodyPr wrap="square">
            <a:spAutoFit/>
          </a:bodyPr>
          <a:lstStyle/>
          <a:p>
            <a:pPr algn="l"/>
            <a:r>
              <a:rPr lang="en-US" sz="2800" b="1" i="0" u="none" strike="noStrike" baseline="0" dirty="0">
                <a:solidFill>
                  <a:srgbClr val="C00000"/>
                </a:solidFill>
                <a:latin typeface="MinionPro-Regular"/>
              </a:rPr>
              <a:t>9. Ligands such as CO, CN</a:t>
            </a:r>
            <a:r>
              <a:rPr lang="en-US" sz="2800" b="1" i="0" u="none" strike="noStrike" baseline="30000" dirty="0">
                <a:solidFill>
                  <a:srgbClr val="C00000"/>
                </a:solidFill>
                <a:latin typeface="MinionPro-Regular"/>
              </a:rPr>
              <a:t>- </a:t>
            </a:r>
            <a:r>
              <a:rPr lang="en-US" sz="2800" b="1" i="0" u="none" strike="noStrike" baseline="0" dirty="0">
                <a:solidFill>
                  <a:srgbClr val="C00000"/>
                </a:solidFill>
                <a:latin typeface="MinionPro-Regular"/>
              </a:rPr>
              <a:t>, </a:t>
            </a:r>
            <a:r>
              <a:rPr lang="en-US" sz="2800" b="1" i="0" u="none" strike="noStrike" baseline="0" dirty="0" err="1">
                <a:solidFill>
                  <a:srgbClr val="C00000"/>
                </a:solidFill>
                <a:latin typeface="MinionPro-Regular"/>
              </a:rPr>
              <a:t>en</a:t>
            </a:r>
            <a:r>
              <a:rPr lang="en-US" sz="2800" b="1" i="0" u="none" strike="noStrike" baseline="0" dirty="0">
                <a:solidFill>
                  <a:srgbClr val="C00000"/>
                </a:solidFill>
                <a:latin typeface="MinionPro-Regular"/>
              </a:rPr>
              <a:t>, and NH</a:t>
            </a:r>
            <a:r>
              <a:rPr lang="en-US" sz="1050" b="1" i="0" u="none" strike="noStrike" baseline="0" dirty="0">
                <a:solidFill>
                  <a:srgbClr val="C00000"/>
                </a:solidFill>
                <a:latin typeface="MinionPro-Regular"/>
              </a:rPr>
              <a:t>3 </a:t>
            </a:r>
            <a:r>
              <a:rPr lang="en-US" sz="2800" b="1" i="0" u="none" strike="noStrike" baseline="0" dirty="0">
                <a:solidFill>
                  <a:srgbClr val="C00000"/>
                </a:solidFill>
                <a:latin typeface="MinionPro-Regular"/>
              </a:rPr>
              <a:t>present in the complexes cause pairing of electrons present in the central metal atom. Such ligands are called strong field ligands.</a:t>
            </a:r>
            <a:endParaRPr lang="en-IN" sz="2800" b="1" dirty="0">
              <a:solidFill>
                <a:srgbClr val="C00000"/>
              </a:solidFill>
            </a:endParaRPr>
          </a:p>
        </p:txBody>
      </p:sp>
      <p:sp>
        <p:nvSpPr>
          <p:cNvPr id="9" name="TextBox 8">
            <a:extLst>
              <a:ext uri="{FF2B5EF4-FFF2-40B4-BE49-F238E27FC236}">
                <a16:creationId xmlns:a16="http://schemas.microsoft.com/office/drawing/2014/main" xmlns="" id="{FE0F47F1-7041-4D8F-A38C-7CCB2D699C47}"/>
              </a:ext>
            </a:extLst>
          </p:cNvPr>
          <p:cNvSpPr txBox="1"/>
          <p:nvPr/>
        </p:nvSpPr>
        <p:spPr>
          <a:xfrm>
            <a:off x="-1" y="4563940"/>
            <a:ext cx="9143998" cy="954107"/>
          </a:xfrm>
          <a:prstGeom prst="rect">
            <a:avLst/>
          </a:prstGeom>
          <a:noFill/>
        </p:spPr>
        <p:txBody>
          <a:bodyPr wrap="square">
            <a:spAutoFit/>
          </a:bodyPr>
          <a:lstStyle/>
          <a:p>
            <a:pPr algn="l"/>
            <a:r>
              <a:rPr lang="en-US" sz="2800" b="1" i="0" u="none" strike="noStrike" baseline="0" dirty="0">
                <a:solidFill>
                  <a:srgbClr val="C00000"/>
                </a:solidFill>
                <a:latin typeface="MinionPro-Regular"/>
              </a:rPr>
              <a:t>10. Greater the overlapping between the ligand orbitals and the </a:t>
            </a:r>
            <a:r>
              <a:rPr lang="en-US" sz="2800" b="1" i="0" u="none" strike="noStrike" baseline="0" dirty="0" err="1">
                <a:solidFill>
                  <a:srgbClr val="C00000"/>
                </a:solidFill>
                <a:latin typeface="MinionPro-Regular"/>
              </a:rPr>
              <a:t>hybridised</a:t>
            </a:r>
            <a:r>
              <a:rPr lang="en-US" sz="2800" b="1" i="0" u="none" strike="noStrike" baseline="0" dirty="0">
                <a:solidFill>
                  <a:srgbClr val="C00000"/>
                </a:solidFill>
                <a:latin typeface="MinionPro-Regular"/>
              </a:rPr>
              <a:t> metal orbital, greater is the bond strength.</a:t>
            </a:r>
            <a:endParaRPr lang="en-IN" sz="2800" b="1" dirty="0">
              <a:solidFill>
                <a:srgbClr val="C00000"/>
              </a:solidFill>
            </a:endParaRPr>
          </a:p>
        </p:txBody>
      </p:sp>
    </p:spTree>
    <p:extLst>
      <p:ext uri="{BB962C8B-B14F-4D97-AF65-F5344CB8AC3E}">
        <p14:creationId xmlns:p14="http://schemas.microsoft.com/office/powerpoint/2010/main" val="3604965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down)">
                                      <p:cBhvr>
                                        <p:cTn id="25" dur="580">
                                          <p:stCondLst>
                                            <p:cond delay="0"/>
                                          </p:stCondLst>
                                        </p:cTn>
                                        <p:tgtEl>
                                          <p:spTgt spid="5">
                                            <p:txEl>
                                              <p:pRg st="0" end="0"/>
                                            </p:txEl>
                                          </p:spTgt>
                                        </p:tgtEl>
                                      </p:cBhvr>
                                    </p:animEffect>
                                    <p:anim calcmode="lin" valueType="num">
                                      <p:cBhvr>
                                        <p:cTn id="26"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xEl>
                                              <p:pRg st="0" end="0"/>
                                            </p:txEl>
                                          </p:spTgt>
                                        </p:tgtEl>
                                      </p:cBhvr>
                                      <p:to x="100000" y="60000"/>
                                    </p:animScale>
                                    <p:animScale>
                                      <p:cBhvr>
                                        <p:cTn id="32" dur="166" decel="50000">
                                          <p:stCondLst>
                                            <p:cond delay="676"/>
                                          </p:stCondLst>
                                        </p:cTn>
                                        <p:tgtEl>
                                          <p:spTgt spid="5">
                                            <p:txEl>
                                              <p:pRg st="0" end="0"/>
                                            </p:txEl>
                                          </p:spTgt>
                                        </p:tgtEl>
                                      </p:cBhvr>
                                      <p:to x="100000" y="100000"/>
                                    </p:animScale>
                                    <p:animScale>
                                      <p:cBhvr>
                                        <p:cTn id="33" dur="26">
                                          <p:stCondLst>
                                            <p:cond delay="1312"/>
                                          </p:stCondLst>
                                        </p:cTn>
                                        <p:tgtEl>
                                          <p:spTgt spid="5">
                                            <p:txEl>
                                              <p:pRg st="0" end="0"/>
                                            </p:txEl>
                                          </p:spTgt>
                                        </p:tgtEl>
                                      </p:cBhvr>
                                      <p:to x="100000" y="80000"/>
                                    </p:animScale>
                                    <p:animScale>
                                      <p:cBhvr>
                                        <p:cTn id="34" dur="166" decel="50000">
                                          <p:stCondLst>
                                            <p:cond delay="1338"/>
                                          </p:stCondLst>
                                        </p:cTn>
                                        <p:tgtEl>
                                          <p:spTgt spid="5">
                                            <p:txEl>
                                              <p:pRg st="0" end="0"/>
                                            </p:txEl>
                                          </p:spTgt>
                                        </p:tgtEl>
                                      </p:cBhvr>
                                      <p:to x="100000" y="100000"/>
                                    </p:animScale>
                                    <p:animScale>
                                      <p:cBhvr>
                                        <p:cTn id="35" dur="26">
                                          <p:stCondLst>
                                            <p:cond delay="1642"/>
                                          </p:stCondLst>
                                        </p:cTn>
                                        <p:tgtEl>
                                          <p:spTgt spid="5">
                                            <p:txEl>
                                              <p:pRg st="0" end="0"/>
                                            </p:txEl>
                                          </p:spTgt>
                                        </p:tgtEl>
                                      </p:cBhvr>
                                      <p:to x="100000" y="90000"/>
                                    </p:animScale>
                                    <p:animScale>
                                      <p:cBhvr>
                                        <p:cTn id="36" dur="166" decel="50000">
                                          <p:stCondLst>
                                            <p:cond delay="1668"/>
                                          </p:stCondLst>
                                        </p:cTn>
                                        <p:tgtEl>
                                          <p:spTgt spid="5">
                                            <p:txEl>
                                              <p:pRg st="0" end="0"/>
                                            </p:txEl>
                                          </p:spTgt>
                                        </p:tgtEl>
                                      </p:cBhvr>
                                      <p:to x="100000" y="100000"/>
                                    </p:animScale>
                                    <p:animScale>
                                      <p:cBhvr>
                                        <p:cTn id="37" dur="26">
                                          <p:stCondLst>
                                            <p:cond delay="1808"/>
                                          </p:stCondLst>
                                        </p:cTn>
                                        <p:tgtEl>
                                          <p:spTgt spid="5">
                                            <p:txEl>
                                              <p:pRg st="0" end="0"/>
                                            </p:txEl>
                                          </p:spTgt>
                                        </p:tgtEl>
                                      </p:cBhvr>
                                      <p:to x="100000" y="95000"/>
                                    </p:animScale>
                                    <p:animScale>
                                      <p:cBhvr>
                                        <p:cTn id="38" dur="166" decel="50000">
                                          <p:stCondLst>
                                            <p:cond delay="1834"/>
                                          </p:stCondLst>
                                        </p:cTn>
                                        <p:tgtEl>
                                          <p:spTgt spid="5">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wipe(down)">
                                      <p:cBhvr>
                                        <p:cTn id="43" dur="580">
                                          <p:stCondLst>
                                            <p:cond delay="0"/>
                                          </p:stCondLst>
                                        </p:cTn>
                                        <p:tgtEl>
                                          <p:spTgt spid="9">
                                            <p:txEl>
                                              <p:pRg st="0" end="0"/>
                                            </p:txEl>
                                          </p:spTgt>
                                        </p:tgtEl>
                                      </p:cBhvr>
                                    </p:animEffect>
                                    <p:anim calcmode="lin" valueType="num">
                                      <p:cBhvr>
                                        <p:cTn id="44"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xEl>
                                              <p:pRg st="0" end="0"/>
                                            </p:txEl>
                                          </p:spTgt>
                                        </p:tgtEl>
                                      </p:cBhvr>
                                      <p:to x="100000" y="60000"/>
                                    </p:animScale>
                                    <p:animScale>
                                      <p:cBhvr>
                                        <p:cTn id="50" dur="166" decel="50000">
                                          <p:stCondLst>
                                            <p:cond delay="676"/>
                                          </p:stCondLst>
                                        </p:cTn>
                                        <p:tgtEl>
                                          <p:spTgt spid="9">
                                            <p:txEl>
                                              <p:pRg st="0" end="0"/>
                                            </p:txEl>
                                          </p:spTgt>
                                        </p:tgtEl>
                                      </p:cBhvr>
                                      <p:to x="100000" y="100000"/>
                                    </p:animScale>
                                    <p:animScale>
                                      <p:cBhvr>
                                        <p:cTn id="51" dur="26">
                                          <p:stCondLst>
                                            <p:cond delay="1312"/>
                                          </p:stCondLst>
                                        </p:cTn>
                                        <p:tgtEl>
                                          <p:spTgt spid="9">
                                            <p:txEl>
                                              <p:pRg st="0" end="0"/>
                                            </p:txEl>
                                          </p:spTgt>
                                        </p:tgtEl>
                                      </p:cBhvr>
                                      <p:to x="100000" y="80000"/>
                                    </p:animScale>
                                    <p:animScale>
                                      <p:cBhvr>
                                        <p:cTn id="52" dur="166" decel="50000">
                                          <p:stCondLst>
                                            <p:cond delay="1338"/>
                                          </p:stCondLst>
                                        </p:cTn>
                                        <p:tgtEl>
                                          <p:spTgt spid="9">
                                            <p:txEl>
                                              <p:pRg st="0" end="0"/>
                                            </p:txEl>
                                          </p:spTgt>
                                        </p:tgtEl>
                                      </p:cBhvr>
                                      <p:to x="100000" y="100000"/>
                                    </p:animScale>
                                    <p:animScale>
                                      <p:cBhvr>
                                        <p:cTn id="53" dur="26">
                                          <p:stCondLst>
                                            <p:cond delay="1642"/>
                                          </p:stCondLst>
                                        </p:cTn>
                                        <p:tgtEl>
                                          <p:spTgt spid="9">
                                            <p:txEl>
                                              <p:pRg st="0" end="0"/>
                                            </p:txEl>
                                          </p:spTgt>
                                        </p:tgtEl>
                                      </p:cBhvr>
                                      <p:to x="100000" y="90000"/>
                                    </p:animScale>
                                    <p:animScale>
                                      <p:cBhvr>
                                        <p:cTn id="54" dur="166" decel="50000">
                                          <p:stCondLst>
                                            <p:cond delay="1668"/>
                                          </p:stCondLst>
                                        </p:cTn>
                                        <p:tgtEl>
                                          <p:spTgt spid="9">
                                            <p:txEl>
                                              <p:pRg st="0" end="0"/>
                                            </p:txEl>
                                          </p:spTgt>
                                        </p:tgtEl>
                                      </p:cBhvr>
                                      <p:to x="100000" y="100000"/>
                                    </p:animScale>
                                    <p:animScale>
                                      <p:cBhvr>
                                        <p:cTn id="55" dur="26">
                                          <p:stCondLst>
                                            <p:cond delay="1808"/>
                                          </p:stCondLst>
                                        </p:cTn>
                                        <p:tgtEl>
                                          <p:spTgt spid="9">
                                            <p:txEl>
                                              <p:pRg st="0" end="0"/>
                                            </p:txEl>
                                          </p:spTgt>
                                        </p:tgtEl>
                                      </p:cBhvr>
                                      <p:to x="100000" y="95000"/>
                                    </p:animScale>
                                    <p:animScale>
                                      <p:cBhvr>
                                        <p:cTn id="56" dur="166" decel="50000">
                                          <p:stCondLst>
                                            <p:cond delay="1834"/>
                                          </p:stCondLst>
                                        </p:cTn>
                                        <p:tgtEl>
                                          <p:spTgt spid="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5F6850C-B9DB-4843-94D7-C555DE26F052}"/>
              </a:ext>
            </a:extLst>
          </p:cNvPr>
          <p:cNvSpPr txBox="1"/>
          <p:nvPr/>
        </p:nvSpPr>
        <p:spPr>
          <a:xfrm>
            <a:off x="-17755" y="0"/>
            <a:ext cx="9161754" cy="3737946"/>
          </a:xfrm>
          <a:prstGeom prst="rect">
            <a:avLst/>
          </a:prstGeom>
          <a:noFill/>
        </p:spPr>
        <p:txBody>
          <a:bodyPr wrap="square">
            <a:spAutoFit/>
          </a:bodyPr>
          <a:lstStyle/>
          <a:p>
            <a:pPr algn="l">
              <a:lnSpc>
                <a:spcPct val="150000"/>
              </a:lnSpc>
            </a:pPr>
            <a:r>
              <a:rPr lang="en-US" sz="2000" b="1" i="0" u="none" strike="noStrike" baseline="0" dirty="0">
                <a:solidFill>
                  <a:srgbClr val="7030A0"/>
                </a:solidFill>
                <a:latin typeface="MinionPro-Regular"/>
              </a:rPr>
              <a:t>4. According to Werner, there are two spheres of attraction around a metal atom/ion in a complex. </a:t>
            </a:r>
          </a:p>
          <a:p>
            <a:pPr algn="l">
              <a:lnSpc>
                <a:spcPct val="150000"/>
              </a:lnSpc>
            </a:pPr>
            <a:r>
              <a:rPr lang="en-US" sz="2000" b="1" i="0" u="none" strike="noStrike" baseline="0" dirty="0">
                <a:solidFill>
                  <a:srgbClr val="7030A0"/>
                </a:solidFill>
                <a:latin typeface="MinionPro-Regular"/>
              </a:rPr>
              <a:t>The inner sphere is </a:t>
            </a:r>
            <a:r>
              <a:rPr lang="en-IN" sz="2000" b="1" i="0" u="none" strike="noStrike" baseline="0" dirty="0">
                <a:solidFill>
                  <a:srgbClr val="7030A0"/>
                </a:solidFill>
                <a:latin typeface="MinionPro-Regular"/>
              </a:rPr>
              <a:t>known as coordination sphere </a:t>
            </a:r>
            <a:r>
              <a:rPr lang="en-US" sz="2000" b="1" i="0" u="none" strike="noStrike" baseline="0" dirty="0">
                <a:solidFill>
                  <a:srgbClr val="7030A0"/>
                </a:solidFill>
                <a:latin typeface="MinionPro-Regular"/>
              </a:rPr>
              <a:t>and the groups present in this</a:t>
            </a:r>
          </a:p>
          <a:p>
            <a:pPr algn="l">
              <a:lnSpc>
                <a:spcPct val="150000"/>
              </a:lnSpc>
            </a:pPr>
            <a:r>
              <a:rPr lang="en-US" sz="2000" b="1" i="0" u="none" strike="noStrike" baseline="0" dirty="0">
                <a:solidFill>
                  <a:srgbClr val="7030A0"/>
                </a:solidFill>
                <a:latin typeface="MinionPro-Regular"/>
              </a:rPr>
              <a:t>sphere are firmly attached to the metal. </a:t>
            </a:r>
          </a:p>
          <a:p>
            <a:pPr algn="l">
              <a:lnSpc>
                <a:spcPct val="150000"/>
              </a:lnSpc>
            </a:pPr>
            <a:r>
              <a:rPr lang="en-US" sz="2000" b="1" i="0" u="none" strike="noStrike" baseline="0" dirty="0">
                <a:solidFill>
                  <a:srgbClr val="7030A0"/>
                </a:solidFill>
                <a:latin typeface="MinionPro-Regular"/>
              </a:rPr>
              <a:t>The outer sphere is called ionisation sphere. </a:t>
            </a:r>
          </a:p>
          <a:p>
            <a:pPr algn="l">
              <a:lnSpc>
                <a:spcPct val="150000"/>
              </a:lnSpc>
            </a:pPr>
            <a:r>
              <a:rPr lang="en-US" sz="2000" b="1" i="0" u="none" strike="noStrike" baseline="0" dirty="0">
                <a:solidFill>
                  <a:srgbClr val="7030A0"/>
                </a:solidFill>
                <a:latin typeface="MinionPro-Regular"/>
              </a:rPr>
              <a:t>The groups present in this sphere are loosely bound to the central metal ion and hence can be separated into ions </a:t>
            </a:r>
            <a:r>
              <a:rPr lang="en-IN" sz="2000" b="1" i="0" u="none" strike="noStrike" baseline="0" dirty="0">
                <a:solidFill>
                  <a:srgbClr val="7030A0"/>
                </a:solidFill>
                <a:latin typeface="MinionPro-Regular"/>
              </a:rPr>
              <a:t>upon dissolving the complex in a suitable solvent.</a:t>
            </a:r>
          </a:p>
          <a:p>
            <a:pPr algn="l">
              <a:lnSpc>
                <a:spcPct val="150000"/>
              </a:lnSpc>
            </a:pPr>
            <a:r>
              <a:rPr lang="en-IN" sz="2000" b="1" i="0" u="none" strike="noStrike" baseline="0" dirty="0">
                <a:solidFill>
                  <a:srgbClr val="7030A0"/>
                </a:solidFill>
                <a:latin typeface="MinionPro-Bold"/>
              </a:rPr>
              <a:t>CoCl</a:t>
            </a:r>
            <a:r>
              <a:rPr lang="en-IN" sz="900" b="1" i="0" u="none" strike="noStrike" baseline="0" dirty="0">
                <a:solidFill>
                  <a:srgbClr val="7030A0"/>
                </a:solidFill>
                <a:latin typeface="MinionPro-Bold"/>
              </a:rPr>
              <a:t>3</a:t>
            </a:r>
            <a:r>
              <a:rPr lang="en-IN" sz="2000" b="1" i="0" u="none" strike="noStrike" baseline="0" dirty="0">
                <a:solidFill>
                  <a:srgbClr val="7030A0"/>
                </a:solidFill>
                <a:latin typeface="MinionPro-Bold"/>
              </a:rPr>
              <a:t>.6NH</a:t>
            </a:r>
            <a:r>
              <a:rPr lang="en-IN" sz="900" b="1" i="0" u="none" strike="noStrike" baseline="0" dirty="0">
                <a:solidFill>
                  <a:srgbClr val="7030A0"/>
                </a:solidFill>
                <a:latin typeface="MinionPro-Bold"/>
              </a:rPr>
              <a:t>3</a:t>
            </a:r>
            <a:endParaRPr lang="en-IN" sz="2000" b="1" dirty="0">
              <a:solidFill>
                <a:srgbClr val="7030A0"/>
              </a:solidFill>
            </a:endParaRPr>
          </a:p>
        </p:txBody>
      </p:sp>
      <p:pic>
        <p:nvPicPr>
          <p:cNvPr id="7" name="Picture 6">
            <a:extLst>
              <a:ext uri="{FF2B5EF4-FFF2-40B4-BE49-F238E27FC236}">
                <a16:creationId xmlns:a16="http://schemas.microsoft.com/office/drawing/2014/main" xmlns="" id="{FB2E0613-BCA8-4840-8539-2BFFC6133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1160" y="3746378"/>
            <a:ext cx="5342083" cy="3071672"/>
          </a:xfrm>
          <a:prstGeom prst="rect">
            <a:avLst/>
          </a:prstGeom>
          <a:ln w="12700">
            <a:solidFill>
              <a:srgbClr val="002060"/>
            </a:solidFill>
          </a:ln>
        </p:spPr>
      </p:pic>
    </p:spTree>
    <p:extLst>
      <p:ext uri="{BB962C8B-B14F-4D97-AF65-F5344CB8AC3E}">
        <p14:creationId xmlns:p14="http://schemas.microsoft.com/office/powerpoint/2010/main" val="2556625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E4C837A-F8D0-401B-A4CE-E96DC23EB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57" y="336041"/>
            <a:ext cx="8886590" cy="6521959"/>
          </a:xfrm>
          <a:prstGeom prst="rect">
            <a:avLst/>
          </a:prstGeom>
          <a:ln>
            <a:solidFill>
              <a:srgbClr val="D60093"/>
            </a:solidFill>
          </a:ln>
        </p:spPr>
      </p:pic>
      <p:sp>
        <p:nvSpPr>
          <p:cNvPr id="5" name="TextBox 4">
            <a:extLst>
              <a:ext uri="{FF2B5EF4-FFF2-40B4-BE49-F238E27FC236}">
                <a16:creationId xmlns:a16="http://schemas.microsoft.com/office/drawing/2014/main" xmlns="" id="{82A6F321-2B8B-4080-8175-12EC2A1476A7}"/>
              </a:ext>
            </a:extLst>
          </p:cNvPr>
          <p:cNvSpPr txBox="1"/>
          <p:nvPr/>
        </p:nvSpPr>
        <p:spPr>
          <a:xfrm>
            <a:off x="93206" y="-33291"/>
            <a:ext cx="4572000" cy="369332"/>
          </a:xfrm>
          <a:prstGeom prst="rect">
            <a:avLst/>
          </a:prstGeom>
          <a:noFill/>
        </p:spPr>
        <p:txBody>
          <a:bodyPr wrap="square">
            <a:spAutoFit/>
          </a:bodyPr>
          <a:lstStyle/>
          <a:p>
            <a:r>
              <a:rPr lang="en-IN" sz="1800" b="1" i="0" u="none" strike="noStrike" baseline="0" dirty="0">
                <a:solidFill>
                  <a:srgbClr val="FF00FF"/>
                </a:solidFill>
                <a:latin typeface="MinionPro-Bold"/>
              </a:rPr>
              <a:t>Illustration 1</a:t>
            </a:r>
            <a:endParaRPr lang="en-IN" dirty="0"/>
          </a:p>
        </p:txBody>
      </p:sp>
    </p:spTree>
    <p:extLst>
      <p:ext uri="{BB962C8B-B14F-4D97-AF65-F5344CB8AC3E}">
        <p14:creationId xmlns:p14="http://schemas.microsoft.com/office/powerpoint/2010/main" val="354257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B57D90E-E412-49CF-AF75-1F0BD02F5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871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C9E00CB-C964-4E16-A5D9-50955A511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44" y="28852"/>
            <a:ext cx="9074356" cy="3078332"/>
          </a:xfrm>
          <a:prstGeom prst="rect">
            <a:avLst/>
          </a:prstGeom>
        </p:spPr>
      </p:pic>
      <p:pic>
        <p:nvPicPr>
          <p:cNvPr id="5" name="Picture 4">
            <a:extLst>
              <a:ext uri="{FF2B5EF4-FFF2-40B4-BE49-F238E27FC236}">
                <a16:creationId xmlns:a16="http://schemas.microsoft.com/office/drawing/2014/main" xmlns="" id="{C58BDD45-FDD5-41D4-9D13-ED65D4356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44" y="3107184"/>
            <a:ext cx="9074356" cy="3848433"/>
          </a:xfrm>
          <a:prstGeom prst="rect">
            <a:avLst/>
          </a:prstGeom>
        </p:spPr>
      </p:pic>
    </p:spTree>
    <p:extLst>
      <p:ext uri="{BB962C8B-B14F-4D97-AF65-F5344CB8AC3E}">
        <p14:creationId xmlns:p14="http://schemas.microsoft.com/office/powerpoint/2010/main" val="4850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FD20FD2-45C3-463E-A786-96C5BC2A2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657600"/>
          </a:xfrm>
          <a:prstGeom prst="rect">
            <a:avLst/>
          </a:prstGeom>
        </p:spPr>
      </p:pic>
      <p:pic>
        <p:nvPicPr>
          <p:cNvPr id="5" name="Picture 4">
            <a:extLst>
              <a:ext uri="{FF2B5EF4-FFF2-40B4-BE49-F238E27FC236}">
                <a16:creationId xmlns:a16="http://schemas.microsoft.com/office/drawing/2014/main" xmlns="" id="{A4D9DFCB-92B3-43F0-A643-3F4C0962A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14" y="3657600"/>
            <a:ext cx="8894210" cy="3200401"/>
          </a:xfrm>
          <a:prstGeom prst="rect">
            <a:avLst/>
          </a:prstGeom>
        </p:spPr>
      </p:pic>
    </p:spTree>
    <p:extLst>
      <p:ext uri="{BB962C8B-B14F-4D97-AF65-F5344CB8AC3E}">
        <p14:creationId xmlns:p14="http://schemas.microsoft.com/office/powerpoint/2010/main" val="331694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6AE4420-338C-4C50-8599-6A4017BB84A7}"/>
              </a:ext>
            </a:extLst>
          </p:cNvPr>
          <p:cNvSpPr txBox="1"/>
          <p:nvPr/>
        </p:nvSpPr>
        <p:spPr>
          <a:xfrm>
            <a:off x="0" y="417251"/>
            <a:ext cx="9144000" cy="5144165"/>
          </a:xfrm>
          <a:prstGeom prst="rect">
            <a:avLst/>
          </a:prstGeom>
          <a:noFill/>
        </p:spPr>
        <p:txBody>
          <a:bodyPr wrap="square">
            <a:spAutoFit/>
          </a:bodyPr>
          <a:lstStyle/>
          <a:p>
            <a:pPr algn="l"/>
            <a:r>
              <a:rPr lang="en-IN" sz="3200" b="1" i="0" u="none" strike="noStrike" baseline="0" dirty="0">
                <a:solidFill>
                  <a:srgbClr val="001AE6"/>
                </a:solidFill>
                <a:latin typeface="MinionPro-Bold"/>
              </a:rPr>
              <a:t>Limitations of VBT</a:t>
            </a:r>
          </a:p>
          <a:p>
            <a:pPr algn="l"/>
            <a:r>
              <a:rPr lang="en-US" sz="2400" b="1" i="0" u="none" strike="noStrike" baseline="0" dirty="0" err="1">
                <a:solidFill>
                  <a:srgbClr val="000000"/>
                </a:solidFill>
                <a:latin typeface="MinionPro-Regular"/>
              </a:rPr>
              <a:t>Eventhough</a:t>
            </a:r>
            <a:r>
              <a:rPr lang="en-US" sz="2400" b="1" i="0" u="none" strike="noStrike" baseline="0" dirty="0">
                <a:solidFill>
                  <a:srgbClr val="000000"/>
                </a:solidFill>
                <a:latin typeface="MinionPro-Regular"/>
              </a:rPr>
              <a:t> VBT explains many of the observed properties of complexes, it still has following </a:t>
            </a:r>
            <a:r>
              <a:rPr lang="en-IN" sz="2400" b="1" i="0" u="none" strike="noStrike" baseline="0" dirty="0">
                <a:solidFill>
                  <a:srgbClr val="000000"/>
                </a:solidFill>
                <a:latin typeface="MinionPro-Regular"/>
              </a:rPr>
              <a:t>limitations</a:t>
            </a:r>
          </a:p>
          <a:p>
            <a:pPr algn="l">
              <a:lnSpc>
                <a:spcPct val="150000"/>
              </a:lnSpc>
            </a:pPr>
            <a:r>
              <a:rPr lang="en-US" sz="2400" b="1" i="0" u="none" strike="noStrike" baseline="0" dirty="0">
                <a:solidFill>
                  <a:srgbClr val="D60093"/>
                </a:solidFill>
                <a:latin typeface="MinionPro-Regular"/>
              </a:rPr>
              <a:t>1. It does not explain the </a:t>
            </a:r>
            <a:r>
              <a:rPr lang="en-US" sz="2400" b="1" i="0" u="none" strike="noStrike" baseline="0" dirty="0" err="1">
                <a:solidFill>
                  <a:srgbClr val="D60093"/>
                </a:solidFill>
                <a:latin typeface="MinionPro-Regular"/>
              </a:rPr>
              <a:t>colour</a:t>
            </a:r>
            <a:r>
              <a:rPr lang="en-US" sz="2400" b="1" i="0" u="none" strike="noStrike" baseline="0" dirty="0">
                <a:solidFill>
                  <a:srgbClr val="D60093"/>
                </a:solidFill>
                <a:latin typeface="MinionPro-Regular"/>
              </a:rPr>
              <a:t> of the complex</a:t>
            </a:r>
          </a:p>
          <a:p>
            <a:pPr algn="l">
              <a:lnSpc>
                <a:spcPct val="150000"/>
              </a:lnSpc>
            </a:pPr>
            <a:r>
              <a:rPr lang="en-US" sz="2400" b="1" i="0" u="none" strike="noStrike" baseline="0" dirty="0">
                <a:solidFill>
                  <a:schemeClr val="accent6">
                    <a:lumMod val="50000"/>
                  </a:schemeClr>
                </a:solidFill>
                <a:latin typeface="MinionPro-Regular"/>
              </a:rPr>
              <a:t>2. It considers only the spin only magnetic moments and does not consider the other </a:t>
            </a:r>
            <a:r>
              <a:rPr lang="en-IN" sz="2400" b="1" i="0" u="none" strike="noStrike" baseline="0" dirty="0">
                <a:solidFill>
                  <a:schemeClr val="accent6">
                    <a:lumMod val="50000"/>
                  </a:schemeClr>
                </a:solidFill>
                <a:latin typeface="MinionPro-Regular"/>
              </a:rPr>
              <a:t>components of magnetic moments.</a:t>
            </a:r>
          </a:p>
          <a:p>
            <a:pPr algn="l">
              <a:lnSpc>
                <a:spcPct val="150000"/>
              </a:lnSpc>
            </a:pPr>
            <a:r>
              <a:rPr lang="en-US" sz="2400" b="1" i="0" u="none" strike="noStrike" baseline="0" dirty="0">
                <a:solidFill>
                  <a:srgbClr val="7030A0"/>
                </a:solidFill>
                <a:latin typeface="MinionPro-Regular"/>
              </a:rPr>
              <a:t>3. It does not provide a quantitative explanation as to why certain complexes are inner orbital complexes and the others are outer orbital complexes for the same metal. For example, [Fe(CN)</a:t>
            </a:r>
            <a:r>
              <a:rPr lang="en-US" sz="1000" b="1" i="0" u="none" strike="noStrike" baseline="0" dirty="0">
                <a:solidFill>
                  <a:srgbClr val="7030A0"/>
                </a:solidFill>
                <a:latin typeface="MinionPro-Regular"/>
              </a:rPr>
              <a:t>6</a:t>
            </a:r>
            <a:r>
              <a:rPr lang="en-US" sz="2400" b="1" dirty="0">
                <a:solidFill>
                  <a:srgbClr val="7030A0"/>
                </a:solidFill>
                <a:latin typeface="MinionPro-Regular"/>
              </a:rPr>
              <a:t>]</a:t>
            </a:r>
            <a:r>
              <a:rPr lang="en-US" sz="2400" b="1" baseline="30000" dirty="0">
                <a:solidFill>
                  <a:srgbClr val="7030A0"/>
                </a:solidFill>
                <a:latin typeface="MinionPro-Regular"/>
              </a:rPr>
              <a:t>4-</a:t>
            </a:r>
            <a:r>
              <a:rPr lang="en-US" sz="2400" b="1" dirty="0">
                <a:solidFill>
                  <a:srgbClr val="7030A0"/>
                </a:solidFill>
                <a:latin typeface="MinionPro-Regular"/>
              </a:rPr>
              <a:t>  </a:t>
            </a:r>
            <a:r>
              <a:rPr lang="en-US" sz="2400" b="1" i="0" u="none" strike="noStrike" baseline="0" dirty="0">
                <a:solidFill>
                  <a:srgbClr val="7030A0"/>
                </a:solidFill>
                <a:latin typeface="MinionPro-Regular"/>
              </a:rPr>
              <a:t>is diamagnetic (low spin) whereas [FeF</a:t>
            </a:r>
            <a:r>
              <a:rPr lang="en-US" sz="1000" b="1" i="0" u="none" strike="noStrike" baseline="0" dirty="0">
                <a:solidFill>
                  <a:srgbClr val="7030A0"/>
                </a:solidFill>
                <a:latin typeface="MinionPro-Regular"/>
              </a:rPr>
              <a:t>6</a:t>
            </a:r>
            <a:r>
              <a:rPr lang="en-US" sz="2400" b="1" i="0" u="none" strike="noStrike" baseline="0" dirty="0">
                <a:solidFill>
                  <a:srgbClr val="7030A0"/>
                </a:solidFill>
                <a:latin typeface="MinionPro-Regular"/>
              </a:rPr>
              <a:t>]</a:t>
            </a:r>
            <a:r>
              <a:rPr lang="en-US" sz="2400" b="1" i="0" u="none" strike="noStrike" baseline="30000" dirty="0">
                <a:solidFill>
                  <a:srgbClr val="7030A0"/>
                </a:solidFill>
                <a:latin typeface="MinionPro-Regular"/>
              </a:rPr>
              <a:t>4-</a:t>
            </a:r>
            <a:r>
              <a:rPr lang="en-US" sz="2400" b="1" i="0" u="none" strike="noStrike" baseline="0" dirty="0">
                <a:solidFill>
                  <a:srgbClr val="7030A0"/>
                </a:solidFill>
                <a:latin typeface="MinionPro-Regular"/>
              </a:rPr>
              <a:t> is paramagnetic (high spin).</a:t>
            </a:r>
            <a:endParaRPr lang="en-IN" sz="2400" b="1" dirty="0">
              <a:solidFill>
                <a:srgbClr val="7030A0"/>
              </a:solidFill>
            </a:endParaRPr>
          </a:p>
        </p:txBody>
      </p:sp>
    </p:spTree>
    <p:extLst>
      <p:ext uri="{BB962C8B-B14F-4D97-AF65-F5344CB8AC3E}">
        <p14:creationId xmlns:p14="http://schemas.microsoft.com/office/powerpoint/2010/main" val="1281054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D909D4C-C585-4FDF-AA50-275A46A1F7AB}"/>
              </a:ext>
            </a:extLst>
          </p:cNvPr>
          <p:cNvSpPr txBox="1"/>
          <p:nvPr/>
        </p:nvSpPr>
        <p:spPr>
          <a:xfrm>
            <a:off x="-1" y="0"/>
            <a:ext cx="7244179" cy="584775"/>
          </a:xfrm>
          <a:prstGeom prst="rect">
            <a:avLst/>
          </a:prstGeom>
          <a:noFill/>
        </p:spPr>
        <p:txBody>
          <a:bodyPr wrap="square">
            <a:spAutoFit/>
          </a:bodyPr>
          <a:lstStyle/>
          <a:p>
            <a:r>
              <a:rPr lang="en-US" sz="3200" b="1" dirty="0">
                <a:solidFill>
                  <a:srgbClr val="7030A0"/>
                </a:solidFill>
              </a:rPr>
              <a:t>The salient features of CFT</a:t>
            </a:r>
            <a:endParaRPr lang="en-IN" sz="3200" dirty="0"/>
          </a:p>
        </p:txBody>
      </p:sp>
      <p:sp>
        <p:nvSpPr>
          <p:cNvPr id="5" name="TextBox 4">
            <a:extLst>
              <a:ext uri="{FF2B5EF4-FFF2-40B4-BE49-F238E27FC236}">
                <a16:creationId xmlns:a16="http://schemas.microsoft.com/office/drawing/2014/main" xmlns="" id="{8C936818-BDCD-4D4B-9A02-BA6FF1340DAE}"/>
              </a:ext>
            </a:extLst>
          </p:cNvPr>
          <p:cNvSpPr txBox="1"/>
          <p:nvPr/>
        </p:nvSpPr>
        <p:spPr>
          <a:xfrm>
            <a:off x="-1" y="584775"/>
            <a:ext cx="9144000" cy="5575052"/>
          </a:xfrm>
          <a:prstGeom prst="rect">
            <a:avLst/>
          </a:prstGeom>
          <a:noFill/>
        </p:spPr>
        <p:txBody>
          <a:bodyPr wrap="square">
            <a:spAutoFit/>
          </a:bodyPr>
          <a:lstStyle/>
          <a:p>
            <a:pPr algn="l">
              <a:lnSpc>
                <a:spcPct val="150000"/>
              </a:lnSpc>
            </a:pPr>
            <a:r>
              <a:rPr lang="en-US" sz="2400" b="1" i="0" u="none" strike="noStrike" baseline="0" dirty="0">
                <a:solidFill>
                  <a:srgbClr val="00B050"/>
                </a:solidFill>
                <a:latin typeface="MinionPro-Regular"/>
              </a:rPr>
              <a:t>1. Crystal Field Theory (CFT) assumes that the bond between the ligand and the central metal atom is purely ionic. i.e. the bond is formed due to the electrostatic attraction between the electron rich ligand and the electron deficient metal.</a:t>
            </a:r>
          </a:p>
          <a:p>
            <a:pPr algn="l">
              <a:lnSpc>
                <a:spcPct val="150000"/>
              </a:lnSpc>
            </a:pPr>
            <a:r>
              <a:rPr lang="en-US" sz="2400" b="1" i="0" u="none" strike="noStrike" baseline="0" dirty="0">
                <a:solidFill>
                  <a:srgbClr val="002060"/>
                </a:solidFill>
                <a:latin typeface="MinionPro-Regular"/>
              </a:rPr>
              <a:t>2. In the coordination compounds, the central metal atom/ion and the ligands are considered as point charges (in case of charged metal ions or ligands) or electric dipoles (in case of </a:t>
            </a:r>
            <a:r>
              <a:rPr lang="en-IN" sz="2400" b="1" i="0" u="none" strike="noStrike" baseline="0" dirty="0">
                <a:solidFill>
                  <a:srgbClr val="002060"/>
                </a:solidFill>
                <a:latin typeface="MinionPro-Regular"/>
              </a:rPr>
              <a:t>metal atoms or neutral ligands).</a:t>
            </a:r>
          </a:p>
          <a:p>
            <a:pPr algn="l">
              <a:lnSpc>
                <a:spcPct val="150000"/>
              </a:lnSpc>
            </a:pPr>
            <a:r>
              <a:rPr lang="en-US" sz="2400" b="1" i="0" u="none" strike="noStrike" baseline="0" dirty="0">
                <a:solidFill>
                  <a:schemeClr val="accent2">
                    <a:lumMod val="50000"/>
                  </a:schemeClr>
                </a:solidFill>
                <a:latin typeface="MinionPro-Regular"/>
              </a:rPr>
              <a:t>3. According to crystal field theory, the complex formation is considered as the following </a:t>
            </a:r>
            <a:r>
              <a:rPr lang="en-IN" sz="2400" b="1" i="0" u="none" strike="noStrike" baseline="0" dirty="0">
                <a:solidFill>
                  <a:schemeClr val="accent2">
                    <a:lumMod val="50000"/>
                  </a:schemeClr>
                </a:solidFill>
                <a:latin typeface="MinionPro-Regular"/>
              </a:rPr>
              <a:t>series of hypothetical steps.</a:t>
            </a:r>
            <a:endParaRPr lang="en-IN" sz="2400" b="1" dirty="0">
              <a:solidFill>
                <a:schemeClr val="accent2">
                  <a:lumMod val="50000"/>
                </a:schemeClr>
              </a:solidFill>
            </a:endParaRPr>
          </a:p>
        </p:txBody>
      </p:sp>
    </p:spTree>
    <p:extLst>
      <p:ext uri="{BB962C8B-B14F-4D97-AF65-F5344CB8AC3E}">
        <p14:creationId xmlns:p14="http://schemas.microsoft.com/office/powerpoint/2010/main" val="3973899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p:cTn id="16"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8" dur="1000" fill="hold"/>
                                        <p:tgtEl>
                                          <p:spTgt spid="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p:cTn id="24"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FF2D530-9D56-49F7-BBD1-1D6B23A85842}"/>
              </a:ext>
            </a:extLst>
          </p:cNvPr>
          <p:cNvSpPr txBox="1"/>
          <p:nvPr/>
        </p:nvSpPr>
        <p:spPr>
          <a:xfrm>
            <a:off x="0" y="0"/>
            <a:ext cx="9144000" cy="1692771"/>
          </a:xfrm>
          <a:prstGeom prst="rect">
            <a:avLst/>
          </a:prstGeom>
          <a:noFill/>
        </p:spPr>
        <p:txBody>
          <a:bodyPr wrap="square">
            <a:spAutoFit/>
          </a:bodyPr>
          <a:lstStyle/>
          <a:p>
            <a:pPr algn="l"/>
            <a:r>
              <a:rPr lang="en-US" sz="2400" b="1" i="0" u="none" strike="noStrike" baseline="0" dirty="0">
                <a:solidFill>
                  <a:srgbClr val="0070C0"/>
                </a:solidFill>
                <a:latin typeface="MinionPro-Bold"/>
              </a:rPr>
              <a:t>Step 1:</a:t>
            </a:r>
            <a:r>
              <a:rPr lang="en-US" sz="2400" b="1" i="0" u="none" strike="noStrike" baseline="0" dirty="0">
                <a:solidFill>
                  <a:srgbClr val="C00000"/>
                </a:solidFill>
                <a:latin typeface="MinionPro-Bold"/>
              </a:rPr>
              <a:t> </a:t>
            </a:r>
          </a:p>
          <a:p>
            <a:pPr algn="l"/>
            <a:r>
              <a:rPr lang="en-US" sz="2000" b="1" i="0" u="none" strike="noStrike" baseline="0" dirty="0">
                <a:solidFill>
                  <a:srgbClr val="00B050"/>
                </a:solidFill>
                <a:latin typeface="MinionPro-Regular"/>
              </a:rPr>
              <a:t>In an isolated gaseous state, all the five d orbitals of the central metal ion are degenerate. Initially, the ligands form a spherical field of negative charge around the metal. In this field, the energies of all the five d orbitals will increase due to the repulsion between the electrons of the </a:t>
            </a:r>
            <a:r>
              <a:rPr lang="en-IN" sz="2000" b="1" i="0" u="none" strike="noStrike" baseline="0" dirty="0">
                <a:solidFill>
                  <a:srgbClr val="00B050"/>
                </a:solidFill>
                <a:latin typeface="MinionPro-Regular"/>
              </a:rPr>
              <a:t>metal and the ligand.</a:t>
            </a:r>
            <a:endParaRPr lang="en-IN" sz="2000" b="1" dirty="0">
              <a:solidFill>
                <a:srgbClr val="00B050"/>
              </a:solidFill>
            </a:endParaRPr>
          </a:p>
        </p:txBody>
      </p:sp>
      <p:sp>
        <p:nvSpPr>
          <p:cNvPr id="7" name="TextBox 6">
            <a:extLst>
              <a:ext uri="{FF2B5EF4-FFF2-40B4-BE49-F238E27FC236}">
                <a16:creationId xmlns:a16="http://schemas.microsoft.com/office/drawing/2014/main" xmlns="" id="{FD8F1F83-78DB-460F-896D-34A0D437314D}"/>
              </a:ext>
            </a:extLst>
          </p:cNvPr>
          <p:cNvSpPr txBox="1"/>
          <p:nvPr/>
        </p:nvSpPr>
        <p:spPr>
          <a:xfrm>
            <a:off x="0" y="1692771"/>
            <a:ext cx="9064101" cy="1631216"/>
          </a:xfrm>
          <a:prstGeom prst="rect">
            <a:avLst/>
          </a:prstGeom>
          <a:noFill/>
        </p:spPr>
        <p:txBody>
          <a:bodyPr wrap="square">
            <a:spAutoFit/>
          </a:bodyPr>
          <a:lstStyle/>
          <a:p>
            <a:pPr algn="l"/>
            <a:r>
              <a:rPr lang="en-IN" sz="2000" b="1" i="0" u="none" strike="noStrike" baseline="0" dirty="0">
                <a:solidFill>
                  <a:srgbClr val="FF00FF"/>
                </a:solidFill>
                <a:latin typeface="MinionPro-Bold"/>
              </a:rPr>
              <a:t>Step 2: </a:t>
            </a:r>
          </a:p>
          <a:p>
            <a:pPr algn="l"/>
            <a:r>
              <a:rPr lang="en-IN" sz="2000" b="1" i="0" u="none" strike="noStrike" baseline="0" dirty="0">
                <a:solidFill>
                  <a:schemeClr val="accent2">
                    <a:lumMod val="75000"/>
                  </a:schemeClr>
                </a:solidFill>
                <a:latin typeface="MinionPro-Regular"/>
              </a:rPr>
              <a:t>The ligands are approaching the metal atom in actual bond directions. To illustrate this let us consider an octahedral field, in which the central </a:t>
            </a:r>
            <a:r>
              <a:rPr lang="en-US" sz="2000" b="1" i="0" u="none" strike="noStrike" baseline="0" dirty="0">
                <a:solidFill>
                  <a:schemeClr val="accent2">
                    <a:lumMod val="75000"/>
                  </a:schemeClr>
                </a:solidFill>
                <a:latin typeface="MinionPro-Regular"/>
              </a:rPr>
              <a:t>metal ion is located at the origin and the </a:t>
            </a:r>
            <a:r>
              <a:rPr lang="en-US" sz="2000" b="1" dirty="0">
                <a:solidFill>
                  <a:schemeClr val="accent2">
                    <a:lumMod val="75000"/>
                  </a:schemeClr>
                </a:solidFill>
                <a:latin typeface="MinionPro-Regular"/>
              </a:rPr>
              <a:t> </a:t>
            </a:r>
            <a:r>
              <a:rPr lang="en-US" sz="2000" b="1" i="0" u="none" strike="noStrike" baseline="0" dirty="0">
                <a:solidFill>
                  <a:schemeClr val="accent2">
                    <a:lumMod val="75000"/>
                  </a:schemeClr>
                </a:solidFill>
                <a:latin typeface="MinionPro-Regular"/>
              </a:rPr>
              <a:t>Six</a:t>
            </a:r>
            <a:r>
              <a:rPr lang="en-US" sz="2000" b="1" dirty="0">
                <a:solidFill>
                  <a:schemeClr val="accent2">
                    <a:lumMod val="75000"/>
                  </a:schemeClr>
                </a:solidFill>
                <a:latin typeface="MinionPro-Regular"/>
              </a:rPr>
              <a:t> </a:t>
            </a:r>
            <a:r>
              <a:rPr lang="en-IN" sz="2000" b="1" i="0" u="none" strike="noStrike" baseline="0" dirty="0">
                <a:solidFill>
                  <a:schemeClr val="accent2">
                    <a:lumMod val="75000"/>
                  </a:schemeClr>
                </a:solidFill>
                <a:latin typeface="MinionPro-Regular"/>
              </a:rPr>
              <a:t>ligands are coming </a:t>
            </a:r>
            <a:r>
              <a:rPr lang="en-US" sz="2000" b="1" i="0" u="none" strike="noStrike" baseline="0" dirty="0">
                <a:solidFill>
                  <a:schemeClr val="accent2">
                    <a:lumMod val="75000"/>
                  </a:schemeClr>
                </a:solidFill>
                <a:latin typeface="MinionPro-Regular"/>
              </a:rPr>
              <a:t>from the +x, -x, +y, -y, </a:t>
            </a:r>
            <a:r>
              <a:rPr lang="en-IN" sz="2000" b="1" i="0" u="none" strike="noStrike" baseline="0" dirty="0">
                <a:solidFill>
                  <a:schemeClr val="accent2">
                    <a:lumMod val="75000"/>
                  </a:schemeClr>
                </a:solidFill>
                <a:latin typeface="MinionPro-Regular"/>
              </a:rPr>
              <a:t>+z and -z directions as shown below.</a:t>
            </a:r>
            <a:endParaRPr lang="en-IN" sz="2000" b="1" dirty="0">
              <a:solidFill>
                <a:schemeClr val="accent2">
                  <a:lumMod val="75000"/>
                </a:schemeClr>
              </a:solidFill>
            </a:endParaRPr>
          </a:p>
        </p:txBody>
      </p:sp>
      <p:pic>
        <p:nvPicPr>
          <p:cNvPr id="9" name="Picture 8">
            <a:extLst>
              <a:ext uri="{FF2B5EF4-FFF2-40B4-BE49-F238E27FC236}">
                <a16:creationId xmlns:a16="http://schemas.microsoft.com/office/drawing/2014/main" xmlns="" id="{FDF45F65-E740-42A5-972A-A2FEC1DDA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7778" y="3323987"/>
            <a:ext cx="4634144" cy="3534013"/>
          </a:xfrm>
          <a:prstGeom prst="rect">
            <a:avLst/>
          </a:prstGeom>
          <a:ln>
            <a:solidFill>
              <a:schemeClr val="accent1"/>
            </a:solidFill>
          </a:ln>
        </p:spPr>
      </p:pic>
    </p:spTree>
    <p:extLst>
      <p:ext uri="{BB962C8B-B14F-4D97-AF65-F5344CB8AC3E}">
        <p14:creationId xmlns:p14="http://schemas.microsoft.com/office/powerpoint/2010/main" val="935748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E2892EA-0E1D-4DB8-A7C8-D3D55A16E35A}"/>
              </a:ext>
            </a:extLst>
          </p:cNvPr>
          <p:cNvSpPr txBox="1"/>
          <p:nvPr/>
        </p:nvSpPr>
        <p:spPr>
          <a:xfrm>
            <a:off x="0" y="0"/>
            <a:ext cx="9144000" cy="4893647"/>
          </a:xfrm>
          <a:prstGeom prst="rect">
            <a:avLst/>
          </a:prstGeom>
          <a:noFill/>
        </p:spPr>
        <p:txBody>
          <a:bodyPr wrap="square">
            <a:spAutoFit/>
          </a:bodyPr>
          <a:lstStyle/>
          <a:p>
            <a:pPr algn="l"/>
            <a:endParaRPr lang="en-US" sz="2400" b="1" i="0" u="none" strike="noStrike" baseline="0" dirty="0">
              <a:solidFill>
                <a:schemeClr val="accent2">
                  <a:lumMod val="75000"/>
                </a:schemeClr>
              </a:solidFill>
              <a:latin typeface="MinionPro-Regular"/>
            </a:endParaRPr>
          </a:p>
          <a:p>
            <a:pPr algn="l"/>
            <a:r>
              <a:rPr lang="en-US" sz="2400" b="1" i="0" u="none" strike="noStrike" baseline="0" dirty="0">
                <a:solidFill>
                  <a:schemeClr val="accent2">
                    <a:lumMod val="75000"/>
                  </a:schemeClr>
                </a:solidFill>
                <a:latin typeface="MinionPro-Regular"/>
              </a:rPr>
              <a:t>As shown in the figure, the orbitals lying along the axes dx</a:t>
            </a:r>
            <a:r>
              <a:rPr lang="en-US" sz="2400" b="1" i="0" u="none" strike="noStrike" baseline="30000" dirty="0">
                <a:solidFill>
                  <a:schemeClr val="accent2">
                    <a:lumMod val="75000"/>
                  </a:schemeClr>
                </a:solidFill>
                <a:latin typeface="MinionPro-Regular"/>
              </a:rPr>
              <a:t>2</a:t>
            </a:r>
            <a:r>
              <a:rPr lang="en-US" sz="2400" b="1" i="0" u="none" strike="noStrike" baseline="0" dirty="0">
                <a:solidFill>
                  <a:schemeClr val="accent2">
                    <a:lumMod val="75000"/>
                  </a:schemeClr>
                </a:solidFill>
                <a:latin typeface="MinionPro-Regular"/>
              </a:rPr>
              <a:t>-y</a:t>
            </a:r>
            <a:r>
              <a:rPr lang="en-US" sz="2400" b="1" i="0" u="none" strike="noStrike" baseline="30000" dirty="0">
                <a:solidFill>
                  <a:schemeClr val="accent2">
                    <a:lumMod val="75000"/>
                  </a:schemeClr>
                </a:solidFill>
                <a:latin typeface="MinionPro-Regular"/>
              </a:rPr>
              <a:t>2 </a:t>
            </a:r>
            <a:r>
              <a:rPr lang="en-US" sz="2400" b="1" i="0" u="none" strike="noStrike" baseline="0" dirty="0">
                <a:solidFill>
                  <a:schemeClr val="accent2">
                    <a:lumMod val="75000"/>
                  </a:schemeClr>
                </a:solidFill>
                <a:latin typeface="MinionPro-Regular"/>
              </a:rPr>
              <a:t>and dz</a:t>
            </a:r>
            <a:r>
              <a:rPr lang="en-US" sz="2400" b="1" i="0" u="none" strike="noStrike" baseline="30000" dirty="0">
                <a:solidFill>
                  <a:schemeClr val="accent2">
                    <a:lumMod val="75000"/>
                  </a:schemeClr>
                </a:solidFill>
                <a:latin typeface="MinionPro-Regular"/>
              </a:rPr>
              <a:t>2</a:t>
            </a:r>
            <a:r>
              <a:rPr lang="en-US" sz="2400" b="1" i="0" u="none" strike="noStrike" baseline="0" dirty="0">
                <a:solidFill>
                  <a:schemeClr val="accent2">
                    <a:lumMod val="75000"/>
                  </a:schemeClr>
                </a:solidFill>
                <a:latin typeface="MinionPro-Regular"/>
              </a:rPr>
              <a:t> orbitals will experience strong repulsion and raise in energy to a greater extent than the orbitals with lobes directed between the axes (</a:t>
            </a:r>
            <a:r>
              <a:rPr lang="en-US" sz="2400" b="1" i="0" u="none" strike="noStrike" baseline="0" dirty="0" err="1">
                <a:solidFill>
                  <a:schemeClr val="accent2">
                    <a:lumMod val="75000"/>
                  </a:schemeClr>
                </a:solidFill>
                <a:latin typeface="MinionPro-Regular"/>
              </a:rPr>
              <a:t>d</a:t>
            </a:r>
            <a:r>
              <a:rPr lang="en-US" sz="2400" b="1" i="0" u="none" strike="noStrike" baseline="-25000" dirty="0" err="1">
                <a:solidFill>
                  <a:schemeClr val="accent2">
                    <a:lumMod val="75000"/>
                  </a:schemeClr>
                </a:solidFill>
                <a:latin typeface="MinionPro-Regular"/>
              </a:rPr>
              <a:t>xy</a:t>
            </a:r>
            <a:r>
              <a:rPr lang="en-US" sz="2400" b="1" i="0" u="none" strike="noStrike" baseline="-25000" dirty="0">
                <a:solidFill>
                  <a:schemeClr val="accent2">
                    <a:lumMod val="75000"/>
                  </a:schemeClr>
                </a:solidFill>
                <a:latin typeface="MinionPro-Regular"/>
              </a:rPr>
              <a:t>,</a:t>
            </a:r>
            <a:r>
              <a:rPr lang="en-US" sz="2400" b="1" i="0" u="none" strike="noStrike" baseline="0" dirty="0">
                <a:solidFill>
                  <a:schemeClr val="accent2">
                    <a:lumMod val="75000"/>
                  </a:schemeClr>
                </a:solidFill>
                <a:latin typeface="MinionPro-Regular"/>
              </a:rPr>
              <a:t> </a:t>
            </a:r>
            <a:r>
              <a:rPr lang="en-US" sz="2400" b="1" i="0" u="none" strike="noStrike" baseline="0" dirty="0" err="1">
                <a:solidFill>
                  <a:schemeClr val="accent2">
                    <a:lumMod val="75000"/>
                  </a:schemeClr>
                </a:solidFill>
                <a:latin typeface="MinionPro-Regular"/>
              </a:rPr>
              <a:t>d</a:t>
            </a:r>
            <a:r>
              <a:rPr lang="en-US" sz="2400" b="1" i="0" u="none" strike="noStrike" baseline="-25000" dirty="0" err="1">
                <a:solidFill>
                  <a:schemeClr val="accent2">
                    <a:lumMod val="75000"/>
                  </a:schemeClr>
                </a:solidFill>
                <a:latin typeface="MinionPro-Regular"/>
              </a:rPr>
              <a:t>yz</a:t>
            </a:r>
            <a:r>
              <a:rPr lang="en-US" sz="2400" b="1" i="0" u="none" strike="noStrike" baseline="0" dirty="0">
                <a:solidFill>
                  <a:schemeClr val="accent2">
                    <a:lumMod val="75000"/>
                  </a:schemeClr>
                </a:solidFill>
                <a:latin typeface="MinionPro-Regular"/>
              </a:rPr>
              <a:t> and </a:t>
            </a:r>
            <a:r>
              <a:rPr lang="en-US" sz="2400" b="1" i="0" u="none" strike="noStrike" baseline="0" dirty="0" err="1">
                <a:solidFill>
                  <a:schemeClr val="accent2">
                    <a:lumMod val="75000"/>
                  </a:schemeClr>
                </a:solidFill>
                <a:latin typeface="MinionPro-Regular"/>
              </a:rPr>
              <a:t>d</a:t>
            </a:r>
            <a:r>
              <a:rPr lang="en-US" sz="2400" b="1" i="0" u="none" strike="noStrike" baseline="-25000" dirty="0" err="1">
                <a:solidFill>
                  <a:schemeClr val="accent2">
                    <a:lumMod val="75000"/>
                  </a:schemeClr>
                </a:solidFill>
                <a:latin typeface="MinionPro-Regular"/>
              </a:rPr>
              <a:t>zx</a:t>
            </a:r>
            <a:r>
              <a:rPr lang="en-US" sz="2400" b="1" i="0" u="none" strike="noStrike" baseline="0" dirty="0">
                <a:solidFill>
                  <a:schemeClr val="accent2">
                    <a:lumMod val="75000"/>
                  </a:schemeClr>
                </a:solidFill>
                <a:latin typeface="MinionPro-Regular"/>
              </a:rPr>
              <a:t>). </a:t>
            </a:r>
            <a:r>
              <a:rPr lang="en-US" sz="2400" b="1" dirty="0">
                <a:solidFill>
                  <a:schemeClr val="accent2">
                    <a:lumMod val="75000"/>
                  </a:schemeClr>
                </a:solidFill>
                <a:latin typeface="MinionPro-Regular"/>
              </a:rPr>
              <a:t> </a:t>
            </a:r>
            <a:r>
              <a:rPr lang="en-US" sz="2400" b="1" i="0" u="none" strike="noStrike" baseline="0" dirty="0">
                <a:solidFill>
                  <a:schemeClr val="accent2">
                    <a:lumMod val="75000"/>
                  </a:schemeClr>
                </a:solidFill>
                <a:latin typeface="MinionPro-Regular"/>
              </a:rPr>
              <a:t>Thus the degenerate d orbitals now split into two sets and the process is called crystal field splitting.</a:t>
            </a:r>
          </a:p>
          <a:p>
            <a:pPr algn="l"/>
            <a:endParaRPr lang="en-US" sz="2400" b="1" i="0" u="none" strike="noStrike" baseline="0" dirty="0">
              <a:solidFill>
                <a:srgbClr val="FF0000"/>
              </a:solidFill>
              <a:latin typeface="MinionPro-Regular"/>
            </a:endParaRPr>
          </a:p>
          <a:p>
            <a:pPr algn="l"/>
            <a:r>
              <a:rPr lang="en-US" sz="2400" b="1" i="0" u="none" strike="noStrike" baseline="0" dirty="0">
                <a:solidFill>
                  <a:srgbClr val="FF0000"/>
                </a:solidFill>
                <a:latin typeface="MinionPro-Regular"/>
              </a:rPr>
              <a:t>Step 3:</a:t>
            </a:r>
            <a:r>
              <a:rPr lang="en-US" sz="2400" b="1" i="0" u="none" strike="noStrike" baseline="0" dirty="0">
                <a:solidFill>
                  <a:schemeClr val="accent6">
                    <a:lumMod val="75000"/>
                  </a:schemeClr>
                </a:solidFill>
                <a:latin typeface="MinionPro-Regular"/>
              </a:rPr>
              <a:t> </a:t>
            </a:r>
          </a:p>
          <a:p>
            <a:pPr algn="l"/>
            <a:r>
              <a:rPr lang="en-US" sz="2400" b="1" i="0" u="none" strike="noStrike" baseline="0" dirty="0">
                <a:solidFill>
                  <a:schemeClr val="accent6">
                    <a:lumMod val="75000"/>
                  </a:schemeClr>
                </a:solidFill>
                <a:latin typeface="MinionPro-Regular"/>
              </a:rPr>
              <a:t>Up to this point the complex formation would not be </a:t>
            </a:r>
            <a:r>
              <a:rPr lang="en-US" sz="2400" b="1" i="0" u="none" strike="noStrike" baseline="0" dirty="0" err="1">
                <a:solidFill>
                  <a:schemeClr val="accent6">
                    <a:lumMod val="75000"/>
                  </a:schemeClr>
                </a:solidFill>
                <a:latin typeface="MinionPro-Regular"/>
              </a:rPr>
              <a:t>favoured</a:t>
            </a:r>
            <a:r>
              <a:rPr lang="en-US" sz="2400" b="1" i="0" u="none" strike="noStrike" baseline="0" dirty="0">
                <a:solidFill>
                  <a:schemeClr val="accent6">
                    <a:lumMod val="75000"/>
                  </a:schemeClr>
                </a:solidFill>
                <a:latin typeface="MinionPro-Regular"/>
              </a:rPr>
              <a:t>. However, when the ligands approach further, there will be an attraction between the negatively charged electron and the positively charged metal ion, that results in a net decrease in energy. </a:t>
            </a:r>
          </a:p>
          <a:p>
            <a:pPr algn="l"/>
            <a:r>
              <a:rPr lang="en-US" sz="2400" b="1" i="0" u="none" strike="noStrike" baseline="0" dirty="0">
                <a:solidFill>
                  <a:schemeClr val="accent6">
                    <a:lumMod val="75000"/>
                  </a:schemeClr>
                </a:solidFill>
                <a:latin typeface="MinionPro-Regular"/>
              </a:rPr>
              <a:t>This decrease in energy is the driving force for the complex formation.</a:t>
            </a:r>
            <a:endParaRPr lang="en-IN" sz="2400" b="1" dirty="0">
              <a:solidFill>
                <a:schemeClr val="accent6">
                  <a:lumMod val="75000"/>
                </a:schemeClr>
              </a:solidFill>
            </a:endParaRPr>
          </a:p>
        </p:txBody>
      </p:sp>
    </p:spTree>
    <p:extLst>
      <p:ext uri="{BB962C8B-B14F-4D97-AF65-F5344CB8AC3E}">
        <p14:creationId xmlns:p14="http://schemas.microsoft.com/office/powerpoint/2010/main" val="1486283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F62E4E6-826E-4F10-B516-D0227017472C}"/>
              </a:ext>
            </a:extLst>
          </p:cNvPr>
          <p:cNvSpPr txBox="1"/>
          <p:nvPr/>
        </p:nvSpPr>
        <p:spPr>
          <a:xfrm>
            <a:off x="0" y="0"/>
            <a:ext cx="9081856" cy="2677656"/>
          </a:xfrm>
          <a:prstGeom prst="rect">
            <a:avLst/>
          </a:prstGeom>
          <a:noFill/>
        </p:spPr>
        <p:txBody>
          <a:bodyPr wrap="square">
            <a:spAutoFit/>
          </a:bodyPr>
          <a:lstStyle/>
          <a:p>
            <a:pPr algn="l"/>
            <a:r>
              <a:rPr lang="en-US" sz="2400" b="1" i="0" u="none" strike="noStrike" baseline="0" dirty="0">
                <a:solidFill>
                  <a:srgbClr val="001AE6"/>
                </a:solidFill>
                <a:latin typeface="MinionPro-Bold"/>
              </a:rPr>
              <a:t>Crystal field splitting in octahedral complexes:</a:t>
            </a:r>
          </a:p>
          <a:p>
            <a:pPr marL="342900" indent="-342900" algn="l">
              <a:buFont typeface="Wingdings" panose="05000000000000000000" pitchFamily="2" charset="2"/>
              <a:buChar char="q"/>
            </a:pPr>
            <a:r>
              <a:rPr lang="en-US" sz="2400" b="1" i="0" u="none" strike="noStrike" baseline="0" dirty="0">
                <a:solidFill>
                  <a:srgbClr val="C00000"/>
                </a:solidFill>
                <a:latin typeface="MinionPro-Regular"/>
              </a:rPr>
              <a:t>During crystal field splitting in octahedral field, in order to maintain the average energy of the orbitals (</a:t>
            </a:r>
            <a:r>
              <a:rPr lang="en-US" sz="2400" b="1" i="0" u="none" strike="noStrike" baseline="0" dirty="0" err="1">
                <a:solidFill>
                  <a:srgbClr val="C00000"/>
                </a:solidFill>
                <a:latin typeface="MinionPro-Regular"/>
              </a:rPr>
              <a:t>bary</a:t>
            </a:r>
            <a:r>
              <a:rPr lang="en-US" sz="2400" b="1" i="0" u="none" strike="noStrike" baseline="0" dirty="0">
                <a:solidFill>
                  <a:srgbClr val="C00000"/>
                </a:solidFill>
                <a:latin typeface="MinionPro-Regular"/>
              </a:rPr>
              <a:t> </a:t>
            </a:r>
            <a:r>
              <a:rPr lang="en-US" sz="2400" b="1" i="0" u="none" strike="noStrike" baseline="0" dirty="0" err="1">
                <a:solidFill>
                  <a:srgbClr val="C00000"/>
                </a:solidFill>
                <a:latin typeface="MinionPro-Regular"/>
              </a:rPr>
              <a:t>centre</a:t>
            </a:r>
            <a:r>
              <a:rPr lang="en-US" sz="2400" b="1" i="0" u="none" strike="noStrike" baseline="0" dirty="0">
                <a:solidFill>
                  <a:srgbClr val="C00000"/>
                </a:solidFill>
                <a:latin typeface="MinionPro-Regular"/>
              </a:rPr>
              <a:t>) constant, the energy of the orbitals d</a:t>
            </a:r>
            <a:r>
              <a:rPr lang="en-US" sz="2400" b="1" i="0" u="none" strike="noStrike" baseline="-25000" dirty="0">
                <a:solidFill>
                  <a:srgbClr val="C00000"/>
                </a:solidFill>
                <a:latin typeface="MinionPro-Regular"/>
              </a:rPr>
              <a:t>x</a:t>
            </a:r>
            <a:r>
              <a:rPr lang="en-US" sz="2400" b="1" i="0" u="none" strike="noStrike" baseline="30000" dirty="0">
                <a:solidFill>
                  <a:srgbClr val="C00000"/>
                </a:solidFill>
                <a:latin typeface="MinionPro-Regular"/>
              </a:rPr>
              <a:t>2</a:t>
            </a:r>
            <a:r>
              <a:rPr lang="en-US" sz="2400" b="1" i="0" u="none" strike="noStrike" baseline="-25000" dirty="0">
                <a:solidFill>
                  <a:srgbClr val="C00000"/>
                </a:solidFill>
                <a:latin typeface="MinionPro-Regular"/>
              </a:rPr>
              <a:t>-y</a:t>
            </a:r>
            <a:r>
              <a:rPr lang="en-US" sz="2400" b="1" i="0" u="none" strike="noStrike" baseline="30000" dirty="0">
                <a:solidFill>
                  <a:srgbClr val="C00000"/>
                </a:solidFill>
                <a:latin typeface="MinionPro-Regular"/>
              </a:rPr>
              <a:t>2</a:t>
            </a:r>
            <a:r>
              <a:rPr lang="en-US" sz="2400" b="1" dirty="0">
                <a:solidFill>
                  <a:srgbClr val="C00000"/>
                </a:solidFill>
                <a:latin typeface="MinionPro-Regular"/>
              </a:rPr>
              <a:t>  </a:t>
            </a:r>
            <a:r>
              <a:rPr lang="en-US" sz="2400" b="1" i="0" u="none" strike="noStrike" baseline="0" dirty="0">
                <a:solidFill>
                  <a:srgbClr val="C00000"/>
                </a:solidFill>
                <a:latin typeface="MinionPro-Regular"/>
              </a:rPr>
              <a:t>and d</a:t>
            </a:r>
            <a:r>
              <a:rPr lang="en-US" sz="2400" b="1" i="0" u="none" strike="noStrike" baseline="-25000" dirty="0">
                <a:solidFill>
                  <a:srgbClr val="C00000"/>
                </a:solidFill>
                <a:latin typeface="MinionPro-Regular"/>
              </a:rPr>
              <a:t>z</a:t>
            </a:r>
            <a:r>
              <a:rPr lang="en-US" sz="2400" b="1" i="0" u="none" strike="noStrike" baseline="30000" dirty="0">
                <a:solidFill>
                  <a:srgbClr val="C00000"/>
                </a:solidFill>
                <a:latin typeface="MinionPro-Regular"/>
              </a:rPr>
              <a:t>2</a:t>
            </a:r>
            <a:r>
              <a:rPr lang="en-US" sz="1400" b="1" i="0" u="none" strike="noStrike" baseline="0" dirty="0">
                <a:solidFill>
                  <a:srgbClr val="C00000"/>
                </a:solidFill>
                <a:latin typeface="MinionPro-Regular"/>
              </a:rPr>
              <a:t> </a:t>
            </a:r>
            <a:r>
              <a:rPr lang="en-US" sz="2400" b="1" i="0" u="none" strike="noStrike" baseline="0" dirty="0">
                <a:solidFill>
                  <a:srgbClr val="C00000"/>
                </a:solidFill>
                <a:latin typeface="MinionPro-Regular"/>
              </a:rPr>
              <a:t>(represented as </a:t>
            </a:r>
            <a:r>
              <a:rPr lang="en-US" sz="2400" b="1" dirty="0" err="1">
                <a:solidFill>
                  <a:srgbClr val="C00000"/>
                </a:solidFill>
                <a:latin typeface="MinionPro-Regular"/>
              </a:rPr>
              <a:t>eg</a:t>
            </a:r>
            <a:r>
              <a:rPr lang="en-US" sz="1000" b="1" i="0" u="none" strike="noStrike" baseline="0" dirty="0">
                <a:solidFill>
                  <a:srgbClr val="C00000"/>
                </a:solidFill>
                <a:latin typeface="MinionPro-Regular"/>
              </a:rPr>
              <a:t> </a:t>
            </a:r>
            <a:r>
              <a:rPr lang="en-US" sz="2400" b="1" i="0" u="none" strike="noStrike" baseline="0" dirty="0">
                <a:solidFill>
                  <a:srgbClr val="C00000"/>
                </a:solidFill>
                <a:latin typeface="MinionPro-Regular"/>
              </a:rPr>
              <a:t>orbitals) will increase by 3/5Δ</a:t>
            </a:r>
            <a:r>
              <a:rPr lang="en-US" sz="1000" b="1" i="0" u="none" strike="noStrike" baseline="0" dirty="0">
                <a:solidFill>
                  <a:srgbClr val="C00000"/>
                </a:solidFill>
                <a:latin typeface="MinionPro-Regular"/>
              </a:rPr>
              <a:t>o </a:t>
            </a:r>
            <a:r>
              <a:rPr lang="en-US" sz="2400" b="1" i="0" u="none" strike="noStrike" baseline="0" dirty="0">
                <a:solidFill>
                  <a:srgbClr val="C00000"/>
                </a:solidFill>
                <a:latin typeface="MinionPro-Regular"/>
              </a:rPr>
              <a:t>while that of the other three orbitals </a:t>
            </a:r>
            <a:r>
              <a:rPr lang="en-US" sz="2400" b="1" i="0" u="none" strike="noStrike" baseline="0" dirty="0" err="1">
                <a:solidFill>
                  <a:srgbClr val="C00000"/>
                </a:solidFill>
                <a:latin typeface="MinionPro-Regular"/>
              </a:rPr>
              <a:t>d</a:t>
            </a:r>
            <a:r>
              <a:rPr lang="en-US" sz="1000" b="1" i="0" u="none" strike="noStrike" baseline="0" dirty="0" err="1">
                <a:solidFill>
                  <a:srgbClr val="C00000"/>
                </a:solidFill>
                <a:latin typeface="MinionPro-Regular"/>
              </a:rPr>
              <a:t>xy</a:t>
            </a:r>
            <a:r>
              <a:rPr lang="en-US" sz="2400" b="1" i="0" u="none" strike="noStrike" baseline="0" dirty="0">
                <a:solidFill>
                  <a:srgbClr val="C00000"/>
                </a:solidFill>
                <a:latin typeface="MinionPro-Regular"/>
              </a:rPr>
              <a:t>, </a:t>
            </a:r>
            <a:r>
              <a:rPr lang="en-US" sz="2400" b="1" i="0" u="none" strike="noStrike" baseline="0" dirty="0" err="1">
                <a:solidFill>
                  <a:srgbClr val="C00000"/>
                </a:solidFill>
                <a:latin typeface="MinionPro-Regular"/>
              </a:rPr>
              <a:t>d</a:t>
            </a:r>
            <a:r>
              <a:rPr lang="en-US" sz="1000" b="1" i="0" u="none" strike="noStrike" baseline="0" dirty="0" err="1">
                <a:solidFill>
                  <a:srgbClr val="C00000"/>
                </a:solidFill>
                <a:latin typeface="MinionPro-Regular"/>
              </a:rPr>
              <a:t>yz</a:t>
            </a:r>
            <a:r>
              <a:rPr lang="en-US" sz="1000" b="1" i="0" u="none" strike="noStrike" baseline="0" dirty="0">
                <a:solidFill>
                  <a:srgbClr val="C00000"/>
                </a:solidFill>
                <a:latin typeface="MinionPro-Regular"/>
              </a:rPr>
              <a:t> </a:t>
            </a:r>
            <a:r>
              <a:rPr lang="en-US" sz="2400" b="1" i="0" u="none" strike="noStrike" baseline="0" dirty="0">
                <a:solidFill>
                  <a:srgbClr val="C00000"/>
                </a:solidFill>
                <a:latin typeface="MinionPro-Regular"/>
              </a:rPr>
              <a:t>and </a:t>
            </a:r>
            <a:r>
              <a:rPr lang="en-US" sz="2400" b="1" i="0" u="none" strike="noStrike" baseline="0" dirty="0" err="1">
                <a:solidFill>
                  <a:srgbClr val="C00000"/>
                </a:solidFill>
                <a:latin typeface="MinionPro-Regular"/>
              </a:rPr>
              <a:t>d</a:t>
            </a:r>
            <a:r>
              <a:rPr lang="en-US" sz="1000" b="1" i="0" u="none" strike="noStrike" baseline="0" dirty="0" err="1">
                <a:solidFill>
                  <a:srgbClr val="C00000"/>
                </a:solidFill>
                <a:latin typeface="MinionPro-Regular"/>
              </a:rPr>
              <a:t>zx</a:t>
            </a:r>
            <a:r>
              <a:rPr lang="en-US" sz="1000" b="1" i="0" u="none" strike="noStrike" baseline="0" dirty="0">
                <a:solidFill>
                  <a:srgbClr val="C00000"/>
                </a:solidFill>
                <a:latin typeface="MinionPro-Regular"/>
              </a:rPr>
              <a:t> </a:t>
            </a:r>
            <a:r>
              <a:rPr lang="en-US" sz="2400" b="1" i="0" u="none" strike="noStrike" baseline="0" dirty="0">
                <a:solidFill>
                  <a:srgbClr val="C00000"/>
                </a:solidFill>
                <a:latin typeface="MinionPro-Regular"/>
              </a:rPr>
              <a:t>(represented as t</a:t>
            </a:r>
            <a:r>
              <a:rPr lang="en-US" sz="1000" b="1" i="0" u="none" strike="noStrike" baseline="0" dirty="0">
                <a:solidFill>
                  <a:srgbClr val="C00000"/>
                </a:solidFill>
                <a:latin typeface="MinionPro-Regular"/>
              </a:rPr>
              <a:t>2g </a:t>
            </a:r>
            <a:r>
              <a:rPr lang="en-US" sz="2400" b="1" i="0" u="none" strike="noStrike" baseline="0" dirty="0">
                <a:solidFill>
                  <a:srgbClr val="C00000"/>
                </a:solidFill>
                <a:latin typeface="MinionPro-Regular"/>
              </a:rPr>
              <a:t>orbitals)</a:t>
            </a:r>
            <a:r>
              <a:rPr lang="en-US" sz="1800" b="0" i="0" u="none" strike="noStrike" baseline="0" dirty="0">
                <a:solidFill>
                  <a:srgbClr val="C00000"/>
                </a:solidFill>
                <a:latin typeface="MinionPro-Regular"/>
              </a:rPr>
              <a:t> </a:t>
            </a:r>
            <a:r>
              <a:rPr lang="en-US" sz="2400" b="1" i="0" u="none" strike="noStrike" baseline="0" dirty="0">
                <a:solidFill>
                  <a:srgbClr val="C00000"/>
                </a:solidFill>
                <a:latin typeface="MinionPro-Regular"/>
              </a:rPr>
              <a:t>decrease by 2/5Δo. Here, </a:t>
            </a:r>
            <a:r>
              <a:rPr lang="en-US" sz="2400" b="1" i="0" u="none" strike="noStrike" baseline="0" dirty="0" err="1">
                <a:solidFill>
                  <a:srgbClr val="C00000"/>
                </a:solidFill>
                <a:latin typeface="MinionPro-Regular"/>
              </a:rPr>
              <a:t>Δo</a:t>
            </a:r>
            <a:r>
              <a:rPr lang="en-US" sz="2400" b="1" i="0" u="none" strike="noStrike" baseline="0" dirty="0">
                <a:solidFill>
                  <a:srgbClr val="C00000"/>
                </a:solidFill>
                <a:latin typeface="MinionPro-Regular"/>
              </a:rPr>
              <a:t> represents the crystal field splitting energy in the octahedral field.</a:t>
            </a:r>
            <a:endParaRPr lang="en-IN" sz="3200" b="1" dirty="0">
              <a:solidFill>
                <a:srgbClr val="C00000"/>
              </a:solidFill>
            </a:endParaRPr>
          </a:p>
        </p:txBody>
      </p:sp>
      <p:pic>
        <p:nvPicPr>
          <p:cNvPr id="5" name="Picture 4">
            <a:extLst>
              <a:ext uri="{FF2B5EF4-FFF2-40B4-BE49-F238E27FC236}">
                <a16:creationId xmlns:a16="http://schemas.microsoft.com/office/drawing/2014/main" xmlns="" id="{93CFCF7E-95C8-487C-8B0D-9321B70F93FB}"/>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523783" y="2601158"/>
            <a:ext cx="8096434" cy="4059490"/>
          </a:xfrm>
          <a:prstGeom prst="rect">
            <a:avLst/>
          </a:prstGeom>
          <a:ln>
            <a:solidFill>
              <a:schemeClr val="accent1"/>
            </a:solidFill>
          </a:ln>
        </p:spPr>
      </p:pic>
    </p:spTree>
    <p:extLst>
      <p:ext uri="{BB962C8B-B14F-4D97-AF65-F5344CB8AC3E}">
        <p14:creationId xmlns:p14="http://schemas.microsoft.com/office/powerpoint/2010/main" val="3590533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373DBBA-CEED-4647-99B6-9D8584D1DB9D}"/>
              </a:ext>
            </a:extLst>
          </p:cNvPr>
          <p:cNvSpPr txBox="1"/>
          <p:nvPr/>
        </p:nvSpPr>
        <p:spPr>
          <a:xfrm>
            <a:off x="-1" y="12680"/>
            <a:ext cx="9144001" cy="2308324"/>
          </a:xfrm>
          <a:prstGeom prst="rect">
            <a:avLst/>
          </a:prstGeom>
          <a:noFill/>
        </p:spPr>
        <p:txBody>
          <a:bodyPr wrap="square">
            <a:spAutoFit/>
          </a:bodyPr>
          <a:lstStyle/>
          <a:p>
            <a:pPr algn="l"/>
            <a:r>
              <a:rPr lang="en-US" sz="2400" b="1" i="0" u="none" strike="noStrike" baseline="0" dirty="0">
                <a:solidFill>
                  <a:srgbClr val="001AE6"/>
                </a:solidFill>
                <a:latin typeface="MinionPro-Bold"/>
              </a:rPr>
              <a:t>Crystal field splitting in tetrahedral </a:t>
            </a:r>
            <a:r>
              <a:rPr lang="en-IN" sz="2400" b="1" i="0" u="none" strike="noStrike" baseline="0" dirty="0">
                <a:solidFill>
                  <a:srgbClr val="001AE6"/>
                </a:solidFill>
                <a:latin typeface="MinionPro-Bold"/>
              </a:rPr>
              <a:t>complexes:</a:t>
            </a:r>
          </a:p>
          <a:p>
            <a:pPr algn="l"/>
            <a:r>
              <a:rPr lang="en-US" sz="2400" b="1" i="0" u="none" strike="noStrike" baseline="0" dirty="0">
                <a:solidFill>
                  <a:srgbClr val="00B050"/>
                </a:solidFill>
                <a:latin typeface="MinionPro-Regular"/>
              </a:rPr>
              <a:t>The approach of ligands in tetrahedral field can be visualized as  follows. Consider a cube in which the central metal atom is placed at its </a:t>
            </a:r>
            <a:r>
              <a:rPr lang="en-US" sz="2400" b="1" i="0" u="none" strike="noStrike" baseline="0" dirty="0" err="1">
                <a:solidFill>
                  <a:srgbClr val="00B050"/>
                </a:solidFill>
                <a:latin typeface="MinionPro-Regular"/>
              </a:rPr>
              <a:t>centre</a:t>
            </a:r>
            <a:r>
              <a:rPr lang="en-US" sz="2400" b="1" i="0" u="none" strike="noStrike" baseline="0" dirty="0">
                <a:solidFill>
                  <a:srgbClr val="00B050"/>
                </a:solidFill>
                <a:latin typeface="MinionPro-Regular"/>
              </a:rPr>
              <a:t> (i.e. origin of the coordinate axis as shown in the figure). The four ligands approach the central metal atom along the direction of the leading diagonals drawn from alternate corners of the cube.</a:t>
            </a:r>
            <a:endParaRPr lang="en-IN" sz="2400" b="1" dirty="0">
              <a:solidFill>
                <a:srgbClr val="00B050"/>
              </a:solidFill>
            </a:endParaRPr>
          </a:p>
        </p:txBody>
      </p:sp>
      <p:pic>
        <p:nvPicPr>
          <p:cNvPr id="5" name="Picture 4">
            <a:extLst>
              <a:ext uri="{FF2B5EF4-FFF2-40B4-BE49-F238E27FC236}">
                <a16:creationId xmlns:a16="http://schemas.microsoft.com/office/drawing/2014/main" xmlns="" id="{2D739A02-112D-42B7-B020-390406FE7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885" y="2327318"/>
            <a:ext cx="5717220" cy="4437465"/>
          </a:xfrm>
          <a:prstGeom prst="rect">
            <a:avLst/>
          </a:prstGeom>
          <a:ln>
            <a:solidFill>
              <a:schemeClr val="accent1"/>
            </a:solidFill>
          </a:ln>
        </p:spPr>
      </p:pic>
    </p:spTree>
    <p:extLst>
      <p:ext uri="{BB962C8B-B14F-4D97-AF65-F5344CB8AC3E}">
        <p14:creationId xmlns:p14="http://schemas.microsoft.com/office/powerpoint/2010/main" val="2719023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B340006-80A7-483A-98A1-55BEBDA0BCC6}"/>
              </a:ext>
            </a:extLst>
          </p:cNvPr>
          <p:cNvSpPr txBox="1"/>
          <p:nvPr/>
        </p:nvSpPr>
        <p:spPr>
          <a:xfrm>
            <a:off x="0" y="0"/>
            <a:ext cx="9144000" cy="1938992"/>
          </a:xfrm>
          <a:prstGeom prst="rect">
            <a:avLst/>
          </a:prstGeom>
          <a:noFill/>
        </p:spPr>
        <p:txBody>
          <a:bodyPr wrap="square">
            <a:spAutoFit/>
          </a:bodyPr>
          <a:lstStyle/>
          <a:p>
            <a:pPr algn="l"/>
            <a:r>
              <a:rPr lang="en-US" sz="2000" b="1" i="0" u="none" strike="noStrike" baseline="0" dirty="0">
                <a:solidFill>
                  <a:srgbClr val="0070C0"/>
                </a:solidFill>
                <a:latin typeface="MinionPro-Regular"/>
              </a:rPr>
              <a:t>5.The primary valences are non-directional while the secondary valences are directional. The geometry of the complex is determined by the </a:t>
            </a:r>
            <a:r>
              <a:rPr lang="en-US" sz="2000" b="1" i="0" u="none" strike="noStrike" baseline="0" dirty="0" err="1">
                <a:solidFill>
                  <a:srgbClr val="0070C0"/>
                </a:solidFill>
                <a:latin typeface="MinionPro-Regular"/>
              </a:rPr>
              <a:t>spacial</a:t>
            </a:r>
            <a:r>
              <a:rPr lang="en-US" sz="2000" b="1" i="0" u="none" strike="noStrike" baseline="0" dirty="0">
                <a:solidFill>
                  <a:srgbClr val="0070C0"/>
                </a:solidFill>
                <a:latin typeface="MinionPro-Regular"/>
              </a:rPr>
              <a:t> arrangement of the groups which satisfy the secondary valence. </a:t>
            </a:r>
          </a:p>
          <a:p>
            <a:pPr algn="l"/>
            <a:r>
              <a:rPr lang="en-US" sz="2000" b="1" i="0" u="none" strike="noStrike" baseline="0" dirty="0">
                <a:solidFill>
                  <a:srgbClr val="FF0000"/>
                </a:solidFill>
                <a:latin typeface="MinionPro-Regular"/>
              </a:rPr>
              <a:t>For example, if a metal ion has a secondary valence of six, it has an octahedral geometry. If the secondary valence is 4, it has either tetrahedral or square </a:t>
            </a:r>
            <a:r>
              <a:rPr lang="en-IN" sz="2000" b="1" i="0" u="none" strike="noStrike" baseline="0" dirty="0">
                <a:solidFill>
                  <a:srgbClr val="FF0000"/>
                </a:solidFill>
                <a:latin typeface="MinionPro-Regular"/>
              </a:rPr>
              <a:t>planar geometry.</a:t>
            </a:r>
            <a:endParaRPr lang="en-IN" sz="2000" b="1" dirty="0">
              <a:solidFill>
                <a:srgbClr val="FF0000"/>
              </a:solidFill>
            </a:endParaRPr>
          </a:p>
        </p:txBody>
      </p:sp>
      <p:sp>
        <p:nvSpPr>
          <p:cNvPr id="5" name="TextBox 4">
            <a:extLst>
              <a:ext uri="{FF2B5EF4-FFF2-40B4-BE49-F238E27FC236}">
                <a16:creationId xmlns:a16="http://schemas.microsoft.com/office/drawing/2014/main" xmlns="" id="{1697C7C4-3531-4134-8610-99B121EC99C3}"/>
              </a:ext>
            </a:extLst>
          </p:cNvPr>
          <p:cNvSpPr txBox="1"/>
          <p:nvPr/>
        </p:nvSpPr>
        <p:spPr>
          <a:xfrm>
            <a:off x="0" y="1738629"/>
            <a:ext cx="8429348" cy="400110"/>
          </a:xfrm>
          <a:prstGeom prst="rect">
            <a:avLst/>
          </a:prstGeom>
          <a:noFill/>
        </p:spPr>
        <p:txBody>
          <a:bodyPr wrap="square">
            <a:spAutoFit/>
          </a:bodyPr>
          <a:lstStyle/>
          <a:p>
            <a:r>
              <a:rPr lang="en-US" sz="2000" b="1" i="0" u="none" strike="noStrike" baseline="0" dirty="0">
                <a:latin typeface="MinionPro-Regular"/>
              </a:rPr>
              <a:t>The following table illustrates the Werner's postulates.</a:t>
            </a:r>
            <a:endParaRPr lang="en-IN" sz="2000" b="1" dirty="0"/>
          </a:p>
        </p:txBody>
      </p:sp>
      <p:pic>
        <p:nvPicPr>
          <p:cNvPr id="7" name="Picture 6">
            <a:extLst>
              <a:ext uri="{FF2B5EF4-FFF2-40B4-BE49-F238E27FC236}">
                <a16:creationId xmlns:a16="http://schemas.microsoft.com/office/drawing/2014/main" xmlns="" id="{2A6A4073-01E9-4D54-A444-C3CD56BE1368}"/>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635929" y="2138739"/>
            <a:ext cx="7872142" cy="3627307"/>
          </a:xfrm>
          <a:prstGeom prst="rect">
            <a:avLst/>
          </a:prstGeom>
        </p:spPr>
      </p:pic>
      <p:sp>
        <p:nvSpPr>
          <p:cNvPr id="9" name="TextBox 8">
            <a:extLst>
              <a:ext uri="{FF2B5EF4-FFF2-40B4-BE49-F238E27FC236}">
                <a16:creationId xmlns:a16="http://schemas.microsoft.com/office/drawing/2014/main" xmlns="" id="{711D19D4-6823-461F-9813-FDDB45D4A3B5}"/>
              </a:ext>
            </a:extLst>
          </p:cNvPr>
          <p:cNvSpPr txBox="1"/>
          <p:nvPr/>
        </p:nvSpPr>
        <p:spPr>
          <a:xfrm>
            <a:off x="0" y="5766046"/>
            <a:ext cx="8928585" cy="923330"/>
          </a:xfrm>
          <a:prstGeom prst="rect">
            <a:avLst/>
          </a:prstGeom>
          <a:noFill/>
        </p:spPr>
        <p:txBody>
          <a:bodyPr wrap="square">
            <a:spAutoFit/>
          </a:bodyPr>
          <a:lstStyle/>
          <a:p>
            <a:pPr algn="l"/>
            <a:r>
              <a:rPr lang="en-IN" sz="1800" b="1" i="0" u="none" strike="noStrike" baseline="0" dirty="0">
                <a:solidFill>
                  <a:srgbClr val="FF0066"/>
                </a:solidFill>
                <a:latin typeface="MinionPro-Bold"/>
              </a:rPr>
              <a:t>Limitations of Werner’s theory:</a:t>
            </a:r>
          </a:p>
          <a:p>
            <a:pPr algn="l"/>
            <a:r>
              <a:rPr lang="en-US" sz="1800" b="1" i="0" u="none" strike="noStrike" baseline="0" dirty="0">
                <a:solidFill>
                  <a:srgbClr val="7030A0"/>
                </a:solidFill>
                <a:latin typeface="MinionPro-Regular"/>
              </a:rPr>
              <a:t>Even though, Werner’s theory was able to explain a number of properties of coordination</a:t>
            </a:r>
          </a:p>
          <a:p>
            <a:pPr algn="l"/>
            <a:r>
              <a:rPr lang="en-US" sz="1800" b="1" i="0" u="none" strike="noStrike" baseline="0" dirty="0">
                <a:solidFill>
                  <a:srgbClr val="7030A0"/>
                </a:solidFill>
                <a:latin typeface="MinionPro-Regular"/>
              </a:rPr>
              <a:t>compounds, it does not explain their </a:t>
            </a:r>
            <a:r>
              <a:rPr lang="en-US" sz="1800" b="1" i="0" u="none" strike="noStrike" baseline="0" dirty="0" err="1">
                <a:solidFill>
                  <a:srgbClr val="7030A0"/>
                </a:solidFill>
                <a:latin typeface="MinionPro-Regular"/>
              </a:rPr>
              <a:t>colour</a:t>
            </a:r>
            <a:r>
              <a:rPr lang="en-US" sz="1800" b="1" i="0" u="none" strike="noStrike" baseline="0" dirty="0">
                <a:solidFill>
                  <a:srgbClr val="7030A0"/>
                </a:solidFill>
                <a:latin typeface="MinionPro-Regular"/>
              </a:rPr>
              <a:t> and the magnetic properties.</a:t>
            </a:r>
            <a:endParaRPr lang="en-IN" b="1" dirty="0">
              <a:solidFill>
                <a:srgbClr val="7030A0"/>
              </a:solidFill>
            </a:endParaRPr>
          </a:p>
        </p:txBody>
      </p:sp>
    </p:spTree>
    <p:extLst>
      <p:ext uri="{BB962C8B-B14F-4D97-AF65-F5344CB8AC3E}">
        <p14:creationId xmlns:p14="http://schemas.microsoft.com/office/powerpoint/2010/main" val="3214058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3E3E81F-659C-4D78-A68D-8265A9DD1BC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2"/>
            <a:ext cx="9144000" cy="6858001"/>
          </a:xfrm>
          <a:prstGeom prst="rect">
            <a:avLst/>
          </a:prstGeom>
          <a:ln>
            <a:solidFill>
              <a:schemeClr val="accent1"/>
            </a:solidFill>
          </a:ln>
        </p:spPr>
      </p:pic>
    </p:spTree>
    <p:extLst>
      <p:ext uri="{BB962C8B-B14F-4D97-AF65-F5344CB8AC3E}">
        <p14:creationId xmlns:p14="http://schemas.microsoft.com/office/powerpoint/2010/main" val="376216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155DC1-6FE9-4F2E-BE95-40FDF00C4C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88" y="355107"/>
            <a:ext cx="8700116" cy="6169980"/>
          </a:xfrm>
          <a:prstGeom prst="rect">
            <a:avLst/>
          </a:prstGeom>
          <a:ln>
            <a:solidFill>
              <a:schemeClr val="accent1"/>
            </a:solidFill>
          </a:ln>
        </p:spPr>
      </p:pic>
    </p:spTree>
    <p:extLst>
      <p:ext uri="{BB962C8B-B14F-4D97-AF65-F5344CB8AC3E}">
        <p14:creationId xmlns:p14="http://schemas.microsoft.com/office/powerpoint/2010/main" val="3082243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rystal Field Theory - Chemistry Animation Energy Video - Lecture on Crystal Field Splitting Theory">
            <a:hlinkClick r:id="" action="ppaction://media"/>
            <a:extLst>
              <a:ext uri="{FF2B5EF4-FFF2-40B4-BE49-F238E27FC236}">
                <a16:creationId xmlns:a16="http://schemas.microsoft.com/office/drawing/2014/main" xmlns="" id="{D2C6C448-DF87-401E-948A-593EBDE991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685800"/>
            <a:ext cx="7315200" cy="5486400"/>
          </a:xfrm>
          <a:prstGeom prst="rect">
            <a:avLst/>
          </a:prstGeom>
        </p:spPr>
      </p:pic>
    </p:spTree>
    <p:extLst>
      <p:ext uri="{BB962C8B-B14F-4D97-AF65-F5344CB8AC3E}">
        <p14:creationId xmlns:p14="http://schemas.microsoft.com/office/powerpoint/2010/main" val="3394364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E85F2BD-7AB1-4195-A0D5-AD777B5AB6BC}"/>
              </a:ext>
            </a:extLst>
          </p:cNvPr>
          <p:cNvSpPr txBox="1"/>
          <p:nvPr/>
        </p:nvSpPr>
        <p:spPr>
          <a:xfrm>
            <a:off x="-1" y="0"/>
            <a:ext cx="7998781" cy="461665"/>
          </a:xfrm>
          <a:prstGeom prst="rect">
            <a:avLst/>
          </a:prstGeom>
          <a:noFill/>
        </p:spPr>
        <p:txBody>
          <a:bodyPr wrap="square">
            <a:spAutoFit/>
          </a:bodyPr>
          <a:lstStyle/>
          <a:p>
            <a:r>
              <a:rPr lang="en-US" sz="2400" b="1" i="0" u="none" strike="noStrike" baseline="0" dirty="0">
                <a:solidFill>
                  <a:srgbClr val="001AE6"/>
                </a:solidFill>
                <a:latin typeface="MinionPro-Bold"/>
              </a:rPr>
              <a:t>Crystal filed splitting Energy and nature of ligands:</a:t>
            </a:r>
            <a:endParaRPr lang="en-IN" sz="2400" dirty="0"/>
          </a:p>
        </p:txBody>
      </p:sp>
      <p:sp>
        <p:nvSpPr>
          <p:cNvPr id="5" name="TextBox 4">
            <a:extLst>
              <a:ext uri="{FF2B5EF4-FFF2-40B4-BE49-F238E27FC236}">
                <a16:creationId xmlns:a16="http://schemas.microsoft.com/office/drawing/2014/main" xmlns="" id="{29047747-DDE0-4BC1-838E-C084BFC8C8D4}"/>
              </a:ext>
            </a:extLst>
          </p:cNvPr>
          <p:cNvSpPr txBox="1"/>
          <p:nvPr/>
        </p:nvSpPr>
        <p:spPr>
          <a:xfrm>
            <a:off x="59925" y="330838"/>
            <a:ext cx="9144001" cy="3046988"/>
          </a:xfrm>
          <a:prstGeom prst="rect">
            <a:avLst/>
          </a:prstGeom>
          <a:noFill/>
        </p:spPr>
        <p:txBody>
          <a:bodyPr wrap="square">
            <a:spAutoFit/>
          </a:bodyPr>
          <a:lstStyle/>
          <a:p>
            <a:pPr marL="342900" indent="-342900" algn="l">
              <a:buFont typeface="Arial" panose="020B0604020202020204" pitchFamily="34" charset="0"/>
              <a:buChar char="•"/>
            </a:pPr>
            <a:r>
              <a:rPr lang="en-US" sz="2400" b="1" i="0" u="none" strike="noStrike" baseline="0" dirty="0">
                <a:solidFill>
                  <a:srgbClr val="7030A0"/>
                </a:solidFill>
                <a:latin typeface="MinionPro-Regular"/>
              </a:rPr>
              <a:t>The magnitude of crystal field splitting energy not only depends on the ligand field as discussed above but also depends on the nature of the ligand, the nature of the central metal atom/ion and the charge on it.</a:t>
            </a:r>
          </a:p>
          <a:p>
            <a:pPr marL="342900" indent="-342900" algn="l">
              <a:buFont typeface="Arial" panose="020B0604020202020204" pitchFamily="34" charset="0"/>
              <a:buChar char="•"/>
            </a:pPr>
            <a:r>
              <a:rPr lang="en-US" sz="2400" b="1" i="0" u="none" strike="noStrike" baseline="0" dirty="0">
                <a:solidFill>
                  <a:srgbClr val="002060"/>
                </a:solidFill>
                <a:latin typeface="MinionPro-Regular"/>
              </a:rPr>
              <a:t> Let us understand the effect of the nature of ligand on crystal field splitting by calculating the crystal field splitting energy of the octahedral complexes of titanium(III) with different ligands such as fluoride, bromide and water using their absorption spectral data.</a:t>
            </a:r>
            <a:r>
              <a:rPr lang="en-US" sz="2400" b="1" dirty="0">
                <a:solidFill>
                  <a:srgbClr val="002060"/>
                </a:solidFill>
                <a:latin typeface="MinionPro-Bold"/>
              </a:rPr>
              <a:t>.</a:t>
            </a:r>
            <a:endParaRPr lang="en-US" sz="2400" b="1" i="0" u="none" strike="noStrike" baseline="0" dirty="0">
              <a:solidFill>
                <a:srgbClr val="002060"/>
              </a:solidFill>
              <a:latin typeface="MinionPro-Regular"/>
            </a:endParaRPr>
          </a:p>
        </p:txBody>
      </p:sp>
      <p:sp>
        <p:nvSpPr>
          <p:cNvPr id="7" name="TextBox 6">
            <a:extLst>
              <a:ext uri="{FF2B5EF4-FFF2-40B4-BE49-F238E27FC236}">
                <a16:creationId xmlns:a16="http://schemas.microsoft.com/office/drawing/2014/main" xmlns="" id="{F7C8AF38-1D8D-4426-AF5D-4B76B2CB4C38}"/>
              </a:ext>
            </a:extLst>
          </p:cNvPr>
          <p:cNvSpPr txBox="1"/>
          <p:nvPr/>
        </p:nvSpPr>
        <p:spPr>
          <a:xfrm>
            <a:off x="122067" y="3276812"/>
            <a:ext cx="8942033" cy="1938992"/>
          </a:xfrm>
          <a:prstGeom prst="rect">
            <a:avLst/>
          </a:prstGeom>
          <a:noFill/>
        </p:spPr>
        <p:txBody>
          <a:bodyPr wrap="square">
            <a:spAutoFit/>
          </a:bodyPr>
          <a:lstStyle/>
          <a:p>
            <a:pPr marL="342900" indent="-342900" algn="l">
              <a:buFont typeface="Arial" panose="020B0604020202020204" pitchFamily="34" charset="0"/>
              <a:buChar char="•"/>
            </a:pPr>
            <a:r>
              <a:rPr lang="en-US" sz="2400" b="1" i="0" u="none" strike="noStrike" baseline="0" dirty="0">
                <a:solidFill>
                  <a:srgbClr val="C00000"/>
                </a:solidFill>
                <a:latin typeface="MinionPro-Regular"/>
              </a:rPr>
              <a:t>The absorption wave numbers of complexes [TiBr</a:t>
            </a:r>
            <a:r>
              <a:rPr lang="en-US" sz="1000" b="1" i="0" u="none" strike="noStrike" baseline="0" dirty="0">
                <a:solidFill>
                  <a:srgbClr val="C00000"/>
                </a:solidFill>
                <a:latin typeface="MinionPro-Regular"/>
              </a:rPr>
              <a:t>6</a:t>
            </a:r>
            <a:r>
              <a:rPr lang="en-US" sz="2400" b="1" i="0" u="none" strike="noStrike" baseline="0" dirty="0">
                <a:solidFill>
                  <a:srgbClr val="C00000"/>
                </a:solidFill>
                <a:latin typeface="MinionPro-Regular"/>
              </a:rPr>
              <a:t>]</a:t>
            </a:r>
            <a:r>
              <a:rPr lang="en-US" sz="2400" b="1" i="0" u="none" strike="noStrike" baseline="30000" dirty="0">
                <a:solidFill>
                  <a:srgbClr val="C00000"/>
                </a:solidFill>
                <a:latin typeface="MinionPro-Regular"/>
              </a:rPr>
              <a:t>3-</a:t>
            </a:r>
            <a:r>
              <a:rPr lang="en-US" sz="1000" b="1" i="0" u="none" strike="noStrike" baseline="30000" dirty="0">
                <a:solidFill>
                  <a:srgbClr val="C00000"/>
                </a:solidFill>
                <a:latin typeface="MinionPro-Regular"/>
              </a:rPr>
              <a:t>     </a:t>
            </a:r>
            <a:r>
              <a:rPr lang="en-US" sz="2400" b="1" i="0" u="none" strike="noStrike" baseline="0" dirty="0">
                <a:solidFill>
                  <a:srgbClr val="C00000"/>
                </a:solidFill>
                <a:latin typeface="MinionPro-Regular"/>
              </a:rPr>
              <a:t>, [TiF</a:t>
            </a:r>
            <a:r>
              <a:rPr lang="en-US" sz="1000" b="1" i="0" u="none" strike="noStrike" baseline="0" dirty="0">
                <a:solidFill>
                  <a:srgbClr val="C00000"/>
                </a:solidFill>
                <a:latin typeface="MinionPro-Regular"/>
              </a:rPr>
              <a:t>6</a:t>
            </a:r>
            <a:r>
              <a:rPr lang="en-US" sz="2400" b="1" dirty="0">
                <a:solidFill>
                  <a:srgbClr val="C00000"/>
                </a:solidFill>
                <a:latin typeface="MinionPro-Regular"/>
              </a:rPr>
              <a:t>]</a:t>
            </a:r>
            <a:r>
              <a:rPr lang="en-US" sz="2400" b="1" baseline="30000" dirty="0">
                <a:solidFill>
                  <a:srgbClr val="C00000"/>
                </a:solidFill>
                <a:latin typeface="MinionPro-Regular"/>
              </a:rPr>
              <a:t>3-</a:t>
            </a:r>
            <a:r>
              <a:rPr lang="en-US" sz="1000" b="1" i="0" u="none" strike="noStrike" baseline="0" dirty="0">
                <a:solidFill>
                  <a:srgbClr val="C00000"/>
                </a:solidFill>
                <a:latin typeface="MinionPro-Regular"/>
              </a:rPr>
              <a:t> </a:t>
            </a:r>
            <a:r>
              <a:rPr lang="en-US" sz="2400" b="1" i="0" u="none" strike="noStrike" baseline="0" dirty="0">
                <a:solidFill>
                  <a:srgbClr val="C00000"/>
                </a:solidFill>
                <a:latin typeface="MinionPro-Regular"/>
              </a:rPr>
              <a:t>and [</a:t>
            </a:r>
            <a:r>
              <a:rPr lang="en-US" sz="2400" b="1" i="0" u="none" strike="noStrike" baseline="0" dirty="0" err="1">
                <a:solidFill>
                  <a:srgbClr val="C00000"/>
                </a:solidFill>
                <a:latin typeface="MinionPro-Regular"/>
              </a:rPr>
              <a:t>Ti</a:t>
            </a:r>
            <a:r>
              <a:rPr lang="en-US" sz="2400" b="1" i="0" u="none" strike="noStrike" baseline="0" dirty="0">
                <a:solidFill>
                  <a:srgbClr val="C00000"/>
                </a:solidFill>
                <a:latin typeface="MinionPro-Regular"/>
              </a:rPr>
              <a:t>(H</a:t>
            </a:r>
            <a:r>
              <a:rPr lang="en-US" sz="1000" b="1" i="0" u="none" strike="noStrike" baseline="0" dirty="0">
                <a:solidFill>
                  <a:srgbClr val="C00000"/>
                </a:solidFill>
                <a:latin typeface="MinionPro-Regular"/>
              </a:rPr>
              <a:t>2</a:t>
            </a:r>
            <a:r>
              <a:rPr lang="en-US" sz="2400" b="1" i="0" u="none" strike="noStrike" baseline="0" dirty="0">
                <a:solidFill>
                  <a:srgbClr val="C00000"/>
                </a:solidFill>
                <a:latin typeface="MinionPro-Regular"/>
              </a:rPr>
              <a:t>O)</a:t>
            </a:r>
            <a:r>
              <a:rPr lang="en-US" sz="1000" b="1" i="0" u="none" strike="noStrike" baseline="0" dirty="0">
                <a:solidFill>
                  <a:srgbClr val="C00000"/>
                </a:solidFill>
                <a:latin typeface="MinionPro-Regular"/>
              </a:rPr>
              <a:t>6</a:t>
            </a:r>
            <a:r>
              <a:rPr lang="en-US" sz="2400" b="1" dirty="0">
                <a:solidFill>
                  <a:srgbClr val="C00000"/>
                </a:solidFill>
                <a:latin typeface="MinionPro-Regular"/>
              </a:rPr>
              <a:t>]</a:t>
            </a:r>
            <a:r>
              <a:rPr lang="en-US" sz="2400" b="1" baseline="30000" dirty="0">
                <a:solidFill>
                  <a:srgbClr val="C00000"/>
                </a:solidFill>
                <a:latin typeface="MinionPro-Regular"/>
              </a:rPr>
              <a:t>3+ </a:t>
            </a:r>
            <a:r>
              <a:rPr lang="en-US" sz="1000" b="1" i="0" u="none" strike="noStrike" baseline="0" dirty="0">
                <a:solidFill>
                  <a:srgbClr val="C00000"/>
                </a:solidFill>
                <a:latin typeface="MinionPro-Regular"/>
              </a:rPr>
              <a:t> </a:t>
            </a:r>
            <a:r>
              <a:rPr lang="en-US" sz="2400" b="1" i="0" u="none" strike="noStrike" baseline="0" dirty="0">
                <a:solidFill>
                  <a:srgbClr val="C00000"/>
                </a:solidFill>
                <a:latin typeface="MinionPro-Regular"/>
              </a:rPr>
              <a:t>are 12500, 19000 and 20000 cm</a:t>
            </a:r>
            <a:r>
              <a:rPr lang="en-US" sz="2400" b="1" i="0" u="none" strike="noStrike" baseline="30000" dirty="0">
                <a:solidFill>
                  <a:srgbClr val="C00000"/>
                </a:solidFill>
                <a:latin typeface="MinionPro-Regular"/>
              </a:rPr>
              <a:t>-1</a:t>
            </a:r>
            <a:r>
              <a:rPr lang="en-US" sz="2400" b="1" i="0" u="none" strike="noStrike" baseline="0" dirty="0">
                <a:solidFill>
                  <a:srgbClr val="C00000"/>
                </a:solidFill>
                <a:latin typeface="MinionPro-Regular"/>
              </a:rPr>
              <a:t> </a:t>
            </a:r>
            <a:r>
              <a:rPr lang="en-US" sz="1000" b="1" i="0" u="none" strike="noStrike" baseline="0" dirty="0">
                <a:solidFill>
                  <a:srgbClr val="C00000"/>
                </a:solidFill>
                <a:latin typeface="MinionPro-Regular"/>
              </a:rPr>
              <a:t> </a:t>
            </a:r>
            <a:r>
              <a:rPr lang="en-US" sz="2400" b="1" i="0" u="none" strike="noStrike" baseline="0" dirty="0">
                <a:solidFill>
                  <a:srgbClr val="C00000"/>
                </a:solidFill>
                <a:latin typeface="MinionPro-Regular"/>
              </a:rPr>
              <a:t>respectively.</a:t>
            </a:r>
          </a:p>
          <a:p>
            <a:pPr marL="342900" indent="-342900" algn="l">
              <a:buFont typeface="Arial" panose="020B0604020202020204" pitchFamily="34" charset="0"/>
              <a:buChar char="•"/>
            </a:pPr>
            <a:r>
              <a:rPr lang="en-US" sz="2400" b="1" i="0" u="none" strike="noStrike" baseline="0" dirty="0">
                <a:latin typeface="MinionPro-Regular"/>
              </a:rPr>
              <a:t> </a:t>
            </a:r>
            <a:r>
              <a:rPr lang="en-US" sz="2400" b="1" i="0" u="none" strike="noStrike" baseline="0" dirty="0">
                <a:solidFill>
                  <a:srgbClr val="0070C0"/>
                </a:solidFill>
                <a:latin typeface="MinionPro-Regular"/>
              </a:rPr>
              <a:t>The energy associated with the absorbed wave numbers of the light, corresponds to the crystal field splitting energy (Δ) and is given by the following expression,</a:t>
            </a:r>
            <a:endParaRPr lang="en-IN" sz="2400" b="1" dirty="0">
              <a:solidFill>
                <a:srgbClr val="0070C0"/>
              </a:solidFill>
            </a:endParaRPr>
          </a:p>
        </p:txBody>
      </p:sp>
      <p:pic>
        <p:nvPicPr>
          <p:cNvPr id="9" name="Picture 8">
            <a:extLst>
              <a:ext uri="{FF2B5EF4-FFF2-40B4-BE49-F238E27FC236}">
                <a16:creationId xmlns:a16="http://schemas.microsoft.com/office/drawing/2014/main" xmlns="" id="{4D1086D2-C228-4078-B933-1C1709BA8F4A}"/>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324685" y="5215804"/>
            <a:ext cx="2516821" cy="784830"/>
          </a:xfrm>
          <a:prstGeom prst="rect">
            <a:avLst/>
          </a:prstGeom>
          <a:solidFill>
            <a:schemeClr val="accent2"/>
          </a:solidFill>
          <a:ln w="28575">
            <a:solidFill>
              <a:srgbClr val="FF0000"/>
            </a:solidFill>
          </a:ln>
        </p:spPr>
      </p:pic>
      <p:sp>
        <p:nvSpPr>
          <p:cNvPr id="11" name="TextBox 10">
            <a:extLst>
              <a:ext uri="{FF2B5EF4-FFF2-40B4-BE49-F238E27FC236}">
                <a16:creationId xmlns:a16="http://schemas.microsoft.com/office/drawing/2014/main" xmlns="" id="{7E1BBE23-32E1-4C8B-8A56-2079EA85E5D2}"/>
              </a:ext>
            </a:extLst>
          </p:cNvPr>
          <p:cNvSpPr txBox="1"/>
          <p:nvPr/>
        </p:nvSpPr>
        <p:spPr>
          <a:xfrm>
            <a:off x="61032" y="6000634"/>
            <a:ext cx="9064101" cy="646331"/>
          </a:xfrm>
          <a:prstGeom prst="rect">
            <a:avLst/>
          </a:prstGeom>
          <a:noFill/>
        </p:spPr>
        <p:txBody>
          <a:bodyPr wrap="square">
            <a:spAutoFit/>
          </a:bodyPr>
          <a:lstStyle/>
          <a:p>
            <a:pPr marL="285750" indent="-285750" algn="l">
              <a:buFont typeface="Arial" panose="020B0604020202020204" pitchFamily="34" charset="0"/>
              <a:buChar char="•"/>
            </a:pPr>
            <a:r>
              <a:rPr lang="en-US" sz="1800" b="1" i="0" u="none" strike="noStrike" baseline="0" dirty="0">
                <a:solidFill>
                  <a:srgbClr val="FF0000"/>
                </a:solidFill>
                <a:latin typeface="MinionPro-Regular"/>
              </a:rPr>
              <a:t>where h is the Plank' s constant; c is velocity of light, </a:t>
            </a:r>
            <a:r>
              <a:rPr lang="en-US" sz="1800" b="1" i="0" u="none" strike="noStrike" baseline="0" dirty="0">
                <a:solidFill>
                  <a:srgbClr val="FF0000"/>
                </a:solidFill>
                <a:latin typeface="MinionPro-Bold"/>
              </a:rPr>
              <a:t>υ </a:t>
            </a:r>
            <a:r>
              <a:rPr lang="en-US" sz="1800" b="1" i="0" u="none" strike="noStrike" baseline="0" dirty="0">
                <a:solidFill>
                  <a:srgbClr val="FF0000"/>
                </a:solidFill>
                <a:latin typeface="MinionPro-Regular"/>
              </a:rPr>
              <a:t>is the wave number of </a:t>
            </a:r>
            <a:r>
              <a:rPr lang="en-US" sz="1800" b="1" i="0" u="none" strike="noStrike" baseline="0" dirty="0" err="1">
                <a:solidFill>
                  <a:srgbClr val="FF0000"/>
                </a:solidFill>
                <a:latin typeface="MinionPro-Regular"/>
              </a:rPr>
              <a:t>absorptionmaximum</a:t>
            </a:r>
            <a:r>
              <a:rPr lang="en-US" sz="1800" b="1" i="0" u="none" strike="noStrike" baseline="0" dirty="0">
                <a:solidFill>
                  <a:srgbClr val="FF0000"/>
                </a:solidFill>
                <a:latin typeface="MinionPro-Regular"/>
              </a:rPr>
              <a:t> which is equal to 1/λ.</a:t>
            </a:r>
            <a:endParaRPr lang="en-IN" b="1" dirty="0">
              <a:solidFill>
                <a:srgbClr val="FF0000"/>
              </a:solidFill>
            </a:endParaRPr>
          </a:p>
        </p:txBody>
      </p:sp>
    </p:spTree>
    <p:extLst>
      <p:ext uri="{BB962C8B-B14F-4D97-AF65-F5344CB8AC3E}">
        <p14:creationId xmlns:p14="http://schemas.microsoft.com/office/powerpoint/2010/main" val="407008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B076EE0-E6AB-4D34-8FE5-ECDBA7C1E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034" y="59924"/>
            <a:ext cx="7801588" cy="6738151"/>
          </a:xfrm>
          <a:prstGeom prst="rect">
            <a:avLst/>
          </a:prstGeom>
        </p:spPr>
      </p:pic>
    </p:spTree>
    <p:extLst>
      <p:ext uri="{BB962C8B-B14F-4D97-AF65-F5344CB8AC3E}">
        <p14:creationId xmlns:p14="http://schemas.microsoft.com/office/powerpoint/2010/main" val="3272316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3032B0F-1822-4308-8E7F-85B57429963C}"/>
              </a:ext>
            </a:extLst>
          </p:cNvPr>
          <p:cNvSpPr txBox="1"/>
          <p:nvPr/>
        </p:nvSpPr>
        <p:spPr>
          <a:xfrm>
            <a:off x="0" y="0"/>
            <a:ext cx="9055224" cy="6278642"/>
          </a:xfrm>
          <a:prstGeom prst="rect">
            <a:avLst/>
          </a:prstGeom>
          <a:noFill/>
        </p:spPr>
        <p:txBody>
          <a:bodyPr wrap="square">
            <a:spAutoFit/>
          </a:bodyPr>
          <a:lstStyle/>
          <a:p>
            <a:pPr marL="342900" indent="-342900" algn="l">
              <a:buFont typeface="Arial" panose="020B0604020202020204" pitchFamily="34" charset="0"/>
              <a:buChar char="•"/>
            </a:pPr>
            <a:endParaRPr lang="en-US" sz="2400" b="1" i="0" u="none" strike="noStrike" baseline="0" dirty="0">
              <a:solidFill>
                <a:srgbClr val="0070C0"/>
              </a:solidFill>
              <a:latin typeface="MinionPro-Regular"/>
            </a:endParaRPr>
          </a:p>
          <a:p>
            <a:pPr marL="342900" indent="-342900" algn="l">
              <a:buFont typeface="Arial" panose="020B0604020202020204" pitchFamily="34" charset="0"/>
              <a:buChar char="•"/>
            </a:pPr>
            <a:r>
              <a:rPr lang="en-US" sz="2400" b="1" i="0" u="none" strike="noStrike" baseline="0" dirty="0">
                <a:solidFill>
                  <a:srgbClr val="0070C0"/>
                </a:solidFill>
                <a:latin typeface="MinionPro-Regular"/>
              </a:rPr>
              <a:t>From the above calculations, it is clear that the crystal filed splitting energy of the </a:t>
            </a:r>
            <a:r>
              <a:rPr lang="en-US" sz="2400" b="1" i="0" u="none" strike="noStrike" baseline="0" dirty="0" err="1">
                <a:solidFill>
                  <a:srgbClr val="0070C0"/>
                </a:solidFill>
                <a:latin typeface="MinionPro-Regular"/>
              </a:rPr>
              <a:t>Ti</a:t>
            </a:r>
            <a:r>
              <a:rPr lang="en-US" sz="2400" b="1" i="0" u="none" strike="noStrike" baseline="30000" dirty="0">
                <a:solidFill>
                  <a:srgbClr val="0070C0"/>
                </a:solidFill>
                <a:latin typeface="MinionPro-Regular"/>
              </a:rPr>
              <a:t> 3+ </a:t>
            </a:r>
            <a:r>
              <a:rPr lang="en-US" sz="1000" b="1" i="0" u="none" strike="noStrike" baseline="0" dirty="0">
                <a:solidFill>
                  <a:srgbClr val="0070C0"/>
                </a:solidFill>
                <a:latin typeface="MinionPro-Regular"/>
              </a:rPr>
              <a:t> </a:t>
            </a:r>
            <a:r>
              <a:rPr lang="en-US" sz="2400" b="1" i="0" u="none" strike="noStrike" baseline="0" dirty="0">
                <a:solidFill>
                  <a:srgbClr val="0070C0"/>
                </a:solidFill>
                <a:latin typeface="MinionPro-Regular"/>
              </a:rPr>
              <a:t>in complexes, the three ligands is in the order; Br-  &lt; F</a:t>
            </a:r>
            <a:r>
              <a:rPr lang="en-US" sz="2400" b="1" i="0" u="none" strike="noStrike" baseline="30000" dirty="0">
                <a:solidFill>
                  <a:srgbClr val="0070C0"/>
                </a:solidFill>
                <a:latin typeface="MinionPro-Regular"/>
              </a:rPr>
              <a:t>- </a:t>
            </a:r>
            <a:r>
              <a:rPr lang="en-US" sz="2400" b="1" i="0" u="none" strike="noStrike" baseline="0" dirty="0">
                <a:solidFill>
                  <a:srgbClr val="0070C0"/>
                </a:solidFill>
                <a:latin typeface="MinionPro-Regular"/>
              </a:rPr>
              <a:t>  &lt;  H</a:t>
            </a:r>
            <a:r>
              <a:rPr lang="en-US" sz="1000" b="1" i="0" u="none" strike="noStrike" baseline="0" dirty="0">
                <a:solidFill>
                  <a:srgbClr val="0070C0"/>
                </a:solidFill>
                <a:latin typeface="MinionPro-Regular"/>
              </a:rPr>
              <a:t>2</a:t>
            </a:r>
            <a:r>
              <a:rPr lang="en-US" sz="2400" b="1" i="0" u="none" strike="noStrike" baseline="0" dirty="0">
                <a:solidFill>
                  <a:srgbClr val="0070C0"/>
                </a:solidFill>
                <a:latin typeface="MinionPro-Regular"/>
              </a:rPr>
              <a:t>O. </a:t>
            </a:r>
            <a:r>
              <a:rPr lang="en-US" sz="2400" b="1" dirty="0">
                <a:solidFill>
                  <a:srgbClr val="0070C0"/>
                </a:solidFill>
                <a:latin typeface="MinionPro-Regular"/>
              </a:rPr>
              <a:t> </a:t>
            </a:r>
            <a:r>
              <a:rPr lang="en-US" sz="2400" b="1" i="0" u="none" strike="noStrike" baseline="0" dirty="0">
                <a:solidFill>
                  <a:srgbClr val="0070C0"/>
                </a:solidFill>
                <a:latin typeface="MinionPro-Regular"/>
              </a:rPr>
              <a:t>Similarly, it has been found form the spectral data that the crystal field splitting power of various ligands for a given metal ion, are in the following order</a:t>
            </a:r>
          </a:p>
          <a:p>
            <a:pPr algn="l"/>
            <a:endParaRPr lang="en-US" sz="1800" b="0" i="0" u="none" strike="noStrike" baseline="0" dirty="0">
              <a:latin typeface="MinionPro-Regular"/>
            </a:endParaRPr>
          </a:p>
          <a:p>
            <a:pPr algn="l"/>
            <a:endParaRPr lang="en-US" dirty="0">
              <a:latin typeface="MinionPro-Regular"/>
            </a:endParaRPr>
          </a:p>
          <a:p>
            <a:pPr algn="l"/>
            <a:endParaRPr lang="en-US" sz="1800" b="0" i="0" u="none" strike="noStrike" baseline="0" dirty="0">
              <a:latin typeface="MinionPro-Regular"/>
            </a:endParaRPr>
          </a:p>
          <a:p>
            <a:pPr algn="l"/>
            <a:endParaRPr lang="en-US" dirty="0">
              <a:latin typeface="MinionPro-Regular"/>
            </a:endParaRPr>
          </a:p>
          <a:p>
            <a:pPr algn="l"/>
            <a:endParaRPr lang="en-US" sz="1800" b="0" i="0" u="none" strike="noStrike" baseline="0" dirty="0">
              <a:latin typeface="MinionPro-Regular"/>
            </a:endParaRPr>
          </a:p>
          <a:p>
            <a:pPr algn="l"/>
            <a:endParaRPr lang="en-US" sz="2400" b="1" dirty="0">
              <a:latin typeface="MinionPro-Regular"/>
            </a:endParaRPr>
          </a:p>
          <a:p>
            <a:pPr marL="285750" indent="-285750" algn="l">
              <a:buFont typeface="Arial" panose="020B0604020202020204" pitchFamily="34" charset="0"/>
              <a:buChar char="•"/>
            </a:pPr>
            <a:r>
              <a:rPr lang="en-US" sz="2400" b="1" i="0" u="none" strike="noStrike" baseline="0" dirty="0">
                <a:solidFill>
                  <a:srgbClr val="C00000"/>
                </a:solidFill>
                <a:latin typeface="MinionPro-Regular"/>
              </a:rPr>
              <a:t>The above series is known as spectrochemical series. The ligands present on the right side of the series such as carbonyl causes relatively larger crystal field splitting and are called strong ligands or strong field ligands, while the ligands on the left side are called weak field ligands and causes relatively smaller crystal field splitting</a:t>
            </a:r>
            <a:r>
              <a:rPr lang="en-US" sz="2400" b="1" i="0" u="none" strike="noStrike" baseline="0" dirty="0">
                <a:latin typeface="MinionPro-Regular"/>
              </a:rPr>
              <a:t>.</a:t>
            </a:r>
            <a:endParaRPr lang="en-IN" sz="2400" b="1" dirty="0"/>
          </a:p>
        </p:txBody>
      </p:sp>
      <p:pic>
        <p:nvPicPr>
          <p:cNvPr id="5" name="Picture 4">
            <a:extLst>
              <a:ext uri="{FF2B5EF4-FFF2-40B4-BE49-F238E27FC236}">
                <a16:creationId xmlns:a16="http://schemas.microsoft.com/office/drawing/2014/main" xmlns="" id="{52953CAE-EF92-4BF1-A608-B4D64CED4660}"/>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8135" y="2647765"/>
            <a:ext cx="8394666" cy="781235"/>
          </a:xfrm>
          <a:prstGeom prst="rect">
            <a:avLst/>
          </a:prstGeom>
          <a:ln w="38100">
            <a:solidFill>
              <a:srgbClr val="FF0000"/>
            </a:solidFill>
          </a:ln>
        </p:spPr>
      </p:pic>
    </p:spTree>
    <p:extLst>
      <p:ext uri="{BB962C8B-B14F-4D97-AF65-F5344CB8AC3E}">
        <p14:creationId xmlns:p14="http://schemas.microsoft.com/office/powerpoint/2010/main" val="303776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248765A-B75A-4680-AB60-8E750CBB7FFF}"/>
              </a:ext>
            </a:extLst>
          </p:cNvPr>
          <p:cNvSpPr txBox="1"/>
          <p:nvPr/>
        </p:nvSpPr>
        <p:spPr>
          <a:xfrm>
            <a:off x="102092" y="98524"/>
            <a:ext cx="8935375" cy="523220"/>
          </a:xfrm>
          <a:prstGeom prst="rect">
            <a:avLst/>
          </a:prstGeom>
          <a:noFill/>
        </p:spPr>
        <p:txBody>
          <a:bodyPr wrap="square">
            <a:spAutoFit/>
          </a:bodyPr>
          <a:lstStyle/>
          <a:p>
            <a:r>
              <a:rPr lang="en-US" sz="2800" b="1" i="0" u="none" strike="noStrike" baseline="0" dirty="0">
                <a:solidFill>
                  <a:srgbClr val="001AE6"/>
                </a:solidFill>
                <a:latin typeface="MinionPro-Bold"/>
              </a:rPr>
              <a:t>Distribution of d electrons in octahedral complexes:</a:t>
            </a:r>
            <a:endParaRPr lang="en-IN" sz="2800" b="1" dirty="0"/>
          </a:p>
        </p:txBody>
      </p:sp>
      <p:sp>
        <p:nvSpPr>
          <p:cNvPr id="5" name="TextBox 4">
            <a:extLst>
              <a:ext uri="{FF2B5EF4-FFF2-40B4-BE49-F238E27FC236}">
                <a16:creationId xmlns:a16="http://schemas.microsoft.com/office/drawing/2014/main" xmlns="" id="{DEDF8723-65F5-47BB-AFAF-5BC6EDDD1128}"/>
              </a:ext>
            </a:extLst>
          </p:cNvPr>
          <p:cNvSpPr txBox="1"/>
          <p:nvPr/>
        </p:nvSpPr>
        <p:spPr>
          <a:xfrm>
            <a:off x="0" y="621744"/>
            <a:ext cx="9144000" cy="2677656"/>
          </a:xfrm>
          <a:prstGeom prst="rect">
            <a:avLst/>
          </a:prstGeom>
          <a:noFill/>
        </p:spPr>
        <p:txBody>
          <a:bodyPr wrap="square">
            <a:spAutoFit/>
          </a:bodyPr>
          <a:lstStyle/>
          <a:p>
            <a:pPr marL="342900" indent="-342900" algn="l">
              <a:buFont typeface="Arial" panose="020B0604020202020204" pitchFamily="34" charset="0"/>
              <a:buChar char="•"/>
            </a:pPr>
            <a:r>
              <a:rPr lang="en-US" sz="2400" b="1" i="0" u="none" strike="noStrike" baseline="0" dirty="0">
                <a:latin typeface="MinionPro-Regular"/>
              </a:rPr>
              <a:t>The filling of electrons in the d orbitals in the presence of ligand field also follows </a:t>
            </a:r>
            <a:r>
              <a:rPr lang="en-US" sz="2400" b="1" i="0" u="none" strike="noStrike" baseline="0" dirty="0">
                <a:solidFill>
                  <a:srgbClr val="C00000"/>
                </a:solidFill>
                <a:latin typeface="MinionPro-Regular"/>
              </a:rPr>
              <a:t>Hund’s rule.</a:t>
            </a:r>
          </a:p>
          <a:p>
            <a:pPr algn="l"/>
            <a:endParaRPr lang="en-US" sz="2400" b="1" dirty="0">
              <a:latin typeface="MinionPro-Regular"/>
            </a:endParaRPr>
          </a:p>
          <a:p>
            <a:pPr marL="342900" indent="-342900" algn="l">
              <a:buFont typeface="Arial" panose="020B0604020202020204" pitchFamily="34" charset="0"/>
              <a:buChar char="•"/>
            </a:pPr>
            <a:r>
              <a:rPr lang="en-US" sz="2400" b="1" i="0" u="none" strike="noStrike" baseline="0" dirty="0">
                <a:latin typeface="MinionPro-Regular"/>
              </a:rPr>
              <a:t> In the octahedral complexes with </a:t>
            </a:r>
            <a:r>
              <a:rPr lang="en-US" sz="2400" b="1" i="0" u="none" strike="noStrike" baseline="0" dirty="0">
                <a:solidFill>
                  <a:srgbClr val="FF0000"/>
                </a:solidFill>
                <a:latin typeface="MinionPro-Regular"/>
              </a:rPr>
              <a:t>d</a:t>
            </a:r>
            <a:r>
              <a:rPr lang="en-US" sz="2400" b="1" i="0" u="none" strike="noStrike" baseline="30000" dirty="0">
                <a:solidFill>
                  <a:srgbClr val="FF0000"/>
                </a:solidFill>
                <a:latin typeface="MinionPro-Regular"/>
              </a:rPr>
              <a:t>2</a:t>
            </a:r>
            <a:r>
              <a:rPr lang="en-US" sz="2400" b="1" i="0" u="none" strike="noStrike" baseline="0" dirty="0">
                <a:latin typeface="MinionPro-Regular"/>
              </a:rPr>
              <a:t> and </a:t>
            </a:r>
            <a:r>
              <a:rPr lang="en-US" sz="2400" b="1" i="0" u="none" strike="noStrike" baseline="0" dirty="0">
                <a:solidFill>
                  <a:srgbClr val="FF0000"/>
                </a:solidFill>
                <a:latin typeface="MinionPro-Regular"/>
              </a:rPr>
              <a:t>d</a:t>
            </a:r>
            <a:r>
              <a:rPr lang="en-US" sz="2400" b="1" i="0" u="none" strike="noStrike" baseline="30000" dirty="0">
                <a:solidFill>
                  <a:srgbClr val="FF0000"/>
                </a:solidFill>
                <a:latin typeface="MinionPro-Regular"/>
              </a:rPr>
              <a:t>3</a:t>
            </a:r>
            <a:r>
              <a:rPr lang="en-US" sz="2400" b="1" i="0" u="none" strike="noStrike" baseline="0" dirty="0">
                <a:latin typeface="MinionPro-Regular"/>
              </a:rPr>
              <a:t> configurations, the electrons occupy different degenerate </a:t>
            </a:r>
            <a:r>
              <a:rPr lang="en-US" sz="2400" b="1" i="0" u="none" strike="noStrike" baseline="0" dirty="0">
                <a:solidFill>
                  <a:srgbClr val="FF0000"/>
                </a:solidFill>
                <a:latin typeface="MinionPro-Regular"/>
              </a:rPr>
              <a:t>t</a:t>
            </a:r>
            <a:r>
              <a:rPr lang="en-US" sz="2400" b="1" i="0" u="none" strike="noStrike" baseline="-25000" dirty="0">
                <a:solidFill>
                  <a:srgbClr val="FF0000"/>
                </a:solidFill>
                <a:latin typeface="MinionPro-Regular"/>
              </a:rPr>
              <a:t>2</a:t>
            </a:r>
            <a:r>
              <a:rPr lang="en-US" sz="2400" b="1" i="0" u="none" strike="noStrike" baseline="0" dirty="0">
                <a:solidFill>
                  <a:srgbClr val="FF0000"/>
                </a:solidFill>
                <a:latin typeface="MinionPro-Regular"/>
              </a:rPr>
              <a:t>g </a:t>
            </a:r>
            <a:r>
              <a:rPr lang="en-US" sz="2400" b="1" i="0" u="none" strike="noStrike" baseline="0" dirty="0">
                <a:latin typeface="MinionPro-Regular"/>
              </a:rPr>
              <a:t>orbitals and remains unpaired. </a:t>
            </a:r>
          </a:p>
          <a:p>
            <a:pPr algn="l"/>
            <a:endParaRPr lang="en-US" sz="2400" b="1" dirty="0">
              <a:latin typeface="MinionPro-Regular"/>
            </a:endParaRPr>
          </a:p>
        </p:txBody>
      </p:sp>
      <p:pic>
        <p:nvPicPr>
          <p:cNvPr id="2" name="Picture 1">
            <a:extLst>
              <a:ext uri="{FF2B5EF4-FFF2-40B4-BE49-F238E27FC236}">
                <a16:creationId xmlns:a16="http://schemas.microsoft.com/office/drawing/2014/main" xmlns="" id="{57D8052C-F917-4F17-AD5C-347E5DA91A36}"/>
              </a:ext>
            </a:extLst>
          </p:cNvPr>
          <p:cNvPicPr>
            <a:picLocks noChangeAspect="1"/>
          </p:cNvPicPr>
          <p:nvPr/>
        </p:nvPicPr>
        <p:blipFill rotWithShape="1">
          <a:blip r:embed="rId2"/>
          <a:srcRect t="9066" b="60518"/>
          <a:stretch/>
        </p:blipFill>
        <p:spPr>
          <a:xfrm>
            <a:off x="193087" y="3299400"/>
            <a:ext cx="8753384" cy="2893813"/>
          </a:xfrm>
          <a:prstGeom prst="rect">
            <a:avLst/>
          </a:prstGeom>
          <a:ln>
            <a:solidFill>
              <a:schemeClr val="accent1"/>
            </a:solidFill>
          </a:ln>
        </p:spPr>
      </p:pic>
    </p:spTree>
    <p:extLst>
      <p:ext uri="{BB962C8B-B14F-4D97-AF65-F5344CB8AC3E}">
        <p14:creationId xmlns:p14="http://schemas.microsoft.com/office/powerpoint/2010/main" val="63042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D507C8A-2980-4E03-992C-59C06994F1DC}"/>
              </a:ext>
            </a:extLst>
          </p:cNvPr>
          <p:cNvSpPr txBox="1"/>
          <p:nvPr/>
        </p:nvSpPr>
        <p:spPr>
          <a:xfrm>
            <a:off x="0" y="0"/>
            <a:ext cx="9144000" cy="6001643"/>
          </a:xfrm>
          <a:prstGeom prst="rect">
            <a:avLst/>
          </a:prstGeom>
          <a:noFill/>
        </p:spPr>
        <p:txBody>
          <a:bodyPr wrap="square">
            <a:spAutoFit/>
          </a:bodyPr>
          <a:lstStyle/>
          <a:p>
            <a:pPr marL="342900" indent="-342900" algn="l">
              <a:buFont typeface="Arial" panose="020B0604020202020204" pitchFamily="34" charset="0"/>
              <a:buChar char="•"/>
            </a:pPr>
            <a:endParaRPr lang="en-US" sz="2400" b="1" i="0" u="none" strike="noStrike" baseline="0" dirty="0">
              <a:solidFill>
                <a:srgbClr val="0070C0"/>
              </a:solidFill>
              <a:latin typeface="MinionPro-Regular"/>
            </a:endParaRPr>
          </a:p>
          <a:p>
            <a:pPr marL="342900" indent="-342900" algn="l">
              <a:buFont typeface="Arial" panose="020B0604020202020204" pitchFamily="34" charset="0"/>
              <a:buChar char="•"/>
            </a:pPr>
            <a:r>
              <a:rPr lang="en-US" sz="2400" b="1" i="0" u="none" strike="noStrike" baseline="0" dirty="0">
                <a:latin typeface="MinionPro-Regular"/>
              </a:rPr>
              <a:t>In case of </a:t>
            </a:r>
            <a:r>
              <a:rPr lang="en-US" sz="2400" b="1" i="0" u="none" strike="noStrike" baseline="0" dirty="0">
                <a:solidFill>
                  <a:srgbClr val="FF0000"/>
                </a:solidFill>
                <a:latin typeface="MinionPro-Regular"/>
              </a:rPr>
              <a:t>d</a:t>
            </a:r>
            <a:r>
              <a:rPr lang="en-US" sz="2400" b="1" i="0" u="none" strike="noStrike" baseline="30000" dirty="0">
                <a:solidFill>
                  <a:srgbClr val="FF0000"/>
                </a:solidFill>
                <a:latin typeface="MinionPro-Regular"/>
              </a:rPr>
              <a:t>4</a:t>
            </a:r>
            <a:r>
              <a:rPr lang="en-US" sz="2400" b="1" i="0" u="none" strike="noStrike" baseline="0" dirty="0">
                <a:latin typeface="MinionPro-Regular"/>
              </a:rPr>
              <a:t> configuration, there are two possibilities. </a:t>
            </a:r>
            <a:endParaRPr lang="en-US" sz="2400" b="1" dirty="0">
              <a:latin typeface="MinionPro-Regular"/>
            </a:endParaRPr>
          </a:p>
          <a:p>
            <a:pPr marL="342900" indent="-342900" algn="l">
              <a:buFont typeface="Arial" panose="020B0604020202020204" pitchFamily="34" charset="0"/>
              <a:buChar char="•"/>
            </a:pPr>
            <a:endParaRPr lang="en-US" sz="2400" b="1" i="0" u="none" strike="noStrike" baseline="0" dirty="0">
              <a:latin typeface="MinionPro-Regular"/>
            </a:endParaRPr>
          </a:p>
          <a:p>
            <a:pPr marL="342900" indent="-342900" algn="l">
              <a:buFont typeface="Arial" panose="020B0604020202020204" pitchFamily="34" charset="0"/>
              <a:buChar char="•"/>
            </a:pPr>
            <a:r>
              <a:rPr lang="en-US" sz="2400" b="1" i="0" u="none" strike="noStrike" baseline="0" dirty="0">
                <a:latin typeface="MinionPro-Regular"/>
              </a:rPr>
              <a:t>The fourth electron may either go to the higher energy </a:t>
            </a:r>
            <a:r>
              <a:rPr lang="en-US" sz="2400" b="1" i="0" u="none" strike="noStrike" baseline="0" dirty="0" err="1">
                <a:solidFill>
                  <a:srgbClr val="0070C0"/>
                </a:solidFill>
                <a:latin typeface="MinionPro-Regular"/>
              </a:rPr>
              <a:t>eg</a:t>
            </a:r>
            <a:r>
              <a:rPr lang="en-US" sz="2400" b="1" i="0" u="none" strike="noStrike" baseline="0" dirty="0">
                <a:latin typeface="MinionPro-Regular"/>
              </a:rPr>
              <a:t> orbitals or it may pair with one of the </a:t>
            </a:r>
            <a:r>
              <a:rPr lang="en-US" sz="2400" b="1" i="0" u="none" strike="noStrike" baseline="0" dirty="0">
                <a:solidFill>
                  <a:srgbClr val="0070C0"/>
                </a:solidFill>
                <a:latin typeface="MinionPro-Regular"/>
              </a:rPr>
              <a:t>t</a:t>
            </a:r>
            <a:r>
              <a:rPr lang="en-US" sz="2400" b="1" i="0" u="none" strike="noStrike" baseline="-25000" dirty="0">
                <a:solidFill>
                  <a:srgbClr val="0070C0"/>
                </a:solidFill>
                <a:latin typeface="MinionPro-Regular"/>
              </a:rPr>
              <a:t>2</a:t>
            </a:r>
            <a:r>
              <a:rPr lang="en-US" sz="2400" b="1" i="0" u="none" strike="noStrike" baseline="0" dirty="0">
                <a:solidFill>
                  <a:srgbClr val="0070C0"/>
                </a:solidFill>
                <a:latin typeface="MinionPro-Regular"/>
              </a:rPr>
              <a:t>g</a:t>
            </a:r>
            <a:r>
              <a:rPr lang="en-US" sz="2400" b="1" i="0" u="none" strike="noStrike" baseline="0" dirty="0">
                <a:latin typeface="MinionPro-Regular"/>
              </a:rPr>
              <a:t> electrons. </a:t>
            </a:r>
          </a:p>
          <a:p>
            <a:pPr marL="342900" indent="-342900" algn="l">
              <a:buFont typeface="Arial" panose="020B0604020202020204" pitchFamily="34" charset="0"/>
              <a:buChar char="•"/>
            </a:pPr>
            <a:endParaRPr lang="en-US" sz="2400" b="1" i="0" u="none" strike="noStrike" baseline="0" dirty="0">
              <a:latin typeface="MinionPro-Regular"/>
            </a:endParaRPr>
          </a:p>
          <a:p>
            <a:pPr marL="342900" indent="-342900" algn="l">
              <a:buFont typeface="Arial" panose="020B0604020202020204" pitchFamily="34" charset="0"/>
              <a:buChar char="•"/>
            </a:pPr>
            <a:r>
              <a:rPr lang="en-US" sz="2400" b="1" i="0" u="none" strike="noStrike" baseline="0" dirty="0">
                <a:latin typeface="MinionPro-Regular"/>
              </a:rPr>
              <a:t>In this scenario, the preferred configuration will be the one with </a:t>
            </a:r>
            <a:r>
              <a:rPr lang="en-IN" sz="2400" b="1" dirty="0">
                <a:latin typeface="MinionPro-Regular"/>
              </a:rPr>
              <a:t>l</a:t>
            </a:r>
            <a:r>
              <a:rPr lang="en-IN" sz="2400" b="1" i="0" u="none" strike="noStrike" baseline="0" dirty="0">
                <a:latin typeface="MinionPro-Regular"/>
              </a:rPr>
              <a:t>owest energy.</a:t>
            </a:r>
            <a:endParaRPr lang="en-IN" sz="2400" b="1" dirty="0"/>
          </a:p>
          <a:p>
            <a:pPr marL="342900" indent="-342900" algn="l">
              <a:buFont typeface="Arial" panose="020B0604020202020204" pitchFamily="34" charset="0"/>
              <a:buChar char="•"/>
            </a:pPr>
            <a:endParaRPr lang="en-US" sz="2400" b="1" i="0" u="none" strike="noStrike" baseline="0" dirty="0">
              <a:solidFill>
                <a:srgbClr val="0070C0"/>
              </a:solidFill>
              <a:latin typeface="MinionPro-Regular"/>
            </a:endParaRPr>
          </a:p>
          <a:p>
            <a:pPr marL="342900" indent="-342900" algn="l">
              <a:buFont typeface="Arial" panose="020B0604020202020204" pitchFamily="34" charset="0"/>
              <a:buChar char="•"/>
            </a:pPr>
            <a:r>
              <a:rPr lang="en-US" sz="2400" b="1" i="0" u="none" strike="noStrike" baseline="0" dirty="0">
                <a:solidFill>
                  <a:srgbClr val="0070C0"/>
                </a:solidFill>
                <a:latin typeface="MinionPro-Regular"/>
              </a:rPr>
              <a:t>If the octahedral crystal field splitting energy (</a:t>
            </a:r>
            <a:r>
              <a:rPr lang="en-US" sz="2400" b="1" i="0" u="none" strike="noStrike" baseline="0" dirty="0" err="1">
                <a:solidFill>
                  <a:srgbClr val="0070C0"/>
                </a:solidFill>
                <a:latin typeface="MinionPro-Regular"/>
              </a:rPr>
              <a:t>Δ</a:t>
            </a:r>
            <a:r>
              <a:rPr lang="en-US" sz="1000" b="1" i="0" u="none" strike="noStrike" baseline="0" dirty="0" err="1">
                <a:solidFill>
                  <a:srgbClr val="0070C0"/>
                </a:solidFill>
                <a:latin typeface="MinionPro-Regular"/>
              </a:rPr>
              <a:t>o</a:t>
            </a:r>
            <a:r>
              <a:rPr lang="en-US" sz="2400" b="1" i="0" u="none" strike="noStrike" baseline="0" dirty="0">
                <a:solidFill>
                  <a:srgbClr val="0070C0"/>
                </a:solidFill>
                <a:latin typeface="MinionPro-Regular"/>
              </a:rPr>
              <a:t>) is greater than the pairing energy (P), it is necessary to cause pairing of electrons in an orbital, then the fourth electron will pair up with an the electron in the t</a:t>
            </a:r>
            <a:r>
              <a:rPr lang="en-US" sz="1000" b="1" i="0" u="none" strike="noStrike" baseline="0" dirty="0">
                <a:solidFill>
                  <a:srgbClr val="0070C0"/>
                </a:solidFill>
                <a:latin typeface="MinionPro-Regular"/>
              </a:rPr>
              <a:t>2g </a:t>
            </a:r>
            <a:r>
              <a:rPr lang="en-US" sz="2400" b="1" i="0" u="none" strike="noStrike" baseline="0" dirty="0">
                <a:solidFill>
                  <a:srgbClr val="0070C0"/>
                </a:solidFill>
                <a:latin typeface="MinionPro-Regular"/>
              </a:rPr>
              <a:t>orbital.</a:t>
            </a:r>
          </a:p>
          <a:p>
            <a:pPr marL="342900" indent="-342900" algn="l">
              <a:buFont typeface="Arial" panose="020B0604020202020204" pitchFamily="34" charset="0"/>
              <a:buChar char="•"/>
            </a:pPr>
            <a:endParaRPr lang="en-US" sz="2400" b="1" i="0" u="none" strike="noStrike" baseline="0" dirty="0">
              <a:solidFill>
                <a:srgbClr val="7030A0"/>
              </a:solidFill>
              <a:latin typeface="MinionPro-Regular"/>
            </a:endParaRPr>
          </a:p>
          <a:p>
            <a:pPr marL="342900" indent="-342900" algn="l">
              <a:buFont typeface="Arial" panose="020B0604020202020204" pitchFamily="34" charset="0"/>
              <a:buChar char="•"/>
            </a:pPr>
            <a:r>
              <a:rPr lang="en-US" sz="2400" b="1" i="0" u="none" strike="noStrike" baseline="0" dirty="0">
                <a:solidFill>
                  <a:srgbClr val="7030A0"/>
                </a:solidFill>
                <a:latin typeface="MinionPro-Regular"/>
              </a:rPr>
              <a:t> Conversely, if the </a:t>
            </a:r>
            <a:r>
              <a:rPr lang="en-US" sz="2400" b="1" i="0" u="none" strike="noStrike" baseline="0" dirty="0" err="1">
                <a:solidFill>
                  <a:srgbClr val="7030A0"/>
                </a:solidFill>
                <a:latin typeface="MinionPro-Regular"/>
              </a:rPr>
              <a:t>Δ</a:t>
            </a:r>
            <a:r>
              <a:rPr lang="en-US" sz="1000" b="1" i="0" u="none" strike="noStrike" baseline="0" dirty="0" err="1">
                <a:solidFill>
                  <a:srgbClr val="7030A0"/>
                </a:solidFill>
                <a:latin typeface="MinionPro-Regular"/>
              </a:rPr>
              <a:t>o</a:t>
            </a:r>
            <a:r>
              <a:rPr lang="en-US" sz="1000" b="1" i="0" u="none" strike="noStrike" baseline="0" dirty="0">
                <a:solidFill>
                  <a:srgbClr val="7030A0"/>
                </a:solidFill>
                <a:latin typeface="MinionPro-Regular"/>
              </a:rPr>
              <a:t> </a:t>
            </a:r>
            <a:r>
              <a:rPr lang="en-US" sz="2400" b="1" i="0" u="none" strike="noStrike" baseline="0" dirty="0">
                <a:solidFill>
                  <a:srgbClr val="7030A0"/>
                </a:solidFill>
                <a:latin typeface="MinionPro-Regular"/>
              </a:rPr>
              <a:t>is lesser than P, then the fourth electron will occupy one of the degenerate higher energy </a:t>
            </a:r>
            <a:r>
              <a:rPr lang="en-US" sz="2400" b="1" i="0" u="none" strike="noStrike" baseline="0" dirty="0" err="1">
                <a:solidFill>
                  <a:srgbClr val="7030A0"/>
                </a:solidFill>
                <a:latin typeface="MinionPro-Regular"/>
              </a:rPr>
              <a:t>e</a:t>
            </a:r>
            <a:r>
              <a:rPr lang="en-US" sz="1000" b="1" i="0" u="none" strike="noStrike" baseline="0" dirty="0" err="1">
                <a:solidFill>
                  <a:srgbClr val="7030A0"/>
                </a:solidFill>
                <a:latin typeface="MinionPro-Regular"/>
              </a:rPr>
              <a:t>g</a:t>
            </a:r>
            <a:r>
              <a:rPr lang="en-US" sz="1000" b="1" i="0" u="none" strike="noStrike" baseline="0" dirty="0">
                <a:solidFill>
                  <a:srgbClr val="7030A0"/>
                </a:solidFill>
                <a:latin typeface="MinionPro-Regular"/>
              </a:rPr>
              <a:t> </a:t>
            </a:r>
            <a:r>
              <a:rPr lang="en-US" sz="2400" b="1" i="0" u="none" strike="noStrike" baseline="0" dirty="0">
                <a:solidFill>
                  <a:srgbClr val="7030A0"/>
                </a:solidFill>
                <a:latin typeface="MinionPro-Regular"/>
              </a:rPr>
              <a:t>orbitals.</a:t>
            </a:r>
            <a:endParaRPr lang="en-IN" sz="2400" b="1" dirty="0">
              <a:solidFill>
                <a:srgbClr val="7030A0"/>
              </a:solidFill>
            </a:endParaRPr>
          </a:p>
        </p:txBody>
      </p:sp>
    </p:spTree>
    <p:extLst>
      <p:ext uri="{BB962C8B-B14F-4D97-AF65-F5344CB8AC3E}">
        <p14:creationId xmlns:p14="http://schemas.microsoft.com/office/powerpoint/2010/main" val="3687852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661178-93ED-486E-9012-1436CBD00711}"/>
              </a:ext>
            </a:extLst>
          </p:cNvPr>
          <p:cNvPicPr>
            <a:picLocks noChangeAspect="1"/>
          </p:cNvPicPr>
          <p:nvPr/>
        </p:nvPicPr>
        <p:blipFill>
          <a:blip r:embed="rId2"/>
          <a:stretch>
            <a:fillRect/>
          </a:stretch>
        </p:blipFill>
        <p:spPr>
          <a:xfrm>
            <a:off x="0" y="0"/>
            <a:ext cx="9144000" cy="3213717"/>
          </a:xfrm>
          <a:prstGeom prst="rect">
            <a:avLst/>
          </a:prstGeom>
        </p:spPr>
      </p:pic>
      <p:pic>
        <p:nvPicPr>
          <p:cNvPr id="5" name="Picture 4">
            <a:extLst>
              <a:ext uri="{FF2B5EF4-FFF2-40B4-BE49-F238E27FC236}">
                <a16:creationId xmlns:a16="http://schemas.microsoft.com/office/drawing/2014/main" xmlns="" id="{D01C4608-1337-4D01-ACD5-E315D9C2ECE2}"/>
              </a:ext>
            </a:extLst>
          </p:cNvPr>
          <p:cNvPicPr>
            <a:picLocks noChangeAspect="1"/>
          </p:cNvPicPr>
          <p:nvPr/>
        </p:nvPicPr>
        <p:blipFill>
          <a:blip r:embed="rId3"/>
          <a:stretch>
            <a:fillRect/>
          </a:stretch>
        </p:blipFill>
        <p:spPr>
          <a:xfrm>
            <a:off x="0" y="3213717"/>
            <a:ext cx="4891596" cy="3573262"/>
          </a:xfrm>
          <a:prstGeom prst="rect">
            <a:avLst/>
          </a:prstGeom>
          <a:ln w="28575">
            <a:solidFill>
              <a:schemeClr val="accent1"/>
            </a:solidFill>
          </a:ln>
        </p:spPr>
      </p:pic>
      <p:sp>
        <p:nvSpPr>
          <p:cNvPr id="6" name="Oval 5">
            <a:extLst>
              <a:ext uri="{FF2B5EF4-FFF2-40B4-BE49-F238E27FC236}">
                <a16:creationId xmlns:a16="http://schemas.microsoft.com/office/drawing/2014/main" xmlns="" id="{C6B2BE34-72B3-479B-A8F6-4DC7FC474CA4}"/>
              </a:ext>
            </a:extLst>
          </p:cNvPr>
          <p:cNvSpPr/>
          <p:nvPr/>
        </p:nvSpPr>
        <p:spPr>
          <a:xfrm>
            <a:off x="4971495" y="3213716"/>
            <a:ext cx="4110361" cy="3573263"/>
          </a:xfrm>
          <a:prstGeom prst="ellipse">
            <a:avLst/>
          </a:prstGeom>
          <a:ln>
            <a:solidFill>
              <a:schemeClr val="accent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n-US" b="1" i="0" dirty="0">
                <a:solidFill>
                  <a:srgbClr val="002060"/>
                </a:solidFill>
                <a:effectLst/>
                <a:latin typeface="arial" panose="020B0604020202020204" pitchFamily="34" charset="0"/>
              </a:rPr>
              <a:t>"Pairing energy, P, is the energy required to place two electrons in the same orbital. If the crystal field splitting (Δ) is small because of weak-bonding ligands, then the pairing energy will be larger, and the complex will be high-spin.</a:t>
            </a:r>
            <a:endParaRPr lang="en-IN" b="1" dirty="0">
              <a:solidFill>
                <a:srgbClr val="002060"/>
              </a:solidFill>
            </a:endParaRPr>
          </a:p>
        </p:txBody>
      </p:sp>
    </p:spTree>
    <p:extLst>
      <p:ext uri="{BB962C8B-B14F-4D97-AF65-F5344CB8AC3E}">
        <p14:creationId xmlns:p14="http://schemas.microsoft.com/office/powerpoint/2010/main" val="3270706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A96E210-79B2-4595-BB4B-7CDCF0F1B821}"/>
              </a:ext>
            </a:extLst>
          </p:cNvPr>
          <p:cNvPicPr>
            <a:picLocks noChangeAspect="1"/>
          </p:cNvPicPr>
          <p:nvPr/>
        </p:nvPicPr>
        <p:blipFill>
          <a:blip r:embed="rId2"/>
          <a:stretch>
            <a:fillRect/>
          </a:stretch>
        </p:blipFill>
        <p:spPr>
          <a:xfrm>
            <a:off x="0" y="0"/>
            <a:ext cx="9144000" cy="6858000"/>
          </a:xfrm>
          <a:prstGeom prst="rect">
            <a:avLst/>
          </a:prstGeom>
          <a:ln>
            <a:solidFill>
              <a:schemeClr val="accent1"/>
            </a:solidFill>
          </a:ln>
        </p:spPr>
      </p:pic>
    </p:spTree>
    <p:extLst>
      <p:ext uri="{BB962C8B-B14F-4D97-AF65-F5344CB8AC3E}">
        <p14:creationId xmlns:p14="http://schemas.microsoft.com/office/powerpoint/2010/main" val="4228226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A560BE7-D96B-4511-B4AF-2C7F7E7D6ABC}"/>
              </a:ext>
            </a:extLst>
          </p:cNvPr>
          <p:cNvSpPr txBox="1"/>
          <p:nvPr/>
        </p:nvSpPr>
        <p:spPr>
          <a:xfrm>
            <a:off x="0" y="0"/>
            <a:ext cx="9144000" cy="461665"/>
          </a:xfrm>
          <a:prstGeom prst="rect">
            <a:avLst/>
          </a:prstGeom>
          <a:noFill/>
        </p:spPr>
        <p:txBody>
          <a:bodyPr wrap="square">
            <a:spAutoFit/>
          </a:bodyPr>
          <a:lstStyle/>
          <a:p>
            <a:r>
              <a:rPr lang="en-US" sz="2400" b="1" i="1" u="sng" strike="noStrike" baseline="0" dirty="0">
                <a:solidFill>
                  <a:srgbClr val="002060"/>
                </a:solidFill>
                <a:latin typeface="MinionPro-Bold"/>
              </a:rPr>
              <a:t>Definition of important terms pertaining to co-ordination compounds:</a:t>
            </a:r>
            <a:endParaRPr lang="en-IN" sz="2400" i="1" u="sng" dirty="0">
              <a:solidFill>
                <a:srgbClr val="002060"/>
              </a:solidFill>
            </a:endParaRPr>
          </a:p>
        </p:txBody>
      </p:sp>
      <p:pic>
        <p:nvPicPr>
          <p:cNvPr id="4" name="Picture 3">
            <a:extLst>
              <a:ext uri="{FF2B5EF4-FFF2-40B4-BE49-F238E27FC236}">
                <a16:creationId xmlns:a16="http://schemas.microsoft.com/office/drawing/2014/main" xmlns="" id="{EA9B0B67-E998-4452-A30C-8FF0D377CD31}"/>
              </a:ext>
            </a:extLst>
          </p:cNvPr>
          <p:cNvPicPr>
            <a:picLocks noChangeAspect="1"/>
          </p:cNvPicPr>
          <p:nvPr/>
        </p:nvPicPr>
        <p:blipFill>
          <a:blip r:embed="rId2"/>
          <a:stretch>
            <a:fillRect/>
          </a:stretch>
        </p:blipFill>
        <p:spPr>
          <a:xfrm>
            <a:off x="1786724" y="800562"/>
            <a:ext cx="4895850" cy="1847850"/>
          </a:xfrm>
          <a:prstGeom prst="rect">
            <a:avLst/>
          </a:prstGeom>
          <a:ln w="38100">
            <a:solidFill>
              <a:srgbClr val="FF0066"/>
            </a:solidFill>
          </a:ln>
        </p:spPr>
      </p:pic>
      <p:sp>
        <p:nvSpPr>
          <p:cNvPr id="6" name="TextBox 5">
            <a:extLst>
              <a:ext uri="{FF2B5EF4-FFF2-40B4-BE49-F238E27FC236}">
                <a16:creationId xmlns:a16="http://schemas.microsoft.com/office/drawing/2014/main" xmlns="" id="{C752CB4F-264F-476A-ABCD-6B3F8EFB29F3}"/>
              </a:ext>
            </a:extLst>
          </p:cNvPr>
          <p:cNvSpPr txBox="1"/>
          <p:nvPr/>
        </p:nvSpPr>
        <p:spPr>
          <a:xfrm>
            <a:off x="-1" y="3287321"/>
            <a:ext cx="9215021" cy="3046988"/>
          </a:xfrm>
          <a:prstGeom prst="rect">
            <a:avLst/>
          </a:prstGeom>
          <a:noFill/>
        </p:spPr>
        <p:txBody>
          <a:bodyPr wrap="square">
            <a:spAutoFit/>
          </a:bodyPr>
          <a:lstStyle/>
          <a:p>
            <a:pPr algn="l"/>
            <a:r>
              <a:rPr lang="en-IN" sz="2400" b="1" i="0" u="none" strike="noStrike" baseline="0" dirty="0">
                <a:solidFill>
                  <a:srgbClr val="001AE6"/>
                </a:solidFill>
                <a:latin typeface="MinionPro-Bold"/>
              </a:rPr>
              <a:t>Coordination entity:</a:t>
            </a:r>
          </a:p>
          <a:p>
            <a:pPr algn="l"/>
            <a:r>
              <a:rPr lang="en-US" sz="2400" b="0" i="0" u="none" strike="noStrike" baseline="0" dirty="0">
                <a:solidFill>
                  <a:srgbClr val="000000"/>
                </a:solidFill>
                <a:latin typeface="MinionPro-Regular"/>
              </a:rPr>
              <a:t>Coordination entity is an ion or a neutral molecule, composed of a central atom, usually a metal and the array of other atoms or groups of atoms (ligands) that are attached to it. </a:t>
            </a:r>
            <a:r>
              <a:rPr lang="en-US" sz="2400" dirty="0">
                <a:solidFill>
                  <a:srgbClr val="000000"/>
                </a:solidFill>
                <a:latin typeface="MinionPro-Regular"/>
              </a:rPr>
              <a:t> </a:t>
            </a:r>
            <a:r>
              <a:rPr lang="en-US" sz="2400" b="0" i="0" u="none" strike="noStrike" baseline="0" dirty="0">
                <a:solidFill>
                  <a:srgbClr val="000000"/>
                </a:solidFill>
                <a:latin typeface="MinionPro-Regular"/>
              </a:rPr>
              <a:t>In the formula, the coordination entity is enclosed in square brackets. </a:t>
            </a:r>
          </a:p>
          <a:p>
            <a:pPr algn="l"/>
            <a:r>
              <a:rPr lang="en-US" sz="2400" b="0" i="0" u="none" strike="noStrike" baseline="0" dirty="0">
                <a:solidFill>
                  <a:srgbClr val="FF0000"/>
                </a:solidFill>
                <a:latin typeface="MinionPro-Regular"/>
              </a:rPr>
              <a:t>For example, </a:t>
            </a:r>
            <a:r>
              <a:rPr lang="en-US" sz="2400" b="1" i="0" u="none" strike="noStrike" baseline="0" dirty="0">
                <a:solidFill>
                  <a:srgbClr val="00B050"/>
                </a:solidFill>
                <a:latin typeface="MinionPro-Regular"/>
              </a:rPr>
              <a:t>in potassium ferrocyanide, K</a:t>
            </a:r>
            <a:r>
              <a:rPr lang="en-US" sz="1000" b="1" i="0" u="none" strike="noStrike" baseline="0" dirty="0">
                <a:solidFill>
                  <a:srgbClr val="00B050"/>
                </a:solidFill>
                <a:latin typeface="MinionPro-Regular"/>
              </a:rPr>
              <a:t>4</a:t>
            </a:r>
            <a:r>
              <a:rPr lang="en-US" sz="2400" b="1" i="0" u="none" strike="noStrike" baseline="0" dirty="0">
                <a:solidFill>
                  <a:srgbClr val="00B050"/>
                </a:solidFill>
                <a:latin typeface="MinionPro-Regular"/>
              </a:rPr>
              <a:t>[Fe(CN)</a:t>
            </a:r>
            <a:r>
              <a:rPr lang="en-US" sz="1000" b="1" i="0" u="none" strike="noStrike" baseline="0" dirty="0">
                <a:solidFill>
                  <a:srgbClr val="00B050"/>
                </a:solidFill>
                <a:latin typeface="MinionPro-Regular"/>
              </a:rPr>
              <a:t>6</a:t>
            </a:r>
            <a:r>
              <a:rPr lang="en-US" sz="2400" b="1" i="0" u="none" strike="noStrike" baseline="0" dirty="0">
                <a:solidFill>
                  <a:srgbClr val="00B050"/>
                </a:solidFill>
                <a:latin typeface="MinionPro-Regular"/>
              </a:rPr>
              <a:t>], the coordination entity is [Fe(CN)</a:t>
            </a:r>
            <a:r>
              <a:rPr lang="en-US" sz="1000" b="1" i="0" u="none" strike="noStrike" baseline="0" dirty="0">
                <a:solidFill>
                  <a:srgbClr val="00B050"/>
                </a:solidFill>
                <a:latin typeface="MinionPro-Regular"/>
              </a:rPr>
              <a:t>6</a:t>
            </a:r>
            <a:r>
              <a:rPr lang="en-US" sz="2400" b="1" i="0" u="none" strike="noStrike" baseline="0" dirty="0">
                <a:solidFill>
                  <a:srgbClr val="00B050"/>
                </a:solidFill>
                <a:latin typeface="MinionPro-Regular"/>
              </a:rPr>
              <a:t>]</a:t>
            </a:r>
            <a:r>
              <a:rPr lang="en-US" sz="2400" b="1" i="0" u="none" strike="noStrike" baseline="30000" dirty="0">
                <a:solidFill>
                  <a:srgbClr val="00B050"/>
                </a:solidFill>
                <a:latin typeface="MinionPro-Regular"/>
              </a:rPr>
              <a:t>4-</a:t>
            </a:r>
            <a:r>
              <a:rPr lang="en-US" sz="1400" dirty="0">
                <a:solidFill>
                  <a:srgbClr val="FF0000"/>
                </a:solidFill>
                <a:latin typeface="MinionPro-Regular"/>
              </a:rPr>
              <a:t> </a:t>
            </a:r>
            <a:r>
              <a:rPr lang="en-US" sz="2400" b="0" i="0" u="none" strike="noStrike" baseline="0" dirty="0">
                <a:solidFill>
                  <a:srgbClr val="FF0000"/>
                </a:solidFill>
                <a:latin typeface="MinionPro-Regular"/>
              </a:rPr>
              <a:t>.</a:t>
            </a:r>
          </a:p>
          <a:p>
            <a:pPr algn="l"/>
            <a:r>
              <a:rPr lang="en-US" sz="2400" b="0" i="0" u="none" strike="noStrike" baseline="0" dirty="0">
                <a:solidFill>
                  <a:srgbClr val="FF0000"/>
                </a:solidFill>
                <a:latin typeface="MinionPro-Regular"/>
              </a:rPr>
              <a:t> </a:t>
            </a:r>
            <a:r>
              <a:rPr lang="en-US" sz="2400" b="1" i="0" u="none" strike="noStrike" baseline="0" dirty="0">
                <a:solidFill>
                  <a:srgbClr val="FF0066"/>
                </a:solidFill>
                <a:latin typeface="MinionPro-Regular"/>
              </a:rPr>
              <a:t>In nickel tetracarbonyl, the coordination entity is [Ni(CO)</a:t>
            </a:r>
            <a:r>
              <a:rPr lang="en-US" sz="1000" b="1" i="0" u="none" strike="noStrike" baseline="0" dirty="0">
                <a:solidFill>
                  <a:srgbClr val="FF0066"/>
                </a:solidFill>
                <a:latin typeface="MinionPro-Regular"/>
              </a:rPr>
              <a:t>4</a:t>
            </a:r>
            <a:r>
              <a:rPr lang="en-US" sz="2400" b="1" i="0" u="none" strike="noStrike" baseline="0" dirty="0">
                <a:solidFill>
                  <a:srgbClr val="FF0066"/>
                </a:solidFill>
                <a:latin typeface="MinionPro-Regular"/>
              </a:rPr>
              <a:t>].</a:t>
            </a:r>
            <a:endParaRPr lang="en-IN" sz="2400" b="1" dirty="0">
              <a:solidFill>
                <a:srgbClr val="FF0066"/>
              </a:solidFill>
            </a:endParaRPr>
          </a:p>
        </p:txBody>
      </p:sp>
    </p:spTree>
    <p:extLst>
      <p:ext uri="{BB962C8B-B14F-4D97-AF65-F5344CB8AC3E}">
        <p14:creationId xmlns:p14="http://schemas.microsoft.com/office/powerpoint/2010/main" val="2352651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EDEF7FC-A520-4176-A7E0-50677D3F41F9}"/>
              </a:ext>
            </a:extLst>
          </p:cNvPr>
          <p:cNvPicPr>
            <a:picLocks noChangeAspect="1"/>
          </p:cNvPicPr>
          <p:nvPr/>
        </p:nvPicPr>
        <p:blipFill rotWithShape="1">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b="62658"/>
          <a:stretch/>
        </p:blipFill>
        <p:spPr>
          <a:xfrm>
            <a:off x="150707" y="130946"/>
            <a:ext cx="8842586" cy="2363680"/>
          </a:xfrm>
          <a:prstGeom prst="rect">
            <a:avLst/>
          </a:prstGeom>
        </p:spPr>
      </p:pic>
      <p:pic>
        <p:nvPicPr>
          <p:cNvPr id="6" name="Picture 5">
            <a:extLst>
              <a:ext uri="{FF2B5EF4-FFF2-40B4-BE49-F238E27FC236}">
                <a16:creationId xmlns:a16="http://schemas.microsoft.com/office/drawing/2014/main" xmlns="" id="{52EA599E-02A6-4742-A4A0-B8FE08230169}"/>
              </a:ext>
            </a:extLst>
          </p:cNvPr>
          <p:cNvPicPr>
            <a:picLocks noChangeAspect="1"/>
          </p:cNvPicPr>
          <p:nvPr/>
        </p:nvPicPr>
        <p:blipFill>
          <a:blip r:embed="rId4">
            <a:duotone>
              <a:prstClr val="black"/>
              <a:schemeClr val="accent5">
                <a:tint val="45000"/>
                <a:satMod val="400000"/>
              </a:schemeClr>
            </a:duotone>
          </a:blip>
          <a:stretch>
            <a:fillRect/>
          </a:stretch>
        </p:blipFill>
        <p:spPr>
          <a:xfrm>
            <a:off x="150707" y="2679683"/>
            <a:ext cx="8839966" cy="1993565"/>
          </a:xfrm>
          <a:prstGeom prst="rect">
            <a:avLst/>
          </a:prstGeom>
        </p:spPr>
      </p:pic>
      <p:pic>
        <p:nvPicPr>
          <p:cNvPr id="8" name="Picture 7">
            <a:extLst>
              <a:ext uri="{FF2B5EF4-FFF2-40B4-BE49-F238E27FC236}">
                <a16:creationId xmlns:a16="http://schemas.microsoft.com/office/drawing/2014/main" xmlns="" id="{27E37941-2CDE-4175-96B0-4363C8E69308}"/>
              </a:ext>
            </a:extLst>
          </p:cNvPr>
          <p:cNvPicPr>
            <a:picLocks noChangeAspect="1"/>
          </p:cNvPicPr>
          <p:nvPr/>
        </p:nvPicPr>
        <p:blipFill>
          <a:blip r:embed="rId5">
            <a:duotone>
              <a:prstClr val="black"/>
              <a:schemeClr val="accent6">
                <a:tint val="45000"/>
                <a:satMod val="400000"/>
              </a:schemeClr>
            </a:duotone>
          </a:blip>
          <a:stretch>
            <a:fillRect/>
          </a:stretch>
        </p:blipFill>
        <p:spPr>
          <a:xfrm>
            <a:off x="150707" y="4858306"/>
            <a:ext cx="8839966" cy="1749704"/>
          </a:xfrm>
          <a:prstGeom prst="rect">
            <a:avLst/>
          </a:prstGeom>
        </p:spPr>
      </p:pic>
    </p:spTree>
    <p:extLst>
      <p:ext uri="{BB962C8B-B14F-4D97-AF65-F5344CB8AC3E}">
        <p14:creationId xmlns:p14="http://schemas.microsoft.com/office/powerpoint/2010/main" val="2036849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D84FA6E-2010-4A0F-9789-DAF9D93E2ECB}"/>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50920" y="106531"/>
            <a:ext cx="8806649" cy="1669003"/>
          </a:xfrm>
          <a:prstGeom prst="rect">
            <a:avLst/>
          </a:prstGeom>
          <a:ln>
            <a:solidFill>
              <a:srgbClr val="FF0000"/>
            </a:solidFill>
          </a:ln>
        </p:spPr>
      </p:pic>
      <p:pic>
        <p:nvPicPr>
          <p:cNvPr id="5" name="Picture 4">
            <a:extLst>
              <a:ext uri="{FF2B5EF4-FFF2-40B4-BE49-F238E27FC236}">
                <a16:creationId xmlns:a16="http://schemas.microsoft.com/office/drawing/2014/main" xmlns="" id="{54773BCC-EC9D-4BC4-AAFE-F3CD33D9A950}"/>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8443"/>
          <a:stretch/>
        </p:blipFill>
        <p:spPr>
          <a:xfrm>
            <a:off x="168676" y="1811047"/>
            <a:ext cx="8806648" cy="4940422"/>
          </a:xfrm>
          <a:prstGeom prst="rect">
            <a:avLst/>
          </a:prstGeom>
          <a:ln>
            <a:solidFill>
              <a:srgbClr val="FF0000"/>
            </a:solidFill>
          </a:ln>
        </p:spPr>
      </p:pic>
    </p:spTree>
    <p:extLst>
      <p:ext uri="{BB962C8B-B14F-4D97-AF65-F5344CB8AC3E}">
        <p14:creationId xmlns:p14="http://schemas.microsoft.com/office/powerpoint/2010/main" val="362206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AE41F8A-7A11-44ED-B47E-16D53C695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77" y="106532"/>
            <a:ext cx="8838470" cy="3941686"/>
          </a:xfrm>
          <a:prstGeom prst="rect">
            <a:avLst/>
          </a:prstGeom>
        </p:spPr>
      </p:pic>
      <p:pic>
        <p:nvPicPr>
          <p:cNvPr id="5" name="Picture 4">
            <a:extLst>
              <a:ext uri="{FF2B5EF4-FFF2-40B4-BE49-F238E27FC236}">
                <a16:creationId xmlns:a16="http://schemas.microsoft.com/office/drawing/2014/main" xmlns="" id="{D8E203E5-2F79-4AD2-97FA-1590FA04A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6" y="4101483"/>
            <a:ext cx="8838469" cy="2583401"/>
          </a:xfrm>
          <a:prstGeom prst="rect">
            <a:avLst/>
          </a:prstGeom>
        </p:spPr>
      </p:pic>
    </p:spTree>
    <p:extLst>
      <p:ext uri="{BB962C8B-B14F-4D97-AF65-F5344CB8AC3E}">
        <p14:creationId xmlns:p14="http://schemas.microsoft.com/office/powerpoint/2010/main" val="162351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9232954-E798-42F9-B1FE-6C57AB7F09E9}"/>
              </a:ext>
            </a:extLst>
          </p:cNvPr>
          <p:cNvSpPr txBox="1"/>
          <p:nvPr/>
        </p:nvSpPr>
        <p:spPr>
          <a:xfrm>
            <a:off x="0" y="0"/>
            <a:ext cx="9144000" cy="523220"/>
          </a:xfrm>
          <a:prstGeom prst="rect">
            <a:avLst/>
          </a:prstGeom>
          <a:noFill/>
        </p:spPr>
        <p:txBody>
          <a:bodyPr wrap="square">
            <a:spAutoFit/>
          </a:bodyPr>
          <a:lstStyle/>
          <a:p>
            <a:pPr algn="l"/>
            <a:r>
              <a:rPr lang="en-US" sz="2800" b="1" i="0" u="none" strike="noStrike" baseline="0" dirty="0" err="1">
                <a:solidFill>
                  <a:srgbClr val="001AE6"/>
                </a:solidFill>
                <a:latin typeface="MinionPro-Bold"/>
              </a:rPr>
              <a:t>Colour</a:t>
            </a:r>
            <a:r>
              <a:rPr lang="en-US" sz="2800" b="1" i="0" u="none" strike="noStrike" baseline="0" dirty="0">
                <a:solidFill>
                  <a:srgbClr val="001AE6"/>
                </a:solidFill>
                <a:latin typeface="MinionPro-Bold"/>
              </a:rPr>
              <a:t> of the complex and crystal field splitting </a:t>
            </a:r>
            <a:r>
              <a:rPr lang="en-IN" sz="2800" b="1" i="0" u="none" strike="noStrike" baseline="0" dirty="0">
                <a:solidFill>
                  <a:srgbClr val="001AE6"/>
                </a:solidFill>
                <a:latin typeface="MinionPro-Bold"/>
              </a:rPr>
              <a:t>energy:</a:t>
            </a:r>
            <a:endParaRPr lang="en-IN" sz="2800" dirty="0"/>
          </a:p>
        </p:txBody>
      </p:sp>
      <p:sp>
        <p:nvSpPr>
          <p:cNvPr id="5" name="TextBox 4">
            <a:extLst>
              <a:ext uri="{FF2B5EF4-FFF2-40B4-BE49-F238E27FC236}">
                <a16:creationId xmlns:a16="http://schemas.microsoft.com/office/drawing/2014/main" xmlns="" id="{E1679C07-844E-470B-8817-860503A4E11C}"/>
              </a:ext>
            </a:extLst>
          </p:cNvPr>
          <p:cNvSpPr txBox="1"/>
          <p:nvPr/>
        </p:nvSpPr>
        <p:spPr>
          <a:xfrm>
            <a:off x="-1" y="452657"/>
            <a:ext cx="9037469" cy="3046988"/>
          </a:xfrm>
          <a:prstGeom prst="rect">
            <a:avLst/>
          </a:prstGeom>
          <a:noFill/>
          <a:ln>
            <a:solidFill>
              <a:schemeClr val="accent1"/>
            </a:solidFill>
          </a:ln>
        </p:spPr>
        <p:txBody>
          <a:bodyPr wrap="square">
            <a:spAutoFit/>
          </a:bodyPr>
          <a:lstStyle/>
          <a:p>
            <a:pPr marL="342900" indent="-342900" algn="l">
              <a:buFont typeface="Arial" panose="020B0604020202020204" pitchFamily="34" charset="0"/>
              <a:buChar char="•"/>
            </a:pPr>
            <a:r>
              <a:rPr lang="en-US" sz="2400" b="1" i="0" u="none" strike="noStrike" baseline="0" dirty="0">
                <a:solidFill>
                  <a:srgbClr val="C00000"/>
                </a:solidFill>
                <a:latin typeface="MinionPro-Regular"/>
              </a:rPr>
              <a:t>Most of the transition metal complexes are </a:t>
            </a:r>
            <a:r>
              <a:rPr lang="en-US" sz="2400" b="1" i="0" u="none" strike="noStrike" baseline="0" dirty="0" err="1">
                <a:solidFill>
                  <a:srgbClr val="C00000"/>
                </a:solidFill>
                <a:latin typeface="MinionPro-Regular"/>
              </a:rPr>
              <a:t>coloured</a:t>
            </a:r>
            <a:r>
              <a:rPr lang="en-US" sz="2400" b="1" i="0" u="none" strike="noStrike" baseline="0" dirty="0">
                <a:solidFill>
                  <a:srgbClr val="C00000"/>
                </a:solidFill>
                <a:latin typeface="MinionPro-Regular"/>
              </a:rPr>
              <a:t>. </a:t>
            </a:r>
          </a:p>
          <a:p>
            <a:pPr marL="342900" indent="-342900" algn="l">
              <a:buFont typeface="Arial" panose="020B0604020202020204" pitchFamily="34" charset="0"/>
              <a:buChar char="•"/>
            </a:pPr>
            <a:r>
              <a:rPr lang="en-US" sz="2400" b="1" i="0" u="none" strike="noStrike" baseline="0" dirty="0">
                <a:solidFill>
                  <a:srgbClr val="00B050"/>
                </a:solidFill>
                <a:latin typeface="MinionPro-Regular"/>
              </a:rPr>
              <a:t>A substance exhibits </a:t>
            </a:r>
            <a:r>
              <a:rPr lang="en-US" sz="2400" b="1" i="0" u="none" strike="noStrike" baseline="0" dirty="0" err="1">
                <a:solidFill>
                  <a:srgbClr val="00B050"/>
                </a:solidFill>
                <a:latin typeface="MinionPro-Regular"/>
              </a:rPr>
              <a:t>colour</a:t>
            </a:r>
            <a:r>
              <a:rPr lang="en-US" sz="2400" b="1" i="0" u="none" strike="noStrike" baseline="0" dirty="0">
                <a:solidFill>
                  <a:srgbClr val="00B050"/>
                </a:solidFill>
                <a:latin typeface="MinionPro-Regular"/>
              </a:rPr>
              <a:t> when it absorbs the light of a particular wavelength in the visible region and transmit the rest of the visible light. </a:t>
            </a:r>
          </a:p>
          <a:p>
            <a:pPr marL="342900" indent="-342900" algn="l">
              <a:buFont typeface="Arial" panose="020B0604020202020204" pitchFamily="34" charset="0"/>
              <a:buChar char="•"/>
            </a:pPr>
            <a:r>
              <a:rPr lang="en-US" sz="2400" b="1" i="0" u="none" strike="noStrike" baseline="0" dirty="0">
                <a:solidFill>
                  <a:srgbClr val="C00000"/>
                </a:solidFill>
                <a:latin typeface="MinionPro-Regular"/>
              </a:rPr>
              <a:t>When this transmitted light enters our eye, our brain recognizes</a:t>
            </a:r>
            <a:r>
              <a:rPr lang="en-US" sz="2400" b="1" dirty="0">
                <a:solidFill>
                  <a:srgbClr val="C00000"/>
                </a:solidFill>
                <a:latin typeface="MinionPro-Regular"/>
              </a:rPr>
              <a:t> </a:t>
            </a:r>
            <a:r>
              <a:rPr lang="en-US" sz="2400" b="1" i="0" u="none" strike="noStrike" baseline="0" dirty="0">
                <a:solidFill>
                  <a:srgbClr val="C00000"/>
                </a:solidFill>
                <a:latin typeface="MinionPro-Regular"/>
              </a:rPr>
              <a:t>its </a:t>
            </a:r>
            <a:r>
              <a:rPr lang="en-US" sz="2400" b="1" i="0" u="none" strike="noStrike" baseline="0" dirty="0" err="1">
                <a:solidFill>
                  <a:srgbClr val="C00000"/>
                </a:solidFill>
                <a:latin typeface="MinionPro-Regular"/>
              </a:rPr>
              <a:t>colour</a:t>
            </a:r>
            <a:r>
              <a:rPr lang="en-US" sz="2400" b="1" i="0" u="none" strike="noStrike" baseline="0" dirty="0">
                <a:solidFill>
                  <a:srgbClr val="C00000"/>
                </a:solidFill>
                <a:latin typeface="MinionPro-Regular"/>
              </a:rPr>
              <a:t>. </a:t>
            </a:r>
          </a:p>
          <a:p>
            <a:pPr marL="342900" indent="-342900" algn="l">
              <a:buFont typeface="Arial" panose="020B0604020202020204" pitchFamily="34" charset="0"/>
              <a:buChar char="•"/>
            </a:pPr>
            <a:r>
              <a:rPr lang="en-US" sz="2400" b="1" i="0" u="none" strike="noStrike" baseline="0" dirty="0">
                <a:solidFill>
                  <a:srgbClr val="00B050"/>
                </a:solidFill>
                <a:latin typeface="MinionPro-Regular"/>
              </a:rPr>
              <a:t>The </a:t>
            </a:r>
            <a:r>
              <a:rPr lang="en-US" sz="2400" b="1" i="0" u="none" strike="noStrike" baseline="0" dirty="0" err="1">
                <a:solidFill>
                  <a:srgbClr val="00B050"/>
                </a:solidFill>
                <a:latin typeface="MinionPro-Regular"/>
              </a:rPr>
              <a:t>colour</a:t>
            </a:r>
            <a:r>
              <a:rPr lang="en-US" sz="2400" b="1" i="0" u="none" strike="noStrike" baseline="0" dirty="0">
                <a:solidFill>
                  <a:srgbClr val="00B050"/>
                </a:solidFill>
                <a:latin typeface="MinionPro-Regular"/>
              </a:rPr>
              <a:t> of the transmitted light is given by the complementary </a:t>
            </a:r>
            <a:r>
              <a:rPr lang="en-US" sz="2400" b="1" i="0" u="none" strike="noStrike" baseline="0" dirty="0" err="1">
                <a:solidFill>
                  <a:srgbClr val="00B050"/>
                </a:solidFill>
                <a:latin typeface="MinionPro-Regular"/>
              </a:rPr>
              <a:t>colour</a:t>
            </a:r>
            <a:r>
              <a:rPr lang="en-US" sz="2400" b="1" i="0" u="none" strike="noStrike" baseline="0" dirty="0">
                <a:solidFill>
                  <a:srgbClr val="00B050"/>
                </a:solidFill>
                <a:latin typeface="MinionPro-Regular"/>
              </a:rPr>
              <a:t> of the absorbed light</a:t>
            </a:r>
            <a:r>
              <a:rPr lang="en-US" sz="2400" b="1" i="0" u="none" strike="noStrike" baseline="0" dirty="0">
                <a:solidFill>
                  <a:srgbClr val="C00000"/>
                </a:solidFill>
                <a:latin typeface="MinionPro-Regular"/>
              </a:rPr>
              <a:t>.</a:t>
            </a:r>
            <a:endParaRPr lang="en-IN" sz="2400" b="1" dirty="0">
              <a:solidFill>
                <a:srgbClr val="C00000"/>
              </a:solidFill>
            </a:endParaRPr>
          </a:p>
        </p:txBody>
      </p:sp>
      <p:pic>
        <p:nvPicPr>
          <p:cNvPr id="7" name="Picture 6">
            <a:extLst>
              <a:ext uri="{FF2B5EF4-FFF2-40B4-BE49-F238E27FC236}">
                <a16:creationId xmlns:a16="http://schemas.microsoft.com/office/drawing/2014/main" xmlns="" id="{8FB0434F-278A-478E-8A60-FCA35C85A4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7392" y="3701989"/>
            <a:ext cx="3564542" cy="2960527"/>
          </a:xfrm>
          <a:prstGeom prst="rect">
            <a:avLst/>
          </a:prstGeom>
        </p:spPr>
      </p:pic>
      <p:sp>
        <p:nvSpPr>
          <p:cNvPr id="8" name="Arrow: Right 7">
            <a:extLst>
              <a:ext uri="{FF2B5EF4-FFF2-40B4-BE49-F238E27FC236}">
                <a16:creationId xmlns:a16="http://schemas.microsoft.com/office/drawing/2014/main" xmlns="" id="{5B6D53E4-42F0-45CB-BE2C-A04155A2B31E}"/>
              </a:ext>
            </a:extLst>
          </p:cNvPr>
          <p:cNvSpPr/>
          <p:nvPr/>
        </p:nvSpPr>
        <p:spPr>
          <a:xfrm>
            <a:off x="142065" y="3952303"/>
            <a:ext cx="5157903" cy="20667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IN" sz="2400" b="1" i="0" u="none" strike="noStrike" baseline="0" dirty="0">
                <a:solidFill>
                  <a:schemeClr val="bg1"/>
                </a:solidFill>
                <a:latin typeface="MinionPro-Bold"/>
              </a:rPr>
              <a:t>Colour Wheel - Complementary colours are shown on opposite sides</a:t>
            </a:r>
            <a:endParaRPr lang="en-IN" sz="2400" b="1" dirty="0">
              <a:solidFill>
                <a:schemeClr val="bg1"/>
              </a:solidFill>
            </a:endParaRPr>
          </a:p>
        </p:txBody>
      </p:sp>
    </p:spTree>
    <p:extLst>
      <p:ext uri="{BB962C8B-B14F-4D97-AF65-F5344CB8AC3E}">
        <p14:creationId xmlns:p14="http://schemas.microsoft.com/office/powerpoint/2010/main" val="2046171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4A96D6A-6F54-4876-8365-84ED68FC5E62}"/>
              </a:ext>
            </a:extLst>
          </p:cNvPr>
          <p:cNvSpPr txBox="1"/>
          <p:nvPr/>
        </p:nvSpPr>
        <p:spPr>
          <a:xfrm>
            <a:off x="0" y="0"/>
            <a:ext cx="9144000" cy="1938992"/>
          </a:xfrm>
          <a:prstGeom prst="rect">
            <a:avLst/>
          </a:prstGeom>
          <a:noFill/>
        </p:spPr>
        <p:txBody>
          <a:bodyPr wrap="square">
            <a:spAutoFit/>
          </a:bodyPr>
          <a:lstStyle/>
          <a:p>
            <a:pPr marL="342900" indent="-342900" algn="l">
              <a:buFont typeface="Wingdings" panose="05000000000000000000" pitchFamily="2" charset="2"/>
              <a:buChar char="q"/>
            </a:pPr>
            <a:r>
              <a:rPr lang="en-US" sz="2400" b="1" i="0" u="none" strike="noStrike" baseline="0" dirty="0">
                <a:solidFill>
                  <a:schemeClr val="accent6">
                    <a:lumMod val="50000"/>
                  </a:schemeClr>
                </a:solidFill>
                <a:latin typeface="MinionPro-Regular"/>
              </a:rPr>
              <a:t>For example, the </a:t>
            </a:r>
            <a:r>
              <a:rPr lang="en-US" sz="2400" b="1" i="0" u="none" strike="noStrike" baseline="0" dirty="0">
                <a:solidFill>
                  <a:srgbClr val="0070C0"/>
                </a:solidFill>
                <a:latin typeface="MinionPro-Regular"/>
              </a:rPr>
              <a:t>hydrated copper(II) ion is blue in </a:t>
            </a:r>
            <a:r>
              <a:rPr lang="en-US" sz="2400" b="1" i="0" u="none" strike="noStrike" baseline="0" dirty="0" err="1">
                <a:solidFill>
                  <a:srgbClr val="0070C0"/>
                </a:solidFill>
                <a:latin typeface="MinionPro-Regular"/>
              </a:rPr>
              <a:t>colour</a:t>
            </a:r>
            <a:r>
              <a:rPr lang="en-US" sz="2400" b="1" i="0" u="none" strike="noStrike" baseline="0" dirty="0">
                <a:solidFill>
                  <a:srgbClr val="0070C0"/>
                </a:solidFill>
                <a:latin typeface="MinionPro-Regular"/>
              </a:rPr>
              <a:t> </a:t>
            </a:r>
            <a:r>
              <a:rPr lang="en-US" sz="2400" b="1" i="0" u="none" strike="noStrike" baseline="0" dirty="0">
                <a:solidFill>
                  <a:schemeClr val="accent6">
                    <a:lumMod val="50000"/>
                  </a:schemeClr>
                </a:solidFill>
                <a:latin typeface="MinionPro-Regular"/>
              </a:rPr>
              <a:t>as it absorbs </a:t>
            </a:r>
            <a:r>
              <a:rPr lang="en-US" sz="2400" b="1" i="0" u="none" strike="noStrike" baseline="0" dirty="0">
                <a:solidFill>
                  <a:srgbClr val="FF9900"/>
                </a:solidFill>
                <a:latin typeface="MinionPro-Regular"/>
              </a:rPr>
              <a:t>orange light, </a:t>
            </a:r>
            <a:r>
              <a:rPr lang="en-US" sz="2400" b="1" i="0" u="none" strike="noStrike" baseline="0" dirty="0">
                <a:solidFill>
                  <a:schemeClr val="accent6">
                    <a:lumMod val="50000"/>
                  </a:schemeClr>
                </a:solidFill>
                <a:latin typeface="MinionPro-Regular"/>
              </a:rPr>
              <a:t>and transmit its complementary </a:t>
            </a:r>
            <a:r>
              <a:rPr lang="en-US" sz="2400" b="1" i="0" u="none" strike="noStrike" baseline="0" dirty="0" err="1">
                <a:solidFill>
                  <a:schemeClr val="accent6">
                    <a:lumMod val="50000"/>
                  </a:schemeClr>
                </a:solidFill>
                <a:latin typeface="MinionPro-Regular"/>
              </a:rPr>
              <a:t>colour</a:t>
            </a:r>
            <a:r>
              <a:rPr lang="en-US" sz="2400" b="1" i="0" u="none" strike="noStrike" baseline="0" dirty="0">
                <a:solidFill>
                  <a:srgbClr val="FF0000"/>
                </a:solidFill>
                <a:latin typeface="MinionPro-Regular"/>
              </a:rPr>
              <a:t>, </a:t>
            </a:r>
            <a:r>
              <a:rPr lang="en-US" sz="2400" b="1" i="0" u="none" strike="noStrike" baseline="0" dirty="0">
                <a:solidFill>
                  <a:srgbClr val="002060"/>
                </a:solidFill>
                <a:latin typeface="MinionPro-Regular"/>
              </a:rPr>
              <a:t>blue.</a:t>
            </a:r>
            <a:r>
              <a:rPr lang="en-US" sz="2400" b="1" i="0" u="none" strike="noStrike" baseline="0" dirty="0">
                <a:solidFill>
                  <a:srgbClr val="FF0000"/>
                </a:solidFill>
                <a:latin typeface="MinionPro-Regular"/>
              </a:rPr>
              <a:t> </a:t>
            </a:r>
          </a:p>
          <a:p>
            <a:pPr marL="342900" indent="-342900" algn="l">
              <a:buFont typeface="Wingdings" panose="05000000000000000000" pitchFamily="2" charset="2"/>
              <a:buChar char="q"/>
            </a:pPr>
            <a:endParaRPr lang="en-US" sz="2400" b="1" i="0" u="none" strike="noStrike" baseline="0" dirty="0">
              <a:solidFill>
                <a:srgbClr val="FF0000"/>
              </a:solidFill>
              <a:latin typeface="MinionPro-Regular"/>
            </a:endParaRPr>
          </a:p>
          <a:p>
            <a:pPr marL="342900" indent="-342900" algn="l">
              <a:buFont typeface="Wingdings" panose="05000000000000000000" pitchFamily="2" charset="2"/>
              <a:buChar char="q"/>
            </a:pPr>
            <a:r>
              <a:rPr lang="en-US" sz="2400" b="1" i="0" u="none" strike="noStrike" baseline="0" dirty="0">
                <a:solidFill>
                  <a:srgbClr val="FF0000"/>
                </a:solidFill>
                <a:latin typeface="MinionPro-Regular"/>
              </a:rPr>
              <a:t>A list of absorbed wavelength and their complementary </a:t>
            </a:r>
            <a:r>
              <a:rPr lang="en-US" sz="2400" b="1" i="0" u="none" strike="noStrike" baseline="0" dirty="0" err="1">
                <a:solidFill>
                  <a:srgbClr val="FF0000"/>
                </a:solidFill>
                <a:latin typeface="MinionPro-Regular"/>
              </a:rPr>
              <a:t>colour</a:t>
            </a:r>
            <a:r>
              <a:rPr lang="en-US" sz="2400" b="1" i="0" u="none" strike="noStrike" baseline="0" dirty="0">
                <a:solidFill>
                  <a:srgbClr val="FF0000"/>
                </a:solidFill>
                <a:latin typeface="MinionPro-Regular"/>
              </a:rPr>
              <a:t> is given </a:t>
            </a:r>
            <a:r>
              <a:rPr lang="en-IN" sz="2400" b="1" i="0" u="none" strike="noStrike" baseline="0" dirty="0">
                <a:solidFill>
                  <a:srgbClr val="FF0000"/>
                </a:solidFill>
                <a:latin typeface="MinionPro-Regular"/>
              </a:rPr>
              <a:t>in the following table</a:t>
            </a:r>
            <a:endParaRPr lang="en-IN" sz="2400" b="1" dirty="0">
              <a:solidFill>
                <a:srgbClr val="FF0000"/>
              </a:solidFill>
            </a:endParaRPr>
          </a:p>
        </p:txBody>
      </p:sp>
      <p:pic>
        <p:nvPicPr>
          <p:cNvPr id="5" name="Picture 4">
            <a:extLst>
              <a:ext uri="{FF2B5EF4-FFF2-40B4-BE49-F238E27FC236}">
                <a16:creationId xmlns:a16="http://schemas.microsoft.com/office/drawing/2014/main" xmlns="" id="{3EE96446-512A-4F6B-9FF0-ECA82CFE0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35" y="2330799"/>
            <a:ext cx="8423930" cy="41143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9442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676CC6F-C9D5-4248-B519-8AEDF2E26299}"/>
              </a:ext>
            </a:extLst>
          </p:cNvPr>
          <p:cNvSpPr txBox="1"/>
          <p:nvPr/>
        </p:nvSpPr>
        <p:spPr>
          <a:xfrm>
            <a:off x="150920" y="41532"/>
            <a:ext cx="8993080" cy="6683048"/>
          </a:xfrm>
          <a:prstGeom prst="rect">
            <a:avLst/>
          </a:prstGeom>
          <a:noFill/>
        </p:spPr>
        <p:txBody>
          <a:bodyPr wrap="square">
            <a:spAutoFit/>
          </a:bodyPr>
          <a:lstStyle/>
          <a:p>
            <a:pPr marL="342900" indent="-342900" algn="l">
              <a:lnSpc>
                <a:spcPct val="150000"/>
              </a:lnSpc>
              <a:buFont typeface="Arial" panose="020B0604020202020204" pitchFamily="34" charset="0"/>
              <a:buChar char="•"/>
            </a:pPr>
            <a:r>
              <a:rPr lang="en-US" sz="2400" b="1" i="0" u="none" strike="noStrike" baseline="0" dirty="0">
                <a:solidFill>
                  <a:srgbClr val="FF0000"/>
                </a:solidFill>
                <a:latin typeface="MinionPro-Regular"/>
              </a:rPr>
              <a:t>The observed </a:t>
            </a:r>
            <a:r>
              <a:rPr lang="en-US" sz="2400" b="1" i="0" u="none" strike="noStrike" baseline="0" dirty="0" err="1">
                <a:solidFill>
                  <a:srgbClr val="FF0000"/>
                </a:solidFill>
                <a:latin typeface="MinionPro-Regular"/>
              </a:rPr>
              <a:t>colour</a:t>
            </a:r>
            <a:r>
              <a:rPr lang="en-US" sz="2400" b="1" i="0" u="none" strike="noStrike" baseline="0" dirty="0">
                <a:solidFill>
                  <a:srgbClr val="FF0000"/>
                </a:solidFill>
                <a:latin typeface="MinionPro-Regular"/>
              </a:rPr>
              <a:t> of a coordination compound can be explained using </a:t>
            </a:r>
            <a:r>
              <a:rPr lang="en-US" sz="2400" b="1" i="0" u="none" strike="noStrike" baseline="0" dirty="0">
                <a:solidFill>
                  <a:srgbClr val="00B050"/>
                </a:solidFill>
                <a:latin typeface="MinionPro-Regular"/>
              </a:rPr>
              <a:t>crystal field theory. </a:t>
            </a:r>
          </a:p>
          <a:p>
            <a:pPr marL="342900" indent="-342900" algn="l">
              <a:lnSpc>
                <a:spcPct val="150000"/>
              </a:lnSpc>
              <a:buFont typeface="Arial" panose="020B0604020202020204" pitchFamily="34" charset="0"/>
              <a:buChar char="•"/>
            </a:pPr>
            <a:r>
              <a:rPr lang="en-US" sz="2400" b="1" i="0" u="none" strike="noStrike" baseline="0" dirty="0">
                <a:solidFill>
                  <a:srgbClr val="00B0F0"/>
                </a:solidFill>
                <a:latin typeface="MinionPro-Regular"/>
              </a:rPr>
              <a:t>We learnt that the ligand field causes the splitting of d orbitals of the central metal atom into two sets (t</a:t>
            </a:r>
            <a:r>
              <a:rPr lang="en-US" sz="1000" b="1" i="0" u="none" strike="noStrike" baseline="0" dirty="0">
                <a:solidFill>
                  <a:srgbClr val="00B0F0"/>
                </a:solidFill>
                <a:latin typeface="MinionPro-Regular"/>
              </a:rPr>
              <a:t>2g </a:t>
            </a:r>
            <a:r>
              <a:rPr lang="en-US" sz="2400" b="1" i="0" u="none" strike="noStrike" baseline="0" dirty="0">
                <a:solidFill>
                  <a:srgbClr val="00B0F0"/>
                </a:solidFill>
                <a:latin typeface="MinionPro-Regular"/>
              </a:rPr>
              <a:t>and </a:t>
            </a:r>
            <a:r>
              <a:rPr lang="en-US" sz="2400" b="1" i="0" u="none" strike="noStrike" baseline="0" dirty="0" err="1">
                <a:solidFill>
                  <a:srgbClr val="00B0F0"/>
                </a:solidFill>
                <a:latin typeface="MinionPro-Regular"/>
              </a:rPr>
              <a:t>e</a:t>
            </a:r>
            <a:r>
              <a:rPr lang="en-US" sz="1000" b="1" i="0" u="none" strike="noStrike" baseline="0" dirty="0" err="1">
                <a:solidFill>
                  <a:srgbClr val="00B0F0"/>
                </a:solidFill>
                <a:latin typeface="MinionPro-Regular"/>
              </a:rPr>
              <a:t>g</a:t>
            </a:r>
            <a:r>
              <a:rPr lang="en-US" sz="2400" b="1" i="0" u="none" strike="noStrike" baseline="0" dirty="0">
                <a:solidFill>
                  <a:srgbClr val="00B0F0"/>
                </a:solidFill>
                <a:latin typeface="MinionPro-Regular"/>
              </a:rPr>
              <a:t>).</a:t>
            </a:r>
          </a:p>
          <a:p>
            <a:pPr marL="342900" indent="-342900" algn="l">
              <a:lnSpc>
                <a:spcPct val="150000"/>
              </a:lnSpc>
              <a:buFont typeface="Arial" panose="020B0604020202020204" pitchFamily="34" charset="0"/>
              <a:buChar char="•"/>
            </a:pPr>
            <a:r>
              <a:rPr lang="en-US" sz="2400" b="1" i="0" u="none" strike="noStrike" baseline="0" dirty="0">
                <a:solidFill>
                  <a:srgbClr val="002060"/>
                </a:solidFill>
                <a:latin typeface="MinionPro-Regular"/>
              </a:rPr>
              <a:t>When the white light falls on the complex ion, the central metal ion absorbs visible light corresponding to the crystal filed splitting energy and transmits rest of the light which is responsible for the </a:t>
            </a:r>
            <a:r>
              <a:rPr lang="en-US" sz="2400" b="1" i="0" u="none" strike="noStrike" baseline="0" dirty="0" err="1">
                <a:solidFill>
                  <a:srgbClr val="002060"/>
                </a:solidFill>
                <a:latin typeface="MinionPro-Regular"/>
              </a:rPr>
              <a:t>colour</a:t>
            </a:r>
            <a:r>
              <a:rPr lang="en-US" sz="2400" b="1" i="0" u="none" strike="noStrike" baseline="0" dirty="0">
                <a:solidFill>
                  <a:srgbClr val="002060"/>
                </a:solidFill>
                <a:latin typeface="MinionPro-Regular"/>
              </a:rPr>
              <a:t> of the complex.</a:t>
            </a:r>
          </a:p>
          <a:p>
            <a:pPr marL="342900" indent="-342900" algn="l">
              <a:lnSpc>
                <a:spcPct val="150000"/>
              </a:lnSpc>
              <a:buFont typeface="Arial" panose="020B0604020202020204" pitchFamily="34" charset="0"/>
              <a:buChar char="•"/>
            </a:pPr>
            <a:r>
              <a:rPr lang="en-US" sz="2400" b="1" i="0" u="none" strike="noStrike" baseline="0" dirty="0">
                <a:solidFill>
                  <a:srgbClr val="7030A0"/>
                </a:solidFill>
                <a:latin typeface="MinionPro-Regular"/>
              </a:rPr>
              <a:t>This absorption causes excitation of d-electrons of central metal ion from the lower energy t</a:t>
            </a:r>
            <a:r>
              <a:rPr lang="en-US" sz="1000" b="1" i="0" u="none" strike="noStrike" baseline="0" dirty="0">
                <a:solidFill>
                  <a:srgbClr val="7030A0"/>
                </a:solidFill>
                <a:latin typeface="MinionPro-Regular"/>
              </a:rPr>
              <a:t>2g </a:t>
            </a:r>
            <a:r>
              <a:rPr lang="en-US" sz="2400" b="1" i="0" u="none" strike="noStrike" baseline="0" dirty="0">
                <a:solidFill>
                  <a:srgbClr val="7030A0"/>
                </a:solidFill>
                <a:latin typeface="MinionPro-Regular"/>
              </a:rPr>
              <a:t>level to the higher energy </a:t>
            </a:r>
            <a:r>
              <a:rPr lang="en-US" sz="2400" b="1" i="0" u="none" strike="noStrike" baseline="0" dirty="0" err="1">
                <a:solidFill>
                  <a:srgbClr val="7030A0"/>
                </a:solidFill>
                <a:latin typeface="MinionPro-Regular"/>
              </a:rPr>
              <a:t>e</a:t>
            </a:r>
            <a:r>
              <a:rPr lang="en-US" sz="1000" b="1" i="0" u="none" strike="noStrike" baseline="0" dirty="0" err="1">
                <a:solidFill>
                  <a:srgbClr val="7030A0"/>
                </a:solidFill>
                <a:latin typeface="MinionPro-Regular"/>
              </a:rPr>
              <a:t>g</a:t>
            </a:r>
            <a:r>
              <a:rPr lang="en-US" sz="1000" b="1" i="0" u="none" strike="noStrike" baseline="0" dirty="0">
                <a:solidFill>
                  <a:srgbClr val="7030A0"/>
                </a:solidFill>
                <a:latin typeface="MinionPro-Regular"/>
              </a:rPr>
              <a:t> </a:t>
            </a:r>
            <a:r>
              <a:rPr lang="en-US" sz="2400" b="1" i="0" u="none" strike="noStrike" baseline="0" dirty="0">
                <a:solidFill>
                  <a:srgbClr val="7030A0"/>
                </a:solidFill>
                <a:latin typeface="MinionPro-Regular"/>
              </a:rPr>
              <a:t>level which is known as </a:t>
            </a:r>
            <a:r>
              <a:rPr lang="en-US" sz="2400" b="1" i="0" u="none" strike="noStrike" baseline="0" dirty="0">
                <a:solidFill>
                  <a:srgbClr val="FF0066"/>
                </a:solidFill>
                <a:effectLst>
                  <a:outerShdw blurRad="38100" dist="38100" dir="2700000" algn="tl">
                    <a:srgbClr val="000000">
                      <a:alpha val="43137"/>
                    </a:srgbClr>
                  </a:outerShdw>
                </a:effectLst>
                <a:latin typeface="MinionPro-Regular"/>
              </a:rPr>
              <a:t>d-d transition.</a:t>
            </a:r>
          </a:p>
          <a:p>
            <a:pPr marL="342900" indent="-342900" algn="l">
              <a:lnSpc>
                <a:spcPct val="150000"/>
              </a:lnSpc>
              <a:buFont typeface="Arial" panose="020B0604020202020204" pitchFamily="34" charset="0"/>
              <a:buChar char="•"/>
            </a:pPr>
            <a:endParaRPr lang="en-IN" sz="2400" dirty="0"/>
          </a:p>
        </p:txBody>
      </p:sp>
    </p:spTree>
    <p:extLst>
      <p:ext uri="{BB962C8B-B14F-4D97-AF65-F5344CB8AC3E}">
        <p14:creationId xmlns:p14="http://schemas.microsoft.com/office/powerpoint/2010/main" val="671139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0502D14-4338-4B81-82B9-10E5AB2878DA}"/>
              </a:ext>
            </a:extLst>
          </p:cNvPr>
          <p:cNvSpPr txBox="1"/>
          <p:nvPr/>
        </p:nvSpPr>
        <p:spPr>
          <a:xfrm>
            <a:off x="0" y="115410"/>
            <a:ext cx="9144000" cy="5584606"/>
          </a:xfrm>
          <a:prstGeom prst="rect">
            <a:avLst/>
          </a:prstGeom>
          <a:noFill/>
        </p:spPr>
        <p:txBody>
          <a:bodyPr wrap="square">
            <a:spAutoFit/>
          </a:bodyPr>
          <a:lstStyle/>
          <a:p>
            <a:pPr marL="342900" indent="-342900" algn="l">
              <a:lnSpc>
                <a:spcPct val="150000"/>
              </a:lnSpc>
              <a:buFont typeface="Arial" panose="020B0604020202020204" pitchFamily="34" charset="0"/>
              <a:buChar char="•"/>
            </a:pPr>
            <a:r>
              <a:rPr lang="en-US" sz="2000" b="1" i="0" u="none" strike="noStrike" baseline="0" dirty="0">
                <a:solidFill>
                  <a:srgbClr val="00B050"/>
                </a:solidFill>
                <a:latin typeface="MinionPro-Regular"/>
              </a:rPr>
              <a:t>Let us understand the d-d transitions </a:t>
            </a:r>
            <a:r>
              <a:rPr lang="en-IN" sz="2000" b="1" i="0" u="none" strike="noStrike" baseline="0" dirty="0">
                <a:solidFill>
                  <a:srgbClr val="00B050"/>
                </a:solidFill>
                <a:latin typeface="MinionPro-Regular"/>
              </a:rPr>
              <a:t>by considering [</a:t>
            </a:r>
            <a:r>
              <a:rPr lang="en-IN" sz="2000" b="1" i="0" u="none" strike="noStrike" baseline="0" dirty="0" err="1">
                <a:solidFill>
                  <a:srgbClr val="00B050"/>
                </a:solidFill>
                <a:latin typeface="MinionPro-Regular"/>
              </a:rPr>
              <a:t>Ti</a:t>
            </a:r>
            <a:r>
              <a:rPr lang="en-IN" sz="2000" b="1" i="0" u="none" strike="noStrike" baseline="0" dirty="0">
                <a:solidFill>
                  <a:srgbClr val="00B050"/>
                </a:solidFill>
                <a:latin typeface="MinionPro-Regular"/>
              </a:rPr>
              <a:t>(H</a:t>
            </a:r>
            <a:r>
              <a:rPr lang="en-IN" sz="900" b="1" i="0" u="none" strike="noStrike" baseline="0" dirty="0">
                <a:solidFill>
                  <a:srgbClr val="00B050"/>
                </a:solidFill>
                <a:latin typeface="MinionPro-Regular"/>
              </a:rPr>
              <a:t>2</a:t>
            </a:r>
            <a:r>
              <a:rPr lang="en-IN" sz="2000" b="1" i="0" u="none" strike="noStrike" baseline="0" dirty="0">
                <a:solidFill>
                  <a:srgbClr val="00B050"/>
                </a:solidFill>
                <a:latin typeface="MinionPro-Regular"/>
              </a:rPr>
              <a:t>O)</a:t>
            </a:r>
            <a:r>
              <a:rPr lang="en-IN" sz="900" b="1" i="0" u="none" strike="noStrike" baseline="0" dirty="0">
                <a:solidFill>
                  <a:srgbClr val="00B050"/>
                </a:solidFill>
                <a:latin typeface="MinionPro-Regular"/>
              </a:rPr>
              <a:t>6</a:t>
            </a:r>
            <a:r>
              <a:rPr lang="en-IN" sz="2000" b="1" i="0" u="none" strike="noStrike" baseline="0" dirty="0">
                <a:solidFill>
                  <a:srgbClr val="00B050"/>
                </a:solidFill>
                <a:latin typeface="MinionPro-Regular"/>
              </a:rPr>
              <a:t>]</a:t>
            </a:r>
            <a:r>
              <a:rPr lang="en-IN" sz="2000" b="1" i="0" u="none" strike="noStrike" baseline="30000" dirty="0">
                <a:solidFill>
                  <a:srgbClr val="00B050"/>
                </a:solidFill>
                <a:latin typeface="MinionPro-Regular"/>
              </a:rPr>
              <a:t> 3+ </a:t>
            </a:r>
            <a:r>
              <a:rPr lang="en-IN" sz="2000" b="1" i="0" u="none" strike="noStrike" baseline="0" dirty="0">
                <a:solidFill>
                  <a:srgbClr val="00B050"/>
                </a:solidFill>
                <a:latin typeface="MinionPro-Regular"/>
              </a:rPr>
              <a:t>as an example.</a:t>
            </a:r>
          </a:p>
          <a:p>
            <a:pPr marL="342900" indent="-342900" algn="l">
              <a:lnSpc>
                <a:spcPct val="150000"/>
              </a:lnSpc>
              <a:buFont typeface="Arial" panose="020B0604020202020204" pitchFamily="34" charset="0"/>
              <a:buChar char="•"/>
            </a:pPr>
            <a:r>
              <a:rPr lang="en-US" sz="2000" b="1" i="0" u="none" strike="noStrike" baseline="0" dirty="0">
                <a:solidFill>
                  <a:srgbClr val="00B0F0"/>
                </a:solidFill>
                <a:latin typeface="MinionPro-Regular"/>
              </a:rPr>
              <a:t>In this complex the central metal ion is </a:t>
            </a:r>
            <a:r>
              <a:rPr lang="en-US" sz="2000" b="1" i="0" u="none" strike="noStrike" baseline="0" dirty="0" err="1">
                <a:solidFill>
                  <a:srgbClr val="00B0F0"/>
                </a:solidFill>
                <a:latin typeface="MinionPro-Regular"/>
              </a:rPr>
              <a:t>Ti</a:t>
            </a:r>
            <a:r>
              <a:rPr lang="en-US" sz="2000" b="1" i="0" u="none" strike="noStrike" baseline="30000" dirty="0">
                <a:solidFill>
                  <a:srgbClr val="00B0F0"/>
                </a:solidFill>
                <a:latin typeface="MinionPro-Regular"/>
              </a:rPr>
              <a:t> 3+ </a:t>
            </a:r>
            <a:r>
              <a:rPr lang="en-US" sz="2000" b="1" i="0" u="none" strike="noStrike" baseline="0" dirty="0">
                <a:solidFill>
                  <a:srgbClr val="00B0F0"/>
                </a:solidFill>
                <a:latin typeface="MinionPro-Regular"/>
              </a:rPr>
              <a:t> , which has d</a:t>
            </a:r>
            <a:r>
              <a:rPr lang="en-US" sz="2000" b="1" i="0" u="none" strike="noStrike" baseline="30000" dirty="0">
                <a:solidFill>
                  <a:srgbClr val="00B0F0"/>
                </a:solidFill>
                <a:latin typeface="MinionPro-Regular"/>
              </a:rPr>
              <a:t>1</a:t>
            </a:r>
            <a:r>
              <a:rPr lang="en-US" sz="2000" b="1" i="0" u="none" strike="noStrike" baseline="0" dirty="0">
                <a:solidFill>
                  <a:srgbClr val="00B0F0"/>
                </a:solidFill>
                <a:latin typeface="MinionPro-Regular"/>
              </a:rPr>
              <a:t> </a:t>
            </a:r>
            <a:r>
              <a:rPr lang="en-US" sz="900" b="1" i="0" u="none" strike="noStrike" baseline="0" dirty="0">
                <a:solidFill>
                  <a:srgbClr val="00B0F0"/>
                </a:solidFill>
                <a:latin typeface="MinionPro-Regular"/>
              </a:rPr>
              <a:t> </a:t>
            </a:r>
            <a:r>
              <a:rPr lang="en-US" sz="2000" b="1" i="0" u="none" strike="noStrike" baseline="0" dirty="0">
                <a:solidFill>
                  <a:srgbClr val="00B0F0"/>
                </a:solidFill>
                <a:latin typeface="MinionPro-Regular"/>
              </a:rPr>
              <a:t>configuration. </a:t>
            </a:r>
          </a:p>
          <a:p>
            <a:pPr marL="342900" indent="-342900" algn="l">
              <a:lnSpc>
                <a:spcPct val="150000"/>
              </a:lnSpc>
              <a:buFont typeface="Arial" panose="020B0604020202020204" pitchFamily="34" charset="0"/>
              <a:buChar char="•"/>
            </a:pPr>
            <a:r>
              <a:rPr lang="en-US" sz="2000" b="1" i="0" u="none" strike="noStrike" baseline="0" dirty="0">
                <a:solidFill>
                  <a:srgbClr val="FF0066"/>
                </a:solidFill>
                <a:latin typeface="MinionPro-Regular"/>
              </a:rPr>
              <a:t>This single electron occupies one of the t</a:t>
            </a:r>
            <a:r>
              <a:rPr lang="en-US" sz="900" b="1" i="0" u="none" strike="noStrike" baseline="0" dirty="0">
                <a:solidFill>
                  <a:srgbClr val="FF0066"/>
                </a:solidFill>
                <a:latin typeface="MinionPro-Regular"/>
              </a:rPr>
              <a:t>2g </a:t>
            </a:r>
            <a:r>
              <a:rPr lang="en-US" sz="2000" b="1" i="0" u="none" strike="noStrike" baseline="0" dirty="0">
                <a:solidFill>
                  <a:srgbClr val="FF0066"/>
                </a:solidFill>
                <a:latin typeface="MinionPro-Regular"/>
              </a:rPr>
              <a:t>orbitals in the octahedral aqua ligand field.</a:t>
            </a:r>
          </a:p>
          <a:p>
            <a:pPr marL="342900" indent="-342900" algn="l">
              <a:lnSpc>
                <a:spcPct val="150000"/>
              </a:lnSpc>
              <a:buFont typeface="Arial" panose="020B0604020202020204" pitchFamily="34" charset="0"/>
              <a:buChar char="•"/>
            </a:pPr>
            <a:r>
              <a:rPr lang="en-US" sz="2000" b="1" i="0" u="none" strike="noStrike" baseline="0" dirty="0">
                <a:solidFill>
                  <a:srgbClr val="7030A0"/>
                </a:solidFill>
                <a:latin typeface="MinionPro-Regular"/>
              </a:rPr>
              <a:t>When white light falls on this complex the d electron absorbs light and promotes itself to </a:t>
            </a:r>
            <a:r>
              <a:rPr lang="en-US" sz="2000" b="1" i="0" u="none" strike="noStrike" baseline="0" dirty="0" err="1">
                <a:solidFill>
                  <a:srgbClr val="7030A0"/>
                </a:solidFill>
                <a:latin typeface="MinionPro-Regular"/>
              </a:rPr>
              <a:t>e</a:t>
            </a:r>
            <a:r>
              <a:rPr lang="en-US" sz="900" b="1" i="0" u="none" strike="noStrike" baseline="0" dirty="0" err="1">
                <a:solidFill>
                  <a:srgbClr val="7030A0"/>
                </a:solidFill>
                <a:latin typeface="MinionPro-Regular"/>
              </a:rPr>
              <a:t>g</a:t>
            </a:r>
            <a:r>
              <a:rPr lang="en-US" sz="900" b="1" i="0" u="none" strike="noStrike" baseline="0" dirty="0">
                <a:solidFill>
                  <a:srgbClr val="7030A0"/>
                </a:solidFill>
                <a:latin typeface="MinionPro-Regular"/>
              </a:rPr>
              <a:t> </a:t>
            </a:r>
            <a:r>
              <a:rPr lang="en-US" sz="2000" b="1" i="0" u="none" strike="noStrike" baseline="0" dirty="0">
                <a:solidFill>
                  <a:srgbClr val="7030A0"/>
                </a:solidFill>
                <a:latin typeface="MinionPro-Regular"/>
              </a:rPr>
              <a:t>level. </a:t>
            </a:r>
          </a:p>
          <a:p>
            <a:pPr marL="342900" indent="-342900" algn="l">
              <a:lnSpc>
                <a:spcPct val="150000"/>
              </a:lnSpc>
              <a:buFont typeface="Arial" panose="020B0604020202020204" pitchFamily="34" charset="0"/>
              <a:buChar char="•"/>
            </a:pPr>
            <a:r>
              <a:rPr lang="en-US" sz="2000" b="1" i="0" u="none" strike="noStrike" baseline="0" dirty="0">
                <a:solidFill>
                  <a:srgbClr val="C00000"/>
                </a:solidFill>
                <a:latin typeface="MinionPro-Regular"/>
              </a:rPr>
              <a:t>The spectral data show the absorption maximum </a:t>
            </a:r>
          </a:p>
          <a:p>
            <a:pPr algn="l">
              <a:lnSpc>
                <a:spcPct val="150000"/>
              </a:lnSpc>
            </a:pPr>
            <a:r>
              <a:rPr lang="en-US" sz="2000" b="1" i="0" u="none" strike="noStrike" baseline="0" dirty="0">
                <a:solidFill>
                  <a:srgbClr val="C00000"/>
                </a:solidFill>
                <a:latin typeface="MinionPro-Regular"/>
              </a:rPr>
              <a:t>     is at 20000 cm</a:t>
            </a:r>
            <a:r>
              <a:rPr lang="en-US" sz="2000" b="1" i="0" u="none" strike="noStrike" baseline="30000" dirty="0">
                <a:solidFill>
                  <a:srgbClr val="C00000"/>
                </a:solidFill>
                <a:latin typeface="MinionPro-Regular"/>
              </a:rPr>
              <a:t>-1</a:t>
            </a:r>
            <a:r>
              <a:rPr lang="en-US" sz="2000" b="1" i="0" u="none" strike="noStrike" baseline="0" dirty="0">
                <a:solidFill>
                  <a:srgbClr val="C00000"/>
                </a:solidFill>
                <a:latin typeface="MinionPro-Regular"/>
              </a:rPr>
              <a:t> </a:t>
            </a:r>
            <a:r>
              <a:rPr lang="en-US" sz="900" b="1" i="0" u="none" strike="noStrike" baseline="0" dirty="0">
                <a:solidFill>
                  <a:srgbClr val="C00000"/>
                </a:solidFill>
                <a:latin typeface="MinionPro-Regular"/>
              </a:rPr>
              <a:t> </a:t>
            </a:r>
            <a:r>
              <a:rPr lang="en-US" sz="2000" b="1" i="0" u="none" strike="noStrike" baseline="0" dirty="0">
                <a:solidFill>
                  <a:srgbClr val="C00000"/>
                </a:solidFill>
                <a:latin typeface="MinionPro-Regular"/>
              </a:rPr>
              <a:t>corresponding to the crystal field</a:t>
            </a:r>
          </a:p>
          <a:p>
            <a:pPr algn="l">
              <a:lnSpc>
                <a:spcPct val="150000"/>
              </a:lnSpc>
            </a:pPr>
            <a:r>
              <a:rPr lang="en-US" sz="2000" b="1" dirty="0">
                <a:solidFill>
                  <a:srgbClr val="C00000"/>
                </a:solidFill>
                <a:latin typeface="MinionPro-Regular"/>
              </a:rPr>
              <a:t>      </a:t>
            </a:r>
            <a:r>
              <a:rPr lang="en-US" sz="2000" b="1" i="0" u="none" strike="noStrike" baseline="0" dirty="0">
                <a:solidFill>
                  <a:srgbClr val="C00000"/>
                </a:solidFill>
                <a:latin typeface="MinionPro-Regular"/>
              </a:rPr>
              <a:t>splitting energy (</a:t>
            </a:r>
            <a:r>
              <a:rPr lang="en-US" sz="2000" b="1" i="0" u="none" strike="noStrike" baseline="0" dirty="0" err="1">
                <a:solidFill>
                  <a:srgbClr val="C00000"/>
                </a:solidFill>
                <a:latin typeface="MinionPro-Regular"/>
              </a:rPr>
              <a:t>Δ</a:t>
            </a:r>
            <a:r>
              <a:rPr lang="en-US" sz="900" b="1" i="0" u="none" strike="noStrike" baseline="0" dirty="0" err="1">
                <a:solidFill>
                  <a:srgbClr val="C00000"/>
                </a:solidFill>
                <a:latin typeface="MinionPro-Regular"/>
              </a:rPr>
              <a:t>o</a:t>
            </a:r>
            <a:r>
              <a:rPr lang="en-US" sz="2000" b="1" i="0" u="none" strike="noStrike" baseline="0" dirty="0">
                <a:solidFill>
                  <a:srgbClr val="C00000"/>
                </a:solidFill>
                <a:latin typeface="MinionPro-Regular"/>
              </a:rPr>
              <a:t>) 239.7 kJ mol</a:t>
            </a:r>
            <a:r>
              <a:rPr lang="en-US" sz="2000" b="1" i="0" u="none" strike="noStrike" baseline="30000" dirty="0">
                <a:solidFill>
                  <a:srgbClr val="C00000"/>
                </a:solidFill>
                <a:latin typeface="MinionPro-Regular"/>
              </a:rPr>
              <a:t>-1</a:t>
            </a:r>
            <a:r>
              <a:rPr lang="en-US" sz="2000" b="1" i="0" u="none" strike="noStrike" baseline="0" dirty="0">
                <a:solidFill>
                  <a:srgbClr val="C00000"/>
                </a:solidFill>
                <a:latin typeface="MinionPro-Regular"/>
              </a:rPr>
              <a:t>  </a:t>
            </a:r>
            <a:r>
              <a:rPr lang="en-US" sz="900" b="1" i="0" u="none" strike="noStrike" baseline="0" dirty="0">
                <a:solidFill>
                  <a:srgbClr val="C00000"/>
                </a:solidFill>
                <a:latin typeface="MinionPro-Regular"/>
              </a:rPr>
              <a:t>. </a:t>
            </a:r>
          </a:p>
          <a:p>
            <a:pPr marL="342900" indent="-342900" algn="l">
              <a:lnSpc>
                <a:spcPct val="150000"/>
              </a:lnSpc>
              <a:buFont typeface="Arial" panose="020B0604020202020204" pitchFamily="34" charset="0"/>
              <a:buChar char="•"/>
            </a:pPr>
            <a:r>
              <a:rPr lang="en-US" sz="2000" b="1" i="0" u="none" strike="noStrike" baseline="0" dirty="0">
                <a:solidFill>
                  <a:srgbClr val="7030A0"/>
                </a:solidFill>
                <a:latin typeface="MinionPro-Regular"/>
              </a:rPr>
              <a:t>The transmitted </a:t>
            </a:r>
            <a:r>
              <a:rPr lang="en-US" sz="2000" b="1" i="0" u="none" strike="noStrike" baseline="0" dirty="0" err="1">
                <a:solidFill>
                  <a:srgbClr val="7030A0"/>
                </a:solidFill>
                <a:latin typeface="MinionPro-Regular"/>
              </a:rPr>
              <a:t>colour</a:t>
            </a:r>
            <a:r>
              <a:rPr lang="en-US" sz="2000" b="1" i="0" u="none" strike="noStrike" baseline="0" dirty="0">
                <a:solidFill>
                  <a:srgbClr val="7030A0"/>
                </a:solidFill>
                <a:latin typeface="MinionPro-Regular"/>
              </a:rPr>
              <a:t> associated with this </a:t>
            </a:r>
          </a:p>
          <a:p>
            <a:pPr algn="l">
              <a:lnSpc>
                <a:spcPct val="150000"/>
              </a:lnSpc>
            </a:pPr>
            <a:r>
              <a:rPr lang="en-US" sz="2000" b="1" i="0" u="none" strike="noStrike" baseline="0" dirty="0">
                <a:solidFill>
                  <a:srgbClr val="7030A0"/>
                </a:solidFill>
                <a:latin typeface="MinionPro-Regular"/>
              </a:rPr>
              <a:t>      absorption is purple and hence ,the </a:t>
            </a:r>
            <a:r>
              <a:rPr lang="en-US" sz="2000" b="1" dirty="0">
                <a:solidFill>
                  <a:srgbClr val="7030A0"/>
                </a:solidFill>
                <a:latin typeface="MinionPro-Regular"/>
              </a:rPr>
              <a:t> </a:t>
            </a:r>
            <a:r>
              <a:rPr lang="en-US" sz="2000" b="1" i="0" u="none" strike="noStrike" baseline="0" dirty="0">
                <a:solidFill>
                  <a:srgbClr val="7030A0"/>
                </a:solidFill>
                <a:latin typeface="MinionPro-Regular"/>
              </a:rPr>
              <a:t>complex </a:t>
            </a:r>
          </a:p>
          <a:p>
            <a:pPr algn="l">
              <a:lnSpc>
                <a:spcPct val="150000"/>
              </a:lnSpc>
            </a:pPr>
            <a:r>
              <a:rPr lang="en-US" sz="2000" b="1" i="0" u="none" strike="noStrike" baseline="0" dirty="0">
                <a:solidFill>
                  <a:srgbClr val="7030A0"/>
                </a:solidFill>
                <a:latin typeface="MinionPro-Regular"/>
              </a:rPr>
              <a:t>      appears </a:t>
            </a:r>
            <a:r>
              <a:rPr lang="en-IN" sz="2000" b="1" i="0" u="none" strike="noStrike" baseline="0" dirty="0">
                <a:solidFill>
                  <a:srgbClr val="7030A0"/>
                </a:solidFill>
                <a:latin typeface="MinionPro-Regular"/>
              </a:rPr>
              <a:t>purple in colour.</a:t>
            </a:r>
            <a:endParaRPr lang="en-IN" sz="2000" dirty="0"/>
          </a:p>
        </p:txBody>
      </p:sp>
      <p:pic>
        <p:nvPicPr>
          <p:cNvPr id="7" name="Picture 6">
            <a:extLst>
              <a:ext uri="{FF2B5EF4-FFF2-40B4-BE49-F238E27FC236}">
                <a16:creationId xmlns:a16="http://schemas.microsoft.com/office/drawing/2014/main" xmlns="" id="{DD2C639C-4DF5-45B0-A2F9-8D03DFDC8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2033" y="2482662"/>
            <a:ext cx="3343190" cy="4126763"/>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6601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6BA7AA1-F0E9-4EE6-96BB-79121389D6BE}"/>
              </a:ext>
            </a:extLst>
          </p:cNvPr>
          <p:cNvSpPr txBox="1"/>
          <p:nvPr/>
        </p:nvSpPr>
        <p:spPr>
          <a:xfrm>
            <a:off x="0" y="0"/>
            <a:ext cx="9144000" cy="6865854"/>
          </a:xfrm>
          <a:prstGeom prst="rect">
            <a:avLst/>
          </a:prstGeom>
          <a:noFill/>
        </p:spPr>
        <p:txBody>
          <a:bodyPr wrap="square">
            <a:spAutoFit/>
          </a:bodyPr>
          <a:lstStyle/>
          <a:p>
            <a:pPr marL="457200" indent="-457200" algn="l">
              <a:lnSpc>
                <a:spcPct val="200000"/>
              </a:lnSpc>
              <a:buFont typeface="Wingdings" panose="05000000000000000000" pitchFamily="2" charset="2"/>
              <a:buChar char="q"/>
            </a:pPr>
            <a:r>
              <a:rPr lang="en-US" sz="2800" b="1" i="0" u="none" strike="noStrike" baseline="0" dirty="0">
                <a:solidFill>
                  <a:srgbClr val="7030A0"/>
                </a:solidFill>
                <a:latin typeface="MinionPro-Regular"/>
              </a:rPr>
              <a:t>The octahedral titanium(III) complexes with other ligands such as bromide and fluoride have different </a:t>
            </a:r>
            <a:r>
              <a:rPr lang="en-US" sz="2800" b="1" i="0" u="none" strike="noStrike" baseline="0" dirty="0" err="1">
                <a:solidFill>
                  <a:srgbClr val="7030A0"/>
                </a:solidFill>
                <a:latin typeface="MinionPro-Regular"/>
              </a:rPr>
              <a:t>colours</a:t>
            </a:r>
            <a:r>
              <a:rPr lang="en-US" sz="2800" b="1" i="0" u="none" strike="noStrike" baseline="0" dirty="0">
                <a:solidFill>
                  <a:srgbClr val="7030A0"/>
                </a:solidFill>
                <a:latin typeface="MinionPro-Regular"/>
              </a:rPr>
              <a:t>. </a:t>
            </a:r>
          </a:p>
          <a:p>
            <a:pPr marL="457200" indent="-457200" algn="l">
              <a:lnSpc>
                <a:spcPct val="200000"/>
              </a:lnSpc>
              <a:buFont typeface="Wingdings" panose="05000000000000000000" pitchFamily="2" charset="2"/>
              <a:buChar char="q"/>
            </a:pPr>
            <a:r>
              <a:rPr lang="en-US" sz="2800" b="1" i="0" u="none" strike="noStrike" baseline="0" dirty="0">
                <a:solidFill>
                  <a:srgbClr val="00B050"/>
                </a:solidFill>
                <a:latin typeface="MinionPro-Regular"/>
              </a:rPr>
              <a:t>This is due to the difference in the magnitude of crystal field splitting by these ligands.</a:t>
            </a:r>
          </a:p>
          <a:p>
            <a:pPr marL="457200" indent="-457200" algn="l">
              <a:lnSpc>
                <a:spcPct val="200000"/>
              </a:lnSpc>
              <a:buFont typeface="Wingdings" panose="05000000000000000000" pitchFamily="2" charset="2"/>
              <a:buChar char="q"/>
            </a:pPr>
            <a:r>
              <a:rPr lang="en-US" sz="2800" b="1" i="0" u="none" strike="noStrike" baseline="0" dirty="0">
                <a:latin typeface="MinionPro-Regular"/>
              </a:rPr>
              <a:t> </a:t>
            </a:r>
            <a:r>
              <a:rPr lang="en-US" sz="2800" b="1" i="0" u="none" strike="noStrike" baseline="0" dirty="0">
                <a:solidFill>
                  <a:srgbClr val="FF0066"/>
                </a:solidFill>
                <a:latin typeface="MinionPro-Regular"/>
              </a:rPr>
              <a:t>However, the complexes of central metal atom such as of Sc</a:t>
            </a:r>
            <a:r>
              <a:rPr lang="en-US" sz="2800" b="1" i="0" u="none" strike="noStrike" baseline="30000" dirty="0">
                <a:solidFill>
                  <a:srgbClr val="FF0066"/>
                </a:solidFill>
                <a:latin typeface="MinionPro-Regular"/>
              </a:rPr>
              <a:t>3+ </a:t>
            </a:r>
            <a:r>
              <a:rPr lang="en-US" sz="2800" b="1" i="0" u="none" strike="noStrike" baseline="0" dirty="0">
                <a:solidFill>
                  <a:srgbClr val="FF0066"/>
                </a:solidFill>
                <a:latin typeface="MinionPro-Regular"/>
              </a:rPr>
              <a:t>, Ti</a:t>
            </a:r>
            <a:r>
              <a:rPr lang="en-US" sz="2800" b="1" i="0" u="none" strike="noStrike" baseline="30000" dirty="0">
                <a:solidFill>
                  <a:srgbClr val="FF0066"/>
                </a:solidFill>
                <a:latin typeface="MinionPro-Regular"/>
              </a:rPr>
              <a:t>4+ </a:t>
            </a:r>
            <a:r>
              <a:rPr lang="en-US" sz="2800" b="1" i="0" u="none" strike="noStrike" baseline="0" dirty="0">
                <a:solidFill>
                  <a:srgbClr val="FF0066"/>
                </a:solidFill>
                <a:latin typeface="MinionPro-Regular"/>
              </a:rPr>
              <a:t> , Cu</a:t>
            </a:r>
            <a:r>
              <a:rPr lang="en-US" sz="2800" b="1" baseline="30000" dirty="0">
                <a:solidFill>
                  <a:srgbClr val="FF0066"/>
                </a:solidFill>
                <a:latin typeface="MinionPro-Regular"/>
              </a:rPr>
              <a:t>+ </a:t>
            </a:r>
            <a:r>
              <a:rPr lang="en-US" sz="2800" b="1" i="0" u="none" strike="noStrike" baseline="0" dirty="0">
                <a:solidFill>
                  <a:srgbClr val="FF0066"/>
                </a:solidFill>
                <a:latin typeface="MinionPro-Regular"/>
              </a:rPr>
              <a:t>  , Zn</a:t>
            </a:r>
            <a:r>
              <a:rPr lang="en-US" sz="2800" b="1" i="0" u="none" strike="noStrike" baseline="30000" dirty="0">
                <a:solidFill>
                  <a:srgbClr val="FF0066"/>
                </a:solidFill>
                <a:latin typeface="MinionPro-Regular"/>
              </a:rPr>
              <a:t>2+</a:t>
            </a:r>
            <a:r>
              <a:rPr lang="en-US" sz="2800" b="1" i="0" u="none" strike="noStrike" baseline="0" dirty="0">
                <a:solidFill>
                  <a:srgbClr val="FF0066"/>
                </a:solidFill>
                <a:latin typeface="MinionPro-Regular"/>
              </a:rPr>
              <a:t> , etc... are </a:t>
            </a:r>
            <a:r>
              <a:rPr lang="en-US" sz="2800" b="1" i="0" u="none" strike="noStrike" baseline="0" dirty="0" err="1">
                <a:solidFill>
                  <a:srgbClr val="FF0066"/>
                </a:solidFill>
                <a:latin typeface="MinionPro-Regular"/>
              </a:rPr>
              <a:t>colourless</a:t>
            </a:r>
            <a:r>
              <a:rPr lang="en-US" sz="2800" b="1" i="0" u="none" strike="noStrike" baseline="0" dirty="0">
                <a:solidFill>
                  <a:srgbClr val="FF0066"/>
                </a:solidFill>
                <a:latin typeface="MinionPro-Regular"/>
              </a:rPr>
              <a:t>. </a:t>
            </a:r>
          </a:p>
          <a:p>
            <a:pPr marL="457200" indent="-457200" algn="l">
              <a:lnSpc>
                <a:spcPct val="200000"/>
              </a:lnSpc>
              <a:buFont typeface="Wingdings" panose="05000000000000000000" pitchFamily="2" charset="2"/>
              <a:buChar char="q"/>
            </a:pPr>
            <a:r>
              <a:rPr lang="en-US" sz="2800" b="1" i="0" u="none" strike="noStrike" baseline="0" dirty="0">
                <a:solidFill>
                  <a:srgbClr val="C00000"/>
                </a:solidFill>
                <a:latin typeface="MinionPro-Regular"/>
              </a:rPr>
              <a:t>This is because the d-d transition is not possible in</a:t>
            </a:r>
          </a:p>
          <a:p>
            <a:pPr algn="l">
              <a:lnSpc>
                <a:spcPct val="200000"/>
              </a:lnSpc>
            </a:pPr>
            <a:r>
              <a:rPr lang="en-US" sz="2800" b="1" i="0" u="none" strike="noStrike" baseline="0" dirty="0">
                <a:solidFill>
                  <a:srgbClr val="C00000"/>
                </a:solidFill>
                <a:latin typeface="MinionPro-Regular"/>
              </a:rPr>
              <a:t>complexes with central metal having d</a:t>
            </a:r>
            <a:r>
              <a:rPr lang="en-US" sz="2800" b="1" i="0" u="none" strike="noStrike" baseline="30000" dirty="0">
                <a:solidFill>
                  <a:srgbClr val="C00000"/>
                </a:solidFill>
                <a:latin typeface="MinionPro-Regular"/>
              </a:rPr>
              <a:t>0</a:t>
            </a:r>
            <a:r>
              <a:rPr lang="en-US" sz="2800" b="1" i="0" u="none" strike="noStrike" baseline="0" dirty="0">
                <a:solidFill>
                  <a:srgbClr val="C00000"/>
                </a:solidFill>
                <a:latin typeface="MinionPro-Regular"/>
              </a:rPr>
              <a:t> </a:t>
            </a:r>
            <a:r>
              <a:rPr lang="en-US" sz="1050" b="1" i="0" u="none" strike="noStrike" baseline="0" dirty="0">
                <a:solidFill>
                  <a:srgbClr val="C00000"/>
                </a:solidFill>
                <a:latin typeface="MinionPro-Regular"/>
              </a:rPr>
              <a:t> </a:t>
            </a:r>
            <a:r>
              <a:rPr lang="en-US" sz="2800" b="1" i="0" u="none" strike="noStrike" baseline="0" dirty="0">
                <a:solidFill>
                  <a:srgbClr val="C00000"/>
                </a:solidFill>
                <a:latin typeface="MinionPro-Regular"/>
              </a:rPr>
              <a:t>or d</a:t>
            </a:r>
            <a:r>
              <a:rPr lang="en-US" sz="2800" b="1" i="0" u="none" strike="noStrike" baseline="30000" dirty="0">
                <a:solidFill>
                  <a:srgbClr val="C00000"/>
                </a:solidFill>
                <a:latin typeface="MinionPro-Regular"/>
              </a:rPr>
              <a:t>10 </a:t>
            </a:r>
            <a:r>
              <a:rPr lang="en-US" sz="2800" b="1" i="0" u="none" strike="noStrike" baseline="0" dirty="0">
                <a:solidFill>
                  <a:srgbClr val="C00000"/>
                </a:solidFill>
                <a:latin typeface="MinionPro-Regular"/>
              </a:rPr>
              <a:t> </a:t>
            </a:r>
            <a:r>
              <a:rPr lang="en-US" sz="1050" b="1" i="0" u="none" strike="noStrike" baseline="0" dirty="0">
                <a:solidFill>
                  <a:srgbClr val="C00000"/>
                </a:solidFill>
                <a:latin typeface="MinionPro-Regular"/>
              </a:rPr>
              <a:t> </a:t>
            </a:r>
            <a:r>
              <a:rPr lang="en-US" sz="2800" b="1" i="0" u="none" strike="noStrike" baseline="0" dirty="0">
                <a:solidFill>
                  <a:srgbClr val="C00000"/>
                </a:solidFill>
                <a:latin typeface="MinionPro-Regular"/>
              </a:rPr>
              <a:t>configuration</a:t>
            </a:r>
            <a:r>
              <a:rPr lang="en-US" sz="2800" b="1" i="0" u="none" strike="noStrike" baseline="0" dirty="0">
                <a:latin typeface="MinionPro-Regular"/>
              </a:rPr>
              <a:t>.</a:t>
            </a:r>
            <a:endParaRPr lang="en-IN" sz="2800" b="1" dirty="0"/>
          </a:p>
        </p:txBody>
      </p:sp>
    </p:spTree>
    <p:extLst>
      <p:ext uri="{BB962C8B-B14F-4D97-AF65-F5344CB8AC3E}">
        <p14:creationId xmlns:p14="http://schemas.microsoft.com/office/powerpoint/2010/main" val="2758985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CBE9934-6F24-48C3-A1E3-A8F7FCA8EA6D}"/>
              </a:ext>
            </a:extLst>
          </p:cNvPr>
          <p:cNvSpPr txBox="1"/>
          <p:nvPr/>
        </p:nvSpPr>
        <p:spPr>
          <a:xfrm>
            <a:off x="2286000" y="121613"/>
            <a:ext cx="4572000" cy="646331"/>
          </a:xfrm>
          <a:prstGeom prst="rect">
            <a:avLst/>
          </a:prstGeom>
          <a:noFill/>
          <a:ln>
            <a:solidFill>
              <a:srgbClr val="0070C0"/>
            </a:solidFill>
          </a:ln>
          <a:effectLst>
            <a:glow rad="139700">
              <a:schemeClr val="accent1">
                <a:satMod val="175000"/>
                <a:alpha val="40000"/>
              </a:schemeClr>
            </a:glow>
          </a:effectLst>
        </p:spPr>
        <p:txBody>
          <a:bodyPr wrap="square">
            <a:spAutoFit/>
          </a:bodyPr>
          <a:lstStyle/>
          <a:p>
            <a:pPr algn="ctr"/>
            <a:r>
              <a:rPr lang="en-IN" sz="3600" b="1" i="0" u="none" strike="noStrike" baseline="0" dirty="0">
                <a:solidFill>
                  <a:srgbClr val="001AE6"/>
                </a:solidFill>
                <a:latin typeface="MinionPro-Bold"/>
              </a:rPr>
              <a:t>Metallic carbonyls</a:t>
            </a:r>
            <a:endParaRPr lang="en-IN" sz="3600" dirty="0"/>
          </a:p>
        </p:txBody>
      </p:sp>
      <p:pic>
        <p:nvPicPr>
          <p:cNvPr id="1026" name="Picture 2" descr="METALLIC CARBONYLS AND METALLIC NITROCYLS - ppt video online download">
            <a:extLst>
              <a:ext uri="{FF2B5EF4-FFF2-40B4-BE49-F238E27FC236}">
                <a16:creationId xmlns:a16="http://schemas.microsoft.com/office/drawing/2014/main" xmlns="" id="{9E49609B-CBDE-4ED5-926C-58862CF6365C}"/>
              </a:ext>
            </a:extLst>
          </p:cNvPr>
          <p:cNvPicPr>
            <a:picLocks noChangeAspect="1" noChangeArrowheads="1"/>
          </p:cNvPicPr>
          <p:nvPr/>
        </p:nvPicPr>
        <p:blipFill rotWithShape="1">
          <a:blip r:embed="rId2">
            <a:duotone>
              <a:prstClr val="black"/>
              <a:schemeClr val="accent4">
                <a:tint val="45000"/>
                <a:satMod val="400000"/>
              </a:schemeClr>
            </a:duotone>
            <a:extLst>
              <a:ext uri="{28A0092B-C50C-407E-A947-70E740481C1C}">
                <a14:useLocalDpi xmlns:a14="http://schemas.microsoft.com/office/drawing/2010/main" val="0"/>
              </a:ext>
            </a:extLst>
          </a:blip>
          <a:srcRect l="1456" t="19806" r="4661" b="6278"/>
          <a:stretch/>
        </p:blipFill>
        <p:spPr bwMode="auto">
          <a:xfrm>
            <a:off x="106532" y="896645"/>
            <a:ext cx="8930935" cy="57438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944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5EEE681-B9D6-48E0-A86E-A8154CC30BE1}"/>
              </a:ext>
            </a:extLst>
          </p:cNvPr>
          <p:cNvSpPr txBox="1"/>
          <p:nvPr/>
        </p:nvSpPr>
        <p:spPr>
          <a:xfrm>
            <a:off x="0" y="0"/>
            <a:ext cx="9144000" cy="1200329"/>
          </a:xfrm>
          <a:prstGeom prst="rect">
            <a:avLst/>
          </a:prstGeom>
          <a:noFill/>
        </p:spPr>
        <p:txBody>
          <a:bodyPr wrap="square">
            <a:spAutoFit/>
          </a:bodyPr>
          <a:lstStyle/>
          <a:p>
            <a:pPr algn="l"/>
            <a:r>
              <a:rPr lang="en-IN" sz="2400" b="1" i="0" u="none" strike="noStrike" baseline="0" dirty="0">
                <a:solidFill>
                  <a:srgbClr val="001AE6"/>
                </a:solidFill>
                <a:latin typeface="MinionPro-Bold"/>
              </a:rPr>
              <a:t>Classification:</a:t>
            </a:r>
          </a:p>
          <a:p>
            <a:pPr marL="342900" indent="-342900" algn="l">
              <a:buFont typeface="Arial" panose="020B0604020202020204" pitchFamily="34" charset="0"/>
              <a:buChar char="•"/>
            </a:pPr>
            <a:r>
              <a:rPr lang="en-US" sz="2400" b="1" i="0" u="none" strike="noStrike" baseline="0" dirty="0">
                <a:solidFill>
                  <a:srgbClr val="000000"/>
                </a:solidFill>
                <a:latin typeface="MinionPro-Regular"/>
              </a:rPr>
              <a:t>Generally metal carbonyls are classified in two different ways as described below.</a:t>
            </a:r>
            <a:endParaRPr lang="en-IN" sz="2400" b="1" dirty="0"/>
          </a:p>
        </p:txBody>
      </p:sp>
      <p:pic>
        <p:nvPicPr>
          <p:cNvPr id="5" name="Picture 4">
            <a:extLst>
              <a:ext uri="{FF2B5EF4-FFF2-40B4-BE49-F238E27FC236}">
                <a16:creationId xmlns:a16="http://schemas.microsoft.com/office/drawing/2014/main" xmlns="" id="{F8203C04-293F-497D-9071-D095E62258DF}"/>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69283" y="1326679"/>
            <a:ext cx="8805434" cy="5313817"/>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055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919ED48-CFC7-4DD6-B5BD-A4F1D6679083}"/>
              </a:ext>
            </a:extLst>
          </p:cNvPr>
          <p:cNvSpPr txBox="1"/>
          <p:nvPr/>
        </p:nvSpPr>
        <p:spPr>
          <a:xfrm>
            <a:off x="0" y="0"/>
            <a:ext cx="9144000" cy="3785652"/>
          </a:xfrm>
          <a:prstGeom prst="rect">
            <a:avLst/>
          </a:prstGeom>
          <a:noFill/>
        </p:spPr>
        <p:txBody>
          <a:bodyPr wrap="square">
            <a:spAutoFit/>
          </a:bodyPr>
          <a:lstStyle/>
          <a:p>
            <a:pPr algn="l"/>
            <a:r>
              <a:rPr lang="en-IN" sz="2400" b="1" i="0" u="none" strike="noStrike" baseline="0" dirty="0">
                <a:solidFill>
                  <a:srgbClr val="001AE6"/>
                </a:solidFill>
                <a:latin typeface="MinionPro-Bold"/>
              </a:rPr>
              <a:t>Central atom/ion:</a:t>
            </a:r>
          </a:p>
          <a:p>
            <a:pPr algn="l"/>
            <a:r>
              <a:rPr lang="en-US" sz="2400" b="0" i="0" u="none" strike="noStrike" baseline="0" dirty="0">
                <a:solidFill>
                  <a:srgbClr val="000000"/>
                </a:solidFill>
                <a:latin typeface="MinionPro-Regular"/>
              </a:rPr>
              <a:t>The central atom/ion is the one that occupies the central position in a coordination entity and binds other atoms or groups of atoms (ligands) to itself, through a coordinate</a:t>
            </a:r>
            <a:r>
              <a:rPr lang="en-IN" sz="2000" dirty="0">
                <a:solidFill>
                  <a:srgbClr val="000000"/>
                </a:solidFill>
                <a:latin typeface="MinionPro-Regular"/>
              </a:rPr>
              <a:t> </a:t>
            </a:r>
            <a:r>
              <a:rPr lang="en-US" sz="2400" b="0" i="0" u="none" strike="noStrike" baseline="0" dirty="0">
                <a:solidFill>
                  <a:srgbClr val="000000"/>
                </a:solidFill>
                <a:latin typeface="MinionPro-Regular"/>
              </a:rPr>
              <a:t>covalent bond. </a:t>
            </a:r>
          </a:p>
          <a:p>
            <a:pPr algn="l"/>
            <a:r>
              <a:rPr lang="en-US" sz="2400" b="0" i="0" u="none" strike="noStrike" baseline="0" dirty="0">
                <a:solidFill>
                  <a:srgbClr val="FF0000"/>
                </a:solidFill>
                <a:latin typeface="MinionPro-Regular"/>
              </a:rPr>
              <a:t>For example</a:t>
            </a:r>
            <a:r>
              <a:rPr lang="en-US" sz="2400" b="0" i="0" u="none" strike="noStrike" baseline="0" dirty="0">
                <a:solidFill>
                  <a:srgbClr val="000000"/>
                </a:solidFill>
                <a:latin typeface="MinionPro-Regular"/>
              </a:rPr>
              <a:t>, </a:t>
            </a:r>
            <a:r>
              <a:rPr lang="en-US" sz="2400" b="0" i="0" u="none" strike="noStrike" baseline="0" dirty="0">
                <a:solidFill>
                  <a:srgbClr val="7030A0"/>
                </a:solidFill>
                <a:latin typeface="MinionPro-Regular"/>
              </a:rPr>
              <a:t>in K</a:t>
            </a:r>
            <a:r>
              <a:rPr lang="en-US" sz="1000" b="0" i="0" u="none" strike="noStrike" baseline="0" dirty="0">
                <a:solidFill>
                  <a:srgbClr val="7030A0"/>
                </a:solidFill>
                <a:latin typeface="MinionPro-Regular"/>
              </a:rPr>
              <a:t>4</a:t>
            </a:r>
            <a:r>
              <a:rPr lang="en-US" sz="2400" b="0" i="0" u="none" strike="noStrike" baseline="0" dirty="0">
                <a:solidFill>
                  <a:srgbClr val="7030A0"/>
                </a:solidFill>
                <a:latin typeface="MinionPro-Regular"/>
              </a:rPr>
              <a:t>[Fe(CN)</a:t>
            </a:r>
            <a:r>
              <a:rPr lang="en-US" sz="1000" b="0" i="0" u="none" strike="noStrike" baseline="0" dirty="0">
                <a:solidFill>
                  <a:srgbClr val="7030A0"/>
                </a:solidFill>
                <a:latin typeface="MinionPro-Regular"/>
              </a:rPr>
              <a:t>6</a:t>
            </a:r>
            <a:r>
              <a:rPr lang="en-US" sz="2400" b="0" i="0" u="none" strike="noStrike" baseline="0" dirty="0">
                <a:solidFill>
                  <a:srgbClr val="7030A0"/>
                </a:solidFill>
                <a:latin typeface="MinionPro-Regular"/>
              </a:rPr>
              <a:t>], the central metal ion is Fe</a:t>
            </a:r>
            <a:r>
              <a:rPr lang="en-US" sz="2400" b="0" i="0" u="none" strike="noStrike" baseline="30000" dirty="0">
                <a:solidFill>
                  <a:srgbClr val="7030A0"/>
                </a:solidFill>
                <a:latin typeface="MinionPro-Regular"/>
              </a:rPr>
              <a:t>2+ </a:t>
            </a:r>
            <a:r>
              <a:rPr lang="en-US" sz="2400" b="0" i="0" u="none" strike="noStrike" baseline="0" dirty="0">
                <a:solidFill>
                  <a:srgbClr val="7030A0"/>
                </a:solidFill>
                <a:latin typeface="MinionPro-Regular"/>
              </a:rPr>
              <a:t>. In the</a:t>
            </a:r>
          </a:p>
          <a:p>
            <a:pPr algn="l"/>
            <a:r>
              <a:rPr lang="en-US" sz="2400" b="0" i="0" u="none" strike="noStrike" baseline="0" dirty="0">
                <a:solidFill>
                  <a:srgbClr val="7030A0"/>
                </a:solidFill>
                <a:latin typeface="MinionPro-Regular"/>
              </a:rPr>
              <a:t>coordination entity [Fe(CN)</a:t>
            </a:r>
            <a:r>
              <a:rPr lang="en-US" sz="1000" b="0" i="0" u="none" strike="noStrike" baseline="0" dirty="0">
                <a:solidFill>
                  <a:srgbClr val="7030A0"/>
                </a:solidFill>
                <a:latin typeface="MinionPro-Regular"/>
              </a:rPr>
              <a:t>6</a:t>
            </a:r>
            <a:r>
              <a:rPr lang="en-US" sz="2400" b="0" i="0" u="none" strike="noStrike" baseline="0" dirty="0">
                <a:solidFill>
                  <a:srgbClr val="7030A0"/>
                </a:solidFill>
                <a:latin typeface="MinionPro-Regular"/>
              </a:rPr>
              <a:t>]</a:t>
            </a:r>
            <a:r>
              <a:rPr lang="en-US" sz="2400" b="0" i="0" u="none" strike="noStrike" baseline="30000" dirty="0">
                <a:solidFill>
                  <a:srgbClr val="7030A0"/>
                </a:solidFill>
                <a:latin typeface="MinionPro-Regular"/>
              </a:rPr>
              <a:t>4-</a:t>
            </a:r>
            <a:r>
              <a:rPr lang="en-US" sz="2400" b="0" i="0" u="none" strike="noStrike" baseline="0" dirty="0">
                <a:solidFill>
                  <a:srgbClr val="7030A0"/>
                </a:solidFill>
                <a:latin typeface="MinionPro-Regular"/>
              </a:rPr>
              <a:t> the Fe</a:t>
            </a:r>
            <a:r>
              <a:rPr lang="en-US" sz="2400" baseline="30000" dirty="0">
                <a:solidFill>
                  <a:srgbClr val="7030A0"/>
                </a:solidFill>
                <a:latin typeface="MinionPro-Regular"/>
              </a:rPr>
              <a:t>2+</a:t>
            </a:r>
            <a:r>
              <a:rPr lang="en-US" sz="2400" b="0" i="0" u="none" strike="noStrike" baseline="0" dirty="0">
                <a:solidFill>
                  <a:srgbClr val="7030A0"/>
                </a:solidFill>
                <a:latin typeface="MinionPro-Regular"/>
              </a:rPr>
              <a:t>  accepts an electron pair from each ligand, CN</a:t>
            </a:r>
            <a:r>
              <a:rPr lang="en-US" sz="2400" b="0" i="0" u="none" strike="noStrike" baseline="30000" dirty="0">
                <a:solidFill>
                  <a:srgbClr val="7030A0"/>
                </a:solidFill>
                <a:latin typeface="MinionPro-Regular"/>
              </a:rPr>
              <a:t>-</a:t>
            </a:r>
            <a:r>
              <a:rPr lang="en-US" sz="2400" b="0" i="0" u="none" strike="noStrike" baseline="0" dirty="0">
                <a:solidFill>
                  <a:srgbClr val="7030A0"/>
                </a:solidFill>
                <a:latin typeface="MinionPro-Regular"/>
              </a:rPr>
              <a:t> and</a:t>
            </a:r>
            <a:r>
              <a:rPr lang="en-US" sz="2400" dirty="0">
                <a:solidFill>
                  <a:srgbClr val="7030A0"/>
                </a:solidFill>
                <a:latin typeface="MinionPro-Regular"/>
              </a:rPr>
              <a:t> </a:t>
            </a:r>
            <a:r>
              <a:rPr lang="en-US" sz="2400" b="0" i="0" u="none" strike="noStrike" baseline="0" dirty="0">
                <a:solidFill>
                  <a:srgbClr val="7030A0"/>
                </a:solidFill>
                <a:latin typeface="MinionPro-Regular"/>
              </a:rPr>
              <a:t>thereby forming six coordinate covalent bonds with them. </a:t>
            </a:r>
          </a:p>
          <a:p>
            <a:pPr algn="l"/>
            <a:r>
              <a:rPr lang="en-US" sz="2400" b="0" i="0" u="none" strike="noStrike" baseline="0" dirty="0">
                <a:solidFill>
                  <a:srgbClr val="000000"/>
                </a:solidFill>
                <a:latin typeface="MinionPro-Regular"/>
              </a:rPr>
              <a:t>since, the central metal ion has an ability to accept electron pairs, it is </a:t>
            </a:r>
          </a:p>
          <a:p>
            <a:pPr algn="l"/>
            <a:r>
              <a:rPr lang="en-US" sz="2400" b="0" i="0" u="none" strike="noStrike" baseline="0" dirty="0">
                <a:solidFill>
                  <a:srgbClr val="000000"/>
                </a:solidFill>
                <a:latin typeface="MinionPro-Regular"/>
              </a:rPr>
              <a:t>referred to as a Lewis acid.</a:t>
            </a:r>
            <a:endParaRPr lang="en-IN" sz="2400" dirty="0"/>
          </a:p>
        </p:txBody>
      </p:sp>
      <p:pic>
        <p:nvPicPr>
          <p:cNvPr id="4" name="Picture 3">
            <a:extLst>
              <a:ext uri="{FF2B5EF4-FFF2-40B4-BE49-F238E27FC236}">
                <a16:creationId xmlns:a16="http://schemas.microsoft.com/office/drawing/2014/main" xmlns="" id="{512FFA8B-1973-448E-8B0E-A12C162A897A}"/>
              </a:ext>
            </a:extLst>
          </p:cNvPr>
          <p:cNvPicPr>
            <a:picLocks noChangeAspect="1"/>
          </p:cNvPicPr>
          <p:nvPr/>
        </p:nvPicPr>
        <p:blipFill>
          <a:blip r:embed="rId2"/>
          <a:stretch>
            <a:fillRect/>
          </a:stretch>
        </p:blipFill>
        <p:spPr>
          <a:xfrm>
            <a:off x="2550988" y="3785652"/>
            <a:ext cx="3681136" cy="2500431"/>
          </a:xfrm>
          <a:prstGeom prst="rect">
            <a:avLst/>
          </a:prstGeom>
          <a:ln>
            <a:solidFill>
              <a:srgbClr val="FF0066"/>
            </a:solidFill>
          </a:ln>
        </p:spPr>
      </p:pic>
    </p:spTree>
    <p:extLst>
      <p:ext uri="{BB962C8B-B14F-4D97-AF65-F5344CB8AC3E}">
        <p14:creationId xmlns:p14="http://schemas.microsoft.com/office/powerpoint/2010/main" val="49200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C99B744-5091-4C8C-BC99-550F45032FA5}"/>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230819" y="115410"/>
            <a:ext cx="8762261" cy="65250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7840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7673CD-D151-430A-A9B0-683646A4A0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100422"/>
            <a:ext cx="9144000" cy="1346638"/>
          </a:xfrm>
          <a:prstGeom prst="rect">
            <a:avLst/>
          </a:prstGeom>
        </p:spPr>
      </p:pic>
      <p:pic>
        <p:nvPicPr>
          <p:cNvPr id="5" name="Picture 4">
            <a:extLst>
              <a:ext uri="{FF2B5EF4-FFF2-40B4-BE49-F238E27FC236}">
                <a16:creationId xmlns:a16="http://schemas.microsoft.com/office/drawing/2014/main" xmlns="" id="{D9F7D238-6B5A-4775-AC36-947837D10838}"/>
              </a:ext>
            </a:extLst>
          </p:cNvPr>
          <p:cNvPicPr>
            <a:picLocks noChangeAspect="1"/>
          </p:cNvPicPr>
          <p:nvPr/>
        </p:nvPicPr>
        <p:blipFill>
          <a:blip r:embed="rId4">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201664" y="1752901"/>
            <a:ext cx="6012701" cy="27663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xmlns="" id="{6A429DBC-05FA-4772-B237-34212ACFBFAF}"/>
              </a:ext>
            </a:extLst>
          </p:cNvPr>
          <p:cNvSpPr txBox="1"/>
          <p:nvPr/>
        </p:nvSpPr>
        <p:spPr>
          <a:xfrm>
            <a:off x="748903" y="5105099"/>
            <a:ext cx="7232122" cy="461665"/>
          </a:xfrm>
          <a:prstGeom prst="rect">
            <a:avLst/>
          </a:prstGeom>
          <a:noFill/>
          <a:ln>
            <a:solidFill>
              <a:srgbClr val="0070C0"/>
            </a:solidFill>
          </a:ln>
        </p:spPr>
        <p:txBody>
          <a:bodyPr wrap="square">
            <a:spAutoFit/>
          </a:bodyPr>
          <a:lstStyle/>
          <a:p>
            <a:r>
              <a:rPr lang="en-US" sz="2400" b="1" i="0" u="none" strike="noStrike" baseline="0" dirty="0">
                <a:solidFill>
                  <a:srgbClr val="C00000"/>
                </a:solidFill>
                <a:latin typeface="MinionPro-Regular"/>
              </a:rPr>
              <a:t>Other examples of this type are,Tc</a:t>
            </a:r>
            <a:r>
              <a:rPr lang="en-US" sz="1000" b="1" i="0" u="none" strike="noStrike" baseline="0" dirty="0">
                <a:solidFill>
                  <a:srgbClr val="C00000"/>
                </a:solidFill>
                <a:latin typeface="MinionPro-Regular"/>
              </a:rPr>
              <a:t>2</a:t>
            </a:r>
            <a:r>
              <a:rPr lang="en-US" sz="2400" b="1" i="0" u="none" strike="noStrike" baseline="0" dirty="0">
                <a:solidFill>
                  <a:srgbClr val="C00000"/>
                </a:solidFill>
                <a:latin typeface="MinionPro-Regular"/>
              </a:rPr>
              <a:t>(CO)</a:t>
            </a:r>
            <a:r>
              <a:rPr lang="en-US" sz="1000" b="1" i="0" u="none" strike="noStrike" baseline="0" dirty="0">
                <a:solidFill>
                  <a:srgbClr val="C00000"/>
                </a:solidFill>
                <a:latin typeface="MinionPro-Regular"/>
              </a:rPr>
              <a:t>10</a:t>
            </a:r>
            <a:r>
              <a:rPr lang="en-US" sz="2400" b="1" i="0" u="none" strike="noStrike" baseline="0" dirty="0">
                <a:solidFill>
                  <a:srgbClr val="C00000"/>
                </a:solidFill>
                <a:latin typeface="MinionPro-Regular"/>
              </a:rPr>
              <a:t>, and Re</a:t>
            </a:r>
            <a:r>
              <a:rPr lang="en-US" sz="1000" b="1" i="0" u="none" strike="noStrike" baseline="0" dirty="0">
                <a:solidFill>
                  <a:srgbClr val="C00000"/>
                </a:solidFill>
                <a:latin typeface="MinionPro-Regular"/>
              </a:rPr>
              <a:t>2</a:t>
            </a:r>
            <a:r>
              <a:rPr lang="en-US" sz="2400" b="1" i="0" u="none" strike="noStrike" baseline="0" dirty="0">
                <a:solidFill>
                  <a:srgbClr val="C00000"/>
                </a:solidFill>
                <a:latin typeface="MinionPro-Regular"/>
              </a:rPr>
              <a:t>(CO)</a:t>
            </a:r>
            <a:r>
              <a:rPr lang="en-US" sz="1000" b="1" i="0" u="none" strike="noStrike" baseline="0" dirty="0">
                <a:solidFill>
                  <a:srgbClr val="C00000"/>
                </a:solidFill>
                <a:latin typeface="MinionPro-Regular"/>
              </a:rPr>
              <a:t>10</a:t>
            </a:r>
            <a:r>
              <a:rPr lang="en-US" sz="2400" b="1" i="0" u="none" strike="noStrike" baseline="0" dirty="0">
                <a:solidFill>
                  <a:srgbClr val="C00000"/>
                </a:solidFill>
                <a:latin typeface="MinionPro-Regular"/>
              </a:rPr>
              <a:t>.</a:t>
            </a:r>
            <a:endParaRPr lang="en-IN" sz="2400" b="1" dirty="0">
              <a:solidFill>
                <a:srgbClr val="C00000"/>
              </a:solidFill>
            </a:endParaRPr>
          </a:p>
        </p:txBody>
      </p:sp>
    </p:spTree>
    <p:extLst>
      <p:ext uri="{BB962C8B-B14F-4D97-AF65-F5344CB8AC3E}">
        <p14:creationId xmlns:p14="http://schemas.microsoft.com/office/powerpoint/2010/main" val="168156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D19BEFC-25C8-433F-947E-10C95792D04F}"/>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45615" y="233038"/>
            <a:ext cx="8525523" cy="63919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6932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9FC9518-9D03-47CF-91F4-8FEAF9822B99}"/>
              </a:ext>
            </a:extLst>
          </p:cNvPr>
          <p:cNvSpPr txBox="1"/>
          <p:nvPr/>
        </p:nvSpPr>
        <p:spPr>
          <a:xfrm>
            <a:off x="0" y="0"/>
            <a:ext cx="9144000" cy="6740307"/>
          </a:xfrm>
          <a:prstGeom prst="rect">
            <a:avLst/>
          </a:prstGeom>
          <a:noFill/>
        </p:spPr>
        <p:txBody>
          <a:bodyPr wrap="square">
            <a:spAutoFit/>
          </a:bodyPr>
          <a:lstStyle/>
          <a:p>
            <a:pPr marL="342900" indent="-342900" algn="l">
              <a:buFont typeface="Wingdings" panose="05000000000000000000" pitchFamily="2" charset="2"/>
              <a:buChar char="q"/>
            </a:pPr>
            <a:r>
              <a:rPr lang="en-US" sz="2400" b="1" i="0" u="none" strike="noStrike" baseline="0" dirty="0">
                <a:solidFill>
                  <a:srgbClr val="C00000"/>
                </a:solidFill>
                <a:latin typeface="MinionPro-Regular"/>
              </a:rPr>
              <a:t>In metal carbonyls, the bond between metal atom and the carbonyl ligand consists of two components. </a:t>
            </a:r>
          </a:p>
          <a:p>
            <a:pPr marL="342900" indent="-342900" algn="l">
              <a:buFont typeface="Wingdings" panose="05000000000000000000" pitchFamily="2" charset="2"/>
              <a:buChar char="q"/>
            </a:pPr>
            <a:r>
              <a:rPr lang="en-US" sz="2400" b="1" i="0" u="none" strike="noStrike" baseline="0" dirty="0">
                <a:solidFill>
                  <a:srgbClr val="002060"/>
                </a:solidFill>
                <a:latin typeface="MinionPro-Regular"/>
              </a:rPr>
              <a:t>The first component is an electron pair donation from the carbon atom of carbonyl ligand into  a vacant d-orbital of central metal atom. </a:t>
            </a:r>
          </a:p>
          <a:p>
            <a:pPr marL="342900" indent="-342900" algn="l">
              <a:buFont typeface="Wingdings" panose="05000000000000000000" pitchFamily="2" charset="2"/>
              <a:buChar char="q"/>
            </a:pPr>
            <a:r>
              <a:rPr lang="en-US" sz="2400" b="1" i="0" u="none" strike="noStrike" baseline="0" dirty="0">
                <a:solidFill>
                  <a:srgbClr val="C00000"/>
                </a:solidFill>
                <a:latin typeface="MinionPro-Regular"/>
              </a:rPr>
              <a:t>This electron pair donation forms M  </a:t>
            </a:r>
            <a:r>
              <a:rPr lang="en-US" sz="1000" b="1" i="0" u="none" strike="noStrike" baseline="0" dirty="0">
                <a:solidFill>
                  <a:srgbClr val="C00000"/>
                </a:solidFill>
                <a:latin typeface="Symbol" panose="05050102010706020507" pitchFamily="18" charset="2"/>
              </a:rPr>
              <a:t>                                 </a:t>
            </a:r>
            <a:r>
              <a:rPr lang="en-US" sz="2400" b="1" i="0" u="none" strike="noStrike" baseline="0" dirty="0">
                <a:solidFill>
                  <a:srgbClr val="C00000"/>
                </a:solidFill>
                <a:latin typeface="MinionPro-Regular"/>
              </a:rPr>
              <a:t>O sigma bond. </a:t>
            </a:r>
          </a:p>
          <a:p>
            <a:pPr marL="342900" indent="-342900" algn="l">
              <a:buFont typeface="Wingdings" panose="05000000000000000000" pitchFamily="2" charset="2"/>
              <a:buChar char="q"/>
            </a:pPr>
            <a:endParaRPr lang="en-US" sz="2400" b="1" i="0" u="none" strike="noStrike" baseline="0" dirty="0">
              <a:solidFill>
                <a:srgbClr val="C00000"/>
              </a:solidFill>
              <a:latin typeface="MinionPro-Regular"/>
            </a:endParaRPr>
          </a:p>
          <a:p>
            <a:pPr marL="342900" indent="-342900" algn="l">
              <a:buFont typeface="Wingdings" panose="05000000000000000000" pitchFamily="2" charset="2"/>
              <a:buChar char="q"/>
            </a:pPr>
            <a:r>
              <a:rPr lang="en-US" sz="2400" b="1" i="0" u="none" strike="noStrike" baseline="0" dirty="0">
                <a:solidFill>
                  <a:srgbClr val="002060"/>
                </a:solidFill>
                <a:latin typeface="MinionPro-Regular"/>
              </a:rPr>
              <a:t>This sigma bond formation increases the electron density in metal d orbitals and makes the metal electron rich. </a:t>
            </a:r>
          </a:p>
          <a:p>
            <a:pPr marL="342900" indent="-342900" algn="l">
              <a:buFont typeface="Wingdings" panose="05000000000000000000" pitchFamily="2" charset="2"/>
              <a:buChar char="q"/>
            </a:pPr>
            <a:endParaRPr lang="en-US" sz="2400" b="1" i="0" u="none" strike="noStrike" baseline="0" dirty="0">
              <a:solidFill>
                <a:srgbClr val="C00000"/>
              </a:solidFill>
              <a:latin typeface="MinionPro-Regular"/>
            </a:endParaRPr>
          </a:p>
          <a:p>
            <a:pPr marL="342900" indent="-342900" algn="l">
              <a:buFont typeface="Wingdings" panose="05000000000000000000" pitchFamily="2" charset="2"/>
              <a:buChar char="q"/>
            </a:pPr>
            <a:r>
              <a:rPr lang="en-US" sz="2400" b="1" i="0" u="none" strike="noStrike" baseline="0" dirty="0">
                <a:solidFill>
                  <a:srgbClr val="C00000"/>
                </a:solidFill>
                <a:latin typeface="MinionPro-Regular"/>
              </a:rPr>
              <a:t>In order to compensate for this increased electron density, a filled metal d-orbital interacts with the empty π* orbital on the carbonyl ligand and transfers the added electron density back to the ligand. </a:t>
            </a:r>
          </a:p>
          <a:p>
            <a:pPr marL="342900" indent="-342900" algn="l">
              <a:buFont typeface="Wingdings" panose="05000000000000000000" pitchFamily="2" charset="2"/>
              <a:buChar char="q"/>
            </a:pPr>
            <a:endParaRPr lang="en-US" sz="2400" b="1" i="0" u="none" strike="noStrike" baseline="0" dirty="0">
              <a:solidFill>
                <a:srgbClr val="C00000"/>
              </a:solidFill>
              <a:latin typeface="MinionPro-Regular"/>
            </a:endParaRPr>
          </a:p>
          <a:p>
            <a:pPr marL="342900" indent="-342900" algn="l">
              <a:buFont typeface="Wingdings" panose="05000000000000000000" pitchFamily="2" charset="2"/>
              <a:buChar char="q"/>
            </a:pPr>
            <a:r>
              <a:rPr lang="en-US" sz="2400" b="1" i="0" u="none" strike="noStrike" baseline="0" dirty="0">
                <a:solidFill>
                  <a:srgbClr val="002060"/>
                </a:solidFill>
                <a:latin typeface="MinionPro-Regular"/>
              </a:rPr>
              <a:t>This second component metal through sigma bonding and from metal to ligand through pi bonding, this synergic effect accounts for strong M             CO bond in metal carbonyls. </a:t>
            </a:r>
          </a:p>
          <a:p>
            <a:pPr marL="342900" indent="-342900" algn="l">
              <a:buFont typeface="Wingdings" panose="05000000000000000000" pitchFamily="2" charset="2"/>
              <a:buChar char="q"/>
            </a:pPr>
            <a:r>
              <a:rPr lang="en-US" sz="2400" b="1" i="0" u="none" strike="noStrike" baseline="0" dirty="0">
                <a:solidFill>
                  <a:srgbClr val="C00000"/>
                </a:solidFill>
                <a:latin typeface="MinionPro-Regular"/>
              </a:rPr>
              <a:t>This phenomenon is shown </a:t>
            </a:r>
            <a:r>
              <a:rPr lang="en-IN" sz="2400" b="1" i="0" u="none" strike="noStrike" baseline="0" dirty="0">
                <a:solidFill>
                  <a:srgbClr val="C00000"/>
                </a:solidFill>
                <a:latin typeface="MinionPro-Regular"/>
              </a:rPr>
              <a:t>diagrammatically as follows.</a:t>
            </a:r>
            <a:endParaRPr lang="en-IN" sz="2400" b="1" dirty="0">
              <a:solidFill>
                <a:srgbClr val="C00000"/>
              </a:solidFill>
            </a:endParaRPr>
          </a:p>
        </p:txBody>
      </p:sp>
      <p:cxnSp>
        <p:nvCxnSpPr>
          <p:cNvPr id="4" name="Straight Arrow Connector 3">
            <a:extLst>
              <a:ext uri="{FF2B5EF4-FFF2-40B4-BE49-F238E27FC236}">
                <a16:creationId xmlns:a16="http://schemas.microsoft.com/office/drawing/2014/main" xmlns="" id="{27685D09-C083-482C-B56B-48CD9814AF20}"/>
              </a:ext>
            </a:extLst>
          </p:cNvPr>
          <p:cNvCxnSpPr>
            <a:cxnSpLocks/>
          </p:cNvCxnSpPr>
          <p:nvPr/>
        </p:nvCxnSpPr>
        <p:spPr>
          <a:xfrm flipH="1">
            <a:off x="5149050" y="2068496"/>
            <a:ext cx="87001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xmlns="" id="{553A5C25-19AD-4AE9-A7D9-E199DC50FE2F}"/>
              </a:ext>
            </a:extLst>
          </p:cNvPr>
          <p:cNvCxnSpPr>
            <a:cxnSpLocks/>
          </p:cNvCxnSpPr>
          <p:nvPr/>
        </p:nvCxnSpPr>
        <p:spPr>
          <a:xfrm flipH="1">
            <a:off x="1704513" y="6098959"/>
            <a:ext cx="67470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4894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59460B-6467-47DC-9BA5-4DE98656759E}"/>
              </a:ext>
            </a:extLst>
          </p:cNvPr>
          <p:cNvPicPr>
            <a:picLocks noChangeAspect="1"/>
          </p:cNvPicPr>
          <p:nvPr/>
        </p:nvPicPr>
        <p:blipFill>
          <a:blip r:embed="rId2"/>
          <a:stretch>
            <a:fillRect/>
          </a:stretch>
        </p:blipFill>
        <p:spPr>
          <a:xfrm>
            <a:off x="203837" y="497150"/>
            <a:ext cx="8736325" cy="5628443"/>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6336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D3E4DF5-D320-43BC-9683-88D827720FD9}"/>
              </a:ext>
            </a:extLst>
          </p:cNvPr>
          <p:cNvSpPr txBox="1"/>
          <p:nvPr/>
        </p:nvSpPr>
        <p:spPr>
          <a:xfrm>
            <a:off x="0" y="79475"/>
            <a:ext cx="9144000" cy="6555641"/>
          </a:xfrm>
          <a:prstGeom prst="rect">
            <a:avLst/>
          </a:prstGeom>
          <a:noFill/>
        </p:spPr>
        <p:txBody>
          <a:bodyPr wrap="square">
            <a:spAutoFit/>
          </a:bodyPr>
          <a:lstStyle/>
          <a:p>
            <a:pPr algn="l"/>
            <a:r>
              <a:rPr lang="en-IN" sz="2800" b="1" i="0" u="sng" strike="noStrike" baseline="0" dirty="0">
                <a:solidFill>
                  <a:srgbClr val="00B050"/>
                </a:solidFill>
                <a:latin typeface="MinionPro-Bold"/>
              </a:rPr>
              <a:t>Stability of metal complexes:</a:t>
            </a:r>
          </a:p>
          <a:p>
            <a:pPr marL="342900" indent="-342900" algn="l">
              <a:buFont typeface="Wingdings" panose="05000000000000000000" pitchFamily="2" charset="2"/>
              <a:buChar char="q"/>
            </a:pPr>
            <a:r>
              <a:rPr lang="en-US" sz="2800" b="1" i="0" u="none" strike="noStrike" baseline="0" dirty="0">
                <a:solidFill>
                  <a:srgbClr val="002060"/>
                </a:solidFill>
                <a:latin typeface="MinionPro-Regular"/>
              </a:rPr>
              <a:t>The stability of coordination complexes can be interpreted in two different ways. </a:t>
            </a:r>
          </a:p>
          <a:p>
            <a:pPr marL="342900" indent="-342900" algn="l">
              <a:buFont typeface="Wingdings" panose="05000000000000000000" pitchFamily="2" charset="2"/>
              <a:buChar char="q"/>
            </a:pPr>
            <a:r>
              <a:rPr lang="en-US" sz="2800" b="1" i="0" u="none" strike="noStrike" baseline="0" dirty="0">
                <a:solidFill>
                  <a:srgbClr val="C00000"/>
                </a:solidFill>
                <a:latin typeface="MinionPro-Regular"/>
              </a:rPr>
              <a:t>The first one is thermodynamic stability and second one is kinetic stability</a:t>
            </a:r>
            <a:r>
              <a:rPr lang="en-US" sz="2800" b="1" i="0" u="none" strike="noStrike" baseline="0" dirty="0">
                <a:solidFill>
                  <a:srgbClr val="000000"/>
                </a:solidFill>
                <a:latin typeface="MinionPro-Regular"/>
              </a:rPr>
              <a:t>.</a:t>
            </a:r>
          </a:p>
          <a:p>
            <a:pPr marL="342900" indent="-342900" algn="l">
              <a:buFont typeface="Wingdings" panose="05000000000000000000" pitchFamily="2" charset="2"/>
              <a:buChar char="q"/>
            </a:pPr>
            <a:r>
              <a:rPr lang="en-US" sz="2800" b="1" i="0" u="none" strike="noStrike" baseline="0" dirty="0">
                <a:solidFill>
                  <a:srgbClr val="000000"/>
                </a:solidFill>
                <a:latin typeface="MinionPro-Regular"/>
              </a:rPr>
              <a:t> </a:t>
            </a:r>
            <a:r>
              <a:rPr lang="en-US" sz="2800" b="1" i="0" u="none" strike="noStrike" baseline="0" dirty="0">
                <a:solidFill>
                  <a:srgbClr val="002060"/>
                </a:solidFill>
                <a:latin typeface="MinionPro-Regular"/>
              </a:rPr>
              <a:t>Thermodynamic stability of a coordination complex refers to the free energy change (ΔG) of a complex formation reaction</a:t>
            </a:r>
            <a:r>
              <a:rPr lang="en-US" sz="2800" b="1" i="0" u="none" strike="noStrike" baseline="0" dirty="0">
                <a:solidFill>
                  <a:srgbClr val="000000"/>
                </a:solidFill>
                <a:latin typeface="MinionPro-Regular"/>
              </a:rPr>
              <a:t>.</a:t>
            </a:r>
          </a:p>
          <a:p>
            <a:pPr marL="342900" indent="-342900" algn="l">
              <a:buFont typeface="Wingdings" panose="05000000000000000000" pitchFamily="2" charset="2"/>
              <a:buChar char="q"/>
            </a:pPr>
            <a:r>
              <a:rPr lang="en-US" sz="2800" b="1" i="0" u="none" strike="noStrike" baseline="0" dirty="0">
                <a:solidFill>
                  <a:srgbClr val="000000"/>
                </a:solidFill>
                <a:latin typeface="MinionPro-Regular"/>
              </a:rPr>
              <a:t> </a:t>
            </a:r>
            <a:r>
              <a:rPr lang="en-US" sz="2800" b="1" i="0" u="none" strike="noStrike" baseline="0" dirty="0">
                <a:solidFill>
                  <a:srgbClr val="C00000"/>
                </a:solidFill>
                <a:latin typeface="MinionPro-Regular"/>
              </a:rPr>
              <a:t>Kinetic stability of a coordination complex refers to the        </a:t>
            </a:r>
          </a:p>
          <a:p>
            <a:pPr algn="l"/>
            <a:r>
              <a:rPr lang="en-US" sz="2800" b="1" i="0" u="none" strike="noStrike" baseline="0" dirty="0">
                <a:solidFill>
                  <a:srgbClr val="C00000"/>
                </a:solidFill>
                <a:latin typeface="MinionPro-Regular"/>
              </a:rPr>
              <a:t>     ligand substitution</a:t>
            </a:r>
            <a:r>
              <a:rPr lang="en-US" sz="2800" b="1" i="0" u="none" strike="noStrike" baseline="0" dirty="0">
                <a:solidFill>
                  <a:srgbClr val="000000"/>
                </a:solidFill>
                <a:latin typeface="MinionPro-Regular"/>
              </a:rPr>
              <a:t>. </a:t>
            </a:r>
          </a:p>
          <a:p>
            <a:pPr marL="342900" indent="-342900" algn="l">
              <a:buFont typeface="Wingdings" panose="05000000000000000000" pitchFamily="2" charset="2"/>
              <a:buChar char="q"/>
            </a:pPr>
            <a:r>
              <a:rPr lang="en-US" sz="2800" b="1" i="0" u="none" strike="noStrike" baseline="0" dirty="0">
                <a:solidFill>
                  <a:srgbClr val="002060"/>
                </a:solidFill>
                <a:latin typeface="MinionPro-Regular"/>
              </a:rPr>
              <a:t>In some cases, complexes can undergo rapid ligand substitution; such complexes are called labile complexes.</a:t>
            </a:r>
          </a:p>
          <a:p>
            <a:pPr marL="342900" indent="-342900" algn="l">
              <a:buFont typeface="Wingdings" panose="05000000000000000000" pitchFamily="2" charset="2"/>
              <a:buChar char="q"/>
            </a:pPr>
            <a:r>
              <a:rPr lang="en-US" sz="2800" b="1" i="0" u="none" strike="noStrike" baseline="0" dirty="0">
                <a:solidFill>
                  <a:srgbClr val="000000"/>
                </a:solidFill>
                <a:latin typeface="MinionPro-Regular"/>
              </a:rPr>
              <a:t> </a:t>
            </a:r>
            <a:r>
              <a:rPr lang="en-US" sz="2800" b="1" i="0" u="none" strike="noStrike" baseline="0" dirty="0">
                <a:solidFill>
                  <a:srgbClr val="C00000"/>
                </a:solidFill>
                <a:latin typeface="MinionPro-Regular"/>
              </a:rPr>
              <a:t>However, some complexes undergo ligand substitution very slowly (or sometimes no substitution), such complexes are called inert complexes</a:t>
            </a:r>
            <a:r>
              <a:rPr lang="en-US" sz="2000" b="0" i="0" u="none" strike="noStrike" baseline="0" dirty="0">
                <a:solidFill>
                  <a:srgbClr val="C00000"/>
                </a:solidFill>
                <a:latin typeface="MinionPro-Regular"/>
              </a:rPr>
              <a:t>.</a:t>
            </a:r>
            <a:endParaRPr lang="en-IN" sz="2000" dirty="0">
              <a:solidFill>
                <a:srgbClr val="C00000"/>
              </a:solidFill>
            </a:endParaRPr>
          </a:p>
        </p:txBody>
      </p:sp>
    </p:spTree>
    <p:extLst>
      <p:ext uri="{BB962C8B-B14F-4D97-AF65-F5344CB8AC3E}">
        <p14:creationId xmlns:p14="http://schemas.microsoft.com/office/powerpoint/2010/main" val="3872199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5926626-4F53-4F21-949E-1FAB6DE5EBD7}"/>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277758" y="233039"/>
            <a:ext cx="8588484" cy="6391922"/>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7515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D89628-45FF-4DB5-93D3-71E3AA77A701}"/>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73947" y="514599"/>
            <a:ext cx="8596105" cy="5828801"/>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8913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0EDAB6E-02E6-46C4-9B07-24B6B8B499E0}"/>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03665" y="262037"/>
            <a:ext cx="8536669" cy="6209783"/>
          </a:xfrm>
          <a:prstGeom prst="rect">
            <a:avLst/>
          </a:prstGeom>
          <a:ln>
            <a:solidFill>
              <a:schemeClr val="accent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16473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45778D1-9366-4BBF-9C6C-DB0AE6D7C295}"/>
              </a:ext>
            </a:extLst>
          </p:cNvPr>
          <p:cNvSpPr txBox="1"/>
          <p:nvPr/>
        </p:nvSpPr>
        <p:spPr>
          <a:xfrm>
            <a:off x="0" y="0"/>
            <a:ext cx="9144000" cy="2308324"/>
          </a:xfrm>
          <a:prstGeom prst="rect">
            <a:avLst/>
          </a:prstGeom>
          <a:noFill/>
        </p:spPr>
        <p:txBody>
          <a:bodyPr wrap="square">
            <a:spAutoFit/>
          </a:bodyPr>
          <a:lstStyle/>
          <a:p>
            <a:pPr algn="l"/>
            <a:r>
              <a:rPr lang="en-IN" sz="2400" b="1" i="0" u="none" strike="noStrike" baseline="0" dirty="0">
                <a:solidFill>
                  <a:srgbClr val="001AE6"/>
                </a:solidFill>
                <a:latin typeface="MinionPro-Bold"/>
              </a:rPr>
              <a:t>Stepwise formation constants and overall formation constants: </a:t>
            </a:r>
            <a:endParaRPr lang="en-IN" sz="1600" b="1" i="0" u="none" strike="noStrike" baseline="0" dirty="0">
              <a:solidFill>
                <a:srgbClr val="001AE6"/>
              </a:solidFill>
              <a:latin typeface="MinionPro-Bold"/>
            </a:endParaRPr>
          </a:p>
          <a:p>
            <a:pPr marL="285750" indent="-285750" algn="l">
              <a:buFont typeface="Wingdings" panose="05000000000000000000" pitchFamily="2" charset="2"/>
              <a:buChar char="q"/>
            </a:pPr>
            <a:r>
              <a:rPr lang="en-US" sz="2400" b="1" i="0" u="none" strike="noStrike" baseline="0" dirty="0">
                <a:solidFill>
                  <a:srgbClr val="FF0000"/>
                </a:solidFill>
                <a:latin typeface="MinionPro-Regular"/>
              </a:rPr>
              <a:t>When a free metal ion is in aqueous medium, it is surrounded by (coordinated with) water molecules.</a:t>
            </a:r>
          </a:p>
          <a:p>
            <a:pPr marL="285750" indent="-285750" algn="l">
              <a:buFont typeface="Wingdings" panose="05000000000000000000" pitchFamily="2" charset="2"/>
              <a:buChar char="q"/>
            </a:pPr>
            <a:r>
              <a:rPr lang="en-US" sz="2400" b="1" i="0" u="none" strike="noStrike" baseline="0" dirty="0">
                <a:solidFill>
                  <a:srgbClr val="0070C0"/>
                </a:solidFill>
                <a:latin typeface="MinionPro-Regular"/>
              </a:rPr>
              <a:t> It is represented as [MS</a:t>
            </a:r>
            <a:r>
              <a:rPr lang="en-US" sz="1000" b="1" i="0" u="none" strike="noStrike" baseline="0" dirty="0">
                <a:solidFill>
                  <a:srgbClr val="0070C0"/>
                </a:solidFill>
                <a:latin typeface="MinionPro-Regular"/>
              </a:rPr>
              <a:t>6</a:t>
            </a:r>
            <a:r>
              <a:rPr lang="en-US" sz="2400" b="1" i="0" u="none" strike="noStrike" baseline="0" dirty="0">
                <a:solidFill>
                  <a:srgbClr val="0070C0"/>
                </a:solidFill>
                <a:latin typeface="MinionPro-Regular"/>
              </a:rPr>
              <a:t>]. If ligands which are stronger than water are added to this metal salt solution, coordinated water molecules are replaced by strong ligands.</a:t>
            </a:r>
            <a:endParaRPr lang="en-IN" sz="2400" b="1" dirty="0">
              <a:solidFill>
                <a:srgbClr val="0070C0"/>
              </a:solidFill>
            </a:endParaRPr>
          </a:p>
        </p:txBody>
      </p:sp>
      <p:pic>
        <p:nvPicPr>
          <p:cNvPr id="5" name="Picture 4">
            <a:extLst>
              <a:ext uri="{FF2B5EF4-FFF2-40B4-BE49-F238E27FC236}">
                <a16:creationId xmlns:a16="http://schemas.microsoft.com/office/drawing/2014/main" xmlns="" id="{0D1971EF-F828-45D0-9A6C-57965573EB5B}"/>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438657" y="2581534"/>
            <a:ext cx="7986252" cy="3936285"/>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629705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611</TotalTime>
  <Words>5646</Words>
  <Application>Microsoft Office PowerPoint</Application>
  <PresentationFormat>On-screen Show (4:3)</PresentationFormat>
  <Paragraphs>376</Paragraphs>
  <Slides>111</Slides>
  <Notes>0</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111</vt:i4>
      </vt:variant>
    </vt:vector>
  </HeadingPairs>
  <TitlesOfParts>
    <vt:vector size="128" baseType="lpstr">
      <vt:lpstr>Algerian</vt:lpstr>
      <vt:lpstr>Arial</vt:lpstr>
      <vt:lpstr>Arial</vt:lpstr>
      <vt:lpstr>Arial Black</vt:lpstr>
      <vt:lpstr>Arial Rounded MT Bold</vt:lpstr>
      <vt:lpstr>Bookman Old Style</vt:lpstr>
      <vt:lpstr>Calibri</vt:lpstr>
      <vt:lpstr>Calibri Light</vt:lpstr>
      <vt:lpstr>Cooper Black</vt:lpstr>
      <vt:lpstr>MinionPro-Bold</vt:lpstr>
      <vt:lpstr>MinionPro-It</vt:lpstr>
      <vt:lpstr>MinionPro-Regular</vt:lpstr>
      <vt:lpstr>Symbol</vt:lpstr>
      <vt:lpstr>SymbolMT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UTHRAKUMAR B</dc:creator>
  <cp:lastModifiedBy>VICHRUTH M</cp:lastModifiedBy>
  <cp:revision>95</cp:revision>
  <dcterms:created xsi:type="dcterms:W3CDTF">2020-08-28T16:48:27Z</dcterms:created>
  <dcterms:modified xsi:type="dcterms:W3CDTF">2021-01-04T23:56:45Z</dcterms:modified>
</cp:coreProperties>
</file>